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8" r:id="rId2"/>
    <p:sldId id="444" r:id="rId3"/>
    <p:sldId id="372" r:id="rId4"/>
    <p:sldId id="445" r:id="rId5"/>
    <p:sldId id="413" r:id="rId6"/>
    <p:sldId id="358" r:id="rId7"/>
    <p:sldId id="442" r:id="rId8"/>
    <p:sldId id="353" r:id="rId9"/>
    <p:sldId id="443" r:id="rId10"/>
    <p:sldId id="369" r:id="rId11"/>
    <p:sldId id="405" r:id="rId12"/>
  </p:sldIdLst>
  <p:sldSz cx="24387175" cy="13716000"/>
  <p:notesSz cx="6858000" cy="9144000"/>
  <p:defaultTextStyle>
    <a:defPPr>
      <a:defRPr lang="en-US"/>
    </a:defPPr>
    <a:lvl1pPr marL="0" algn="l" defTabSz="217689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448" algn="l" defTabSz="217689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6894" algn="l" defTabSz="217689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343" algn="l" defTabSz="217689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3789" algn="l" defTabSz="217689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2237" algn="l" defTabSz="217689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0683" algn="l" defTabSz="217689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19129" algn="l" defTabSz="217689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7578" algn="l" defTabSz="217689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320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ica" initials="M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9" autoAdjust="0"/>
    <p:restoredTop sz="85160" autoAdjust="0"/>
  </p:normalViewPr>
  <p:slideViewPr>
    <p:cSldViewPr>
      <p:cViewPr>
        <p:scale>
          <a:sx n="40" d="100"/>
          <a:sy n="40" d="100"/>
        </p:scale>
        <p:origin x="-1662" y="-828"/>
      </p:cViewPr>
      <p:guideLst>
        <p:guide orient="horz" pos="4320"/>
        <p:guide pos="7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../embeddings/oleObject2.bin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../embeddings/oleObject3.bin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Anti-A, IgG</a:t>
            </a:r>
          </a:p>
        </c:rich>
      </c:tx>
      <c:layout>
        <c:manualLayout>
          <c:xMode val="edge"/>
          <c:yMode val="edge"/>
          <c:x val="2.2701393095093877E-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5310272011453117"/>
          <c:y val="5.0974515282363901E-2"/>
          <c:w val="0.74689727988546883"/>
          <c:h val="0.65642282617898573"/>
        </c:manualLayout>
      </c:layout>
      <c:barChart>
        <c:barDir val="col"/>
        <c:grouping val="clustered"/>
        <c:varyColors val="0"/>
        <c:ser>
          <c:idx val="0"/>
          <c:order val="0"/>
          <c:tx>
            <c:v>PAS Anti-A IgG</c:v>
          </c:tx>
          <c:invertIfNegative val="0"/>
          <c:cat>
            <c:numRef>
              <c:f>Analysis!$E$30:$E$39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  <c:pt idx="9">
                  <c:v>512</c:v>
                </c:pt>
              </c:numCache>
            </c:numRef>
          </c:cat>
          <c:val>
            <c:numRef>
              <c:f>Analysis!$F$30:$F$39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4</c:v>
                </c:pt>
                <c:pt idx="4">
                  <c:v>16</c:v>
                </c:pt>
                <c:pt idx="5">
                  <c:v>30</c:v>
                </c:pt>
                <c:pt idx="6">
                  <c:v>19</c:v>
                </c:pt>
                <c:pt idx="7">
                  <c:v>3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v>Sample Anti-A IgG</c:v>
          </c:tx>
          <c:invertIfNegative val="0"/>
          <c:cat>
            <c:numRef>
              <c:f>Analysis!$E$30:$E$39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  <c:pt idx="9">
                  <c:v>512</c:v>
                </c:pt>
              </c:numCache>
            </c:numRef>
          </c:cat>
          <c:val>
            <c:numRef>
              <c:f>Analysis!$F$43:$F$52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  <c:pt idx="5">
                  <c:v>9</c:v>
                </c:pt>
                <c:pt idx="6">
                  <c:v>26</c:v>
                </c:pt>
                <c:pt idx="7">
                  <c:v>27</c:v>
                </c:pt>
                <c:pt idx="8">
                  <c:v>8</c:v>
                </c:pt>
                <c:pt idx="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461760"/>
        <c:axId val="33463296"/>
      </c:barChart>
      <c:catAx>
        <c:axId val="334617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crossAx val="33463296"/>
        <c:crosses val="autoZero"/>
        <c:auto val="1"/>
        <c:lblAlgn val="ctr"/>
        <c:lblOffset val="100"/>
        <c:tickLblSkip val="1"/>
        <c:noMultiLvlLbl val="0"/>
      </c:catAx>
      <c:valAx>
        <c:axId val="334632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Units</a:t>
                </a:r>
              </a:p>
            </c:rich>
          </c:tx>
          <c:layout>
            <c:manualLayout>
              <c:xMode val="edge"/>
              <c:yMode val="edge"/>
              <c:x val="0.12518468146027201"/>
              <c:y val="0.19902463804927609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334617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Anti-A, IgM</a:t>
            </a:r>
          </a:p>
        </c:rich>
      </c:tx>
      <c:layout>
        <c:manualLayout>
          <c:xMode val="edge"/>
          <c:yMode val="edge"/>
          <c:x val="7.1681957186544507E-3"/>
          <c:y val="1.981178492326287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5458743438320208"/>
          <c:y val="0.13494976920988325"/>
          <c:w val="0.74541256561679792"/>
          <c:h val="0.63272784867408816"/>
        </c:manualLayout>
      </c:layout>
      <c:barChart>
        <c:barDir val="col"/>
        <c:grouping val="clustered"/>
        <c:varyColors val="0"/>
        <c:ser>
          <c:idx val="0"/>
          <c:order val="0"/>
          <c:tx>
            <c:v>PAS Anti-A IgM</c:v>
          </c:tx>
          <c:invertIfNegative val="0"/>
          <c:cat>
            <c:numRef>
              <c:f>Analysis!$E$30:$E$39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  <c:pt idx="9">
                  <c:v>512</c:v>
                </c:pt>
              </c:numCache>
            </c:numRef>
          </c:cat>
          <c:val>
            <c:numRef>
              <c:f>Analysis!$G$30:$G$39</c:f>
              <c:numCache>
                <c:formatCode>General</c:formatCode>
                <c:ptCount val="10"/>
                <c:pt idx="0">
                  <c:v>1</c:v>
                </c:pt>
                <c:pt idx="1">
                  <c:v>4</c:v>
                </c:pt>
                <c:pt idx="2">
                  <c:v>24</c:v>
                </c:pt>
                <c:pt idx="3">
                  <c:v>32</c:v>
                </c:pt>
                <c:pt idx="4">
                  <c:v>12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v>Sample Anti-A IgM</c:v>
          </c:tx>
          <c:invertIfNegative val="0"/>
          <c:cat>
            <c:numRef>
              <c:f>Analysis!$E$30:$E$39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  <c:pt idx="9">
                  <c:v>512</c:v>
                </c:pt>
              </c:numCache>
            </c:numRef>
          </c:cat>
          <c:val>
            <c:numRef>
              <c:f>Analysis!$G$43:$G$52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13</c:v>
                </c:pt>
                <c:pt idx="4">
                  <c:v>34</c:v>
                </c:pt>
                <c:pt idx="5">
                  <c:v>22</c:v>
                </c:pt>
                <c:pt idx="6">
                  <c:v>4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513472"/>
        <c:axId val="57515008"/>
      </c:barChart>
      <c:catAx>
        <c:axId val="575134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crossAx val="57515008"/>
        <c:crosses val="autoZero"/>
        <c:auto val="1"/>
        <c:lblAlgn val="ctr"/>
        <c:lblOffset val="100"/>
        <c:tickLblSkip val="1"/>
        <c:noMultiLvlLbl val="0"/>
      </c:catAx>
      <c:valAx>
        <c:axId val="5751500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Units</a:t>
                </a:r>
              </a:p>
            </c:rich>
          </c:tx>
          <c:layout>
            <c:manualLayout>
              <c:xMode val="edge"/>
              <c:yMode val="edge"/>
              <c:x val="0.10507323303337081"/>
              <c:y val="0.25180564519598986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5751347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Sample Anti-B IgG</c:v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'[PAS_Complete data_5.18.xlsx]Analysis'!$E$66:$E$72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</c:numCache>
            </c:numRef>
          </c:cat>
          <c:val>
            <c:numRef>
              <c:f>'[PAS_Complete data_5.18.xlsx]Analysis'!$F$66:$F$72</c:f>
              <c:numCache>
                <c:formatCode>General</c:formatCode>
                <c:ptCount val="7"/>
                <c:pt idx="0">
                  <c:v>1</c:v>
                </c:pt>
                <c:pt idx="1">
                  <c:v>5</c:v>
                </c:pt>
                <c:pt idx="2">
                  <c:v>16</c:v>
                </c:pt>
                <c:pt idx="3">
                  <c:v>18</c:v>
                </c:pt>
                <c:pt idx="4">
                  <c:v>13</c:v>
                </c:pt>
                <c:pt idx="5">
                  <c:v>4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v>PAS Anti-B IgG</c:v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val>
            <c:numRef>
              <c:f>'[PAS_Complete data_5.18.xlsx]Analysis'!$H$66:$H$72</c:f>
              <c:numCache>
                <c:formatCode>General</c:formatCode>
                <c:ptCount val="7"/>
                <c:pt idx="0">
                  <c:v>13</c:v>
                </c:pt>
                <c:pt idx="1">
                  <c:v>18</c:v>
                </c:pt>
                <c:pt idx="2">
                  <c:v>16</c:v>
                </c:pt>
                <c:pt idx="3">
                  <c:v>9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693504"/>
        <c:axId val="58695040"/>
      </c:barChart>
      <c:catAx>
        <c:axId val="5869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58695040"/>
        <c:crosses val="autoZero"/>
        <c:auto val="1"/>
        <c:lblAlgn val="ctr"/>
        <c:lblOffset val="100"/>
        <c:noMultiLvlLbl val="0"/>
      </c:catAx>
      <c:valAx>
        <c:axId val="586950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Number</a:t>
                </a:r>
                <a:r>
                  <a:rPr lang="en-US" sz="1800" baseline="0"/>
                  <a:t> of Units</a:t>
                </a:r>
                <a:endParaRPr lang="en-US" sz="180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5869350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800"/>
            </a:pPr>
            <a:endParaRPr lang="en-US"/>
          </a:p>
        </c:txPr>
      </c:dTable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Sample Anti-B IgM</c:v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'[PAS_Complete data_5.18.xlsx]Analysis'!$E$66:$E$72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</c:numCache>
            </c:numRef>
          </c:cat>
          <c:val>
            <c:numRef>
              <c:f>'[PAS_Complete data_5.18.xlsx]Analysis'!$G$66:$G$72</c:f>
              <c:numCache>
                <c:formatCode>General</c:formatCode>
                <c:ptCount val="7"/>
                <c:pt idx="0">
                  <c:v>0</c:v>
                </c:pt>
                <c:pt idx="1">
                  <c:v>6</c:v>
                </c:pt>
                <c:pt idx="2">
                  <c:v>19</c:v>
                </c:pt>
                <c:pt idx="3">
                  <c:v>8</c:v>
                </c:pt>
                <c:pt idx="4">
                  <c:v>14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v>PAS Anti-B IgM</c:v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'[PAS_Complete data_5.18.xlsx]Analysis'!$E$66:$E$72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</c:numCache>
            </c:numRef>
          </c:cat>
          <c:val>
            <c:numRef>
              <c:f>'[PAS_Complete data_5.18.xlsx]Analysis'!$I$66:$I$72</c:f>
              <c:numCache>
                <c:formatCode>General</c:formatCode>
                <c:ptCount val="7"/>
                <c:pt idx="0">
                  <c:v>13</c:v>
                </c:pt>
                <c:pt idx="1">
                  <c:v>18</c:v>
                </c:pt>
                <c:pt idx="2">
                  <c:v>14</c:v>
                </c:pt>
                <c:pt idx="3">
                  <c:v>11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008320"/>
        <c:axId val="82194432"/>
      </c:barChart>
      <c:catAx>
        <c:axId val="8200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2194432"/>
        <c:crosses val="autoZero"/>
        <c:auto val="1"/>
        <c:lblAlgn val="ctr"/>
        <c:lblOffset val="100"/>
        <c:noMultiLvlLbl val="0"/>
      </c:catAx>
      <c:valAx>
        <c:axId val="821944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Units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200832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Sample Anti-A IgG</c:v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'[PAS_Complete data_5.18.xlsx]Analysis'!$E$87:$E$93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</c:numCache>
            </c:numRef>
          </c:cat>
          <c:val>
            <c:numRef>
              <c:f>'[PAS_Complete data_5.18.xlsx]Analysis'!$F$87:$F$93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2</c:v>
                </c:pt>
                <c:pt idx="4">
                  <c:v>7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v>PAS Anti-A IgG</c:v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'[PAS_Complete data_5.18.xlsx]Analysis'!$E$87:$E$93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</c:numCache>
            </c:numRef>
          </c:cat>
          <c:val>
            <c:numRef>
              <c:f>'[PAS_Complete data_5.18.xlsx]Analysis'!$H$87:$H$93</c:f>
              <c:numCache>
                <c:formatCode>General</c:formatCode>
                <c:ptCount val="7"/>
                <c:pt idx="0">
                  <c:v>1</c:v>
                </c:pt>
                <c:pt idx="1">
                  <c:v>4</c:v>
                </c:pt>
                <c:pt idx="2">
                  <c:v>7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372096"/>
        <c:axId val="84373888"/>
      </c:barChart>
      <c:catAx>
        <c:axId val="84372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4373888"/>
        <c:crosses val="autoZero"/>
        <c:auto val="1"/>
        <c:lblAlgn val="ctr"/>
        <c:lblOffset val="100"/>
        <c:noMultiLvlLbl val="0"/>
      </c:catAx>
      <c:valAx>
        <c:axId val="8437388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Units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437209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Sample Anti-A IgM</c:v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'[PAS_Complete data_5.18.xlsx]Analysis'!$E$87:$E$93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</c:numCache>
            </c:numRef>
          </c:cat>
          <c:val>
            <c:numRef>
              <c:f>'[PAS_Complete data_5.18.xlsx]Analysis'!$G$87:$G$93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3</c:v>
                </c:pt>
                <c:pt idx="4">
                  <c:v>6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v>PAS Anti-A IgM</c:v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'[PAS_Complete data_5.18.xlsx]Analysis'!$E$87:$E$93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</c:numCache>
            </c:numRef>
          </c:cat>
          <c:val>
            <c:numRef>
              <c:f>'[PAS_Complete data_5.18.xlsx]Analysis'!$I$87:$I$93</c:f>
              <c:numCache>
                <c:formatCode>General</c:formatCode>
                <c:ptCount val="7"/>
                <c:pt idx="0">
                  <c:v>2</c:v>
                </c:pt>
                <c:pt idx="1">
                  <c:v>5</c:v>
                </c:pt>
                <c:pt idx="2">
                  <c:v>5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134336"/>
        <c:axId val="92807936"/>
      </c:barChart>
      <c:catAx>
        <c:axId val="85134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2807936"/>
        <c:crosses val="autoZero"/>
        <c:auto val="1"/>
        <c:lblAlgn val="ctr"/>
        <c:lblOffset val="100"/>
        <c:noMultiLvlLbl val="0"/>
      </c:catAx>
      <c:valAx>
        <c:axId val="928079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Units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513433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0.40937</cdr:x>
      <cdr:y>0.73469</cdr:y>
    </cdr:from>
    <cdr:to>
      <cdr:x>0.49225</cdr:x>
      <cdr:y>0.81632</cdr:y>
    </cdr:to>
    <cdr:sp macro="" textlink="">
      <cdr:nvSpPr>
        <cdr:cNvPr id="2" name="Rectangle 1"/>
        <cdr:cNvSpPr/>
      </cdr:nvSpPr>
      <cdr:spPr>
        <a:xfrm xmlns:a="http://schemas.openxmlformats.org/drawingml/2006/main" flipH="1">
          <a:off x="2993955" y="2743200"/>
          <a:ext cx="606142" cy="3047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50800">
          <a:solidFill>
            <a:srgbClr val="7030A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2177278" rtl="0" eaLnBrk="1" latinLnBrk="0" hangingPunct="1">
            <a:defRPr sz="43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1088639" algn="l" defTabSz="2177278" rtl="0" eaLnBrk="1" latinLnBrk="0" hangingPunct="1">
            <a:defRPr sz="43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2177278" algn="l" defTabSz="2177278" rtl="0" eaLnBrk="1" latinLnBrk="0" hangingPunct="1">
            <a:defRPr sz="43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3265917" algn="l" defTabSz="2177278" rtl="0" eaLnBrk="1" latinLnBrk="0" hangingPunct="1">
            <a:defRPr sz="43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4354556" algn="l" defTabSz="2177278" rtl="0" eaLnBrk="1" latinLnBrk="0" hangingPunct="1">
            <a:defRPr sz="43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5443195" algn="l" defTabSz="2177278" rtl="0" eaLnBrk="1" latinLnBrk="0" hangingPunct="1">
            <a:defRPr sz="43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6531834" algn="l" defTabSz="2177278" rtl="0" eaLnBrk="1" latinLnBrk="0" hangingPunct="1">
            <a:defRPr sz="43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7620472" algn="l" defTabSz="2177278" rtl="0" eaLnBrk="1" latinLnBrk="0" hangingPunct="1">
            <a:defRPr sz="43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8709111" algn="l" defTabSz="2177278" rtl="0" eaLnBrk="1" latinLnBrk="0" hangingPunct="1">
            <a:defRPr sz="43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0.59388</cdr:x>
      <cdr:y>0.73469</cdr:y>
    </cdr:from>
    <cdr:to>
      <cdr:x>0.67723</cdr:x>
      <cdr:y>0.81633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4343400" y="2743200"/>
          <a:ext cx="609600" cy="3048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5080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0.40964</cdr:x>
      <cdr:y>0.74074</cdr:y>
    </cdr:from>
    <cdr:to>
      <cdr:x>0.49385</cdr:x>
      <cdr:y>0.83333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2965371" y="3048000"/>
          <a:ext cx="609600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50800">
          <a:solidFill>
            <a:srgbClr val="7030A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0.51318</cdr:x>
      <cdr:y>0.74074</cdr:y>
    </cdr:from>
    <cdr:to>
      <cdr:x>0.58686</cdr:x>
      <cdr:y>0.83333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3714896" y="3048000"/>
          <a:ext cx="533400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5080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0.47918</cdr:x>
      <cdr:y>0.74074</cdr:y>
    </cdr:from>
    <cdr:to>
      <cdr:x>0.55326</cdr:x>
      <cdr:y>0.83333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3943495" y="3048000"/>
          <a:ext cx="609600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50800">
          <a:solidFill>
            <a:srgbClr val="7030A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0.68289</cdr:x>
      <cdr:y>0.74074</cdr:y>
    </cdr:from>
    <cdr:to>
      <cdr:x>0.76622</cdr:x>
      <cdr:y>0.81481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5619895" y="3048000"/>
          <a:ext cx="685800" cy="3048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5080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0.38894</cdr:x>
      <cdr:y>0.72549</cdr:y>
    </cdr:from>
    <cdr:to>
      <cdr:x>0.58341</cdr:x>
      <cdr:y>0.82353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3048000" y="2819400"/>
          <a:ext cx="1524000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50800">
          <a:solidFill>
            <a:srgbClr val="7030A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0.69037</cdr:x>
      <cdr:y>0.72549</cdr:y>
    </cdr:from>
    <cdr:to>
      <cdr:x>0.77789</cdr:x>
      <cdr:y>0.82353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5410200" y="2819400"/>
          <a:ext cx="685800" cy="381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5080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0DB26-05B6-478C-B968-A7B391398F11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BA637-86C7-4161-A983-1AC06EA9F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14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40" algn="l" defTabSz="9142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59" algn="l" defTabSz="9142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78" algn="l" defTabSz="9142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18" algn="l" defTabSz="9142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36" algn="l" defTabSz="9142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55" algn="l" defTabSz="9142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BA637-86C7-4161-A983-1AC06EA9F1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982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BA637-86C7-4161-A983-1AC06EA9F1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77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BA637-86C7-4161-A983-1AC06EA9F1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29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Check</a:t>
            </a:r>
            <a:r>
              <a:rPr lang="en-US" baseline="0" dirty="0" smtClean="0"/>
              <a:t> mark 2 is the same as the title- what does this mean?</a:t>
            </a:r>
          </a:p>
          <a:p>
            <a:r>
              <a:rPr lang="en-US" baseline="0" dirty="0" smtClean="0"/>
              <a:t>What about PAS?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BA637-86C7-4161-A983-1AC06EA9F17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74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 Apheresis platelets contain</a:t>
            </a:r>
            <a:r>
              <a:rPr lang="en-US" baseline="0" dirty="0" smtClean="0"/>
              <a:t> about 300 ml of plasma. The </a:t>
            </a:r>
            <a:r>
              <a:rPr lang="en-US" baseline="0" dirty="0" err="1" smtClean="0"/>
              <a:t>isoagglutinin</a:t>
            </a:r>
            <a:r>
              <a:rPr lang="en-US" baseline="0" dirty="0" smtClean="0"/>
              <a:t> (ABO) antibody titer is variable among donors. In this example, the titer is 128.</a:t>
            </a:r>
          </a:p>
          <a:p>
            <a:r>
              <a:rPr lang="en-US" baseline="0" dirty="0" smtClean="0"/>
              <a:t>2. When platelets are volume reduced, the antibody titer doesn’t change, but only 100 mL of plasma is transfused</a:t>
            </a:r>
          </a:p>
          <a:p>
            <a:r>
              <a:rPr lang="en-US" baseline="0" dirty="0" smtClean="0"/>
              <a:t>3. PAS platelets are collected in platelet additive solution (200 mL) and contain a very small amount of plasma (~100 mL), which is equivalent to the VR unit. Titers are lower because the total volume of the unit is larger (300 mL)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BA637-86C7-4161-A983-1AC06EA9F17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546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</a:t>
            </a:r>
            <a:r>
              <a:rPr lang="en-US" baseline="0" dirty="0" smtClean="0"/>
              <a:t> of the PAS platelets will have anti-A IgG titer of 32 (purple square)</a:t>
            </a:r>
          </a:p>
          <a:p>
            <a:r>
              <a:rPr lang="en-US" baseline="0" dirty="0" smtClean="0"/>
              <a:t>Most of the apheresis platelets will have anti-A IgG titer of 128 (red square)</a:t>
            </a:r>
          </a:p>
          <a:p>
            <a:r>
              <a:rPr lang="en-US" baseline="0" dirty="0" smtClean="0"/>
              <a:t>Anti-A IgM follows the same pattern but with lower titers.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BA637-86C7-4161-A983-1AC06EA9F17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56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BA637-86C7-4161-A983-1AC06EA9F17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48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53"/>
            <a:ext cx="20729099" cy="2940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6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3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0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7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A657-0DCB-4C0D-8A91-AF7FF9EABE9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550C-C252-48C8-AFA8-DCA6D3F1E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034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A657-0DCB-4C0D-8A91-AF7FF9EABE9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550C-C252-48C8-AFA8-DCA6D3F1E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2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57006" y="1098550"/>
            <a:ext cx="14632305" cy="23406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627" y="1098550"/>
            <a:ext cx="43498930" cy="23406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A657-0DCB-4C0D-8A91-AF7FF9EABE9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550C-C252-48C8-AFA8-DCA6D3F1E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1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A657-0DCB-4C0D-8A91-AF7FF9EABE9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550C-C252-48C8-AFA8-DCA6D3F1E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7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19" y="8813803"/>
            <a:ext cx="20729099" cy="2724150"/>
          </a:xfr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19" y="5813427"/>
            <a:ext cx="20729099" cy="3000374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44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6894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343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3789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23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0683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9129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7578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A657-0DCB-4C0D-8A91-AF7FF9EABE9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550C-C252-48C8-AFA8-DCA6D3F1E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9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623" y="6400803"/>
            <a:ext cx="29065619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23696" y="6400803"/>
            <a:ext cx="29065616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A657-0DCB-4C0D-8A91-AF7FF9EABE9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550C-C252-48C8-AFA8-DCA6D3F1E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9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48" indent="0">
              <a:buNone/>
              <a:defRPr sz="4800" b="1"/>
            </a:lvl2pPr>
            <a:lvl3pPr marL="2176894" indent="0">
              <a:buNone/>
              <a:defRPr sz="4300" b="1"/>
            </a:lvl3pPr>
            <a:lvl4pPr marL="3265343" indent="0">
              <a:buNone/>
              <a:defRPr sz="3800" b="1"/>
            </a:lvl4pPr>
            <a:lvl5pPr marL="4353789" indent="0">
              <a:buNone/>
              <a:defRPr sz="3800" b="1"/>
            </a:lvl5pPr>
            <a:lvl6pPr marL="5442237" indent="0">
              <a:buNone/>
              <a:defRPr sz="3800" b="1"/>
            </a:lvl6pPr>
            <a:lvl7pPr marL="6530683" indent="0">
              <a:buNone/>
              <a:defRPr sz="3800" b="1"/>
            </a:lvl7pPr>
            <a:lvl8pPr marL="7619129" indent="0">
              <a:buNone/>
              <a:defRPr sz="3800" b="1"/>
            </a:lvl8pPr>
            <a:lvl9pPr marL="8707578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50" y="3070226"/>
            <a:ext cx="10779470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48" indent="0">
              <a:buNone/>
              <a:defRPr sz="4800" b="1"/>
            </a:lvl2pPr>
            <a:lvl3pPr marL="2176894" indent="0">
              <a:buNone/>
              <a:defRPr sz="4300" b="1"/>
            </a:lvl3pPr>
            <a:lvl4pPr marL="3265343" indent="0">
              <a:buNone/>
              <a:defRPr sz="3800" b="1"/>
            </a:lvl4pPr>
            <a:lvl5pPr marL="4353789" indent="0">
              <a:buNone/>
              <a:defRPr sz="3800" b="1"/>
            </a:lvl5pPr>
            <a:lvl6pPr marL="5442237" indent="0">
              <a:buNone/>
              <a:defRPr sz="3800" b="1"/>
            </a:lvl6pPr>
            <a:lvl7pPr marL="6530683" indent="0">
              <a:buNone/>
              <a:defRPr sz="3800" b="1"/>
            </a:lvl7pPr>
            <a:lvl8pPr marL="7619129" indent="0">
              <a:buNone/>
              <a:defRPr sz="3800" b="1"/>
            </a:lvl8pPr>
            <a:lvl9pPr marL="8707578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50" y="4349750"/>
            <a:ext cx="10779470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A657-0DCB-4C0D-8A91-AF7FF9EABE9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550C-C252-48C8-AFA8-DCA6D3F1E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13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A657-0DCB-4C0D-8A91-AF7FF9EABE9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550C-C252-48C8-AFA8-DCA6D3F1E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9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A657-0DCB-4C0D-8A91-AF7FF9EABE9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550C-C252-48C8-AFA8-DCA6D3F1E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2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63" y="546100"/>
            <a:ext cx="8023213" cy="2324100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8" y="546103"/>
            <a:ext cx="13633108" cy="11706226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3" y="2870203"/>
            <a:ext cx="8023213" cy="9382126"/>
          </a:xfrm>
        </p:spPr>
        <p:txBody>
          <a:bodyPr/>
          <a:lstStyle>
            <a:lvl1pPr marL="0" indent="0">
              <a:buNone/>
              <a:defRPr sz="3300"/>
            </a:lvl1pPr>
            <a:lvl2pPr marL="1088448" indent="0">
              <a:buNone/>
              <a:defRPr sz="2900"/>
            </a:lvl2pPr>
            <a:lvl3pPr marL="2176894" indent="0">
              <a:buNone/>
              <a:defRPr sz="2400"/>
            </a:lvl3pPr>
            <a:lvl4pPr marL="3265343" indent="0">
              <a:buNone/>
              <a:defRPr sz="2100"/>
            </a:lvl4pPr>
            <a:lvl5pPr marL="4353789" indent="0">
              <a:buNone/>
              <a:defRPr sz="2100"/>
            </a:lvl5pPr>
            <a:lvl6pPr marL="5442237" indent="0">
              <a:buNone/>
              <a:defRPr sz="2100"/>
            </a:lvl6pPr>
            <a:lvl7pPr marL="6530683" indent="0">
              <a:buNone/>
              <a:defRPr sz="2100"/>
            </a:lvl7pPr>
            <a:lvl8pPr marL="7619129" indent="0">
              <a:buNone/>
              <a:defRPr sz="2100"/>
            </a:lvl8pPr>
            <a:lvl9pPr marL="8707578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A657-0DCB-4C0D-8A91-AF7FF9EABE9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550C-C252-48C8-AFA8-DCA6D3F1E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202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</p:spPr>
        <p:txBody>
          <a:bodyPr/>
          <a:lstStyle>
            <a:lvl1pPr marL="0" indent="0">
              <a:buNone/>
              <a:defRPr sz="7600"/>
            </a:lvl1pPr>
            <a:lvl2pPr marL="1088448" indent="0">
              <a:buNone/>
              <a:defRPr sz="6700"/>
            </a:lvl2pPr>
            <a:lvl3pPr marL="2176894" indent="0">
              <a:buNone/>
              <a:defRPr sz="5700"/>
            </a:lvl3pPr>
            <a:lvl4pPr marL="3265343" indent="0">
              <a:buNone/>
              <a:defRPr sz="4800"/>
            </a:lvl4pPr>
            <a:lvl5pPr marL="4353789" indent="0">
              <a:buNone/>
              <a:defRPr sz="4800"/>
            </a:lvl5pPr>
            <a:lvl6pPr marL="5442237" indent="0">
              <a:buNone/>
              <a:defRPr sz="4800"/>
            </a:lvl6pPr>
            <a:lvl7pPr marL="6530683" indent="0">
              <a:buNone/>
              <a:defRPr sz="4800"/>
            </a:lvl7pPr>
            <a:lvl8pPr marL="7619129" indent="0">
              <a:buNone/>
              <a:defRPr sz="4800"/>
            </a:lvl8pPr>
            <a:lvl9pPr marL="8707578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</p:spPr>
        <p:txBody>
          <a:bodyPr/>
          <a:lstStyle>
            <a:lvl1pPr marL="0" indent="0">
              <a:buNone/>
              <a:defRPr sz="3300"/>
            </a:lvl1pPr>
            <a:lvl2pPr marL="1088448" indent="0">
              <a:buNone/>
              <a:defRPr sz="2900"/>
            </a:lvl2pPr>
            <a:lvl3pPr marL="2176894" indent="0">
              <a:buNone/>
              <a:defRPr sz="2400"/>
            </a:lvl3pPr>
            <a:lvl4pPr marL="3265343" indent="0">
              <a:buNone/>
              <a:defRPr sz="2100"/>
            </a:lvl4pPr>
            <a:lvl5pPr marL="4353789" indent="0">
              <a:buNone/>
              <a:defRPr sz="2100"/>
            </a:lvl5pPr>
            <a:lvl6pPr marL="5442237" indent="0">
              <a:buNone/>
              <a:defRPr sz="2100"/>
            </a:lvl6pPr>
            <a:lvl7pPr marL="6530683" indent="0">
              <a:buNone/>
              <a:defRPr sz="2100"/>
            </a:lvl7pPr>
            <a:lvl8pPr marL="7619129" indent="0">
              <a:buNone/>
              <a:defRPr sz="2100"/>
            </a:lvl8pPr>
            <a:lvl9pPr marL="8707578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A657-0DCB-4C0D-8A91-AF7FF9EABE9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550C-C252-48C8-AFA8-DCA6D3F1E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46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 vert="horz" lIns="217690" tIns="108845" rIns="217690" bIns="10884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200403"/>
            <a:ext cx="21948458" cy="9051926"/>
          </a:xfrm>
          <a:prstGeom prst="rect">
            <a:avLst/>
          </a:prstGeom>
        </p:spPr>
        <p:txBody>
          <a:bodyPr vert="horz" lIns="217690" tIns="108845" rIns="217690" bIns="10884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359" y="12712703"/>
            <a:ext cx="5690341" cy="730250"/>
          </a:xfrm>
          <a:prstGeom prst="rect">
            <a:avLst/>
          </a:prstGeom>
        </p:spPr>
        <p:txBody>
          <a:bodyPr vert="horz" lIns="217690" tIns="108845" rIns="217690" bIns="108845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AA657-0DCB-4C0D-8A91-AF7FF9EABE95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2285" y="12712703"/>
            <a:ext cx="7722605" cy="730250"/>
          </a:xfrm>
          <a:prstGeom prst="rect">
            <a:avLst/>
          </a:prstGeom>
        </p:spPr>
        <p:txBody>
          <a:bodyPr vert="horz" lIns="217690" tIns="108845" rIns="217690" bIns="108845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7475" y="12712703"/>
            <a:ext cx="5690341" cy="730250"/>
          </a:xfrm>
          <a:prstGeom prst="rect">
            <a:avLst/>
          </a:prstGeom>
        </p:spPr>
        <p:txBody>
          <a:bodyPr vert="horz" lIns="217690" tIns="108845" rIns="217690" bIns="108845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2550C-C252-48C8-AFA8-DCA6D3F1E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84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2176894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36" indent="-816336" algn="l" defTabSz="2176894" rtl="0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8726" indent="-680280" algn="l" defTabSz="2176894" rtl="0" eaLnBrk="1" latinLnBrk="0" hangingPunct="1">
        <a:spcBef>
          <a:spcPct val="20000"/>
        </a:spcBef>
        <a:buFont typeface="Arial" panose="020B0604020202020204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119" indent="-544224" algn="l" defTabSz="2176894" rtl="0" eaLnBrk="1" latinLnBrk="0" hangingPunct="1">
        <a:spcBef>
          <a:spcPct val="20000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09565" indent="-544224" algn="l" defTabSz="2176894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013" indent="-544224" algn="l" defTabSz="2176894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459" indent="-544224" algn="l" defTabSz="2176894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4908" indent="-544224" algn="l" defTabSz="2176894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354" indent="-544224" algn="l" defTabSz="2176894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1802" indent="-544224" algn="l" defTabSz="2176894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689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448" algn="l" defTabSz="217689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6894" algn="l" defTabSz="217689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343" algn="l" defTabSz="217689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3789" algn="l" defTabSz="217689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237" algn="l" defTabSz="217689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0683" algn="l" defTabSz="217689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129" algn="l" defTabSz="217689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7578" algn="l" defTabSz="217689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cs typeface="Times New Roman" panose="02020603050405020304" pitchFamily="18" charset="0"/>
              </a:rPr>
              <a:t>P</a:t>
            </a:r>
            <a:r>
              <a:rPr lang="en-US" dirty="0" smtClean="0">
                <a:cs typeface="Times New Roman" panose="02020603050405020304" pitchFamily="18" charset="0"/>
              </a:rPr>
              <a:t>latelets Stored In </a:t>
            </a:r>
            <a:r>
              <a:rPr lang="en-US" u="sng" dirty="0" smtClean="0">
                <a:cs typeface="Times New Roman" panose="02020603050405020304" pitchFamily="18" charset="0"/>
              </a:rPr>
              <a:t>A</a:t>
            </a:r>
            <a:r>
              <a:rPr lang="en-US" dirty="0" smtClean="0">
                <a:cs typeface="Times New Roman" panose="02020603050405020304" pitchFamily="18" charset="0"/>
              </a:rPr>
              <a:t>dditive </a:t>
            </a:r>
            <a:r>
              <a:rPr lang="en-US" u="sng" dirty="0" smtClean="0">
                <a:cs typeface="Times New Roman" panose="02020603050405020304" pitchFamily="18" charset="0"/>
              </a:rPr>
              <a:t>S</a:t>
            </a:r>
            <a:r>
              <a:rPr lang="en-US" dirty="0" smtClean="0">
                <a:cs typeface="Times New Roman" panose="02020603050405020304" pitchFamily="18" charset="0"/>
              </a:rPr>
              <a:t>olution (PAS)</a:t>
            </a:r>
            <a:br>
              <a:rPr lang="en-US" dirty="0" smtClean="0">
                <a:cs typeface="Times New Roman" panose="02020603050405020304" pitchFamily="18" charset="0"/>
              </a:rPr>
            </a:br>
            <a:r>
              <a:rPr lang="en-US" dirty="0" smtClean="0">
                <a:cs typeface="Times New Roman" panose="02020603050405020304" pitchFamily="18" charset="0"/>
              </a:rPr>
              <a:t>What is it and Why do we have it?</a:t>
            </a:r>
            <a:endParaRPr lang="en-US" dirty="0"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592387" y="8686800"/>
            <a:ext cx="20040600" cy="762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09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Platelet Additive </a:t>
            </a:r>
            <a:r>
              <a:rPr lang="en-US" sz="8800" dirty="0" smtClean="0"/>
              <a:t>Solution (PAS)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587" y="2514601"/>
            <a:ext cx="21948458" cy="905192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4300" dirty="0"/>
              <a:t>Balanced solution that replaces ~70% of the plasma volume of platelets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300" dirty="0"/>
              <a:t>Allows for metabolic functions and optimal pH during </a:t>
            </a:r>
            <a:r>
              <a:rPr lang="en-US" sz="4300" dirty="0" smtClean="0"/>
              <a:t>storage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300" dirty="0" smtClean="0"/>
              <a:t>There are multiple solutions available – UWMC will stock PAS-C and PAS-F</a:t>
            </a:r>
            <a:endParaRPr lang="en-US" sz="43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587" y="4872121"/>
            <a:ext cx="17164051" cy="80152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16187" y="11353800"/>
            <a:ext cx="16735425" cy="838200"/>
          </a:xfrm>
          <a:prstGeom prst="rect">
            <a:avLst/>
          </a:prstGeom>
          <a:noFill/>
          <a:ln w="666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584989" y="13003479"/>
            <a:ext cx="4695294" cy="461649"/>
          </a:xfrm>
          <a:prstGeom prst="rect">
            <a:avLst/>
          </a:prstGeom>
          <a:noFill/>
        </p:spPr>
        <p:txBody>
          <a:bodyPr wrap="none" lIns="91425" tIns="45712" rIns="91425" bIns="45712" rtlCol="0">
            <a:spAutoFit/>
          </a:bodyPr>
          <a:lstStyle/>
          <a:p>
            <a:r>
              <a:rPr lang="en-US" sz="2400" dirty="0"/>
              <a:t>Ringwald et al, </a:t>
            </a:r>
            <a:r>
              <a:rPr lang="en-US" sz="2400" dirty="0" err="1"/>
              <a:t>Transf</a:t>
            </a:r>
            <a:r>
              <a:rPr lang="en-US" sz="2400" dirty="0"/>
              <a:t> Med Rev 2006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677595" y="2286000"/>
            <a:ext cx="20040600" cy="762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516187" y="8077200"/>
            <a:ext cx="16735425" cy="990600"/>
          </a:xfrm>
          <a:prstGeom prst="rect">
            <a:avLst/>
          </a:prstGeom>
          <a:noFill/>
          <a:ln w="666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86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8800" dirty="0"/>
              <a:t>PAS, Clinical </a:t>
            </a:r>
            <a:r>
              <a:rPr lang="en-US" sz="8800" dirty="0" smtClean="0"/>
              <a:t>Advantages </a:t>
            </a:r>
            <a:endParaRPr lang="en-US" sz="8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19359" y="3200403"/>
            <a:ext cx="17451228" cy="9051926"/>
          </a:xfrm>
        </p:spPr>
        <p:txBody>
          <a:bodyPr>
            <a:normAutofit/>
          </a:bodyPr>
          <a:lstStyle/>
          <a:p>
            <a:r>
              <a:rPr lang="en-US" sz="6000" dirty="0" smtClean="0"/>
              <a:t>Contains small amount of plasma in platelet units </a:t>
            </a:r>
            <a:r>
              <a:rPr lang="en-US" sz="4800" i="1" dirty="0" smtClean="0"/>
              <a:t>(~100 ml, similar to the end volume of volume reduced platelets)</a:t>
            </a:r>
          </a:p>
          <a:p>
            <a:r>
              <a:rPr lang="en-US" sz="6000" dirty="0" smtClean="0"/>
              <a:t>Contains lower isoagglutinin titers</a:t>
            </a:r>
          </a:p>
          <a:p>
            <a:endParaRPr lang="en-US" sz="6000" dirty="0" smtClean="0"/>
          </a:p>
          <a:p>
            <a:endParaRPr lang="en-US" sz="6000" dirty="0" smtClean="0"/>
          </a:p>
          <a:p>
            <a:r>
              <a:rPr lang="en-US" sz="6000" dirty="0" smtClean="0"/>
              <a:t>Reduces </a:t>
            </a:r>
            <a:r>
              <a:rPr lang="en-US" sz="6000" dirty="0"/>
              <a:t>the risk of allergic </a:t>
            </a:r>
            <a:r>
              <a:rPr lang="en-US" sz="6000" dirty="0" smtClean="0"/>
              <a:t>reactions (because of less plasma)</a:t>
            </a:r>
            <a:endParaRPr lang="en-US" sz="5100" dirty="0"/>
          </a:p>
          <a:p>
            <a:endParaRPr lang="en-US" sz="69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9584987" y="13003479"/>
            <a:ext cx="3889561" cy="461649"/>
          </a:xfrm>
          <a:prstGeom prst="rect">
            <a:avLst/>
          </a:prstGeom>
          <a:noFill/>
        </p:spPr>
        <p:txBody>
          <a:bodyPr wrap="none" lIns="91425" tIns="45712" rIns="91425" bIns="45712" rtlCol="0">
            <a:spAutoFit/>
          </a:bodyPr>
          <a:lstStyle/>
          <a:p>
            <a:r>
              <a:rPr lang="en-US" sz="2400" dirty="0"/>
              <a:t>Tobian et al, Transfusion 2014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677987" y="2819400"/>
            <a:ext cx="20040600" cy="762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35387" y="6629399"/>
            <a:ext cx="16687800" cy="9233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5400" dirty="0"/>
              <a:t>No need to VR for ABO incompatible platelet transfusions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87787" y="10820400"/>
            <a:ext cx="16687800" cy="9233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400" dirty="0" smtClean="0"/>
              <a:t>Less need to VR for allergic reactions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40499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UWMC Platelet Inventory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 different types of platelets </a:t>
            </a:r>
            <a:r>
              <a:rPr lang="en-US" dirty="0" smtClean="0"/>
              <a:t>are available on our shelf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PAS</a:t>
            </a:r>
            <a:r>
              <a:rPr lang="en-US" dirty="0" smtClean="0"/>
              <a:t>- apheresis platelet stored in additive solution instead of plasma; one donor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Apheresis in plasma</a:t>
            </a:r>
            <a:r>
              <a:rPr lang="en-US" dirty="0" smtClean="0"/>
              <a:t>; one donor</a:t>
            </a:r>
            <a:endParaRPr lang="en-US" dirty="0"/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Pooled Platelets</a:t>
            </a:r>
            <a:r>
              <a:rPr lang="en-US" dirty="0" smtClean="0"/>
              <a:t>; 5-6 donors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Mirasol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riboflavin-treated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platelets </a:t>
            </a:r>
            <a:r>
              <a:rPr lang="en-US" dirty="0"/>
              <a:t>- </a:t>
            </a:r>
            <a:r>
              <a:rPr lang="en-US" dirty="0" err="1"/>
              <a:t>Miplate</a:t>
            </a:r>
            <a:r>
              <a:rPr lang="en-US" dirty="0"/>
              <a:t> </a:t>
            </a:r>
            <a:r>
              <a:rPr lang="en-US" dirty="0" smtClean="0"/>
              <a:t>study </a:t>
            </a:r>
            <a:r>
              <a:rPr lang="en-US" dirty="0"/>
              <a:t>; </a:t>
            </a:r>
            <a:r>
              <a:rPr lang="en-US" dirty="0" smtClean="0"/>
              <a:t>one donor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38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Platelet transfusion, ABO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5200" dirty="0">
                <a:latin typeface="+mj-lt"/>
              </a:rPr>
              <a:t>Short </a:t>
            </a:r>
            <a:r>
              <a:rPr lang="en-US" sz="5200" dirty="0" smtClean="0">
                <a:latin typeface="+mj-lt"/>
              </a:rPr>
              <a:t>shelf-life of 5 </a:t>
            </a:r>
            <a:r>
              <a:rPr lang="en-US" sz="5200" dirty="0">
                <a:latin typeface="+mj-lt"/>
              </a:rPr>
              <a:t>days, limited </a:t>
            </a:r>
            <a:r>
              <a:rPr lang="en-US" sz="5200" dirty="0" smtClean="0">
                <a:latin typeface="+mj-lt"/>
              </a:rPr>
              <a:t>supply. </a:t>
            </a:r>
          </a:p>
          <a:p>
            <a:pPr lvl="1"/>
            <a:r>
              <a:rPr lang="en-US" sz="4300" dirty="0" smtClean="0">
                <a:latin typeface="+mj-lt"/>
              </a:rPr>
              <a:t>Difficult to provide ABO identical platelet transfusions and manage inventory </a:t>
            </a:r>
          </a:p>
          <a:p>
            <a:r>
              <a:rPr lang="en-US" sz="5200" dirty="0" smtClean="0">
                <a:latin typeface="+mj-lt"/>
              </a:rPr>
              <a:t>Pre and Post Bone Marrow Transplant (BMT) </a:t>
            </a:r>
            <a:r>
              <a:rPr lang="en-US" sz="5200" dirty="0"/>
              <a:t>require platelets that are plasma compatible with </a:t>
            </a:r>
            <a:endParaRPr lang="en-US" sz="5200" dirty="0" smtClean="0"/>
          </a:p>
          <a:p>
            <a:pPr lvl="1"/>
            <a:r>
              <a:rPr lang="en-US" sz="4300" dirty="0" smtClean="0">
                <a:latin typeface="+mj-lt"/>
              </a:rPr>
              <a:t>Pre transplant:  Recipient</a:t>
            </a:r>
          </a:p>
          <a:p>
            <a:pPr lvl="1"/>
            <a:r>
              <a:rPr lang="en-US" sz="4300" dirty="0" smtClean="0">
                <a:latin typeface="+mj-lt"/>
              </a:rPr>
              <a:t>Post BMT: Recipient and Donor</a:t>
            </a:r>
            <a:endParaRPr lang="en-US" sz="4300" dirty="0">
              <a:latin typeface="+mj-lt"/>
            </a:endParaRPr>
          </a:p>
          <a:p>
            <a:r>
              <a:rPr lang="en-US" sz="5200" dirty="0">
                <a:latin typeface="+mj-lt"/>
              </a:rPr>
              <a:t>ABO incompatible platelet transfusions:</a:t>
            </a:r>
          </a:p>
          <a:p>
            <a:pPr lvl="1"/>
            <a:r>
              <a:rPr lang="en-US" sz="4300" u="sng" dirty="0">
                <a:latin typeface="+mj-lt"/>
              </a:rPr>
              <a:t>Major incompatible</a:t>
            </a:r>
            <a:r>
              <a:rPr lang="en-US" sz="4300" dirty="0">
                <a:latin typeface="+mj-lt"/>
              </a:rPr>
              <a:t>: Recipient isoagglutinins (anti-A, anti-B) against </a:t>
            </a:r>
            <a:r>
              <a:rPr lang="en-US" sz="4300" dirty="0" smtClean="0">
                <a:latin typeface="+mj-lt"/>
              </a:rPr>
              <a:t> ABO on platelets</a:t>
            </a:r>
            <a:endParaRPr lang="en-US" sz="4300" dirty="0">
              <a:latin typeface="+mj-lt"/>
            </a:endParaRPr>
          </a:p>
          <a:p>
            <a:pPr lvl="2"/>
            <a:r>
              <a:rPr lang="en-US" sz="3300" dirty="0">
                <a:latin typeface="+mj-lt"/>
              </a:rPr>
              <a:t>Not </a:t>
            </a:r>
            <a:r>
              <a:rPr lang="en-US" sz="3300" dirty="0" smtClean="0">
                <a:latin typeface="+mj-lt"/>
              </a:rPr>
              <a:t>a major </a:t>
            </a:r>
            <a:r>
              <a:rPr lang="en-US" sz="3300" dirty="0">
                <a:latin typeface="+mj-lt"/>
              </a:rPr>
              <a:t>concern when selecting a product</a:t>
            </a:r>
          </a:p>
          <a:p>
            <a:pPr lvl="2"/>
            <a:r>
              <a:rPr lang="en-US" sz="3300" dirty="0">
                <a:latin typeface="+mj-lt"/>
              </a:rPr>
              <a:t>Example: Unit A, patient O</a:t>
            </a:r>
          </a:p>
          <a:p>
            <a:pPr lvl="1"/>
            <a:r>
              <a:rPr lang="en-US" sz="4300" u="sng" dirty="0">
                <a:latin typeface="+mj-lt"/>
              </a:rPr>
              <a:t>Minor incompatible</a:t>
            </a:r>
            <a:r>
              <a:rPr lang="en-US" sz="4300" dirty="0">
                <a:latin typeface="+mj-lt"/>
              </a:rPr>
              <a:t>: Donor isoagglutinins against </a:t>
            </a:r>
            <a:r>
              <a:rPr lang="en-US" sz="4300" dirty="0" smtClean="0">
                <a:latin typeface="+mj-lt"/>
              </a:rPr>
              <a:t>recipient’s ABO antigens on RBC </a:t>
            </a:r>
            <a:r>
              <a:rPr lang="en-US" sz="4300" dirty="0">
                <a:latin typeface="+mj-lt"/>
              </a:rPr>
              <a:t>and tissues</a:t>
            </a:r>
          </a:p>
          <a:p>
            <a:pPr lvl="2"/>
            <a:r>
              <a:rPr lang="en-US" sz="3300" dirty="0">
                <a:latin typeface="+mj-lt"/>
              </a:rPr>
              <a:t>Concerns for risk of </a:t>
            </a:r>
            <a:r>
              <a:rPr lang="en-US" sz="3300" dirty="0">
                <a:solidFill>
                  <a:srgbClr val="FF0000"/>
                </a:solidFill>
                <a:latin typeface="+mj-lt"/>
              </a:rPr>
              <a:t>hemolysis</a:t>
            </a:r>
          </a:p>
          <a:p>
            <a:pPr lvl="2"/>
            <a:r>
              <a:rPr lang="en-US" sz="3300" dirty="0">
                <a:latin typeface="+mj-lt"/>
              </a:rPr>
              <a:t>Example: Unit O, patient </a:t>
            </a:r>
            <a:r>
              <a:rPr lang="en-US" sz="3300" dirty="0" smtClean="0">
                <a:latin typeface="+mj-lt"/>
              </a:rPr>
              <a:t>A</a:t>
            </a:r>
            <a:endParaRPr lang="en-US" sz="33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804189" y="12649200"/>
            <a:ext cx="3387564" cy="830981"/>
          </a:xfrm>
          <a:prstGeom prst="rect">
            <a:avLst/>
          </a:prstGeom>
          <a:noFill/>
        </p:spPr>
        <p:txBody>
          <a:bodyPr wrap="none" lIns="91425" tIns="45712" rIns="91425" bIns="45712" rtlCol="0">
            <a:spAutoFit/>
          </a:bodyPr>
          <a:lstStyle/>
          <a:p>
            <a:r>
              <a:rPr lang="en-US" sz="2400" dirty="0" err="1"/>
              <a:t>Mair</a:t>
            </a:r>
            <a:r>
              <a:rPr lang="en-US" sz="2400" dirty="0"/>
              <a:t>, Transfusion 1998</a:t>
            </a:r>
          </a:p>
          <a:p>
            <a:r>
              <a:rPr lang="en-US" sz="2400" dirty="0"/>
              <a:t>Larsson Transfusion  2000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677987" y="2667000"/>
            <a:ext cx="20040600" cy="762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765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9600" dirty="0"/>
              <a:t>Hemolysis </a:t>
            </a:r>
            <a:r>
              <a:rPr lang="en-US" sz="9600" dirty="0" smtClean="0"/>
              <a:t>Risks</a:t>
            </a:r>
            <a:r>
              <a:rPr lang="en-US" sz="9600" dirty="0"/>
              <a:t/>
            </a:r>
            <a:br>
              <a:rPr lang="en-US" sz="9600" dirty="0"/>
            </a:br>
            <a:r>
              <a:rPr lang="en-US" sz="4400" dirty="0" smtClean="0"/>
              <a:t>Risk of </a:t>
            </a:r>
            <a:r>
              <a:rPr lang="en-US" sz="4400" dirty="0"/>
              <a:t>hemolysis </a:t>
            </a:r>
            <a:r>
              <a:rPr lang="en-US" sz="4400" dirty="0" smtClean="0"/>
              <a:t>depends on </a:t>
            </a:r>
            <a:r>
              <a:rPr lang="en-US" sz="4400" dirty="0"/>
              <a:t>factors that can be classified as recipient </a:t>
            </a:r>
            <a:r>
              <a:rPr lang="en-US" sz="4400" dirty="0" smtClean="0"/>
              <a:t>or donor/unit factors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Recipient biological factors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4587" y="4267200"/>
            <a:ext cx="10775238" cy="6096000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6000" dirty="0"/>
              <a:t>Body’s ability to dilute antibodies contained in a small amount of plasma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6000" dirty="0"/>
              <a:t>AB antigens on epithelium and soluble antigens that bind </a:t>
            </a:r>
            <a:r>
              <a:rPr lang="en-US" sz="6000" dirty="0" err="1"/>
              <a:t>isoagglutinins</a:t>
            </a:r>
            <a:r>
              <a:rPr lang="en-US" sz="6000" dirty="0"/>
              <a:t> </a:t>
            </a:r>
            <a:r>
              <a:rPr lang="en-US" sz="6000" dirty="0" smtClean="0"/>
              <a:t>(ABO antibodies) decreasing </a:t>
            </a:r>
            <a:r>
              <a:rPr lang="en-US" sz="6000" dirty="0"/>
              <a:t>the risk of hemolysis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Donor/Unit factors  (antibody dose)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50" y="4349750"/>
            <a:ext cx="10779470" cy="6089650"/>
          </a:xfrm>
          <a:noFill/>
          <a:ln>
            <a:solidFill>
              <a:schemeClr val="accent1"/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6000" dirty="0"/>
              <a:t>Antibody titer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6000" dirty="0"/>
              <a:t>Product volume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232187" y="12573000"/>
            <a:ext cx="77679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err="1"/>
              <a:t>Garratty</a:t>
            </a:r>
            <a:r>
              <a:rPr lang="en-US" sz="4400" dirty="0"/>
              <a:t> G. Am J </a:t>
            </a:r>
            <a:r>
              <a:rPr lang="en-US" sz="4400" dirty="0" err="1"/>
              <a:t>Clin</a:t>
            </a:r>
            <a:r>
              <a:rPr lang="en-US" sz="4400" dirty="0"/>
              <a:t> </a:t>
            </a:r>
            <a:r>
              <a:rPr lang="en-US" sz="4400" dirty="0" err="1"/>
              <a:t>Pathol</a:t>
            </a:r>
            <a:r>
              <a:rPr lang="en-US" sz="4400" dirty="0"/>
              <a:t> 1998</a:t>
            </a:r>
          </a:p>
        </p:txBody>
      </p:sp>
    </p:spTree>
    <p:extLst>
      <p:ext uri="{BB962C8B-B14F-4D97-AF65-F5344CB8AC3E}">
        <p14:creationId xmlns:p14="http://schemas.microsoft.com/office/powerpoint/2010/main" val="2865466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Populations with </a:t>
            </a:r>
            <a:r>
              <a:rPr lang="en-US" sz="8800" dirty="0" smtClean="0"/>
              <a:t>special consideration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5500" dirty="0"/>
              <a:t>Pediatric patients</a:t>
            </a:r>
          </a:p>
          <a:p>
            <a:pPr lvl="1"/>
            <a:r>
              <a:rPr lang="en-US" sz="5500" dirty="0"/>
              <a:t>Small </a:t>
            </a:r>
            <a:r>
              <a:rPr lang="en-US" sz="5500" dirty="0" smtClean="0"/>
              <a:t>patient relative to a large volume </a:t>
            </a:r>
            <a:r>
              <a:rPr lang="en-US" sz="5500" dirty="0"/>
              <a:t>of plasma </a:t>
            </a:r>
            <a:endParaRPr lang="en-US" sz="5500" dirty="0" smtClean="0"/>
          </a:p>
          <a:p>
            <a:pPr lvl="1"/>
            <a:endParaRPr lang="en-US" sz="55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5500" dirty="0" smtClean="0"/>
              <a:t>BMT recipients</a:t>
            </a:r>
            <a:r>
              <a:rPr lang="en-US" sz="5500" dirty="0"/>
              <a:t>.</a:t>
            </a:r>
          </a:p>
          <a:p>
            <a:pPr lvl="1"/>
            <a:r>
              <a:rPr lang="en-US" sz="5500" dirty="0"/>
              <a:t>Implications for engraftment and graft survival </a:t>
            </a:r>
          </a:p>
          <a:p>
            <a:pPr marL="1088448" lvl="1" indent="0">
              <a:buNone/>
            </a:pPr>
            <a:endParaRPr lang="en-US" sz="5500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677987" y="2667000"/>
            <a:ext cx="20040600" cy="762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668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Options to decrease the volume of </a:t>
            </a:r>
            <a:br>
              <a:rPr lang="en-US" sz="6600" dirty="0" smtClean="0"/>
            </a:br>
            <a:r>
              <a:rPr lang="en-US" sz="6600" dirty="0" smtClean="0"/>
              <a:t>ABO incompatible plasma contained in platelets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5500" dirty="0"/>
              <a:t>Monitor titers </a:t>
            </a:r>
            <a:endParaRPr lang="en-US" sz="4800" dirty="0"/>
          </a:p>
          <a:p>
            <a:pPr lvl="1"/>
            <a:r>
              <a:rPr lang="en-US" sz="4800" dirty="0"/>
              <a:t>No consensus of “safe” titer cut off.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5500" dirty="0"/>
              <a:t>Limit the </a:t>
            </a:r>
            <a:r>
              <a:rPr lang="en-US" sz="5500" dirty="0" smtClean="0"/>
              <a:t>number of doses of full volume </a:t>
            </a:r>
            <a:r>
              <a:rPr lang="en-US" sz="5500" dirty="0"/>
              <a:t>incompatible </a:t>
            </a:r>
            <a:r>
              <a:rPr lang="en-US" sz="5500" dirty="0" smtClean="0"/>
              <a:t>plasma platelets transfused, </a:t>
            </a:r>
            <a:r>
              <a:rPr lang="en-US" sz="5500" dirty="0"/>
              <a:t>in particular O units </a:t>
            </a:r>
          </a:p>
          <a:p>
            <a:pPr lvl="1"/>
            <a:r>
              <a:rPr lang="en-US" sz="4800" dirty="0"/>
              <a:t>Current strategy for </a:t>
            </a:r>
            <a:r>
              <a:rPr lang="en-US" sz="4800" dirty="0" smtClean="0"/>
              <a:t>non-BMT patients</a:t>
            </a:r>
            <a:endParaRPr lang="en-US" sz="48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5500" dirty="0"/>
              <a:t>Reduce volume of incompatible plasma, all ABO types</a:t>
            </a:r>
          </a:p>
          <a:p>
            <a:pPr lvl="1"/>
            <a:r>
              <a:rPr lang="en-US" sz="4800" dirty="0"/>
              <a:t>Current strategy </a:t>
            </a:r>
            <a:r>
              <a:rPr lang="en-US" sz="4800" dirty="0" smtClean="0"/>
              <a:t>for BMT </a:t>
            </a:r>
            <a:r>
              <a:rPr lang="en-US" sz="4800" dirty="0"/>
              <a:t>patients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5500" u="sng" dirty="0"/>
              <a:t>Combined solution?</a:t>
            </a:r>
          </a:p>
          <a:p>
            <a:pPr lvl="1"/>
            <a:r>
              <a:rPr lang="en-US" sz="4800" dirty="0"/>
              <a:t>Decrease the </a:t>
            </a:r>
            <a:r>
              <a:rPr lang="en-US" sz="4800" dirty="0" smtClean="0"/>
              <a:t>ABO antibody titer</a:t>
            </a:r>
            <a:endParaRPr lang="en-US" sz="4800" dirty="0"/>
          </a:p>
          <a:p>
            <a:pPr lvl="1"/>
            <a:r>
              <a:rPr lang="en-US" sz="4800" dirty="0"/>
              <a:t>Reduce the amount of plasma</a:t>
            </a:r>
          </a:p>
        </p:txBody>
      </p:sp>
      <p:sp>
        <p:nvSpPr>
          <p:cNvPr id="4" name="Right Brace 3"/>
          <p:cNvSpPr/>
          <p:nvPr/>
        </p:nvSpPr>
        <p:spPr>
          <a:xfrm>
            <a:off x="11736388" y="9677400"/>
            <a:ext cx="533400" cy="2667000"/>
          </a:xfrm>
          <a:prstGeom prst="rightBrace">
            <a:avLst/>
          </a:prstGeom>
          <a:ln w="4762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5" tIns="45712" rIns="91425" bIns="45712"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498388" y="10633874"/>
            <a:ext cx="8283328" cy="754036"/>
          </a:xfrm>
          <a:prstGeom prst="rect">
            <a:avLst/>
          </a:prstGeom>
          <a:noFill/>
        </p:spPr>
        <p:txBody>
          <a:bodyPr wrap="none" lIns="91425" tIns="45712" rIns="91425" bIns="45712" rtlCol="0">
            <a:spAutoFit/>
          </a:bodyPr>
          <a:lstStyle/>
          <a:p>
            <a:r>
              <a:rPr lang="en-US" dirty="0" smtClean="0"/>
              <a:t>Reduce the total ABO antibody dose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677987" y="2667000"/>
            <a:ext cx="20040600" cy="762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4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8000" dirty="0" smtClean="0"/>
              <a:t>Combined Strategy: Decrease Plasma and Antibody </a:t>
            </a:r>
            <a:r>
              <a:rPr lang="en-US" sz="8000" dirty="0"/>
              <a:t>T</a:t>
            </a:r>
            <a:r>
              <a:rPr lang="en-US" sz="8000" dirty="0" smtClean="0"/>
              <a:t>iter</a:t>
            </a:r>
            <a:endParaRPr lang="en-US" sz="8000" dirty="0"/>
          </a:p>
        </p:txBody>
      </p:sp>
      <p:sp>
        <p:nvSpPr>
          <p:cNvPr id="5" name="Rounded Rectangle 4"/>
          <p:cNvSpPr/>
          <p:nvPr/>
        </p:nvSpPr>
        <p:spPr>
          <a:xfrm>
            <a:off x="3049587" y="4495800"/>
            <a:ext cx="2895600" cy="4724400"/>
          </a:xfrm>
          <a:prstGeom prst="roundRect">
            <a:avLst/>
          </a:prstGeom>
          <a:solidFill>
            <a:srgbClr val="FFFF0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Titer 128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25200" y="9601200"/>
            <a:ext cx="4207819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Apheresis Platelet</a:t>
            </a:r>
          </a:p>
          <a:p>
            <a:pPr algn="ctr"/>
            <a:r>
              <a:rPr lang="en-US" dirty="0" smtClean="0"/>
              <a:t>300 ml plasma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707187" y="4461164"/>
            <a:ext cx="6471586" cy="6555808"/>
            <a:chOff x="6707187" y="4461164"/>
            <a:chExt cx="6471586" cy="6555808"/>
          </a:xfrm>
        </p:grpSpPr>
        <p:grpSp>
          <p:nvGrpSpPr>
            <p:cNvPr id="11" name="Group 10"/>
            <p:cNvGrpSpPr/>
            <p:nvPr/>
          </p:nvGrpSpPr>
          <p:grpSpPr>
            <a:xfrm>
              <a:off x="9624656" y="4461164"/>
              <a:ext cx="2895600" cy="4759036"/>
              <a:chOff x="7469187" y="4461164"/>
              <a:chExt cx="2895600" cy="4759036"/>
            </a:xfrm>
          </p:grpSpPr>
          <p:sp>
            <p:nvSpPr>
              <p:cNvPr id="6" name="Rounded Rectangle 5"/>
              <p:cNvSpPr/>
              <p:nvPr/>
            </p:nvSpPr>
            <p:spPr>
              <a:xfrm>
                <a:off x="7469187" y="4495800"/>
                <a:ext cx="2895600" cy="4724400"/>
              </a:xfrm>
              <a:prstGeom prst="roundRect">
                <a:avLst/>
              </a:prstGeom>
              <a:solidFill>
                <a:srgbClr val="FFFF00">
                  <a:alpha val="31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 lang="en-US" dirty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/>
              </a:p>
              <a:p>
                <a:pPr algn="ctr"/>
                <a:endParaRPr lang="en-US" dirty="0" smtClean="0"/>
              </a:p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Plasma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7469187" y="4461164"/>
                <a:ext cx="2895600" cy="3463636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mtClean="0">
                    <a:solidFill>
                      <a:schemeClr val="tx1"/>
                    </a:solidFill>
                  </a:rPr>
                  <a:t>  Volume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reduction</a:t>
                </a:r>
                <a:endParaRPr lang="en-US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8966146" y="9601200"/>
              <a:ext cx="4212627" cy="14157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Apheresis platelet</a:t>
              </a:r>
            </a:p>
            <a:p>
              <a:pPr algn="ctr"/>
              <a:r>
                <a:rPr lang="en-US" dirty="0" smtClean="0"/>
                <a:t>100 mL plasma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6707187" y="6823364"/>
              <a:ext cx="1828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13336587" y="4461164"/>
            <a:ext cx="6201467" cy="7147114"/>
            <a:chOff x="13336587" y="4461164"/>
            <a:chExt cx="6201467" cy="7147114"/>
          </a:xfrm>
        </p:grpSpPr>
        <p:sp>
          <p:nvSpPr>
            <p:cNvPr id="8" name="Rounded Rectangle 7"/>
            <p:cNvSpPr/>
            <p:nvPr/>
          </p:nvSpPr>
          <p:spPr>
            <a:xfrm>
              <a:off x="15927387" y="4461164"/>
              <a:ext cx="2895600" cy="4724400"/>
            </a:xfrm>
            <a:prstGeom prst="roundRect">
              <a:avLst/>
            </a:prstGeom>
            <a:solidFill>
              <a:srgbClr val="FFFF00">
                <a:alpha val="1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Platelet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Additive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Solution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(PAS) </a:t>
              </a:r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Titer 64 or 32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990288" y="9530786"/>
              <a:ext cx="3547766" cy="20774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PAS Platelet</a:t>
              </a:r>
            </a:p>
            <a:p>
              <a:r>
                <a:rPr lang="en-US" dirty="0" smtClean="0"/>
                <a:t>100 mL plasma</a:t>
              </a:r>
            </a:p>
            <a:p>
              <a:r>
                <a:rPr lang="en-US" dirty="0" smtClean="0"/>
                <a:t>200 mL PAS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13336587" y="6785264"/>
              <a:ext cx="18288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11431587" y="11928764"/>
            <a:ext cx="5303722" cy="1446780"/>
            <a:chOff x="11431587" y="11928764"/>
            <a:chExt cx="5303722" cy="1446780"/>
          </a:xfrm>
        </p:grpSpPr>
        <p:sp>
          <p:nvSpPr>
            <p:cNvPr id="16" name="Right Brace 15"/>
            <p:cNvSpPr/>
            <p:nvPr/>
          </p:nvSpPr>
          <p:spPr>
            <a:xfrm rot="5400000">
              <a:off x="13816748" y="9543603"/>
              <a:ext cx="533400" cy="5303722"/>
            </a:xfrm>
            <a:prstGeom prst="rightBrace">
              <a:avLst/>
            </a:prstGeom>
            <a:ln w="4762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891366" y="12621491"/>
              <a:ext cx="4719241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Same antibody dose</a:t>
              </a:r>
              <a:endParaRPr lang="en-US" dirty="0"/>
            </a:p>
          </p:txBody>
        </p:sp>
      </p:grpSp>
      <p:cxnSp>
        <p:nvCxnSpPr>
          <p:cNvPr id="22" name="Straight Connector 21"/>
          <p:cNvCxnSpPr/>
          <p:nvPr/>
        </p:nvCxnSpPr>
        <p:spPr>
          <a:xfrm>
            <a:off x="2744787" y="2566555"/>
            <a:ext cx="19278600" cy="0"/>
          </a:xfrm>
          <a:prstGeom prst="line">
            <a:avLst/>
          </a:prstGeom>
          <a:ln w="476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854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8000" dirty="0" smtClean="0"/>
              <a:t>PAS vs. Non PAS isoagglutinin titers</a:t>
            </a:r>
            <a:endParaRPr lang="en-US" sz="8000" dirty="0"/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1414802"/>
              </p:ext>
            </p:extLst>
          </p:nvPr>
        </p:nvGraphicFramePr>
        <p:xfrm>
          <a:off x="2135189" y="4267200"/>
          <a:ext cx="9372599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1415"/>
              </p:ext>
            </p:extLst>
          </p:nvPr>
        </p:nvGraphicFramePr>
        <p:xfrm>
          <a:off x="12574588" y="3962400"/>
          <a:ext cx="92202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/>
          <p:cNvSpPr/>
          <p:nvPr/>
        </p:nvSpPr>
        <p:spPr>
          <a:xfrm>
            <a:off x="8002589" y="8527474"/>
            <a:ext cx="609599" cy="304800"/>
          </a:xfrm>
          <a:prstGeom prst="rect">
            <a:avLst/>
          </a:prstGeom>
          <a:noFill/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008959" y="8541328"/>
            <a:ext cx="609599" cy="304800"/>
          </a:xfrm>
          <a:prstGeom prst="rect">
            <a:avLst/>
          </a:prstGeom>
          <a:noFill/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2189" y="3048000"/>
            <a:ext cx="3674630" cy="754036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91425" tIns="45712" rIns="91425" bIns="45712" rtlCol="0">
            <a:spAutoFit/>
          </a:bodyPr>
          <a:lstStyle/>
          <a:p>
            <a:r>
              <a:rPr lang="en-US" dirty="0" smtClean="0"/>
              <a:t>Group O, anti-A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450388" y="8846128"/>
            <a:ext cx="609599" cy="3048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756187" y="8859984"/>
            <a:ext cx="609599" cy="3048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677987" y="2667000"/>
            <a:ext cx="20040600" cy="762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688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5587" y="1524000"/>
            <a:ext cx="3625929" cy="75405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Group A, anti-B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879387" y="1524000"/>
            <a:ext cx="3614323" cy="75405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Group B, anti-A</a:t>
            </a:r>
            <a:endParaRPr lang="en-US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2381384"/>
              </p:ext>
            </p:extLst>
          </p:nvPr>
        </p:nvGraphicFramePr>
        <p:xfrm>
          <a:off x="1551419" y="2819400"/>
          <a:ext cx="7313613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7491239"/>
              </p:ext>
            </p:extLst>
          </p:nvPr>
        </p:nvGraphicFramePr>
        <p:xfrm>
          <a:off x="1532016" y="6705600"/>
          <a:ext cx="7239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4141102"/>
              </p:ext>
            </p:extLst>
          </p:nvPr>
        </p:nvGraphicFramePr>
        <p:xfrm>
          <a:off x="12898292" y="2743200"/>
          <a:ext cx="82296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1398932"/>
              </p:ext>
            </p:extLst>
          </p:nvPr>
        </p:nvGraphicFramePr>
        <p:xfrm>
          <a:off x="12955587" y="7010400"/>
          <a:ext cx="7836622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2744787" y="2566555"/>
            <a:ext cx="19278600" cy="0"/>
          </a:xfrm>
          <a:prstGeom prst="line">
            <a:avLst/>
          </a:prstGeom>
          <a:ln w="476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62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4372</TotalTime>
  <Words>693</Words>
  <Application>Microsoft Office PowerPoint</Application>
  <PresentationFormat>Custom</PresentationFormat>
  <Paragraphs>112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Platelets Stored In Additive Solution (PAS) What is it and Why do we have it?</vt:lpstr>
      <vt:lpstr>UWMC Platelet Inventory</vt:lpstr>
      <vt:lpstr>Platelet transfusion, ABO considerations</vt:lpstr>
      <vt:lpstr>Hemolysis Risks Risk of hemolysis depends on factors that can be classified as recipient or donor/unit factors</vt:lpstr>
      <vt:lpstr>Populations with special consideration</vt:lpstr>
      <vt:lpstr>Options to decrease the volume of  ABO incompatible plasma contained in platelets</vt:lpstr>
      <vt:lpstr>Combined Strategy: Decrease Plasma and Antibody Titer</vt:lpstr>
      <vt:lpstr>PAS vs. Non PAS isoagglutinin titers</vt:lpstr>
      <vt:lpstr>PowerPoint Presentation</vt:lpstr>
      <vt:lpstr>Platelet Additive Solution (PAS)</vt:lpstr>
      <vt:lpstr>PAS, Clinical Advantages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Pagano, Monica B</dc:creator>
  <cp:lastModifiedBy>Sen, Nina</cp:lastModifiedBy>
  <cp:revision>403</cp:revision>
  <dcterms:created xsi:type="dcterms:W3CDTF">2015-07-15T19:00:12Z</dcterms:created>
  <dcterms:modified xsi:type="dcterms:W3CDTF">2018-08-09T23:17:23Z</dcterms:modified>
</cp:coreProperties>
</file>