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9" r:id="rId4"/>
    <p:sldId id="263" r:id="rId5"/>
    <p:sldId id="258" r:id="rId6"/>
    <p:sldId id="261" r:id="rId7"/>
    <p:sldId id="264"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4" d="100"/>
          <a:sy n="134" d="100"/>
        </p:scale>
        <p:origin x="-95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3A0DC7-8896-4C9F-950C-60D77DC059FE}" type="datetimeFigureOut">
              <a:rPr lang="en-US" smtClean="0"/>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1519039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3A0DC7-8896-4C9F-950C-60D77DC059FE}" type="datetimeFigureOut">
              <a:rPr lang="en-US" smtClean="0"/>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74285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3A0DC7-8896-4C9F-950C-60D77DC059FE}" type="datetimeFigureOut">
              <a:rPr lang="en-US" smtClean="0"/>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349511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3A0DC7-8896-4C9F-950C-60D77DC059FE}" type="datetimeFigureOut">
              <a:rPr lang="en-US" smtClean="0"/>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269510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3A0DC7-8896-4C9F-950C-60D77DC059FE}" type="datetimeFigureOut">
              <a:rPr lang="en-US" smtClean="0"/>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2282753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3A0DC7-8896-4C9F-950C-60D77DC059FE}" type="datetimeFigureOut">
              <a:rPr lang="en-US" smtClean="0"/>
              <a:t>8/13/2018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1955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3A0DC7-8896-4C9F-950C-60D77DC059FE}" type="datetimeFigureOut">
              <a:rPr lang="en-US" smtClean="0"/>
              <a:t>8/13/2018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3077607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3A0DC7-8896-4C9F-950C-60D77DC059FE}" type="datetimeFigureOut">
              <a:rPr lang="en-US" smtClean="0"/>
              <a:t>8/13/2018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1885234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A0DC7-8896-4C9F-950C-60D77DC059FE}" type="datetimeFigureOut">
              <a:rPr lang="en-US" smtClean="0"/>
              <a:t>8/13/2018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1918036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3A0DC7-8896-4C9F-950C-60D77DC059FE}" type="datetimeFigureOut">
              <a:rPr lang="en-US" smtClean="0"/>
              <a:t>8/13/2018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1121165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3A0DC7-8896-4C9F-950C-60D77DC059FE}" type="datetimeFigureOut">
              <a:rPr lang="en-US" smtClean="0"/>
              <a:t>8/13/2018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0CAF3-3570-4F3C-96D4-EB3AA9689C06}" type="slidenum">
              <a:rPr lang="en-US" smtClean="0"/>
              <a:t>‹#›</a:t>
            </a:fld>
            <a:endParaRPr lang="en-US"/>
          </a:p>
        </p:txBody>
      </p:sp>
    </p:spTree>
    <p:extLst>
      <p:ext uri="{BB962C8B-B14F-4D97-AF65-F5344CB8AC3E}">
        <p14:creationId xmlns:p14="http://schemas.microsoft.com/office/powerpoint/2010/main" val="3102325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A0DC7-8896-4C9F-950C-60D77DC059FE}" type="datetimeFigureOut">
              <a:rPr lang="en-US" smtClean="0"/>
              <a:t>8/13/2018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0CAF3-3570-4F3C-96D4-EB3AA9689C06}" type="slidenum">
              <a:rPr lang="en-US" smtClean="0"/>
              <a:t>‹#›</a:t>
            </a:fld>
            <a:endParaRPr lang="en-US"/>
          </a:p>
        </p:txBody>
      </p:sp>
    </p:spTree>
    <p:extLst>
      <p:ext uri="{BB962C8B-B14F-4D97-AF65-F5344CB8AC3E}">
        <p14:creationId xmlns:p14="http://schemas.microsoft.com/office/powerpoint/2010/main" val="9983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t>
            </a:r>
            <a:r>
              <a:rPr lang="en-US" dirty="0" smtClean="0"/>
              <a:t>BAD,BMT and </a:t>
            </a:r>
            <a:r>
              <a:rPr lang="en-US" dirty="0" smtClean="0"/>
              <a:t>PAS</a:t>
            </a:r>
            <a:endParaRPr lang="en-US" dirty="0"/>
          </a:p>
        </p:txBody>
      </p:sp>
      <p:sp>
        <p:nvSpPr>
          <p:cNvPr id="3" name="Subtitle 2"/>
          <p:cNvSpPr>
            <a:spLocks noGrp="1"/>
          </p:cNvSpPr>
          <p:nvPr>
            <p:ph type="subTitle" idx="1"/>
          </p:nvPr>
        </p:nvSpPr>
        <p:spPr/>
        <p:txBody>
          <a:bodyPr/>
          <a:lstStyle/>
          <a:p>
            <a:r>
              <a:rPr lang="en-US" dirty="0" smtClean="0"/>
              <a:t>Identifying the BMT patient </a:t>
            </a:r>
          </a:p>
          <a:p>
            <a:r>
              <a:rPr lang="en-US" dirty="0" smtClean="0"/>
              <a:t>and their needs</a:t>
            </a:r>
            <a:endParaRPr lang="en-US" dirty="0"/>
          </a:p>
        </p:txBody>
      </p:sp>
    </p:spTree>
    <p:extLst>
      <p:ext uri="{BB962C8B-B14F-4D97-AF65-F5344CB8AC3E}">
        <p14:creationId xmlns:p14="http://schemas.microsoft.com/office/powerpoint/2010/main" val="916563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00B0F0"/>
                </a:solidFill>
              </a:rPr>
              <a:t>Be Aware! </a:t>
            </a:r>
            <a:endParaRPr lang="en-US" dirty="0">
              <a:solidFill>
                <a:srgbClr val="00B0F0"/>
              </a:solidFill>
            </a:endParaRPr>
          </a:p>
        </p:txBody>
      </p:sp>
      <p:sp>
        <p:nvSpPr>
          <p:cNvPr id="6" name="Content Placeholder 5"/>
          <p:cNvSpPr>
            <a:spLocks noGrp="1"/>
          </p:cNvSpPr>
          <p:nvPr>
            <p:ph idx="1"/>
          </p:nvPr>
        </p:nvSpPr>
        <p:spPr/>
        <p:txBody>
          <a:bodyPr>
            <a:normAutofit fontScale="92500"/>
          </a:bodyPr>
          <a:lstStyle/>
          <a:p>
            <a:pPr marL="0" indent="0">
              <a:buNone/>
            </a:pPr>
            <a:r>
              <a:rPr lang="en-US" dirty="0" smtClean="0"/>
              <a:t>Patient records will include comments in both the former and new comments.  </a:t>
            </a:r>
          </a:p>
          <a:p>
            <a:pPr lvl="1"/>
            <a:r>
              <a:rPr lang="en-US" dirty="0" smtClean="0"/>
              <a:t>In the near future, the current NTD BAD file ABO’s of BMT patients will be updated to NTD POS or NTD NEG</a:t>
            </a:r>
          </a:p>
          <a:p>
            <a:pPr lvl="1"/>
            <a:r>
              <a:rPr lang="en-US" dirty="0" smtClean="0"/>
              <a:t>Platelet comments and RBC/plasma comments will continue to be in both formats for some time.  If you get </a:t>
            </a:r>
            <a:r>
              <a:rPr lang="en-US" dirty="0" smtClean="0"/>
              <a:t>an </a:t>
            </a:r>
            <a:r>
              <a:rPr lang="en-US" dirty="0" smtClean="0"/>
              <a:t>order and it would be helpful to update the comments to the new format, bring the order to Christine or Nina and they will be happy to make the update if appropriate. </a:t>
            </a:r>
            <a:endParaRPr lang="en-US" dirty="0"/>
          </a:p>
        </p:txBody>
      </p:sp>
    </p:spTree>
    <p:extLst>
      <p:ext uri="{BB962C8B-B14F-4D97-AF65-F5344CB8AC3E}">
        <p14:creationId xmlns:p14="http://schemas.microsoft.com/office/powerpoint/2010/main" val="25467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BMT Pt comments</a:t>
            </a:r>
            <a:endParaRPr lang="en-US" dirty="0"/>
          </a:p>
        </p:txBody>
      </p:sp>
      <p:sp>
        <p:nvSpPr>
          <p:cNvPr id="3" name="Content Placeholder 2"/>
          <p:cNvSpPr>
            <a:spLocks noGrp="1"/>
          </p:cNvSpPr>
          <p:nvPr>
            <p:ph idx="1"/>
          </p:nvPr>
        </p:nvSpPr>
        <p:spPr/>
        <p:txBody>
          <a:bodyPr/>
          <a:lstStyle/>
          <a:p>
            <a:pPr marL="0" indent="0">
              <a:buNone/>
            </a:pPr>
            <a:r>
              <a:rPr lang="en-US" dirty="0" smtClean="0"/>
              <a:t>With implementation of interfaced orders, use of PAS and the ability to add specific Rh types to the patient’s </a:t>
            </a:r>
            <a:r>
              <a:rPr lang="en-US" dirty="0" err="1" smtClean="0"/>
              <a:t>Sunquest</a:t>
            </a:r>
            <a:r>
              <a:rPr lang="en-US" dirty="0" smtClean="0"/>
              <a:t> Blood Bank </a:t>
            </a:r>
            <a:r>
              <a:rPr lang="en-US" dirty="0" err="1" smtClean="0"/>
              <a:t>Adminstrative</a:t>
            </a:r>
            <a:r>
              <a:rPr lang="en-US" dirty="0" smtClean="0"/>
              <a:t> Data (</a:t>
            </a:r>
            <a:r>
              <a:rPr lang="en-US" dirty="0" smtClean="0"/>
              <a:t>BAD) </a:t>
            </a:r>
            <a:r>
              <a:rPr lang="en-US" dirty="0" smtClean="0"/>
              <a:t>file record, we will be making changes to the comments entered in SQ for BMT patients.  </a:t>
            </a:r>
            <a:endParaRPr lang="en-US" dirty="0"/>
          </a:p>
        </p:txBody>
      </p:sp>
    </p:spTree>
    <p:extLst>
      <p:ext uri="{BB962C8B-B14F-4D97-AF65-F5344CB8AC3E}">
        <p14:creationId xmlns:p14="http://schemas.microsoft.com/office/powerpoint/2010/main" val="359898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SCCA BMT Reduced Volume Platelet Requirements</a:t>
            </a:r>
            <a:endParaRPr lang="en-US" dirty="0"/>
          </a:p>
        </p:txBody>
      </p:sp>
      <p:sp>
        <p:nvSpPr>
          <p:cNvPr id="3" name="Content Placeholder 2"/>
          <p:cNvSpPr>
            <a:spLocks noGrp="1"/>
          </p:cNvSpPr>
          <p:nvPr>
            <p:ph sz="half" idx="1"/>
          </p:nvPr>
        </p:nvSpPr>
        <p:spPr>
          <a:xfrm>
            <a:off x="457200" y="1600200"/>
            <a:ext cx="3657600" cy="4525963"/>
          </a:xfrm>
        </p:spPr>
        <p:txBody>
          <a:bodyPr>
            <a:normAutofit fontScale="92500" lnSpcReduction="20000"/>
          </a:bodyPr>
          <a:lstStyle/>
          <a:p>
            <a:r>
              <a:rPr lang="en-US" dirty="0" smtClean="0"/>
              <a:t>Platelets with plasma that is ABO incompatible to the recipient require volume reduction to 100 mL</a:t>
            </a:r>
          </a:p>
          <a:p>
            <a:r>
              <a:rPr lang="en-US" dirty="0" smtClean="0"/>
              <a:t>SCCA has agreed that full volume PAS platelet is an appropriate substitute for volume reduced ABO plasma incompatible platelets</a:t>
            </a:r>
          </a:p>
          <a:p>
            <a:pPr marL="0" indent="0">
              <a:buNone/>
            </a:pPr>
            <a:endParaRPr lang="en-US" dirty="0"/>
          </a:p>
        </p:txBody>
      </p:sp>
      <p:sp>
        <p:nvSpPr>
          <p:cNvPr id="5" name="Content Placeholder 4"/>
          <p:cNvSpPr>
            <a:spLocks noGrp="1"/>
          </p:cNvSpPr>
          <p:nvPr>
            <p:ph sz="half" idx="2"/>
          </p:nvPr>
        </p:nvSpPr>
        <p:spPr>
          <a:xfrm>
            <a:off x="4343400" y="1600200"/>
            <a:ext cx="4572000" cy="4525963"/>
          </a:xfrm>
        </p:spPr>
        <p:txBody>
          <a:bodyPr>
            <a:normAutofit fontScale="92500" lnSpcReduction="20000"/>
          </a:bodyPr>
          <a:lstStyle/>
          <a:p>
            <a:pPr marL="0" indent="0">
              <a:buNone/>
            </a:pPr>
            <a:r>
              <a:rPr lang="en-US" dirty="0" smtClean="0">
                <a:solidFill>
                  <a:srgbClr val="FF0000"/>
                </a:solidFill>
              </a:rPr>
              <a:t>The reduced volume comments will be changed as follows:</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785568529"/>
              </p:ext>
            </p:extLst>
          </p:nvPr>
        </p:nvGraphicFramePr>
        <p:xfrm>
          <a:off x="4495800" y="3048000"/>
          <a:ext cx="4343400" cy="1737360"/>
        </p:xfrm>
        <a:graphic>
          <a:graphicData uri="http://schemas.openxmlformats.org/drawingml/2006/table">
            <a:tbl>
              <a:tblPr firstRow="1" bandRow="1">
                <a:tableStyleId>{5C22544A-7EE6-4342-B048-85BDC9FD1C3A}</a:tableStyleId>
              </a:tblPr>
              <a:tblGrid>
                <a:gridCol w="1905000"/>
                <a:gridCol w="2438400"/>
              </a:tblGrid>
              <a:tr h="342900">
                <a:tc>
                  <a:txBody>
                    <a:bodyPr/>
                    <a:lstStyle/>
                    <a:p>
                      <a:pPr algn="ctr"/>
                      <a:r>
                        <a:rPr lang="en-US" dirty="0" smtClean="0"/>
                        <a:t>Current</a:t>
                      </a:r>
                      <a:r>
                        <a:rPr lang="en-US" baseline="0" dirty="0" smtClean="0"/>
                        <a:t> Comment</a:t>
                      </a:r>
                      <a:endParaRPr lang="en-US" dirty="0"/>
                    </a:p>
                  </a:txBody>
                  <a:tcPr/>
                </a:tc>
                <a:tc>
                  <a:txBody>
                    <a:bodyPr/>
                    <a:lstStyle/>
                    <a:p>
                      <a:pPr algn="ctr"/>
                      <a:r>
                        <a:rPr lang="en-US" dirty="0" smtClean="0"/>
                        <a:t>New Comment</a:t>
                      </a:r>
                      <a:r>
                        <a:rPr lang="en-US" baseline="0" dirty="0" smtClean="0"/>
                        <a:t> </a:t>
                      </a:r>
                      <a:endParaRPr lang="en-US" dirty="0"/>
                    </a:p>
                  </a:txBody>
                  <a:tcPr/>
                </a:tc>
              </a:tr>
              <a:tr h="342900">
                <a:tc>
                  <a:txBody>
                    <a:bodyPr/>
                    <a:lstStyle/>
                    <a:p>
                      <a:r>
                        <a:rPr lang="en-US" sz="1600" dirty="0" smtClean="0"/>
                        <a:t>RV out</a:t>
                      </a:r>
                      <a:r>
                        <a:rPr lang="en-US" sz="1600" baseline="0" dirty="0" smtClean="0"/>
                        <a:t> of group PLT</a:t>
                      </a:r>
                      <a:endParaRPr lang="en-US" sz="1600" dirty="0"/>
                    </a:p>
                  </a:txBody>
                  <a:tcPr/>
                </a:tc>
                <a:tc>
                  <a:txBody>
                    <a:bodyPr/>
                    <a:lstStyle/>
                    <a:p>
                      <a:r>
                        <a:rPr lang="en-US" sz="1600" dirty="0" smtClean="0"/>
                        <a:t>RV out</a:t>
                      </a:r>
                      <a:r>
                        <a:rPr lang="en-US" sz="1600" baseline="0" dirty="0" smtClean="0"/>
                        <a:t> of group PLT or PAS</a:t>
                      </a:r>
                    </a:p>
                  </a:txBody>
                  <a:tcPr/>
                </a:tc>
              </a:tr>
              <a:tr h="342900">
                <a:tc>
                  <a:txBody>
                    <a:bodyPr/>
                    <a:lstStyle/>
                    <a:p>
                      <a:r>
                        <a:rPr lang="en-US" sz="1600" dirty="0" smtClean="0"/>
                        <a:t>RV PLT A/O</a:t>
                      </a:r>
                      <a:endParaRPr lang="en-US" sz="1600" dirty="0"/>
                    </a:p>
                  </a:txBody>
                  <a:tcPr/>
                </a:tc>
                <a:tc>
                  <a:txBody>
                    <a:bodyPr/>
                    <a:lstStyle/>
                    <a:p>
                      <a:r>
                        <a:rPr lang="en-US" sz="1600" dirty="0" smtClean="0"/>
                        <a:t>RV PLT A/O or PAS</a:t>
                      </a:r>
                      <a:endParaRPr lang="en-US" sz="1600" dirty="0"/>
                    </a:p>
                  </a:txBody>
                  <a:tcPr/>
                </a:tc>
              </a:tr>
              <a:tr h="342900">
                <a:tc>
                  <a:txBody>
                    <a:bodyPr/>
                    <a:lstStyle/>
                    <a:p>
                      <a:r>
                        <a:rPr lang="en-US" sz="1600" dirty="0" smtClean="0"/>
                        <a:t>RV PLT B/O</a:t>
                      </a:r>
                    </a:p>
                  </a:txBody>
                  <a:tcPr/>
                </a:tc>
                <a:tc>
                  <a:txBody>
                    <a:bodyPr/>
                    <a:lstStyle/>
                    <a:p>
                      <a:r>
                        <a:rPr lang="en-US" sz="1600" dirty="0" smtClean="0"/>
                        <a:t>RV PLT B/O or PAS</a:t>
                      </a:r>
                    </a:p>
                  </a:txBody>
                  <a:tcPr/>
                </a:tc>
              </a:tr>
              <a:tr h="342900">
                <a:tc>
                  <a:txBody>
                    <a:bodyPr/>
                    <a:lstStyle/>
                    <a:p>
                      <a:r>
                        <a:rPr lang="en-US" sz="1600" dirty="0" smtClean="0"/>
                        <a:t>RV PLT A/B/O</a:t>
                      </a:r>
                      <a:endParaRPr lang="en-US" sz="1600" dirty="0"/>
                    </a:p>
                  </a:txBody>
                  <a:tcPr/>
                </a:tc>
                <a:tc>
                  <a:txBody>
                    <a:bodyPr/>
                    <a:lstStyle/>
                    <a:p>
                      <a:r>
                        <a:rPr lang="en-US" sz="1600" dirty="0" smtClean="0"/>
                        <a:t>RV PLT A/B/O or PAS</a:t>
                      </a:r>
                      <a:endParaRPr lang="en-US" sz="1600" dirty="0"/>
                    </a:p>
                  </a:txBody>
                  <a:tcPr/>
                </a:tc>
              </a:tr>
            </a:tbl>
          </a:graphicData>
        </a:graphic>
      </p:graphicFrame>
    </p:spTree>
    <p:extLst>
      <p:ext uri="{BB962C8B-B14F-4D97-AF65-F5344CB8AC3E}">
        <p14:creationId xmlns:p14="http://schemas.microsoft.com/office/powerpoint/2010/main" val="2884705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Interpreting comments for platelets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2994971"/>
              </p:ext>
            </p:extLst>
          </p:nvPr>
        </p:nvGraphicFramePr>
        <p:xfrm>
          <a:off x="457200" y="1600200"/>
          <a:ext cx="8229600" cy="4302760"/>
        </p:xfrm>
        <a:graphic>
          <a:graphicData uri="http://schemas.openxmlformats.org/drawingml/2006/table">
            <a:tbl>
              <a:tblPr firstRow="1" bandRow="1">
                <a:tableStyleId>{5C22544A-7EE6-4342-B048-85BDC9FD1C3A}</a:tableStyleId>
              </a:tblPr>
              <a:tblGrid>
                <a:gridCol w="2438400"/>
                <a:gridCol w="5791200"/>
              </a:tblGrid>
              <a:tr h="370840">
                <a:tc>
                  <a:txBody>
                    <a:bodyPr/>
                    <a:lstStyle/>
                    <a:p>
                      <a:pPr algn="ctr"/>
                      <a:r>
                        <a:rPr lang="en-US" dirty="0" smtClean="0"/>
                        <a:t>New Comment</a:t>
                      </a:r>
                      <a:r>
                        <a:rPr lang="en-US" baseline="0" dirty="0" smtClean="0"/>
                        <a:t> </a:t>
                      </a:r>
                      <a:endParaRPr lang="en-US" dirty="0"/>
                    </a:p>
                  </a:txBody>
                  <a:tcPr/>
                </a:tc>
                <a:tc>
                  <a:txBody>
                    <a:bodyPr/>
                    <a:lstStyle/>
                    <a:p>
                      <a:r>
                        <a:rPr lang="en-US" dirty="0" smtClean="0"/>
                        <a:t>What type of platelet</a:t>
                      </a:r>
                      <a:r>
                        <a:rPr lang="en-US" baseline="0" dirty="0" smtClean="0"/>
                        <a:t> is acceptable</a:t>
                      </a:r>
                      <a:endParaRPr lang="en-US" dirty="0"/>
                    </a:p>
                  </a:txBody>
                  <a:tcPr/>
                </a:tc>
              </a:tr>
              <a:tr h="370840">
                <a:tc>
                  <a:txBody>
                    <a:bodyPr/>
                    <a:lstStyle/>
                    <a:p>
                      <a:r>
                        <a:rPr lang="en-US" sz="1600" dirty="0" smtClean="0"/>
                        <a:t>RV out</a:t>
                      </a:r>
                      <a:r>
                        <a:rPr lang="en-US" sz="1600" baseline="0" dirty="0" smtClean="0"/>
                        <a:t> of group PLT or PAS</a:t>
                      </a:r>
                    </a:p>
                  </a:txBody>
                  <a:tcPr/>
                </a:tc>
                <a:tc>
                  <a:txBody>
                    <a:bodyPr/>
                    <a:lstStyle/>
                    <a:p>
                      <a:pPr marL="285750" indent="-285750">
                        <a:buFont typeface="Arial" panose="020B0604020202020204" pitchFamily="34" charset="0"/>
                        <a:buChar char="•"/>
                      </a:pPr>
                      <a:r>
                        <a:rPr lang="en-US" dirty="0" smtClean="0"/>
                        <a:t>Any</a:t>
                      </a:r>
                      <a:r>
                        <a:rPr lang="en-US" baseline="0" dirty="0" smtClean="0"/>
                        <a:t> ABO full volume PAS </a:t>
                      </a:r>
                      <a:r>
                        <a:rPr lang="en-US" baseline="0" dirty="0" smtClean="0"/>
                        <a:t>Platelets</a:t>
                      </a:r>
                      <a:endParaRPr lang="en-US" baseline="0" dirty="0" smtClean="0"/>
                    </a:p>
                    <a:p>
                      <a:pPr marL="285750" indent="-285750">
                        <a:buFont typeface="Arial" panose="020B0604020202020204" pitchFamily="34" charset="0"/>
                        <a:buChar char="•"/>
                      </a:pPr>
                      <a:r>
                        <a:rPr lang="en-US" baseline="0" dirty="0" smtClean="0"/>
                        <a:t>Full volume ABO plasma compatible platelets in plasma</a:t>
                      </a:r>
                    </a:p>
                    <a:p>
                      <a:pPr marL="285750" indent="-285750">
                        <a:buFont typeface="Arial" panose="020B0604020202020204" pitchFamily="34" charset="0"/>
                        <a:buChar char="•"/>
                      </a:pPr>
                      <a:r>
                        <a:rPr lang="en-US" baseline="0" dirty="0" smtClean="0"/>
                        <a:t>Reduced volume ABO plasma </a:t>
                      </a:r>
                      <a:r>
                        <a:rPr lang="en-US" baseline="0" dirty="0" smtClean="0">
                          <a:solidFill>
                            <a:schemeClr val="tx1"/>
                          </a:solidFill>
                        </a:rPr>
                        <a:t>incompatible</a:t>
                      </a:r>
                      <a:r>
                        <a:rPr lang="en-US" baseline="0" dirty="0" smtClean="0"/>
                        <a:t> platelets in plasma </a:t>
                      </a:r>
                      <a:endParaRPr lang="en-US" dirty="0"/>
                    </a:p>
                  </a:txBody>
                  <a:tcPr/>
                </a:tc>
              </a:tr>
              <a:tr h="370840">
                <a:tc>
                  <a:txBody>
                    <a:bodyPr/>
                    <a:lstStyle/>
                    <a:p>
                      <a:r>
                        <a:rPr lang="en-US" sz="1600" dirty="0" smtClean="0"/>
                        <a:t>RV PLT A/O or PAS</a:t>
                      </a:r>
                      <a:endParaRPr lang="en-US" sz="16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Any</a:t>
                      </a:r>
                      <a:r>
                        <a:rPr lang="en-US" baseline="0" dirty="0" smtClean="0"/>
                        <a:t> ABO full volume PAS </a:t>
                      </a:r>
                      <a:r>
                        <a:rPr lang="en-US" baseline="0" dirty="0" smtClean="0"/>
                        <a:t>Platelets</a:t>
                      </a:r>
                      <a:endParaRPr lang="en-US" baseline="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Full volume B/AB platelets in plasma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Reduced volume A/O platelets in plasma</a:t>
                      </a:r>
                    </a:p>
                  </a:txBody>
                  <a:tcPr/>
                </a:tc>
              </a:tr>
              <a:tr h="370840">
                <a:tc>
                  <a:txBody>
                    <a:bodyPr/>
                    <a:lstStyle/>
                    <a:p>
                      <a:r>
                        <a:rPr lang="en-US" sz="1600" dirty="0" smtClean="0"/>
                        <a:t>RV PLT B/O or PAS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Any ABO full volume PAS </a:t>
                      </a:r>
                      <a:r>
                        <a:rPr kumimoji="0" lang="en-US" sz="1800" b="0" i="0" u="none" strike="noStrike" kern="1200" cap="none" spc="0" normalizeH="0" baseline="0" noProof="0" dirty="0" smtClean="0">
                          <a:ln>
                            <a:noFill/>
                          </a:ln>
                          <a:solidFill>
                            <a:prstClr val="black"/>
                          </a:solidFill>
                          <a:effectLst/>
                          <a:uLnTx/>
                          <a:uFillTx/>
                          <a:latin typeface="+mn-lt"/>
                          <a:ea typeface="+mn-ea"/>
                          <a:cs typeface="+mn-cs"/>
                        </a:rPr>
                        <a:t>Platelets</a:t>
                      </a:r>
                      <a:endParaRPr kumimoji="0" lang="en-US" sz="1800" b="0" i="0" u="none" strike="noStrike" kern="1200" cap="none" spc="0" normalizeH="0" baseline="0" noProof="0" dirty="0" smtClean="0">
                        <a:ln>
                          <a:noFill/>
                        </a:ln>
                        <a:solidFill>
                          <a:prstClr val="black"/>
                        </a:solidFill>
                        <a:effectLst/>
                        <a:uLnTx/>
                        <a:uFillTx/>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Full volume A/AB platelets in plasma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Reduced volume B/O platelets in plasma</a:t>
                      </a:r>
                    </a:p>
                  </a:txBody>
                  <a:tcPr/>
                </a:tc>
              </a:tr>
              <a:tr h="370840">
                <a:tc>
                  <a:txBody>
                    <a:bodyPr/>
                    <a:lstStyle/>
                    <a:p>
                      <a:r>
                        <a:rPr lang="en-US" sz="1600" dirty="0" smtClean="0"/>
                        <a:t>RV PLT A/B/O or PAS</a:t>
                      </a:r>
                      <a:endParaRPr lang="en-US" sz="16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Any</a:t>
                      </a:r>
                      <a:r>
                        <a:rPr lang="en-US" baseline="0" dirty="0" smtClean="0"/>
                        <a:t> ABO full volume PAS </a:t>
                      </a:r>
                      <a:r>
                        <a:rPr lang="en-US" baseline="0" dirty="0" smtClean="0"/>
                        <a:t>Platelets</a:t>
                      </a:r>
                      <a:endParaRPr lang="en-US" baseline="0" dirty="0" smtClean="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Full volume AB platelets in plasma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Reduced volume A/B/O platelets in plasma</a:t>
                      </a:r>
                    </a:p>
                  </a:txBody>
                  <a:tcPr/>
                </a:tc>
              </a:tr>
            </a:tbl>
          </a:graphicData>
        </a:graphic>
      </p:graphicFrame>
    </p:spTree>
    <p:extLst>
      <p:ext uri="{BB962C8B-B14F-4D97-AF65-F5344CB8AC3E}">
        <p14:creationId xmlns:p14="http://schemas.microsoft.com/office/powerpoint/2010/main" val="220002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Identifying BMT patients before the transplant information is entered in SQ</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The acronym </a:t>
            </a:r>
            <a:r>
              <a:rPr lang="en-US" sz="4500" dirty="0" smtClean="0">
                <a:solidFill>
                  <a:srgbClr val="FF0000"/>
                </a:solidFill>
              </a:rPr>
              <a:t>BMT</a:t>
            </a:r>
            <a:r>
              <a:rPr lang="en-US" dirty="0" smtClean="0"/>
              <a:t> will be added to the beginning of the platelet comments to help identify pre-transplant</a:t>
            </a:r>
          </a:p>
          <a:p>
            <a:pPr marL="0" indent="0">
              <a:buNone/>
            </a:pPr>
            <a:r>
              <a:rPr lang="en-US" dirty="0" smtClean="0">
                <a:solidFill>
                  <a:srgbClr val="0070C0"/>
                </a:solidFill>
              </a:rPr>
              <a:t>Pre-BMT patient: </a:t>
            </a:r>
          </a:p>
          <a:p>
            <a:pPr marL="457200" lvl="1" indent="0">
              <a:buNone/>
            </a:pPr>
            <a:r>
              <a:rPr lang="en-US" b="1" dirty="0" smtClean="0"/>
              <a:t>EXAMPLE</a:t>
            </a:r>
            <a:r>
              <a:rPr lang="en-US" dirty="0" smtClean="0"/>
              <a:t>: </a:t>
            </a:r>
            <a:r>
              <a:rPr lang="en-US" dirty="0" smtClean="0">
                <a:solidFill>
                  <a:srgbClr val="FF0000"/>
                </a:solidFill>
              </a:rPr>
              <a:t>BMT</a:t>
            </a:r>
            <a:r>
              <a:rPr lang="en-US" dirty="0" smtClean="0">
                <a:solidFill>
                  <a:schemeClr val="accent1">
                    <a:lumMod val="75000"/>
                  </a:schemeClr>
                </a:solidFill>
              </a:rPr>
              <a:t> RV PLT A/O or PAS</a:t>
            </a:r>
          </a:p>
          <a:p>
            <a:r>
              <a:rPr lang="en-US" dirty="0" smtClean="0"/>
              <a:t>When the patient is group O, only BMT will be added to the comments filed </a:t>
            </a:r>
          </a:p>
          <a:p>
            <a:r>
              <a:rPr lang="en-US" dirty="0" smtClean="0"/>
              <a:t>The </a:t>
            </a:r>
            <a:r>
              <a:rPr lang="en-US" dirty="0" smtClean="0">
                <a:solidFill>
                  <a:srgbClr val="FF0000"/>
                </a:solidFill>
              </a:rPr>
              <a:t>ABO type of RBC and plasma will no longer be entered in the comment field</a:t>
            </a:r>
            <a:r>
              <a:rPr lang="en-US" dirty="0" smtClean="0"/>
              <a:t>. The ABO group of RBC and plasma is determined by the permanent BAD file and test results ABO</a:t>
            </a:r>
          </a:p>
          <a:p>
            <a:pPr marL="0" indent="0">
              <a:buNone/>
            </a:pPr>
            <a:r>
              <a:rPr lang="en-US" dirty="0" smtClean="0">
                <a:solidFill>
                  <a:srgbClr val="0070C0"/>
                </a:solidFill>
              </a:rPr>
              <a:t>Post-BMT patient:</a:t>
            </a:r>
          </a:p>
          <a:p>
            <a:r>
              <a:rPr lang="en-US" dirty="0" smtClean="0"/>
              <a:t>The type of transplant, date, recipient ABO/Rh and donor ABO/Rh will still be entered in the SQ comment field</a:t>
            </a:r>
          </a:p>
          <a:p>
            <a:pPr marL="457200" lvl="1" indent="0">
              <a:buNone/>
            </a:pPr>
            <a:r>
              <a:rPr lang="en-US" b="1" dirty="0" smtClean="0"/>
              <a:t>EXAMPLES</a:t>
            </a:r>
            <a:r>
              <a:rPr lang="en-US" dirty="0" smtClean="0"/>
              <a:t>: </a:t>
            </a:r>
            <a:r>
              <a:rPr lang="en-US" dirty="0" smtClean="0">
                <a:solidFill>
                  <a:schemeClr val="accent1">
                    <a:lumMod val="75000"/>
                  </a:schemeClr>
                </a:solidFill>
              </a:rPr>
              <a:t>ALLO TX. 5/12/18: REC APOS/DONOR BPOS</a:t>
            </a:r>
          </a:p>
          <a:p>
            <a:pPr marL="457200" lvl="1" indent="0">
              <a:buNone/>
            </a:pPr>
            <a:r>
              <a:rPr lang="en-US" dirty="0" smtClean="0">
                <a:solidFill>
                  <a:schemeClr val="accent1">
                    <a:lumMod val="75000"/>
                  </a:schemeClr>
                </a:solidFill>
              </a:rPr>
              <a:t>	</a:t>
            </a:r>
            <a:r>
              <a:rPr lang="en-US" dirty="0">
                <a:solidFill>
                  <a:schemeClr val="accent1">
                    <a:lumMod val="75000"/>
                  </a:schemeClr>
                </a:solidFill>
              </a:rPr>
              <a:t>  </a:t>
            </a:r>
            <a:r>
              <a:rPr lang="en-US" dirty="0" smtClean="0">
                <a:solidFill>
                  <a:schemeClr val="accent1">
                    <a:lumMod val="75000"/>
                  </a:schemeClr>
                </a:solidFill>
              </a:rPr>
              <a:t>          AUTO TX. 6/15/18</a:t>
            </a:r>
            <a:r>
              <a:rPr lang="en-US" dirty="0" smtClean="0"/>
              <a:t>	</a:t>
            </a:r>
          </a:p>
        </p:txBody>
      </p:sp>
    </p:spTree>
    <p:extLst>
      <p:ext uri="{BB962C8B-B14F-4D97-AF65-F5344CB8AC3E}">
        <p14:creationId xmlns:p14="http://schemas.microsoft.com/office/powerpoint/2010/main" val="3381618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 Group of RBC and Plasma Compatible for the Post BMT Patient</a:t>
            </a:r>
            <a:endParaRPr lang="en-US" dirty="0"/>
          </a:p>
        </p:txBody>
      </p:sp>
      <p:sp>
        <p:nvSpPr>
          <p:cNvPr id="3" name="Content Placeholder 2"/>
          <p:cNvSpPr>
            <a:spLocks noGrp="1"/>
          </p:cNvSpPr>
          <p:nvPr>
            <p:ph idx="1"/>
          </p:nvPr>
        </p:nvSpPr>
        <p:spPr/>
        <p:txBody>
          <a:bodyPr/>
          <a:lstStyle/>
          <a:p>
            <a:r>
              <a:rPr lang="en-US" dirty="0" smtClean="0">
                <a:solidFill>
                  <a:schemeClr val="tx2">
                    <a:lumMod val="60000"/>
                    <a:lumOff val="40000"/>
                  </a:schemeClr>
                </a:solidFill>
              </a:rPr>
              <a:t>Acceptable RBC and plasma ABO will no longer be entered in the comments field (Yea!)</a:t>
            </a:r>
          </a:p>
          <a:p>
            <a:r>
              <a:rPr lang="en-US" dirty="0" smtClean="0"/>
              <a:t>That said, the following apply…….</a:t>
            </a:r>
          </a:p>
          <a:p>
            <a:pPr lvl="1"/>
            <a:r>
              <a:rPr lang="en-US" dirty="0" smtClean="0">
                <a:solidFill>
                  <a:srgbClr val="FF0000"/>
                </a:solidFill>
              </a:rPr>
              <a:t>Group AB BMT patients should be provided group O RBCs</a:t>
            </a:r>
            <a:endParaRPr lang="en-US" dirty="0" smtClean="0"/>
          </a:p>
          <a:p>
            <a:pPr lvl="2"/>
            <a:r>
              <a:rPr lang="en-US" dirty="0" smtClean="0"/>
              <a:t>You will start seeing NTD added to the BAD file to help remember to  allocate &amp; issue only group O RBCs</a:t>
            </a:r>
          </a:p>
          <a:p>
            <a:pPr marL="914400" lvl="2" indent="0">
              <a:buNone/>
            </a:pPr>
            <a:endParaRPr lang="en-US" dirty="0" smtClean="0"/>
          </a:p>
          <a:p>
            <a:pPr marL="0" indent="0">
              <a:buNone/>
            </a:pPr>
            <a:endParaRPr lang="en-US" dirty="0"/>
          </a:p>
        </p:txBody>
      </p:sp>
    </p:spTree>
    <p:extLst>
      <p:ext uri="{BB962C8B-B14F-4D97-AF65-F5344CB8AC3E}">
        <p14:creationId xmlns:p14="http://schemas.microsoft.com/office/powerpoint/2010/main" val="737604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NTD</a:t>
            </a:r>
            <a:r>
              <a:rPr lang="en-US" dirty="0" smtClean="0"/>
              <a:t> – what does this mean</a:t>
            </a:r>
            <a:endParaRPr lang="en-US" dirty="0"/>
          </a:p>
        </p:txBody>
      </p:sp>
      <p:sp>
        <p:nvSpPr>
          <p:cNvPr id="3" name="Content Placeholder 2"/>
          <p:cNvSpPr>
            <a:spLocks noGrp="1"/>
          </p:cNvSpPr>
          <p:nvPr>
            <p:ph idx="1"/>
          </p:nvPr>
        </p:nvSpPr>
        <p:spPr/>
        <p:txBody>
          <a:bodyPr/>
          <a:lstStyle/>
          <a:p>
            <a:r>
              <a:rPr lang="en-US" dirty="0" smtClean="0">
                <a:solidFill>
                  <a:srgbClr val="00B050"/>
                </a:solidFill>
              </a:rPr>
              <a:t>NTD</a:t>
            </a:r>
            <a:r>
              <a:rPr lang="en-US" dirty="0" smtClean="0"/>
              <a:t> may be used as:</a:t>
            </a:r>
          </a:p>
          <a:p>
            <a:pPr lvl="1"/>
            <a:r>
              <a:rPr lang="en-US" dirty="0" smtClean="0"/>
              <a:t>Interpretation of an ABO/Rh test when there is a discrepancy as in the case of a post ABO incompatible transplant</a:t>
            </a:r>
          </a:p>
          <a:p>
            <a:pPr lvl="1"/>
            <a:r>
              <a:rPr lang="en-US" dirty="0" smtClean="0"/>
              <a:t>Entered as a historical BAD file ABO for a patient requiring the issue of group O positive RBCs – Nina or Christine </a:t>
            </a:r>
            <a:r>
              <a:rPr lang="en-US" dirty="0" smtClean="0"/>
              <a:t>will </a:t>
            </a:r>
            <a:r>
              <a:rPr lang="en-US" dirty="0" smtClean="0"/>
              <a:t>change the BAD file to NTD when notified of an incompatible BMT </a:t>
            </a:r>
          </a:p>
        </p:txBody>
      </p:sp>
    </p:spTree>
    <p:extLst>
      <p:ext uri="{BB962C8B-B14F-4D97-AF65-F5344CB8AC3E}">
        <p14:creationId xmlns:p14="http://schemas.microsoft.com/office/powerpoint/2010/main" val="567877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rPr>
              <a:t>NTD POS </a:t>
            </a:r>
            <a:r>
              <a:rPr lang="en-US" dirty="0" smtClean="0"/>
              <a:t>&amp;</a:t>
            </a:r>
            <a:r>
              <a:rPr lang="en-US" dirty="0" smtClean="0">
                <a:solidFill>
                  <a:srgbClr val="00B0F0"/>
                </a:solidFill>
              </a:rPr>
              <a:t> NTD</a:t>
            </a:r>
            <a:r>
              <a:rPr lang="en-US" dirty="0" smtClean="0">
                <a:solidFill>
                  <a:srgbClr val="FF0000"/>
                </a:solidFill>
              </a:rPr>
              <a:t> NEG</a:t>
            </a:r>
            <a:r>
              <a:rPr lang="en-US" dirty="0" smtClean="0"/>
              <a:t> – </a:t>
            </a:r>
            <a:br>
              <a:rPr lang="en-US" dirty="0" smtClean="0"/>
            </a:br>
            <a:r>
              <a:rPr lang="en-US" dirty="0" smtClean="0"/>
              <a:t>what does this mean</a:t>
            </a:r>
            <a:endParaRPr lang="en-US" dirty="0"/>
          </a:p>
        </p:txBody>
      </p:sp>
      <p:sp>
        <p:nvSpPr>
          <p:cNvPr id="3" name="Content Placeholder 2"/>
          <p:cNvSpPr>
            <a:spLocks noGrp="1"/>
          </p:cNvSpPr>
          <p:nvPr>
            <p:ph idx="1"/>
          </p:nvPr>
        </p:nvSpPr>
        <p:spPr/>
        <p:txBody>
          <a:bodyPr>
            <a:normAutofit fontScale="62500" lnSpcReduction="20000"/>
          </a:bodyPr>
          <a:lstStyle/>
          <a:p>
            <a:pPr marL="0" indent="0" algn="ctr">
              <a:buNone/>
            </a:pPr>
            <a:r>
              <a:rPr lang="en-US" b="1" dirty="0" smtClean="0">
                <a:solidFill>
                  <a:srgbClr val="FF0000"/>
                </a:solidFill>
              </a:rPr>
              <a:t>NTD POS and NTD NEG </a:t>
            </a:r>
            <a:r>
              <a:rPr lang="en-US" b="1" dirty="0" smtClean="0">
                <a:solidFill>
                  <a:srgbClr val="FF0000"/>
                </a:solidFill>
              </a:rPr>
              <a:t>may </a:t>
            </a:r>
            <a:r>
              <a:rPr lang="en-US" b="1" dirty="0" smtClean="0">
                <a:solidFill>
                  <a:srgbClr val="FF0000"/>
                </a:solidFill>
              </a:rPr>
              <a:t>not be used as a test interpretation!</a:t>
            </a:r>
            <a:endParaRPr lang="en-US" dirty="0"/>
          </a:p>
          <a:p>
            <a:pPr marL="0" indent="0">
              <a:buNone/>
            </a:pPr>
            <a:r>
              <a:rPr lang="en-US" dirty="0" smtClean="0"/>
              <a:t>This two interpretations may only be utilized for the patient’s historical ABO/Rh in the BAD file. </a:t>
            </a:r>
            <a:endParaRPr lang="en-US" b="1" dirty="0" smtClean="0">
              <a:solidFill>
                <a:srgbClr val="FF0000"/>
              </a:solidFill>
            </a:endParaRPr>
          </a:p>
          <a:p>
            <a:pPr marL="0" indent="0" algn="ctr">
              <a:buNone/>
            </a:pPr>
            <a:r>
              <a:rPr lang="en-US" dirty="0" smtClean="0">
                <a:solidFill>
                  <a:schemeClr val="tx2">
                    <a:lumMod val="60000"/>
                    <a:lumOff val="40000"/>
                  </a:schemeClr>
                </a:solidFill>
              </a:rPr>
              <a:t>NTD = ABO</a:t>
            </a:r>
          </a:p>
          <a:p>
            <a:pPr marL="0" indent="0" algn="ctr">
              <a:buNone/>
            </a:pPr>
            <a:r>
              <a:rPr lang="en-US" dirty="0" smtClean="0">
                <a:solidFill>
                  <a:schemeClr val="tx2">
                    <a:lumMod val="60000"/>
                    <a:lumOff val="40000"/>
                  </a:schemeClr>
                </a:solidFill>
              </a:rPr>
              <a:t>POS &amp; </a:t>
            </a:r>
            <a:r>
              <a:rPr lang="en-US" dirty="0" smtClean="0">
                <a:solidFill>
                  <a:srgbClr val="FF0000"/>
                </a:solidFill>
              </a:rPr>
              <a:t>NEG</a:t>
            </a:r>
            <a:r>
              <a:rPr lang="en-US" dirty="0" smtClean="0">
                <a:solidFill>
                  <a:schemeClr val="tx2">
                    <a:lumMod val="60000"/>
                    <a:lumOff val="40000"/>
                  </a:schemeClr>
                </a:solidFill>
              </a:rPr>
              <a:t> = Rh type</a:t>
            </a:r>
          </a:p>
          <a:p>
            <a:pPr marL="0" indent="0">
              <a:buNone/>
            </a:pPr>
            <a:r>
              <a:rPr lang="en-US" dirty="0" smtClean="0"/>
              <a:t>-</a:t>
            </a:r>
            <a:r>
              <a:rPr lang="en-US" dirty="0" smtClean="0">
                <a:solidFill>
                  <a:srgbClr val="00B050"/>
                </a:solidFill>
              </a:rPr>
              <a:t>The ability to add the Rh type along with NTD, provides a </a:t>
            </a:r>
            <a:r>
              <a:rPr lang="en-US" dirty="0" err="1" smtClean="0">
                <a:solidFill>
                  <a:srgbClr val="00B050"/>
                </a:solidFill>
              </a:rPr>
              <a:t>hardstop</a:t>
            </a:r>
            <a:r>
              <a:rPr lang="en-US" dirty="0" smtClean="0">
                <a:solidFill>
                  <a:srgbClr val="00B050"/>
                </a:solidFill>
              </a:rPr>
              <a:t> if attempting to issue a Rh positive platelet to an Rh negative patient. </a:t>
            </a:r>
          </a:p>
          <a:p>
            <a:pPr marL="0" indent="0">
              <a:buNone/>
            </a:pPr>
            <a:endParaRPr lang="en-US" dirty="0" smtClean="0">
              <a:solidFill>
                <a:srgbClr val="00B050"/>
              </a:solidFill>
            </a:endParaRPr>
          </a:p>
          <a:p>
            <a:r>
              <a:rPr lang="en-US" dirty="0" smtClean="0">
                <a:solidFill>
                  <a:srgbClr val="FF0000"/>
                </a:solidFill>
              </a:rPr>
              <a:t>If you receive an QA failure when trying to allocate or issue a blood component, you need to stop and read the QA failure carefully.  Do not assume! </a:t>
            </a:r>
          </a:p>
          <a:p>
            <a:r>
              <a:rPr lang="en-US" dirty="0">
                <a:solidFill>
                  <a:srgbClr val="FF0000"/>
                </a:solidFill>
              </a:rPr>
              <a:t>Y</a:t>
            </a:r>
            <a:r>
              <a:rPr lang="en-US" dirty="0" smtClean="0">
                <a:solidFill>
                  <a:srgbClr val="FF0000"/>
                </a:solidFill>
              </a:rPr>
              <a:t>ou </a:t>
            </a:r>
            <a:r>
              <a:rPr lang="en-US" dirty="0" err="1" smtClean="0">
                <a:solidFill>
                  <a:srgbClr val="FF0000"/>
                </a:solidFill>
              </a:rPr>
              <a:t>needto</a:t>
            </a:r>
            <a:r>
              <a:rPr lang="en-US" dirty="0" smtClean="0">
                <a:solidFill>
                  <a:srgbClr val="FF0000"/>
                </a:solidFill>
              </a:rPr>
              <a:t> be 100% sure you understand why you know why you are overriding a </a:t>
            </a:r>
            <a:r>
              <a:rPr lang="en-US" dirty="0" err="1" smtClean="0">
                <a:solidFill>
                  <a:srgbClr val="FF0000"/>
                </a:solidFill>
              </a:rPr>
              <a:t>hardstop</a:t>
            </a:r>
            <a:r>
              <a:rPr lang="en-US" dirty="0" smtClean="0">
                <a:solidFill>
                  <a:srgbClr val="FF0000"/>
                </a:solidFill>
              </a:rPr>
              <a:t> before overriding it.  The reason for overriding must address the actual failure.  </a:t>
            </a:r>
          </a:p>
          <a:p>
            <a:r>
              <a:rPr lang="en-US" dirty="0" smtClean="0"/>
              <a:t>Be sure you know if you are overriding an ABO </a:t>
            </a:r>
            <a:r>
              <a:rPr lang="en-US" dirty="0" err="1" smtClean="0"/>
              <a:t>hardstop</a:t>
            </a:r>
            <a:r>
              <a:rPr lang="en-US" dirty="0" smtClean="0"/>
              <a:t> (NTD = ABO) or an Rh </a:t>
            </a:r>
            <a:r>
              <a:rPr lang="en-US" dirty="0" err="1" smtClean="0"/>
              <a:t>hardstop</a:t>
            </a:r>
            <a:r>
              <a:rPr lang="en-US" dirty="0" smtClean="0"/>
              <a:t> (POS or NEG).</a:t>
            </a:r>
            <a:endParaRPr lang="en-US" b="1" dirty="0" smtClean="0"/>
          </a:p>
        </p:txBody>
      </p:sp>
    </p:spTree>
    <p:extLst>
      <p:ext uri="{BB962C8B-B14F-4D97-AF65-F5344CB8AC3E}">
        <p14:creationId xmlns:p14="http://schemas.microsoft.com/office/powerpoint/2010/main" val="3302804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there a standard protocol for entering comments?  </a:t>
            </a:r>
            <a:r>
              <a:rPr lang="en-US" dirty="0" smtClean="0">
                <a:solidFill>
                  <a:schemeClr val="tx2">
                    <a:lumMod val="60000"/>
                    <a:lumOff val="40000"/>
                  </a:schemeClr>
                </a:solidFill>
              </a:rPr>
              <a:t>Yes!</a:t>
            </a:r>
            <a:endParaRPr lang="en-US" dirty="0">
              <a:solidFill>
                <a:schemeClr val="tx2">
                  <a:lumMod val="60000"/>
                  <a:lumOff val="40000"/>
                </a:schemeClr>
              </a:solidFill>
            </a:endParaRPr>
          </a:p>
        </p:txBody>
      </p:sp>
      <p:graphicFrame>
        <p:nvGraphicFramePr>
          <p:cNvPr id="4" name="Content Placeholder 3"/>
          <p:cNvGraphicFramePr>
            <a:graphicFrameLocks noGrp="1"/>
          </p:cNvGraphicFramePr>
          <p:nvPr>
            <p:ph sz="half" idx="1"/>
          </p:nvPr>
        </p:nvGraphicFramePr>
        <p:xfrm>
          <a:off x="457200" y="1600200"/>
          <a:ext cx="4040039" cy="4525952"/>
        </p:xfrm>
        <a:graphic>
          <a:graphicData uri="http://schemas.openxmlformats.org/drawingml/2006/table">
            <a:tbl>
              <a:tblPr/>
              <a:tblGrid>
                <a:gridCol w="418524"/>
                <a:gridCol w="1101829"/>
                <a:gridCol w="392900"/>
                <a:gridCol w="384359"/>
                <a:gridCol w="1742427"/>
              </a:tblGrid>
              <a:tr h="99942">
                <a:tc>
                  <a:txBody>
                    <a:bodyPr/>
                    <a:lstStyle/>
                    <a:p>
                      <a:pPr algn="ctr" fontAlgn="b"/>
                      <a:r>
                        <a:rPr lang="en-US" sz="500" b="1" i="0" u="none" strike="noStrike" dirty="0">
                          <a:solidFill>
                            <a:srgbClr val="000000"/>
                          </a:solidFill>
                          <a:effectLst/>
                          <a:latin typeface="Calibri"/>
                        </a:rPr>
                        <a:t>Recipient </a:t>
                      </a:r>
                    </a:p>
                  </a:txBody>
                  <a:tcPr marL="6406" marR="6406" marT="475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500" b="1" i="0" u="none" strike="noStrike">
                          <a:solidFill>
                            <a:srgbClr val="000000"/>
                          </a:solidFill>
                          <a:effectLst/>
                          <a:latin typeface="Calibri"/>
                        </a:rPr>
                        <a:t>Pre Transplant Comment</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500" b="1" i="0" u="none" strike="noStrike">
                          <a:solidFill>
                            <a:srgbClr val="000000"/>
                          </a:solidFill>
                          <a:effectLst/>
                          <a:latin typeface="Calibri"/>
                        </a:rPr>
                        <a:t>Donor</a:t>
                      </a:r>
                    </a:p>
                  </a:txBody>
                  <a:tcPr marL="6406" marR="6406" marT="4759"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500" b="1" i="0" u="none" strike="noStrike">
                          <a:solidFill>
                            <a:srgbClr val="000000"/>
                          </a:solidFill>
                          <a:effectLst/>
                          <a:latin typeface="Calibri"/>
                        </a:rPr>
                        <a:t>BAD File</a:t>
                      </a:r>
                    </a:p>
                  </a:txBody>
                  <a:tcPr marL="6406" marR="6406" marT="4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500" b="1" i="0" u="none" strike="noStrike">
                          <a:solidFill>
                            <a:srgbClr val="000000"/>
                          </a:solidFill>
                          <a:effectLst/>
                          <a:latin typeface="Calibri"/>
                        </a:rPr>
                        <a:t>Post Transplant Comment</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95183">
                <a:tc rowSpan="8">
                  <a:txBody>
                    <a:bodyPr/>
                    <a:lstStyle/>
                    <a:p>
                      <a:pPr algn="ctr" fontAlgn="ctr"/>
                      <a:r>
                        <a:rPr lang="en-US" sz="500" b="0" i="0" u="none" strike="noStrike">
                          <a:solidFill>
                            <a:srgbClr val="000000"/>
                          </a:solidFill>
                          <a:effectLst/>
                          <a:latin typeface="Calibri"/>
                        </a:rPr>
                        <a:t>A</a:t>
                      </a:r>
                    </a:p>
                  </a:txBody>
                  <a:tcPr marL="6406" marR="6406" marT="47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l" fontAlgn="ctr"/>
                      <a:r>
                        <a:rPr lang="en-US" sz="500" b="0" i="0" u="none" strike="noStrike" dirty="0">
                          <a:solidFill>
                            <a:srgbClr val="000000"/>
                          </a:solidFill>
                          <a:effectLst/>
                          <a:latin typeface="Calibri"/>
                        </a:rPr>
                        <a:t>BMT: RV PLT B/O or PAS</a:t>
                      </a:r>
                    </a:p>
                  </a:txBody>
                  <a:tcPr marL="6406" marR="6406" marT="4759"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A</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A</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Allo TX 3/27/17:  Rec APOS/Donor APOS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B</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Allo TX 3/27/17:  Rec APOS/Donor BPOS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O</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APOS/Donor OPOS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AB</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APOS/Donor ABPOS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4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83">
                <a:tc rowSpan="8">
                  <a:txBody>
                    <a:bodyPr/>
                    <a:lstStyle/>
                    <a:p>
                      <a:pPr algn="ctr" fontAlgn="ctr"/>
                      <a:r>
                        <a:rPr lang="en-US" sz="500" b="0" i="0" u="none" strike="noStrike">
                          <a:solidFill>
                            <a:srgbClr val="000000"/>
                          </a:solidFill>
                          <a:effectLst/>
                          <a:latin typeface="Calibri"/>
                        </a:rPr>
                        <a:t>B</a:t>
                      </a:r>
                    </a:p>
                  </a:txBody>
                  <a:tcPr marL="6406" marR="6406" marT="47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l" fontAlgn="ctr"/>
                      <a:r>
                        <a:rPr lang="en-US" sz="500" b="0" i="0" u="none" strike="noStrike">
                          <a:solidFill>
                            <a:srgbClr val="000000"/>
                          </a:solidFill>
                          <a:effectLst/>
                          <a:latin typeface="Calibri"/>
                        </a:rPr>
                        <a:t>BMT: RV PLT A/O or PAS</a:t>
                      </a:r>
                    </a:p>
                  </a:txBody>
                  <a:tcPr marL="6406" marR="6406" marT="4759"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A</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BPOS/Donor APOS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B</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B</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BPOS/Donor BPOS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O</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Allo TX 3/27/17:  Recip BPOS/Donor OPOS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AB</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Allo TX 3/27/17:  Recip BPOS/Donor ABPOS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4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PAS or RV PLT A/B/O</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83">
                <a:tc rowSpan="8">
                  <a:txBody>
                    <a:bodyPr/>
                    <a:lstStyle/>
                    <a:p>
                      <a:pPr algn="ctr" fontAlgn="ctr"/>
                      <a:r>
                        <a:rPr lang="en-US" sz="500" b="0" i="0" u="none" strike="noStrike">
                          <a:solidFill>
                            <a:srgbClr val="000000"/>
                          </a:solidFill>
                          <a:effectLst/>
                          <a:latin typeface="Calibri"/>
                        </a:rPr>
                        <a:t>O</a:t>
                      </a:r>
                    </a:p>
                  </a:txBody>
                  <a:tcPr marL="6406" marR="6406" marT="47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l" fontAlgn="ctr"/>
                      <a:r>
                        <a:rPr lang="en-US" sz="500" b="0" i="0" u="none" strike="noStrike">
                          <a:solidFill>
                            <a:srgbClr val="000000"/>
                          </a:solidFill>
                          <a:effectLst/>
                          <a:latin typeface="Calibri"/>
                        </a:rPr>
                        <a:t>BMT </a:t>
                      </a:r>
                    </a:p>
                  </a:txBody>
                  <a:tcPr marL="6406" marR="6406" marT="4759"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A</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OPOS/Donor APOS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B</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OPOS/Donor BPOS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O</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O</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OPOS/Donor OPOS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AB</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OPOS/Donor ABPOS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4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83">
                <a:tc rowSpan="8">
                  <a:txBody>
                    <a:bodyPr/>
                    <a:lstStyle/>
                    <a:p>
                      <a:pPr algn="ctr" fontAlgn="ctr"/>
                      <a:r>
                        <a:rPr lang="en-US" sz="500" b="0" i="0" u="none" strike="noStrike">
                          <a:solidFill>
                            <a:srgbClr val="000000"/>
                          </a:solidFill>
                          <a:effectLst/>
                          <a:latin typeface="Calibri"/>
                        </a:rPr>
                        <a:t>AB</a:t>
                      </a:r>
                    </a:p>
                  </a:txBody>
                  <a:tcPr marL="6406" marR="6406" marT="475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8">
                  <a:txBody>
                    <a:bodyPr/>
                    <a:lstStyle/>
                    <a:p>
                      <a:pPr algn="l" fontAlgn="ctr"/>
                      <a:r>
                        <a:rPr lang="en-US" sz="500" b="0" i="0" u="none" strike="noStrike">
                          <a:solidFill>
                            <a:srgbClr val="000000"/>
                          </a:solidFill>
                          <a:effectLst/>
                          <a:latin typeface="Calibri"/>
                        </a:rPr>
                        <a:t>BMT: RV PLT A/B/O or PAS </a:t>
                      </a:r>
                      <a:r>
                        <a:rPr lang="en-US" sz="500" b="0" i="1" u="none" strike="noStrike">
                          <a:solidFill>
                            <a:srgbClr val="FF0000"/>
                          </a:solidFill>
                          <a:effectLst/>
                          <a:latin typeface="Calibri"/>
                        </a:rPr>
                        <a:t>(Convert BAD file to NTD)</a:t>
                      </a:r>
                      <a:endParaRPr lang="en-US" sz="500" b="0" i="0" u="none" strike="noStrike">
                        <a:solidFill>
                          <a:srgbClr val="000000"/>
                        </a:solidFill>
                        <a:effectLst/>
                        <a:latin typeface="Calibri"/>
                      </a:endParaRPr>
                    </a:p>
                  </a:txBody>
                  <a:tcPr marL="6406" marR="6406" marT="4759"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A</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ABPOS/Donor APOS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B</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500" b="0" i="0" u="none" strike="noStrike">
                          <a:solidFill>
                            <a:srgbClr val="000000"/>
                          </a:solidFill>
                          <a:effectLst/>
                          <a:latin typeface="Calibri"/>
                        </a:rPr>
                        <a:t>Allo TX 3/27/17:  Recip ABPOS/Donor BPOS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O</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Allo TX 3/27/17:  Recip ABPOS/Donor OPOS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vMerge="1">
                  <a:txBody>
                    <a:bodyPr/>
                    <a:lstStyle/>
                    <a:p>
                      <a:endParaRPr lang="en-US"/>
                    </a:p>
                  </a:txBody>
                  <a:tcPr/>
                </a:tc>
                <a:tc vMerge="1">
                  <a:txBody>
                    <a:bodyPr/>
                    <a:lstStyle/>
                    <a:p>
                      <a:endParaRPr lang="en-US"/>
                    </a:p>
                  </a:txBody>
                  <a:tcPr/>
                </a:tc>
                <a:tc rowSpan="2">
                  <a:txBody>
                    <a:bodyPr/>
                    <a:lstStyle/>
                    <a:p>
                      <a:pPr algn="ctr" fontAlgn="ctr"/>
                      <a:r>
                        <a:rPr lang="en-US" sz="500" b="0" i="0" u="none" strike="noStrike">
                          <a:solidFill>
                            <a:srgbClr val="000000"/>
                          </a:solidFill>
                          <a:effectLst/>
                          <a:latin typeface="Calibri"/>
                        </a:rPr>
                        <a:t>AB</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Allo TX 3/27/17:  Recip ABPOS/Donor ABPOS </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4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BMT: RV PLT A/B/O or PAS</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83">
                <a:tc rowSpan="2">
                  <a:txBody>
                    <a:bodyPr/>
                    <a:lstStyle/>
                    <a:p>
                      <a:pPr algn="ctr" fontAlgn="ctr"/>
                      <a:r>
                        <a:rPr lang="en-US" sz="500" b="0" i="0" u="none" strike="noStrike" dirty="0">
                          <a:solidFill>
                            <a:srgbClr val="000000"/>
                          </a:solidFill>
                          <a:effectLst/>
                          <a:latin typeface="Calibri"/>
                        </a:rPr>
                        <a:t>Any type</a:t>
                      </a:r>
                    </a:p>
                  </a:txBody>
                  <a:tcPr marL="6406" marR="6406" marT="4759"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500" b="0" i="0" u="none" strike="noStrike">
                          <a:solidFill>
                            <a:srgbClr val="000000"/>
                          </a:solidFill>
                          <a:effectLst/>
                          <a:latin typeface="Calibri"/>
                        </a:rPr>
                        <a:t>As above</a:t>
                      </a:r>
                    </a:p>
                  </a:txBody>
                  <a:tcPr marL="6406" marR="6406" marT="4759"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&gt; 2 types not identical to recipient</a:t>
                      </a:r>
                    </a:p>
                  </a:txBody>
                  <a:tcPr marL="6406" marR="6406" marT="475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solidFill>
                            <a:srgbClr val="000000"/>
                          </a:solidFill>
                          <a:effectLst/>
                          <a:latin typeface="Calibri"/>
                        </a:rPr>
                        <a:t>NTD</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500" b="0" i="0" u="none" strike="noStrike">
                          <a:solidFill>
                            <a:srgbClr val="000000"/>
                          </a:solidFill>
                          <a:effectLst/>
                          <a:latin typeface="Calibri"/>
                        </a:rPr>
                        <a:t>Allo TX: 3/27/17: Recipient X/Donor X&amp;X</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495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t"/>
                      <a:r>
                        <a:rPr lang="en-US" sz="500" b="0" i="0" u="none" strike="noStrike">
                          <a:solidFill>
                            <a:srgbClr val="000000"/>
                          </a:solidFill>
                          <a:effectLst/>
                          <a:latin typeface="Calibri"/>
                        </a:rPr>
                        <a:t>BMT: RV PLT A/B/O or PAS</a:t>
                      </a:r>
                    </a:p>
                  </a:txBody>
                  <a:tcPr marL="6406" marR="6406" marT="4759"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83">
                <a:tc rowSpan="2">
                  <a:txBody>
                    <a:bodyPr/>
                    <a:lstStyle/>
                    <a:p>
                      <a:pPr algn="ctr" fontAlgn="ctr"/>
                      <a:r>
                        <a:rPr lang="en-US" sz="500" b="0" i="0" u="none" strike="noStrike">
                          <a:solidFill>
                            <a:srgbClr val="000000"/>
                          </a:solidFill>
                          <a:effectLst/>
                          <a:latin typeface="Calibri"/>
                        </a:rPr>
                        <a:t>Rh POS</a:t>
                      </a:r>
                    </a:p>
                  </a:txBody>
                  <a:tcPr marL="6406" marR="6406" marT="4759"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500" b="0" i="0" u="none" strike="noStrike">
                          <a:solidFill>
                            <a:srgbClr val="000000"/>
                          </a:solidFill>
                          <a:effectLst/>
                          <a:latin typeface="Calibri"/>
                        </a:rPr>
                        <a:t>NA</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Rh NEG</a:t>
                      </a:r>
                    </a:p>
                  </a:txBody>
                  <a:tcPr marL="6406" marR="6406" marT="4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NEG</a:t>
                      </a:r>
                    </a:p>
                  </a:txBody>
                  <a:tcPr marL="6406" marR="6406" marT="4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NA</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42">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Rh POS</a:t>
                      </a:r>
                    </a:p>
                  </a:txBody>
                  <a:tcPr marL="6406" marR="6406" marT="4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POS</a:t>
                      </a:r>
                    </a:p>
                  </a:txBody>
                  <a:tcPr marL="6406" marR="6406" marT="4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NA</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83">
                <a:tc rowSpan="2">
                  <a:txBody>
                    <a:bodyPr/>
                    <a:lstStyle/>
                    <a:p>
                      <a:pPr algn="ctr" fontAlgn="ctr"/>
                      <a:r>
                        <a:rPr lang="en-US" sz="500" b="0" i="0" u="none" strike="noStrike">
                          <a:solidFill>
                            <a:srgbClr val="000000"/>
                          </a:solidFill>
                          <a:effectLst/>
                          <a:latin typeface="Calibri"/>
                        </a:rPr>
                        <a:t>Rh NEG</a:t>
                      </a:r>
                    </a:p>
                  </a:txBody>
                  <a:tcPr marL="6406" marR="6406" marT="4759"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500" b="0" i="0" u="none" strike="noStrike">
                          <a:solidFill>
                            <a:srgbClr val="000000"/>
                          </a:solidFill>
                          <a:effectLst/>
                          <a:latin typeface="Calibri"/>
                        </a:rPr>
                        <a:t>Give Rh NEG</a:t>
                      </a:r>
                    </a:p>
                  </a:txBody>
                  <a:tcPr marL="6406" marR="6406" marT="4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Rh NEG</a:t>
                      </a:r>
                    </a:p>
                  </a:txBody>
                  <a:tcPr marL="6406" marR="6406" marT="4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NEG</a:t>
                      </a:r>
                    </a:p>
                  </a:txBody>
                  <a:tcPr marL="6406" marR="6406" marT="4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NA</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942">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Calibri"/>
                        </a:rPr>
                        <a:t>Rh POS</a:t>
                      </a:r>
                    </a:p>
                  </a:txBody>
                  <a:tcPr marL="6406" marR="6406" marT="4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POS</a:t>
                      </a:r>
                    </a:p>
                  </a:txBody>
                  <a:tcPr marL="6406" marR="6406" marT="4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Calibri"/>
                        </a:rPr>
                        <a:t>NA</a:t>
                      </a:r>
                    </a:p>
                  </a:txBody>
                  <a:tcPr marL="6406" marR="6406" marT="4759"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183">
                <a:tc>
                  <a:txBody>
                    <a:bodyPr/>
                    <a:lstStyle/>
                    <a:p>
                      <a:pPr algn="l" fontAlgn="b"/>
                      <a:endParaRPr lang="en-US" sz="500" b="0" i="0" u="none" strike="noStrike">
                        <a:solidFill>
                          <a:srgbClr val="000000"/>
                        </a:solidFill>
                        <a:effectLst/>
                        <a:latin typeface="Calibri"/>
                      </a:endParaRPr>
                    </a:p>
                  </a:txBody>
                  <a:tcPr marL="6406" marR="6406" marT="475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6406" marR="6406" marT="4759"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6406" marR="6406" marT="47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500" b="0" i="0" u="none" strike="noStrike">
                        <a:solidFill>
                          <a:srgbClr val="000000"/>
                        </a:solidFill>
                        <a:effectLst/>
                        <a:latin typeface="Calibri"/>
                      </a:endParaRPr>
                    </a:p>
                  </a:txBody>
                  <a:tcPr marL="6406" marR="6406" marT="475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Calibri"/>
                      </a:endParaRPr>
                    </a:p>
                  </a:txBody>
                  <a:tcPr marL="6406" marR="6406" marT="4759" marB="0" anchor="b">
                    <a:lnL>
                      <a:noFill/>
                    </a:lnL>
                    <a:lnR>
                      <a:noFill/>
                    </a:lnR>
                    <a:lnT w="6350" cap="flat" cmpd="sng" algn="ctr">
                      <a:solidFill>
                        <a:srgbClr val="000000"/>
                      </a:solidFill>
                      <a:prstDash val="solid"/>
                      <a:round/>
                      <a:headEnd type="none" w="med" len="med"/>
                      <a:tailEnd type="none" w="med" len="med"/>
                    </a:lnT>
                    <a:lnB>
                      <a:noFill/>
                    </a:lnB>
                  </a:tcPr>
                </a:tc>
              </a:tr>
              <a:tr h="95183">
                <a:tc gridSpan="5">
                  <a:txBody>
                    <a:bodyPr/>
                    <a:lstStyle/>
                    <a:p>
                      <a:pPr algn="l" fontAlgn="b"/>
                      <a:r>
                        <a:rPr lang="en-US" sz="500" b="0" i="0" u="none" strike="noStrike">
                          <a:solidFill>
                            <a:srgbClr val="000000"/>
                          </a:solidFill>
                          <a:effectLst/>
                          <a:latin typeface="Calibri"/>
                        </a:rPr>
                        <a:t>Example comment for Rh NEG requirement -  </a:t>
                      </a:r>
                      <a:r>
                        <a:rPr lang="en-US" sz="500" b="1" i="0" u="none" strike="noStrike">
                          <a:solidFill>
                            <a:srgbClr val="000000"/>
                          </a:solidFill>
                          <a:effectLst/>
                          <a:latin typeface="Calibri"/>
                        </a:rPr>
                        <a:t>BMT: Give Rh NEG: PAS or RV PLT B/O</a:t>
                      </a:r>
                      <a:endParaRPr lang="en-US" sz="500" b="0" i="0" u="none" strike="noStrike">
                        <a:solidFill>
                          <a:srgbClr val="000000"/>
                        </a:solidFill>
                        <a:effectLst/>
                        <a:latin typeface="Calibri"/>
                      </a:endParaRPr>
                    </a:p>
                  </a:txBody>
                  <a:tcPr marL="6406" marR="6406" marT="475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183">
                <a:tc gridSpan="3">
                  <a:txBody>
                    <a:bodyPr/>
                    <a:lstStyle/>
                    <a:p>
                      <a:pPr algn="l" fontAlgn="b"/>
                      <a:r>
                        <a:rPr lang="en-US" sz="500" b="0" i="0" u="none" strike="noStrike">
                          <a:solidFill>
                            <a:srgbClr val="000000"/>
                          </a:solidFill>
                          <a:effectLst/>
                          <a:latin typeface="Calibri"/>
                        </a:rPr>
                        <a:t>NTD can only receive O RBC and AB plasma.</a:t>
                      </a:r>
                    </a:p>
                  </a:txBody>
                  <a:tcPr marL="6406" marR="6406" marT="4759"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500" b="0" i="0" u="none" strike="noStrike">
                        <a:solidFill>
                          <a:srgbClr val="000000"/>
                        </a:solidFill>
                        <a:effectLst/>
                        <a:latin typeface="Calibri"/>
                      </a:endParaRPr>
                    </a:p>
                  </a:txBody>
                  <a:tcPr marL="6406" marR="6406" marT="4759" marB="0" anchor="b">
                    <a:lnL>
                      <a:noFill/>
                    </a:lnL>
                    <a:lnR>
                      <a:noFill/>
                    </a:lnR>
                    <a:lnT>
                      <a:noFill/>
                    </a:lnT>
                    <a:lnB>
                      <a:noFill/>
                    </a:lnB>
                  </a:tcPr>
                </a:tc>
                <a:tc>
                  <a:txBody>
                    <a:bodyPr/>
                    <a:lstStyle/>
                    <a:p>
                      <a:pPr algn="l" fontAlgn="b"/>
                      <a:endParaRPr lang="en-US" sz="500" b="0" i="0" u="none" strike="noStrike">
                        <a:solidFill>
                          <a:srgbClr val="000000"/>
                        </a:solidFill>
                        <a:effectLst/>
                        <a:latin typeface="Calibri"/>
                      </a:endParaRPr>
                    </a:p>
                  </a:txBody>
                  <a:tcPr marL="6406" marR="6406" marT="4759" marB="0" anchor="b">
                    <a:lnL>
                      <a:noFill/>
                    </a:lnL>
                    <a:lnR>
                      <a:noFill/>
                    </a:lnR>
                    <a:lnT>
                      <a:noFill/>
                    </a:lnT>
                    <a:lnB>
                      <a:noFill/>
                    </a:lnB>
                  </a:tcPr>
                </a:tc>
              </a:tr>
              <a:tr h="95183">
                <a:tc gridSpan="5">
                  <a:txBody>
                    <a:bodyPr/>
                    <a:lstStyle/>
                    <a:p>
                      <a:pPr algn="l" fontAlgn="b"/>
                      <a:r>
                        <a:rPr lang="en-US" sz="500" b="0" i="0" u="none" strike="noStrike" dirty="0">
                          <a:solidFill>
                            <a:srgbClr val="000000"/>
                          </a:solidFill>
                          <a:effectLst/>
                          <a:latin typeface="Calibri"/>
                        </a:rPr>
                        <a:t>Pre-transplant AB patients will be converted to NTD after testing and receiving attribute form.</a:t>
                      </a:r>
                    </a:p>
                  </a:txBody>
                  <a:tcPr marL="6406" marR="6406" marT="4759"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Content Placeholder 4"/>
          <p:cNvSpPr>
            <a:spLocks noGrp="1"/>
          </p:cNvSpPr>
          <p:nvPr>
            <p:ph sz="half" idx="2"/>
          </p:nvPr>
        </p:nvSpPr>
        <p:spPr/>
        <p:txBody>
          <a:bodyPr>
            <a:normAutofit fontScale="85000" lnSpcReduction="20000"/>
          </a:bodyPr>
          <a:lstStyle/>
          <a:p>
            <a:pPr marL="0" indent="0">
              <a:buNone/>
            </a:pPr>
            <a:r>
              <a:rPr lang="en-US" dirty="0" smtClean="0"/>
              <a:t>Currently, there is still work going on for streamlining the process of notifying the Blood Bank when a patient becomes a BMT candidate followed by the date of transplant and the donor type.  </a:t>
            </a:r>
          </a:p>
          <a:p>
            <a:pPr marL="0" indent="0">
              <a:buNone/>
            </a:pPr>
            <a:r>
              <a:rPr lang="en-US" dirty="0" smtClean="0"/>
              <a:t>At some point in the future, their will be </a:t>
            </a:r>
            <a:r>
              <a:rPr lang="en-US" dirty="0" smtClean="0"/>
              <a:t>an </a:t>
            </a:r>
            <a:r>
              <a:rPr lang="en-US" dirty="0" smtClean="0"/>
              <a:t>SOP covering the process and this protocol.  Until that time, Nina and Christine will continue updating the patient’s BAD file per this protocol.</a:t>
            </a:r>
          </a:p>
          <a:p>
            <a:pPr marL="0" indent="0">
              <a:buNone/>
            </a:pPr>
            <a:endParaRPr lang="en-US" dirty="0"/>
          </a:p>
        </p:txBody>
      </p:sp>
    </p:spTree>
    <p:extLst>
      <p:ext uri="{BB962C8B-B14F-4D97-AF65-F5344CB8AC3E}">
        <p14:creationId xmlns:p14="http://schemas.microsoft.com/office/powerpoint/2010/main" val="1610033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4548</TotalTime>
  <Words>1246</Words>
  <Application>Microsoft Office PowerPoint</Application>
  <PresentationFormat>On-screen Show (4:3)</PresentationFormat>
  <Paragraphs>179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 BAD,BMT and PAS</vt:lpstr>
      <vt:lpstr>Changes to BMT Pt comments</vt:lpstr>
      <vt:lpstr>SCCA BMT Reduced Volume Platelet Requirements</vt:lpstr>
      <vt:lpstr>Interpreting comments for platelets</vt:lpstr>
      <vt:lpstr>Identifying BMT patients before the transplant information is entered in SQ</vt:lpstr>
      <vt:lpstr>ABO Group of RBC and Plasma Compatible for the Post BMT Patient</vt:lpstr>
      <vt:lpstr>NTD – what does this mean</vt:lpstr>
      <vt:lpstr>NTD POS &amp; NTD NEG –  what does this mean</vt:lpstr>
      <vt:lpstr>Is there a standard protocol for entering comments?  Yes!</vt:lpstr>
      <vt:lpstr>Be Aware! </vt:lpstr>
    </vt:vector>
  </TitlesOfParts>
  <Company>UW Medicine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BAD,BAD and PAS</dc:title>
  <dc:creator>Beckwith-Clark, Christine A</dc:creator>
  <cp:lastModifiedBy>Sen, Nina</cp:lastModifiedBy>
  <cp:revision>20</cp:revision>
  <dcterms:created xsi:type="dcterms:W3CDTF">2018-08-10T19:58:51Z</dcterms:created>
  <dcterms:modified xsi:type="dcterms:W3CDTF">2018-08-14T00:34:05Z</dcterms:modified>
</cp:coreProperties>
</file>