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>
      <p:cViewPr>
        <p:scale>
          <a:sx n="80" d="100"/>
          <a:sy n="80" d="100"/>
        </p:scale>
        <p:origin x="-2514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33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4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8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4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2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4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59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1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8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BC3C-39AE-426D-9275-091F43447FCD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9B192-CBFD-4FB5-98CE-D78B502A6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8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SOP Patient History Check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Revised for Interfaced Product 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72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History Check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Review the patient SQ record for the following as it applies to current testing:</a:t>
            </a:r>
          </a:p>
          <a:p>
            <a:r>
              <a:rPr lang="en-US" dirty="0" smtClean="0"/>
              <a:t>Comments – important when interpreting ABO/Rh testing of post BMT patients</a:t>
            </a:r>
          </a:p>
          <a:p>
            <a:r>
              <a:rPr lang="en-US" dirty="0" smtClean="0"/>
              <a:t>Antigen/Attributes</a:t>
            </a:r>
          </a:p>
          <a:p>
            <a:r>
              <a:rPr lang="en-US" dirty="0" smtClean="0"/>
              <a:t>Problems</a:t>
            </a:r>
          </a:p>
          <a:p>
            <a:r>
              <a:rPr lang="en-US" dirty="0" smtClean="0"/>
              <a:t>Link/Archived patient records</a:t>
            </a:r>
          </a:p>
          <a:p>
            <a:r>
              <a:rPr lang="en-US" dirty="0" smtClean="0"/>
              <a:t>Previous test results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History Check is documented in SQ as a test result: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90800"/>
            <a:ext cx="4019550" cy="193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48200" y="3429000"/>
            <a:ext cx="3352800" cy="13065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5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Check when Allocating Blood Component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testing and allocating at the same time, the history check may be performed as part of testing</a:t>
            </a:r>
          </a:p>
          <a:p>
            <a:r>
              <a:rPr lang="en-US" dirty="0" smtClean="0"/>
              <a:t>If allocating based on previous test results, a full review of patient SQ history and order specifications is required.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Allocating a blood component and resulting TS: Transfusion Status as “</a:t>
            </a:r>
            <a:r>
              <a:rPr lang="en-US" b="1" dirty="0" smtClean="0"/>
              <a:t>OK TO TRANSFUSE</a:t>
            </a:r>
            <a:r>
              <a:rPr lang="en-US" dirty="0" smtClean="0"/>
              <a:t>” indicates you have performed a complete history and have allocated a blood component that meets all patient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04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SOP Specimen Acceptability and Order Receipt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71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new?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is new?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Inpatient Product Orders are interfaced and can be received in SQ the way Test Orders are received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TPLT (platelets), TFFP (plasma), TCRY (</a:t>
            </a:r>
            <a:r>
              <a:rPr lang="en-US" dirty="0" err="1" smtClean="0"/>
              <a:t>cryo</a:t>
            </a:r>
            <a:r>
              <a:rPr lang="en-US" dirty="0" smtClean="0"/>
              <a:t>), TNRBC: The order will be received and a blood component can be allocated directly to the corresponding accession #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TRBC (red blood cells), TGRAN (</a:t>
            </a:r>
            <a:r>
              <a:rPr lang="en-US" dirty="0" err="1" smtClean="0"/>
              <a:t>granuloctyes</a:t>
            </a:r>
            <a:r>
              <a:rPr lang="en-US" dirty="0" smtClean="0"/>
              <a:t>) will be interfaced, but blood products </a:t>
            </a:r>
            <a:r>
              <a:rPr lang="en-US" b="1" dirty="0" smtClean="0"/>
              <a:t>CANNOT</a:t>
            </a:r>
            <a:r>
              <a:rPr lang="en-US" dirty="0" smtClean="0"/>
              <a:t> be allocated to the corresponding accession # - the %UO will still have to be updated on a type/screen battery </a:t>
            </a:r>
          </a:p>
          <a:p>
            <a:pPr marL="0" indent="0">
              <a:buNone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is the same?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SCCA Outpatient product orders will not be interface</a:t>
            </a:r>
          </a:p>
          <a:p>
            <a:pPr lvl="1"/>
            <a:r>
              <a:rPr lang="en-US" sz="2900" dirty="0" smtClean="0"/>
              <a:t>It is still unclear  whether or not product orders for SCCA outpatients being transfused at UW will be interfaced.  The expectation is that they will not be interfaced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/>
              <a:t>Receiving orders on manual requisitions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849833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 there 2 requisition printers?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One is for UWMC inpatients, the other for SCCA outpatients</a:t>
            </a:r>
          </a:p>
          <a:p>
            <a:r>
              <a:rPr lang="en-US" dirty="0" smtClean="0"/>
              <a:t>The printer for SCCA outpatients will be loaded with yellow paper to help distinguish between the 2 patient populations – it is will still be important to verify the transfusion location on the order</a:t>
            </a:r>
          </a:p>
          <a:p>
            <a:endParaRPr lang="en-US" dirty="0" smtClean="0"/>
          </a:p>
          <a:p>
            <a:r>
              <a:rPr lang="en-US" dirty="0" smtClean="0"/>
              <a:t>The printers were not validated by the IT departments so we may need to make adjustments to our assumption to what is printing where after go-live on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71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BPRF will now print in the lab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Nurses will request blood components electronically initiating the BPRF to print in the lab</a:t>
            </a:r>
          </a:p>
          <a:p>
            <a:r>
              <a:rPr lang="en-US" dirty="0" smtClean="0"/>
              <a:t>BPRF will print on the requisition printer </a:t>
            </a:r>
          </a:p>
          <a:p>
            <a:r>
              <a:rPr lang="en-US" dirty="0" smtClean="0"/>
              <a:t>Manual forms may still be used and should be accepted – manual forms will continue to be available for computer downtimes also</a:t>
            </a:r>
          </a:p>
        </p:txBody>
      </p:sp>
    </p:spTree>
    <p:extLst>
      <p:ext uri="{BB962C8B-B14F-4D97-AF65-F5344CB8AC3E}">
        <p14:creationId xmlns:p14="http://schemas.microsoft.com/office/powerpoint/2010/main" val="36437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when history checks are required</a:t>
            </a:r>
          </a:p>
          <a:p>
            <a:r>
              <a:rPr lang="en-US" dirty="0" smtClean="0"/>
              <a:t>List required information review for each history check</a:t>
            </a:r>
          </a:p>
          <a:p>
            <a:r>
              <a:rPr lang="en-US" dirty="0" smtClean="0"/>
              <a:t>Describe how history checks are documented</a:t>
            </a:r>
          </a:p>
          <a:p>
            <a:r>
              <a:rPr lang="en-US" dirty="0" smtClean="0"/>
              <a:t>Explain use of new History Check </a:t>
            </a:r>
            <a:r>
              <a:rPr lang="en-US" dirty="0"/>
              <a:t>S</a:t>
            </a:r>
            <a:r>
              <a:rPr lang="en-US" dirty="0" smtClean="0"/>
              <a:t>tamp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347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Changes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198332"/>
              </p:ext>
            </p:extLst>
          </p:nvPr>
        </p:nvGraphicFramePr>
        <p:xfrm>
          <a:off x="457200" y="1600200"/>
          <a:ext cx="8229600" cy="2941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</a:t>
                      </a:r>
                      <a:r>
                        <a:rPr lang="en-US" baseline="0" dirty="0" smtClean="0"/>
                        <a:t> 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Process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</a:t>
                      </a:r>
                      <a:r>
                        <a:rPr lang="en-US" baseline="0" dirty="0" smtClean="0"/>
                        <a:t> patient SQ record by </a:t>
                      </a:r>
                      <a:r>
                        <a:rPr lang="en-US" b="1" baseline="0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</a:t>
                      </a:r>
                      <a:r>
                        <a:rPr lang="en-US" baseline="0" dirty="0" smtClean="0"/>
                        <a:t> patient SQ record by </a:t>
                      </a:r>
                      <a:r>
                        <a:rPr lang="en-US" b="1" baseline="0" dirty="0" smtClean="0"/>
                        <a:t>MRN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At order</a:t>
                      </a:r>
                      <a:r>
                        <a:rPr lang="en-US" baseline="0" dirty="0" smtClean="0"/>
                        <a:t> receipt, </a:t>
                      </a:r>
                      <a:r>
                        <a:rPr lang="en-US" dirty="0" smtClean="0"/>
                        <a:t>check</a:t>
                      </a:r>
                      <a:r>
                        <a:rPr lang="en-US" baseline="0" dirty="0" smtClean="0"/>
                        <a:t> of ‘irradiation’ is documented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r>
                        <a:rPr lang="en-US" baseline="0" dirty="0" smtClean="0"/>
                        <a:t> order receipt, full history check is document: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Attributes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Special Requirements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Irradiation</a:t>
                      </a:r>
                      <a:r>
                        <a:rPr lang="en-US" baseline="0" dirty="0" smtClean="0"/>
                        <a:t> Stamp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History Check Stamp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 or Tech</a:t>
                      </a:r>
                      <a:r>
                        <a:rPr lang="en-US" baseline="0" dirty="0" smtClean="0"/>
                        <a:t> ID acceptable to sign-off on Irradiation Stamp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aseline="0" dirty="0" smtClean="0"/>
                        <a:t>Tech ID should be used to sign off on History Check Stamp – must be eligible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49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is a History Check Required?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When….</a:t>
            </a:r>
          </a:p>
          <a:p>
            <a:r>
              <a:rPr lang="en-US" dirty="0" smtClean="0"/>
              <a:t>Receiving Test and Product Orders</a:t>
            </a:r>
          </a:p>
          <a:p>
            <a:r>
              <a:rPr lang="en-US" dirty="0" smtClean="0"/>
              <a:t>Performing testing prior to verifying (saving) test results </a:t>
            </a:r>
          </a:p>
          <a:p>
            <a:r>
              <a:rPr lang="en-US" dirty="0" smtClean="0"/>
              <a:t>Allocating blood components</a:t>
            </a:r>
          </a:p>
          <a:p>
            <a:r>
              <a:rPr lang="en-US" dirty="0" smtClean="0"/>
              <a:t>Issuing blood components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17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Order Receipt History Check </a:t>
            </a:r>
            <a:br>
              <a:rPr lang="en-US" dirty="0" smtClean="0"/>
            </a:br>
            <a:r>
              <a:rPr lang="en-US" dirty="0" smtClean="0"/>
              <a:t>Review: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Blood Bank Requirements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</a:t>
            </a:r>
            <a:r>
              <a:rPr lang="en-US" dirty="0" smtClean="0"/>
              <a:t>pdate patient’s SQ record as per the following chart included in the SOP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348671"/>
              </p:ext>
            </p:extLst>
          </p:nvPr>
        </p:nvGraphicFramePr>
        <p:xfrm>
          <a:off x="3200400" y="2667000"/>
          <a:ext cx="5106670" cy="3688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2700"/>
                <a:gridCol w="3933970"/>
              </a:tblGrid>
              <a:tr h="307571">
                <a:tc>
                  <a:txBody>
                    <a:bodyPr/>
                    <a:lstStyle/>
                    <a:p>
                      <a:pPr marL="0" marR="0" lvl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Blood Bank Requirement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571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Cancer/BMT/BM failures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Check SQ BAD file has Irradiation attribute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Update SQ BAD file with IRR attribute if not present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8927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Sickle Cell/Thalassemia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Check SQ BAD file has Irradiation and </a:t>
                      </a:r>
                      <a:r>
                        <a:rPr lang="en-US" sz="1100" dirty="0" err="1">
                          <a:effectLst/>
                        </a:rPr>
                        <a:t>Hgb</a:t>
                      </a:r>
                      <a:r>
                        <a:rPr lang="en-US" sz="1100" dirty="0">
                          <a:effectLst/>
                        </a:rPr>
                        <a:t> S attributes</a:t>
                      </a:r>
                      <a:endParaRPr lang="en-US" sz="12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Update SQ BAD file with IRR and HBS attribute if not present </a:t>
                      </a:r>
                      <a:endParaRPr lang="en-US" sz="12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Refer to SOP Antigen Typing of Red Cells and/or Selection of Red Blood Cell Components for red cell antigen matching requirements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1356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ECMO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Check SQ BBI for current type and screen (TSCR)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Alert clinical team if no current TSCR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Alert on-call UWMC BB MD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68927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Intrauterine Transfusion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Check SQ BAD file has Irradiation and Hgb S attributes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Update SQ BAD file with IRR and HBS attribute if not present 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Check SQ BBI for current TSCR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Alert clinical team if no current TSCR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Alert on-call UWMC BB MD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1356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Solid Organ Transplant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Check SQ BBI for current TSCR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Alert clinical team if no current TSCR</a:t>
                      </a:r>
                      <a:endParaRPr lang="en-US" sz="120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>
                          <a:effectLst/>
                        </a:rPr>
                        <a:t>Alert on-call UWMC BB MD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7571">
                <a:tc>
                  <a:txBody>
                    <a:bodyPr/>
                    <a:lstStyle/>
                    <a:p>
                      <a:pPr marL="0" marR="0"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Neonate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Check SQ BAD file has Irradiation, </a:t>
                      </a:r>
                      <a:r>
                        <a:rPr lang="en-US" sz="1100" dirty="0" err="1">
                          <a:effectLst/>
                        </a:rPr>
                        <a:t>Hgb</a:t>
                      </a:r>
                      <a:r>
                        <a:rPr lang="en-US" sz="1100" dirty="0">
                          <a:effectLst/>
                        </a:rPr>
                        <a:t> S attribute</a:t>
                      </a:r>
                      <a:endParaRPr lang="en-US" sz="1200" dirty="0">
                        <a:effectLst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Update SQ BAD file with IRR and HBS attribute if not present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74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Order Receipt History Check </a:t>
            </a:r>
            <a:br>
              <a:rPr lang="en-US" dirty="0" smtClean="0"/>
            </a:br>
            <a:r>
              <a:rPr lang="en-US" dirty="0" smtClean="0"/>
              <a:t>Review: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b="1" dirty="0" smtClean="0"/>
              <a:t>Irradiation</a:t>
            </a:r>
            <a:r>
              <a:rPr lang="en-US" b="1" dirty="0"/>
              <a:t>, Washed and </a:t>
            </a:r>
            <a:r>
              <a:rPr lang="en-US" b="1" dirty="0" err="1"/>
              <a:t>Hgb</a:t>
            </a:r>
            <a:r>
              <a:rPr lang="en-US" b="1" dirty="0"/>
              <a:t> S</a:t>
            </a:r>
            <a:r>
              <a:rPr lang="en-US" dirty="0"/>
              <a:t> are requirements that may interface to the Transfusion attribute tab in the patient’s SQ BAD file if order is available in SQ General Laboratory. </a:t>
            </a:r>
            <a:endParaRPr lang="en-US" sz="2800" dirty="0"/>
          </a:p>
          <a:p>
            <a:pPr lvl="2"/>
            <a:r>
              <a:rPr lang="en-US" b="1" dirty="0"/>
              <a:t>Volume Reduced</a:t>
            </a:r>
            <a:r>
              <a:rPr lang="en-US" dirty="0"/>
              <a:t> attribute does not update the Transfusion attribute tab in the patient’s SQ BAD </a:t>
            </a:r>
            <a:r>
              <a:rPr lang="en-US" dirty="0" smtClean="0"/>
              <a:t>file..  When volume reduction only applies to platelets, the attribute is added in the “comment” field. </a:t>
            </a:r>
            <a:r>
              <a:rPr lang="en-US" dirty="0"/>
              <a:t> </a:t>
            </a:r>
            <a:r>
              <a:rPr lang="en-US" dirty="0" smtClean="0"/>
              <a:t>Volume reduction is added to the attribute field if it applies to RBCs and platelets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6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Order Receipt History Check </a:t>
            </a:r>
            <a:br>
              <a:rPr lang="en-US" dirty="0" smtClean="0"/>
            </a:br>
            <a:r>
              <a:rPr lang="en-US" dirty="0" smtClean="0"/>
              <a:t>Review: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Special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Special Requirement indicate when the patient should be allocated a particular platelet component type.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98661"/>
              </p:ext>
            </p:extLst>
          </p:nvPr>
        </p:nvGraphicFramePr>
        <p:xfrm>
          <a:off x="4876800" y="3200400"/>
          <a:ext cx="2895600" cy="314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5600"/>
              </a:tblGrid>
              <a:tr h="787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Apheresis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HLA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Pooled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7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Miplate</a:t>
                      </a:r>
                      <a:r>
                        <a:rPr lang="en-US" sz="2800" baseline="0" dirty="0" smtClean="0">
                          <a:effectLst/>
                          <a:latin typeface="Times New Roman"/>
                          <a:ea typeface="Times New Roman"/>
                        </a:rPr>
                        <a:t> - </a:t>
                      </a:r>
                      <a:r>
                        <a:rPr lang="en-US" sz="2800" baseline="0" dirty="0" err="1" smtClean="0">
                          <a:effectLst/>
                          <a:latin typeface="Times New Roman"/>
                          <a:ea typeface="Times New Roman"/>
                        </a:rPr>
                        <a:t>Mirasol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97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Documentation of </a:t>
            </a:r>
            <a:br>
              <a:rPr lang="en-US" dirty="0" smtClean="0"/>
            </a:br>
            <a:r>
              <a:rPr lang="en-US" dirty="0" smtClean="0"/>
              <a:t>Order Receipt History Check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New Stamp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All special requirements and attributes required for the patient, should be checked</a:t>
            </a:r>
          </a:p>
          <a:p>
            <a:r>
              <a:rPr lang="en-US" dirty="0" smtClean="0"/>
              <a:t>Add new requirements to the patient record prior to handing off for processing</a:t>
            </a:r>
          </a:p>
          <a:p>
            <a:r>
              <a:rPr lang="en-US" dirty="0" smtClean="0"/>
              <a:t>Receiving tech should document tech ID and date to verify history check was performed and is complete</a:t>
            </a:r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19400"/>
            <a:ext cx="36385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287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Checks when </a:t>
            </a:r>
            <a:br>
              <a:rPr lang="en-US" dirty="0" smtClean="0"/>
            </a:br>
            <a:r>
              <a:rPr lang="en-US" dirty="0" smtClean="0"/>
              <a:t>Receiving Product Orders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63054692"/>
              </p:ext>
            </p:extLst>
          </p:nvPr>
        </p:nvGraphicFramePr>
        <p:xfrm>
          <a:off x="381000" y="1752602"/>
          <a:ext cx="4114800" cy="4038597"/>
        </p:xfrm>
        <a:graphic>
          <a:graphicData uri="http://schemas.openxmlformats.org/drawingml/2006/table">
            <a:tbl>
              <a:tblPr firstRow="1" firstCol="1" bandRow="1"/>
              <a:tblGrid>
                <a:gridCol w="988963"/>
                <a:gridCol w="3125837"/>
              </a:tblGrid>
              <a:tr h="2091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/>
                          <a:ea typeface="Calibri"/>
                        </a:rPr>
                        <a:t>If order is for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/>
                          <a:ea typeface="Calibri"/>
                        </a:rPr>
                        <a:t>The following is required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40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TRBC, TGRAN, (Red blood cell or granulocyte components)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Two ABO/Rh test results from two independently collected specimen with testing performed by UWMC Blood Bank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In-date type and screen test (expires 3 days after collection)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TSCR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TXM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TSCREX – may be acitivated up to 30 days from collection if notified the patient qualifies for extension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BBHold – may be converted to a TXM using the original collection date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/>
                          <a:ea typeface="Calibri"/>
                        </a:rPr>
                        <a:t>If order is for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/>
                          <a:ea typeface="Calibri"/>
                        </a:rPr>
                        <a:t>The following is required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667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TNRBC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Type and screen performed on the Cord Blood or peripheral blood specimen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Arial"/>
                          <a:ea typeface="Calibri"/>
                        </a:rPr>
                        <a:t>NOTE:</a:t>
                      </a: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 Current maternal antibody screen may be used when an antibody screen cannot be performed on the patient 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TPLT, TFFP, TCRYO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Arial"/>
                          <a:ea typeface="Calibri"/>
                        </a:rPr>
                        <a:t>(platelet, plasma, cryoprecipitate)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/>
                          <a:ea typeface="Calibri"/>
                        </a:rPr>
                        <a:t>ABO/RH: may be from a previous admission performed at UWMC Blood Bank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212" marR="512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All testing must be performed by UWMC BB:</a:t>
            </a:r>
          </a:p>
          <a:p>
            <a:pPr marL="514350" indent="-514350">
              <a:buAutoNum type="arabicParenR"/>
            </a:pPr>
            <a:r>
              <a:rPr lang="en-US" dirty="0" smtClean="0"/>
              <a:t>Platelets &amp; </a:t>
            </a:r>
            <a:r>
              <a:rPr lang="en-US" dirty="0" err="1" smtClean="0"/>
              <a:t>Cryo</a:t>
            </a:r>
            <a:r>
              <a:rPr lang="en-US" dirty="0" smtClean="0"/>
              <a:t> &amp; Plasma: Needs a ABO/Rh from any UWMC admission (</a:t>
            </a:r>
            <a:r>
              <a:rPr lang="en-US" dirty="0" err="1" smtClean="0"/>
              <a:t>ie</a:t>
            </a:r>
            <a:r>
              <a:rPr lang="en-US" dirty="0" smtClean="0"/>
              <a:t>. historical ABO/Rh</a:t>
            </a:r>
          </a:p>
          <a:p>
            <a:pPr marL="514350" indent="-514350">
              <a:buAutoNum type="arabicParenR"/>
            </a:pPr>
            <a:r>
              <a:rPr lang="en-US" dirty="0" smtClean="0"/>
              <a:t>RBC &amp; Granulocyte: Needs a current type and screen </a:t>
            </a:r>
          </a:p>
        </p:txBody>
      </p:sp>
    </p:spTree>
    <p:extLst>
      <p:ext uri="{BB962C8B-B14F-4D97-AF65-F5344CB8AC3E}">
        <p14:creationId xmlns:p14="http://schemas.microsoft.com/office/powerpoint/2010/main" val="65479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994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SOP Patient History Check</vt:lpstr>
      <vt:lpstr>Objectives</vt:lpstr>
      <vt:lpstr>Major Changes</vt:lpstr>
      <vt:lpstr>When is a History Check Required?</vt:lpstr>
      <vt:lpstr>Order Receipt History Check  Review: Blood Bank Requirements</vt:lpstr>
      <vt:lpstr>Order Receipt History Check  Review: Attributes</vt:lpstr>
      <vt:lpstr>Order Receipt History Check  Review: Special Requirements</vt:lpstr>
      <vt:lpstr>Documentation of  Order Receipt History Check </vt:lpstr>
      <vt:lpstr>Additional Checks when  Receiving Product Orders</vt:lpstr>
      <vt:lpstr>Testing History Check </vt:lpstr>
      <vt:lpstr>History Check when Allocating Blood Component</vt:lpstr>
      <vt:lpstr>SOP Specimen Acceptability and Order Receipt</vt:lpstr>
      <vt:lpstr>What is new? </vt:lpstr>
      <vt:lpstr>Why are there 2 requisition printers?</vt:lpstr>
      <vt:lpstr>BPRF will now print in the lab </vt:lpstr>
    </vt:vector>
  </TitlesOfParts>
  <Company>UW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Beckwith-Clark, Christine A</dc:creator>
  <cp:lastModifiedBy>Sen, Nina</cp:lastModifiedBy>
  <cp:revision>18</cp:revision>
  <dcterms:created xsi:type="dcterms:W3CDTF">2018-08-10T04:58:21Z</dcterms:created>
  <dcterms:modified xsi:type="dcterms:W3CDTF">2018-08-14T01:06:31Z</dcterms:modified>
</cp:coreProperties>
</file>