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642" r:id="rId5"/>
    <p:sldId id="579" r:id="rId6"/>
    <p:sldId id="273" r:id="rId7"/>
    <p:sldId id="581" r:id="rId8"/>
    <p:sldId id="454" r:id="rId9"/>
    <p:sldId id="576" r:id="rId10"/>
    <p:sldId id="575" r:id="rId11"/>
    <p:sldId id="625" r:id="rId12"/>
    <p:sldId id="643" r:id="rId13"/>
    <p:sldId id="696" r:id="rId14"/>
    <p:sldId id="707" r:id="rId15"/>
    <p:sldId id="691" r:id="rId16"/>
    <p:sldId id="692" r:id="rId17"/>
    <p:sldId id="693" r:id="rId18"/>
    <p:sldId id="695" r:id="rId19"/>
    <p:sldId id="709" r:id="rId20"/>
    <p:sldId id="710" r:id="rId21"/>
    <p:sldId id="697" r:id="rId22"/>
    <p:sldId id="711" r:id="rId23"/>
    <p:sldId id="712" r:id="rId24"/>
    <p:sldId id="713" r:id="rId25"/>
    <p:sldId id="698" r:id="rId26"/>
    <p:sldId id="699" r:id="rId27"/>
    <p:sldId id="704" r:id="rId28"/>
    <p:sldId id="646" r:id="rId29"/>
    <p:sldId id="672" r:id="rId30"/>
    <p:sldId id="654" r:id="rId31"/>
    <p:sldId id="660" r:id="rId32"/>
    <p:sldId id="671" r:id="rId33"/>
    <p:sldId id="657" r:id="rId34"/>
    <p:sldId id="658" r:id="rId35"/>
    <p:sldId id="667" r:id="rId36"/>
    <p:sldId id="668" r:id="rId37"/>
    <p:sldId id="669" r:id="rId38"/>
    <p:sldId id="674" r:id="rId39"/>
    <p:sldId id="675" r:id="rId40"/>
    <p:sldId id="676" r:id="rId41"/>
    <p:sldId id="701" r:id="rId42"/>
    <p:sldId id="700" r:id="rId43"/>
  </p:sldIdLst>
  <p:sldSz cx="9144000" cy="6858000" type="letter"/>
  <p:notesSz cx="7010400" cy="92964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32">
          <p15:clr>
            <a:srgbClr val="A4A3A4"/>
          </p15:clr>
        </p15:guide>
        <p15:guide id="2" orient="horz" pos="249">
          <p15:clr>
            <a:srgbClr val="A4A3A4"/>
          </p15:clr>
        </p15:guide>
        <p15:guide id="3" orient="horz" pos="909">
          <p15:clr>
            <a:srgbClr val="A4A3A4"/>
          </p15:clr>
        </p15:guide>
        <p15:guide id="4" orient="horz" pos="2448">
          <p15:clr>
            <a:srgbClr val="A4A3A4"/>
          </p15:clr>
        </p15:guide>
        <p15:guide id="5" orient="horz" pos="3823">
          <p15:clr>
            <a:srgbClr val="A4A3A4"/>
          </p15:clr>
        </p15:guide>
        <p15:guide id="6" orient="horz" pos="4009">
          <p15:clr>
            <a:srgbClr val="A4A3A4"/>
          </p15:clr>
        </p15:guide>
        <p15:guide id="7" orient="horz" pos="1163">
          <p15:clr>
            <a:srgbClr val="A4A3A4"/>
          </p15:clr>
        </p15:guide>
        <p15:guide id="8" pos="262">
          <p15:clr>
            <a:srgbClr val="A4A3A4"/>
          </p15:clr>
        </p15:guide>
        <p15:guide id="9" pos="1500">
          <p15:clr>
            <a:srgbClr val="A4A3A4"/>
          </p15:clr>
        </p15:guide>
        <p15:guide id="10" pos="1594">
          <p15:clr>
            <a:srgbClr val="A4A3A4"/>
          </p15:clr>
        </p15:guide>
        <p15:guide id="11" pos="2928">
          <p15:clr>
            <a:srgbClr val="A4A3A4"/>
          </p15:clr>
        </p15:guide>
        <p15:guide id="12" pos="4166">
          <p15:clr>
            <a:srgbClr val="A4A3A4"/>
          </p15:clr>
        </p15:guide>
        <p15:guide id="13" pos="4262">
          <p15:clr>
            <a:srgbClr val="A4A3A4"/>
          </p15:clr>
        </p15:guide>
        <p15:guide id="14" pos="5495">
          <p15:clr>
            <a:srgbClr val="A4A3A4"/>
          </p15:clr>
        </p15:guide>
        <p15:guide id="15" pos="2832">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i1usb" initials="s" lastIdx="12" clrIdx="0"/>
  <p:cmAuthor id="1" name="ymeybeb" initials="y" lastIdx="3" clrIdx="1"/>
  <p:cmAuthor id="2" name="shannongodbold" initials="sdg" lastIdx="4" clrIdx="2"/>
  <p:cmAuthor id="3" name="sgodusb" initials="s" lastIdx="8" clrIdx="3"/>
  <p:cmAuthor id="4" name="cstausb" initials="c" lastIdx="3" clrIdx="4"/>
  <p:cmAuthor id="5" name="Rivera, Pilar" initials="RP" lastIdx="1" clrIdx="5">
    <p:extLst>
      <p:ext uri="{19B8F6BF-5375-455C-9EA6-DF929625EA0E}">
        <p15:presenceInfo xmlns:p15="http://schemas.microsoft.com/office/powerpoint/2012/main" userId="S-1-5-21-1177238915-1202660629-839522115-55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900"/>
    <a:srgbClr val="616365"/>
    <a:srgbClr val="009A44"/>
    <a:srgbClr val="A0A1A3"/>
    <a:srgbClr val="FFFFFF"/>
    <a:srgbClr val="EFEFEF"/>
    <a:srgbClr val="C0C0C1"/>
    <a:srgbClr val="F8F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587" autoAdjust="0"/>
    <p:restoredTop sz="94766" autoAdjust="0"/>
  </p:normalViewPr>
  <p:slideViewPr>
    <p:cSldViewPr snapToGrid="0">
      <p:cViewPr varScale="1">
        <p:scale>
          <a:sx n="106" d="100"/>
          <a:sy n="106" d="100"/>
        </p:scale>
        <p:origin x="1284" y="108"/>
      </p:cViewPr>
      <p:guideLst>
        <p:guide orient="horz" pos="2532"/>
        <p:guide orient="horz" pos="249"/>
        <p:guide orient="horz" pos="909"/>
        <p:guide orient="horz" pos="2448"/>
        <p:guide orient="horz" pos="3823"/>
        <p:guide orient="horz" pos="4009"/>
        <p:guide orient="horz" pos="1163"/>
        <p:guide pos="262"/>
        <p:guide pos="1500"/>
        <p:guide pos="1594"/>
        <p:guide pos="2928"/>
        <p:guide pos="4166"/>
        <p:guide pos="4262"/>
        <p:guide pos="5495"/>
        <p:guide pos="283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670" y="-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07-25T12:05:53.076" idx="1">
    <p:pos x="10" y="10"/>
    <p:text>Consider re-arranging slides to/potential easier flow:     1.Mirasol PRT System Overview
2.CIP Overview
3. IP Details</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fontAlgn="auto">
              <a:spcBef>
                <a:spcPts val="0"/>
              </a:spcBef>
              <a:spcAft>
                <a:spcPts val="0"/>
              </a:spcAft>
              <a:defRPr sz="1300">
                <a:latin typeface="+mn-lt"/>
                <a:cs typeface="+mn-cs"/>
              </a:defRPr>
            </a:lvl1pPr>
          </a:lstStyle>
          <a:p>
            <a:pPr>
              <a:defRPr/>
            </a:pPr>
            <a:endParaRPr lang="da-DK"/>
          </a:p>
        </p:txBody>
      </p:sp>
      <p:sp>
        <p:nvSpPr>
          <p:cNvPr id="3" name="Date Placeholder 2"/>
          <p:cNvSpPr>
            <a:spLocks noGrp="1"/>
          </p:cNvSpPr>
          <p:nvPr>
            <p:ph type="dt" sz="quarter" idx="1"/>
          </p:nvPr>
        </p:nvSpPr>
        <p:spPr>
          <a:xfrm>
            <a:off x="3970939" y="0"/>
            <a:ext cx="3037840" cy="464820"/>
          </a:xfrm>
          <a:prstGeom prst="rect">
            <a:avLst/>
          </a:prstGeom>
        </p:spPr>
        <p:txBody>
          <a:bodyPr vert="horz" lIns="93173" tIns="46586" rIns="93173" bIns="46586" rtlCol="0"/>
          <a:lstStyle>
            <a:lvl1pPr algn="r" fontAlgn="auto">
              <a:spcBef>
                <a:spcPts val="0"/>
              </a:spcBef>
              <a:spcAft>
                <a:spcPts val="0"/>
              </a:spcAft>
              <a:defRPr sz="1300">
                <a:latin typeface="+mn-lt"/>
                <a:cs typeface="+mn-cs"/>
              </a:defRPr>
            </a:lvl1pPr>
          </a:lstStyle>
          <a:p>
            <a:pPr>
              <a:defRPr/>
            </a:pPr>
            <a:fld id="{798823EF-7196-4DBA-9741-D7B89F4951FA}" type="datetimeFigureOut">
              <a:rPr lang="en-US"/>
              <a:pPr>
                <a:defRPr/>
              </a:pPr>
              <a:t>7/30/2018</a:t>
            </a:fld>
            <a:endParaRPr lang="da-DK"/>
          </a:p>
        </p:txBody>
      </p:sp>
      <p:sp>
        <p:nvSpPr>
          <p:cNvPr id="4" name="Footer Placeholder 3"/>
          <p:cNvSpPr>
            <a:spLocks noGrp="1"/>
          </p:cNvSpPr>
          <p:nvPr>
            <p:ph type="ftr" sz="quarter" idx="2"/>
          </p:nvPr>
        </p:nvSpPr>
        <p:spPr>
          <a:xfrm>
            <a:off x="1" y="8829967"/>
            <a:ext cx="3037840" cy="464820"/>
          </a:xfrm>
          <a:prstGeom prst="rect">
            <a:avLst/>
          </a:prstGeom>
        </p:spPr>
        <p:txBody>
          <a:bodyPr vert="horz" lIns="93173" tIns="46586" rIns="93173" bIns="46586" rtlCol="0" anchor="b"/>
          <a:lstStyle>
            <a:lvl1pPr algn="l" fontAlgn="auto">
              <a:spcBef>
                <a:spcPts val="0"/>
              </a:spcBef>
              <a:spcAft>
                <a:spcPts val="0"/>
              </a:spcAft>
              <a:defRPr sz="1300">
                <a:latin typeface="+mn-lt"/>
                <a:cs typeface="+mn-cs"/>
              </a:defRPr>
            </a:lvl1pPr>
          </a:lstStyle>
          <a:p>
            <a:pPr>
              <a:defRPr/>
            </a:pPr>
            <a:endParaRPr lang="da-DK"/>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3" tIns="46586" rIns="93173" bIns="46586" rtlCol="0" anchor="b"/>
          <a:lstStyle>
            <a:lvl1pPr algn="r" fontAlgn="auto">
              <a:spcBef>
                <a:spcPts val="0"/>
              </a:spcBef>
              <a:spcAft>
                <a:spcPts val="0"/>
              </a:spcAft>
              <a:defRPr sz="1300">
                <a:latin typeface="+mn-lt"/>
                <a:cs typeface="+mn-cs"/>
              </a:defRPr>
            </a:lvl1pPr>
          </a:lstStyle>
          <a:p>
            <a:pPr>
              <a:defRPr/>
            </a:pPr>
            <a:fld id="{02058BA4-6A9A-49E5-8433-7AE30F335ED8}" type="slidenum">
              <a:rPr lang="da-DK"/>
              <a:pPr>
                <a:defRPr/>
              </a:pPr>
              <a:t>‹#›</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0850" y="55563"/>
            <a:ext cx="6108700" cy="4583112"/>
          </a:xfrm>
          <a:prstGeom prst="rect">
            <a:avLst/>
          </a:prstGeom>
          <a:noFill/>
          <a:ln w="12700">
            <a:solidFill>
              <a:prstClr val="black"/>
            </a:solidFill>
          </a:ln>
        </p:spPr>
        <p:txBody>
          <a:bodyPr vert="horz" lIns="93173" tIns="46586" rIns="93173" bIns="46586" rtlCol="0" anchor="ctr"/>
          <a:lstStyle/>
          <a:p>
            <a:pPr lvl="0"/>
            <a:endParaRPr lang="da-DK" noProof="0"/>
          </a:p>
        </p:txBody>
      </p:sp>
      <p:sp>
        <p:nvSpPr>
          <p:cNvPr id="5" name="Notes Placeholder 4"/>
          <p:cNvSpPr>
            <a:spLocks noGrp="1"/>
          </p:cNvSpPr>
          <p:nvPr>
            <p:ph type="body" sz="quarter" idx="3"/>
          </p:nvPr>
        </p:nvSpPr>
        <p:spPr>
          <a:xfrm>
            <a:off x="293724" y="4690376"/>
            <a:ext cx="6422955" cy="4265692"/>
          </a:xfrm>
          <a:prstGeom prst="rect">
            <a:avLst/>
          </a:prstGeom>
        </p:spPr>
        <p:txBody>
          <a:bodyPr vert="horz" lIns="93173" tIns="46586" rIns="93173" bIns="4658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a-DK" noProof="0" dirty="0"/>
          </a:p>
        </p:txBody>
      </p:sp>
      <p:sp>
        <p:nvSpPr>
          <p:cNvPr id="9" name="TextBox 8"/>
          <p:cNvSpPr txBox="1"/>
          <p:nvPr/>
        </p:nvSpPr>
        <p:spPr>
          <a:xfrm>
            <a:off x="232283" y="9029701"/>
            <a:ext cx="6559800" cy="200102"/>
          </a:xfrm>
          <a:prstGeom prst="rect">
            <a:avLst/>
          </a:prstGeom>
          <a:noFill/>
        </p:spPr>
        <p:txBody>
          <a:bodyPr wrap="square" lIns="0" tIns="0" rIns="0" bIns="46126">
            <a:spAutoFit/>
          </a:bodyPr>
          <a:lstStyle/>
          <a:p>
            <a:pPr marL="0" marR="0" indent="0" algn="l" defTabSz="921582" rtl="0" eaLnBrk="1" fontAlgn="auto" latinLnBrk="0" hangingPunct="1">
              <a:lnSpc>
                <a:spcPct val="100000"/>
              </a:lnSpc>
              <a:spcBef>
                <a:spcPts val="0"/>
              </a:spcBef>
              <a:spcAft>
                <a:spcPts val="0"/>
              </a:spcAft>
              <a:buClrTx/>
              <a:buSzTx/>
              <a:buFontTx/>
              <a:buNone/>
              <a:tabLst>
                <a:tab pos="6340579" algn="r"/>
              </a:tabLst>
              <a:defRPr/>
            </a:pPr>
            <a:r>
              <a:rPr lang="en-GB" sz="900" kern="1200" dirty="0">
                <a:solidFill>
                  <a:schemeClr val="tx1"/>
                </a:solidFill>
                <a:latin typeface="+mn-lt"/>
                <a:ea typeface="+mn-ea"/>
                <a:cs typeface="Arial" charset="0"/>
              </a:rPr>
              <a:t>Mirasol </a:t>
            </a:r>
            <a:r>
              <a:rPr lang="en-GB" sz="900" kern="1200" baseline="30000" dirty="0">
                <a:solidFill>
                  <a:schemeClr val="tx1"/>
                </a:solidFill>
                <a:latin typeface="+mn-lt"/>
                <a:ea typeface="+mn-ea"/>
                <a:cs typeface="Arial" charset="0"/>
              </a:rPr>
              <a:t>®</a:t>
            </a:r>
            <a:r>
              <a:rPr lang="en-GB" sz="900" kern="1200" dirty="0">
                <a:solidFill>
                  <a:schemeClr val="tx1"/>
                </a:solidFill>
                <a:latin typeface="+mn-lt"/>
                <a:ea typeface="+mn-ea"/>
                <a:cs typeface="Arial" charset="0"/>
              </a:rPr>
              <a:t> PRT System</a:t>
            </a:r>
            <a:r>
              <a:rPr lang="en-GB" sz="900" kern="1200" baseline="0" dirty="0">
                <a:solidFill>
                  <a:schemeClr val="tx1"/>
                </a:solidFill>
                <a:latin typeface="+mn-lt"/>
                <a:ea typeface="+mn-ea"/>
                <a:cs typeface="Arial" charset="0"/>
              </a:rPr>
              <a:t> V6 Operator and System Administrator Training for Terumo BCT Customers</a:t>
            </a:r>
            <a:r>
              <a:rPr lang="en-US" sz="900" kern="1200" baseline="0" dirty="0">
                <a:solidFill>
                  <a:schemeClr val="tx1"/>
                </a:solidFill>
                <a:latin typeface="+mn-lt"/>
                <a:ea typeface="+mn-ea"/>
                <a:cs typeface="Arial" pitchFamily="34" charset="0"/>
              </a:rPr>
              <a:t> PN </a:t>
            </a:r>
            <a:r>
              <a:rPr lang="en-US" sz="900" dirty="0">
                <a:latin typeface="+mn-lt"/>
                <a:cs typeface="Arial" pitchFamily="34" charset="0"/>
              </a:rPr>
              <a:t>306690198</a:t>
            </a:r>
            <a:r>
              <a:rPr lang="en-US" sz="1000" dirty="0">
                <a:latin typeface="+mn-lt"/>
                <a:cs typeface="Arial" pitchFamily="34" charset="0"/>
              </a:rPr>
              <a:t>	</a:t>
            </a:r>
            <a:fld id="{0D7A6B4F-89EF-463B-A678-00CF95AB44EF}" type="slidenum">
              <a:rPr lang="en-US" sz="1000">
                <a:latin typeface="+mn-lt"/>
                <a:cs typeface="Arial" pitchFamily="34" charset="0"/>
              </a:rPr>
              <a:pPr marL="0" marR="0" indent="0" algn="l" defTabSz="921582" rtl="0" eaLnBrk="1" fontAlgn="auto" latinLnBrk="0" hangingPunct="1">
                <a:lnSpc>
                  <a:spcPct val="100000"/>
                </a:lnSpc>
                <a:spcBef>
                  <a:spcPts val="0"/>
                </a:spcBef>
                <a:spcAft>
                  <a:spcPts val="0"/>
                </a:spcAft>
                <a:buClrTx/>
                <a:buSzTx/>
                <a:buFontTx/>
                <a:buNone/>
                <a:tabLst>
                  <a:tab pos="6340579" algn="r"/>
                </a:tabLst>
                <a:defRPr/>
              </a:pPr>
              <a:t>‹#›</a:t>
            </a:fld>
            <a:endParaRPr lang="en-US" sz="1000" dirty="0">
              <a:latin typeface="+mn-lt"/>
              <a:cs typeface="Arial" pitchFamily="34" charset="0"/>
            </a:endParaRPr>
          </a:p>
        </p:txBody>
      </p:sp>
    </p:spTree>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1pPr>
    <a:lvl2pPr marL="228600" indent="-114300"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2pPr>
    <a:lvl3pPr marL="342900" indent="-114300"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457200" indent="-114300"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571500" indent="-114300"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115198" indent="-115198" defTabSz="921582" eaLnBrk="1" hangingPunct="1">
              <a:buNone/>
              <a:tabLst>
                <a:tab pos="691186" algn="l"/>
              </a:tabLst>
              <a:defRPr/>
            </a:pPr>
            <a:endParaRPr lang="en-US" sz="1300" dirty="0">
              <a:solidFill>
                <a:srgbClr val="000000"/>
              </a:solidFill>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09596" indent="-209596" defTabSz="921582" eaLnBrk="1" hangingPunct="1">
              <a:buNone/>
              <a:tabLst>
                <a:tab pos="691186" algn="l"/>
              </a:tabLst>
              <a:defRPr/>
            </a:pPr>
            <a:r>
              <a:rPr lang="en-US" sz="1300" dirty="0">
                <a:solidFill>
                  <a:srgbClr val="000000"/>
                </a:solidFill>
                <a:latin typeface="Arial" charset="0"/>
                <a:cs typeface="+mn-cs"/>
              </a:rPr>
              <a:t>The concept of the </a:t>
            </a:r>
            <a:r>
              <a:rPr lang="en-US" sz="1300" dirty="0" err="1">
                <a:solidFill>
                  <a:srgbClr val="000000"/>
                </a:solidFill>
                <a:latin typeface="Arial" charset="0"/>
                <a:cs typeface="+mn-cs"/>
              </a:rPr>
              <a:t>Mirasol</a:t>
            </a:r>
            <a:r>
              <a:rPr lang="en-US" sz="1300" dirty="0">
                <a:solidFill>
                  <a:srgbClr val="000000"/>
                </a:solidFill>
                <a:latin typeface="Arial" charset="0"/>
                <a:cs typeface="+mn-cs"/>
              </a:rPr>
              <a:t> PRT application for platelets and plasma is simple. </a:t>
            </a:r>
          </a:p>
          <a:p>
            <a:pPr marL="574389" lvl="1" indent="-228796" defTabSz="921582" eaLnBrk="1" hangingPunct="1">
              <a:buFontTx/>
              <a:buChar char="•"/>
              <a:tabLst>
                <a:tab pos="691186" algn="l"/>
              </a:tabLst>
              <a:defRPr/>
            </a:pPr>
            <a:r>
              <a:rPr lang="en-US" sz="1300" dirty="0">
                <a:solidFill>
                  <a:srgbClr val="000000"/>
                </a:solidFill>
                <a:latin typeface="Arial" charset="0"/>
                <a:cs typeface="+mn-cs"/>
              </a:rPr>
              <a:t>The process starts with a platelet or plasma product, either obtained by </a:t>
            </a:r>
            <a:r>
              <a:rPr lang="en-US" sz="1300" dirty="0" err="1">
                <a:solidFill>
                  <a:srgbClr val="000000"/>
                </a:solidFill>
                <a:latin typeface="Arial" charset="0"/>
                <a:cs typeface="+mn-cs"/>
              </a:rPr>
              <a:t>apheresis</a:t>
            </a:r>
            <a:r>
              <a:rPr lang="en-US" sz="1300" dirty="0">
                <a:solidFill>
                  <a:srgbClr val="000000"/>
                </a:solidFill>
                <a:latin typeface="Arial" charset="0"/>
                <a:cs typeface="+mn-cs"/>
              </a:rPr>
              <a:t> or Whole Blood-derived.  </a:t>
            </a:r>
          </a:p>
          <a:p>
            <a:pPr marL="574389" lvl="1" indent="-228796" defTabSz="921582" eaLnBrk="1" hangingPunct="1">
              <a:buFontTx/>
              <a:buChar char="•"/>
              <a:tabLst>
                <a:tab pos="691186" algn="l"/>
              </a:tabLst>
              <a:defRPr/>
            </a:pPr>
            <a:r>
              <a:rPr lang="en-US" sz="1300" dirty="0">
                <a:solidFill>
                  <a:srgbClr val="000000"/>
                </a:solidFill>
                <a:latin typeface="Arial" charset="0"/>
                <a:cs typeface="+mn-cs"/>
              </a:rPr>
              <a:t>Riboflavin, or Vitamin B2, is added. The Riboflavin comes as a solution in a 35 </a:t>
            </a:r>
            <a:r>
              <a:rPr lang="en-US" sz="1300" dirty="0" err="1">
                <a:solidFill>
                  <a:srgbClr val="000000"/>
                </a:solidFill>
                <a:latin typeface="Arial" charset="0"/>
                <a:cs typeface="+mn-cs"/>
              </a:rPr>
              <a:t>mL</a:t>
            </a:r>
            <a:r>
              <a:rPr lang="en-US" sz="1300" dirty="0">
                <a:solidFill>
                  <a:srgbClr val="000000"/>
                </a:solidFill>
                <a:latin typeface="Arial" charset="0"/>
                <a:cs typeface="+mn-cs"/>
              </a:rPr>
              <a:t> bag.</a:t>
            </a:r>
          </a:p>
          <a:p>
            <a:pPr marL="574389" lvl="1" indent="-228796" defTabSz="921582" eaLnBrk="1" hangingPunct="1">
              <a:buFontTx/>
              <a:buChar char="•"/>
              <a:tabLst>
                <a:tab pos="691186" algn="l"/>
              </a:tabLst>
              <a:defRPr/>
            </a:pPr>
            <a:r>
              <a:rPr lang="en-US" sz="1300" dirty="0">
                <a:solidFill>
                  <a:srgbClr val="000000"/>
                </a:solidFill>
                <a:latin typeface="Arial" charset="0"/>
                <a:cs typeface="+mn-cs"/>
              </a:rPr>
              <a:t>The product is exposed to a specific dose of ultraviolet (UV) light, based on the volume  and amount of Plasma in the product.</a:t>
            </a:r>
          </a:p>
          <a:p>
            <a:pPr marL="574389" lvl="1" indent="-228796" defTabSz="921582" eaLnBrk="1" hangingPunct="1">
              <a:buFontTx/>
              <a:buChar char="•"/>
              <a:tabLst>
                <a:tab pos="691186" algn="l"/>
              </a:tabLst>
              <a:defRPr/>
            </a:pPr>
            <a:r>
              <a:rPr lang="en-US" sz="1300" dirty="0">
                <a:solidFill>
                  <a:srgbClr val="000000"/>
                </a:solidFill>
                <a:latin typeface="Arial" charset="0"/>
                <a:cs typeface="+mn-cs"/>
              </a:rPr>
              <a:t>A photochemical reaction takes place, which inactivates pathogens and residual white cells that may be present in the blood product.</a:t>
            </a:r>
            <a:br>
              <a:rPr lang="en-US" sz="1300" dirty="0">
                <a:solidFill>
                  <a:srgbClr val="000000"/>
                </a:solidFill>
                <a:latin typeface="Arial" charset="0"/>
                <a:cs typeface="+mn-cs"/>
              </a:rPr>
            </a:br>
            <a:endParaRPr lang="en-US" sz="1300" dirty="0">
              <a:solidFill>
                <a:srgbClr val="000000"/>
              </a:solidFill>
              <a:latin typeface="Arial" charset="0"/>
              <a:cs typeface="+mn-cs"/>
            </a:endParaRPr>
          </a:p>
          <a:p>
            <a:pPr marL="172796" indent="-172796" defTabSz="921582" eaLnBrk="1" hangingPunct="1">
              <a:buNone/>
              <a:tabLst>
                <a:tab pos="691186" algn="l"/>
              </a:tabLst>
              <a:defRPr/>
            </a:pPr>
            <a:r>
              <a:rPr lang="en-US" sz="1300" dirty="0">
                <a:solidFill>
                  <a:srgbClr val="000000"/>
                </a:solidFill>
                <a:latin typeface="Arial" charset="0"/>
                <a:cs typeface="+mn-cs"/>
              </a:rPr>
              <a:t>   </a:t>
            </a:r>
            <a:r>
              <a:rPr lang="en-US" sz="1300" strike="noStrike" baseline="0" dirty="0">
                <a:solidFill>
                  <a:srgbClr val="FF0000"/>
                </a:solidFill>
                <a:latin typeface="Arial" charset="0"/>
                <a:cs typeface="+mn-cs"/>
              </a:rPr>
              <a:t>Refer to IB and Clinical Investigational Plan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796" indent="-228796" defTabSz="921582" eaLnBrk="1" hangingPunct="1">
              <a:lnSpc>
                <a:spcPct val="90000"/>
              </a:lnSpc>
              <a:spcBef>
                <a:spcPct val="50000"/>
              </a:spcBef>
              <a:buNone/>
              <a:tabLst>
                <a:tab pos="691186" algn="l"/>
              </a:tabLst>
              <a:defRPr/>
            </a:pPr>
            <a:r>
              <a:rPr lang="en-US" sz="1300" dirty="0">
                <a:solidFill>
                  <a:srgbClr val="000000"/>
                </a:solidFill>
                <a:latin typeface="Arial" charset="0"/>
                <a:cs typeface="+mn-cs"/>
              </a:rPr>
              <a:t>The Mirasol system utilizes the properties of UV light and riboflavin in the inactivation of pathogens as follows: </a:t>
            </a:r>
          </a:p>
          <a:p>
            <a:pPr marL="689587" lvl="1" indent="-343994" defTabSz="921582" eaLnBrk="1" hangingPunct="1">
              <a:lnSpc>
                <a:spcPct val="90000"/>
              </a:lnSpc>
              <a:spcBef>
                <a:spcPct val="50000"/>
              </a:spcBef>
              <a:buFontTx/>
              <a:buAutoNum type="arabicPeriod"/>
              <a:tabLst>
                <a:tab pos="691186" algn="l"/>
              </a:tabLst>
              <a:defRPr/>
            </a:pPr>
            <a:r>
              <a:rPr lang="en-US" sz="1300" dirty="0">
                <a:solidFill>
                  <a:srgbClr val="000000"/>
                </a:solidFill>
                <a:latin typeface="Arial" charset="0"/>
                <a:cs typeface="+mn-cs"/>
              </a:rPr>
              <a:t>UV light alone will break chemical bonds in the nucleic acids of pathogens. This process can sometimes be reversed. </a:t>
            </a:r>
          </a:p>
          <a:p>
            <a:pPr marL="689587" lvl="1" indent="-343994" defTabSz="921582" eaLnBrk="1" hangingPunct="1">
              <a:lnSpc>
                <a:spcPct val="90000"/>
              </a:lnSpc>
              <a:spcBef>
                <a:spcPct val="50000"/>
              </a:spcBef>
              <a:buFontTx/>
              <a:buAutoNum type="arabicPeriod"/>
              <a:tabLst>
                <a:tab pos="691186" algn="l"/>
              </a:tabLst>
              <a:defRPr/>
            </a:pPr>
            <a:r>
              <a:rPr lang="en-US" sz="1300" dirty="0">
                <a:solidFill>
                  <a:srgbClr val="000000"/>
                </a:solidFill>
                <a:latin typeface="Arial" charset="0"/>
                <a:cs typeface="+mn-cs"/>
              </a:rPr>
              <a:t>Riboflavin is a photosensitizer, and in the presence of UV light creates irreversible damage to nucleic acids. This occurs by electron transfer chemistry induced by the direct interaction of photoexcited riboflavin with nucleic acid base pairs (mostly guanine bases).</a:t>
            </a:r>
          </a:p>
          <a:p>
            <a:pPr marL="689587" lvl="1" indent="-343994" defTabSz="921582" eaLnBrk="1" hangingPunct="1">
              <a:lnSpc>
                <a:spcPct val="90000"/>
              </a:lnSpc>
              <a:spcBef>
                <a:spcPct val="50000"/>
              </a:spcBef>
              <a:buFontTx/>
              <a:buAutoNum type="arabicPeriod"/>
              <a:tabLst>
                <a:tab pos="691186" algn="l"/>
              </a:tabLst>
              <a:defRPr/>
            </a:pPr>
            <a:endParaRPr lang="en-US" sz="1300" dirty="0">
              <a:solidFill>
                <a:srgbClr val="000000"/>
              </a:solidFill>
              <a:latin typeface="Arial" charset="0"/>
              <a:cs typeface="+mn-cs"/>
            </a:endParaRPr>
          </a:p>
          <a:p>
            <a:pPr marL="633587" lvl="1" indent="-287994" defTabSz="921582" eaLnBrk="1" hangingPunct="1">
              <a:lnSpc>
                <a:spcPct val="90000"/>
              </a:lnSpc>
              <a:spcBef>
                <a:spcPct val="50000"/>
              </a:spcBef>
              <a:buNone/>
              <a:tabLst>
                <a:tab pos="633587" algn="l"/>
              </a:tabLst>
              <a:defRPr/>
            </a:pPr>
            <a:r>
              <a:rPr lang="en-US" sz="1300" dirty="0">
                <a:solidFill>
                  <a:srgbClr val="000000"/>
                </a:solidFill>
                <a:latin typeface="Arial" charset="0"/>
                <a:cs typeface="+mn-cs"/>
              </a:rPr>
              <a:t>In essence, the presence of riboflavin in this system enhances the effect of UV light alone, creating a condition of greater pathogen sensitivity to UV light (the photosensitization effect). This results in more lesions or strand breaks in the DNA than UV light alone, and the lesions that occur are irreversible.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06396" indent="-206396" defTabSz="921582" eaLnBrk="1" hangingPunct="1">
              <a:buNone/>
              <a:tabLst>
                <a:tab pos="571189" algn="l"/>
              </a:tabLst>
              <a:defRPr/>
            </a:pPr>
            <a:r>
              <a:rPr lang="en-US" sz="1300" dirty="0">
                <a:solidFill>
                  <a:srgbClr val="000000"/>
                </a:solidFill>
                <a:latin typeface="Arial" charset="0"/>
                <a:cs typeface="+mn-cs"/>
              </a:rPr>
              <a:t>The Mirasol system consists of several main components.</a:t>
            </a:r>
          </a:p>
          <a:p>
            <a:pPr marL="206396" indent="-206396" defTabSz="921582" eaLnBrk="1" hangingPunct="1">
              <a:buFont typeface="Wingdings" pitchFamily="2" charset="2"/>
              <a:buChar char="§"/>
              <a:tabLst>
                <a:tab pos="571189" algn="l"/>
              </a:tabLst>
              <a:defRPr/>
            </a:pPr>
            <a:r>
              <a:rPr lang="en-US" sz="1300" dirty="0">
                <a:solidFill>
                  <a:srgbClr val="000000"/>
                </a:solidFill>
                <a:latin typeface="Arial" charset="0"/>
                <a:cs typeface="+mn-cs"/>
              </a:rPr>
              <a:t>The disposable kit includes the Illumination/Storage Bag or set and the Riboflavin Solution Bag.</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Preparing the disposable kit is the first step in the process.</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The PLT product bag and the Riboflavin Solution Bag are both sterile-connected and transferred to the Illumination Bag.</a:t>
            </a:r>
          </a:p>
          <a:p>
            <a:pPr marL="206396" indent="-206396" defTabSz="921582" eaLnBrk="1" hangingPunct="1">
              <a:buFont typeface="Wingdings" pitchFamily="2" charset="2"/>
              <a:buChar char="§"/>
              <a:tabLst>
                <a:tab pos="571189" algn="l"/>
              </a:tabLst>
              <a:defRPr/>
            </a:pPr>
            <a:r>
              <a:rPr lang="en-US" sz="1300" dirty="0">
                <a:solidFill>
                  <a:srgbClr val="000000"/>
                </a:solidFill>
                <a:latin typeface="Arial" charset="0"/>
                <a:cs typeface="+mn-cs"/>
              </a:rPr>
              <a:t>The Illuminator is where the treatment actually occurs. </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The bag is placed in the product drawer.</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The appropriate amount of UV light is applied during the treatment. </a:t>
            </a:r>
          </a:p>
          <a:p>
            <a:pPr marL="206396" indent="-206396" defTabSz="921582" eaLnBrk="1" hangingPunct="1">
              <a:buFont typeface="Wingdings" pitchFamily="2" charset="2"/>
              <a:buChar char="§"/>
              <a:tabLst>
                <a:tab pos="571189" algn="l"/>
              </a:tabLst>
              <a:defRPr/>
            </a:pPr>
            <a:r>
              <a:rPr lang="en-US" sz="1300" dirty="0">
                <a:solidFill>
                  <a:srgbClr val="000000"/>
                </a:solidFill>
                <a:latin typeface="Arial" charset="0"/>
                <a:cs typeface="+mn-cs"/>
              </a:rPr>
              <a:t>Ancillary devices include:</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Scale (for obtaining the weight/volume of the product)</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Barcode scanner (for easy and accurate data entry)</a:t>
            </a:r>
          </a:p>
          <a:p>
            <a:pPr marL="571189" lvl="1" indent="-244796" defTabSz="921582" eaLnBrk="1" hangingPunct="1">
              <a:buNone/>
              <a:tabLst>
                <a:tab pos="571189" algn="l"/>
              </a:tabLst>
              <a:defRPr/>
            </a:pPr>
            <a:endParaRPr lang="en-US" sz="1300" dirty="0">
              <a:solidFill>
                <a:srgbClr val="000000"/>
              </a:solidFill>
              <a:latin typeface="Arial" charset="0"/>
              <a:cs typeface="+mn-cs"/>
            </a:endParaRPr>
          </a:p>
          <a:p>
            <a:pPr marL="206396" indent="-206396" defTabSz="921582" eaLnBrk="1" hangingPunct="1">
              <a:buFont typeface="Wingdings" pitchFamily="2" charset="2"/>
              <a:buChar char="§"/>
              <a:tabLst>
                <a:tab pos="571189" algn="l"/>
              </a:tabLst>
              <a:defRPr/>
            </a:pPr>
            <a:r>
              <a:rPr lang="en-US" sz="1300" dirty="0">
                <a:solidFill>
                  <a:srgbClr val="000000"/>
                </a:solidFill>
                <a:latin typeface="Arial" charset="0"/>
                <a:cs typeface="+mn-cs"/>
              </a:rPr>
              <a:t>The Mirasol Manager enables:</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Multiple Illuminator connections</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Storage of data from all Illuminators in a comprehensive database</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Mirasol Process Labels for easy identification of treatment outcome</a:t>
            </a:r>
          </a:p>
          <a:p>
            <a:pPr marL="571189" lvl="1" indent="-244796" defTabSz="921582" eaLnBrk="1" hangingPunct="1">
              <a:buFontTx/>
              <a:buChar char="•"/>
              <a:tabLst>
                <a:tab pos="571189" algn="l"/>
              </a:tabLst>
              <a:defRPr/>
            </a:pPr>
            <a:r>
              <a:rPr lang="en-US" sz="1300" dirty="0">
                <a:solidFill>
                  <a:srgbClr val="000000"/>
                </a:solidFill>
                <a:latin typeface="Arial" charset="0"/>
                <a:cs typeface="+mn-cs"/>
              </a:rPr>
              <a:t>A variety of reports for archiving and documentation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198" indent="-115198" defTabSz="921582">
              <a:buNone/>
              <a:tabLst>
                <a:tab pos="691186" algn="l"/>
              </a:tabLst>
              <a:defRPr/>
            </a:pPr>
            <a:endParaRPr lang="en-US" sz="1300" i="1" dirty="0">
              <a:solidFill>
                <a:srgbClr val="000000"/>
              </a:solidFill>
              <a:latin typeface="Arial"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115198" indent="-115198" defTabSz="921582" eaLnBrk="1" hangingPunct="1">
              <a:buNone/>
              <a:tabLst>
                <a:tab pos="691186" algn="l"/>
              </a:tabLst>
              <a:defRPr/>
            </a:pPr>
            <a:endParaRPr lang="en-US" sz="1300" dirty="0">
              <a:solidFill>
                <a:srgbClr val="000000"/>
              </a:solidFill>
              <a:latin typeface="Arial"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115198" indent="-115198" defTabSz="921582" eaLnBrk="1" hangingPunct="1">
              <a:buNone/>
              <a:tabLst>
                <a:tab pos="691186" algn="l"/>
              </a:tabLst>
              <a:defRPr/>
            </a:pPr>
            <a:endParaRPr lang="en-US" sz="1300" dirty="0">
              <a:solidFill>
                <a:srgbClr val="000000"/>
              </a:solidFill>
              <a:latin typeface="Arial"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nsert Imag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solidFill>
                <a:srgbClr val="616365"/>
              </a:solidFill>
            </a:endParaRPr>
          </a:p>
        </p:txBody>
      </p:sp>
      <p:sp>
        <p:nvSpPr>
          <p:cNvPr id="7" name="Rectangle 6"/>
          <p:cNvSpPr/>
          <p:nvPr userDrawn="1"/>
        </p:nvSpPr>
        <p:spPr>
          <a:xfrm>
            <a:off x="703263" y="5414963"/>
            <a:ext cx="269875" cy="65087"/>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8" name="Rectangle 7"/>
          <p:cNvSpPr/>
          <p:nvPr userDrawn="1"/>
        </p:nvSpPr>
        <p:spPr>
          <a:xfrm>
            <a:off x="6613525" y="3600450"/>
            <a:ext cx="417513" cy="419100"/>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9" name="Rectangle 8"/>
          <p:cNvSpPr/>
          <p:nvPr userDrawn="1"/>
        </p:nvSpPr>
        <p:spPr>
          <a:xfrm>
            <a:off x="5943600" y="2930525"/>
            <a:ext cx="669925" cy="673100"/>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0" name="Rectangle 9"/>
          <p:cNvSpPr/>
          <p:nvPr userDrawn="1"/>
        </p:nvSpPr>
        <p:spPr>
          <a:xfrm>
            <a:off x="7031038" y="144303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1" name="Rectangle 10"/>
          <p:cNvSpPr/>
          <p:nvPr userDrawn="1"/>
        </p:nvSpPr>
        <p:spPr>
          <a:xfrm>
            <a:off x="6756400" y="1006475"/>
            <a:ext cx="247650" cy="249238"/>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12" name="Picture 18"/>
          <p:cNvPicPr>
            <a:picLocks noChangeAspect="1"/>
          </p:cNvPicPr>
          <p:nvPr userDrawn="1"/>
        </p:nvPicPr>
        <p:blipFill>
          <a:blip r:embed="rId2" cstate="print"/>
          <a:srcRect/>
          <a:stretch>
            <a:fillRect/>
          </a:stretch>
        </p:blipFill>
        <p:spPr bwMode="auto">
          <a:xfrm>
            <a:off x="7188200" y="2425700"/>
            <a:ext cx="1798638" cy="192088"/>
          </a:xfrm>
          <a:prstGeom prst="rect">
            <a:avLst/>
          </a:prstGeom>
          <a:noFill/>
          <a:ln w="9525">
            <a:noFill/>
            <a:miter lim="800000"/>
            <a:headEnd/>
            <a:tailEnd/>
          </a:ln>
        </p:spPr>
      </p:pic>
      <p:sp>
        <p:nvSpPr>
          <p:cNvPr id="23" name="Picture Placeholder 9"/>
          <p:cNvSpPr>
            <a:spLocks noGrp="1"/>
          </p:cNvSpPr>
          <p:nvPr>
            <p:ph type="pic" sz="quarter" idx="14"/>
          </p:nvPr>
        </p:nvSpPr>
        <p:spPr>
          <a:xfrm>
            <a:off x="0" y="0"/>
            <a:ext cx="9144000" cy="6857999"/>
          </a:xfrm>
          <a:noFill/>
        </p:spPr>
        <p:txBody>
          <a:bodyPr rtlCol="0">
            <a:normAutofit/>
          </a:bodyPr>
          <a:lstStyle>
            <a:lvl1pPr marL="0" indent="0">
              <a:buNone/>
              <a:defRPr/>
            </a:lvl1pPr>
          </a:lstStyle>
          <a:p>
            <a:pPr lvl="0"/>
            <a:r>
              <a:rPr lang="en-US" noProof="0" dirty="0"/>
              <a:t>Click icon to add picture</a:t>
            </a:r>
          </a:p>
        </p:txBody>
      </p:sp>
      <p:sp>
        <p:nvSpPr>
          <p:cNvPr id="2" name="Title 1"/>
          <p:cNvSpPr>
            <a:spLocks noGrp="1"/>
          </p:cNvSpPr>
          <p:nvPr>
            <p:ph type="ctrTitle"/>
          </p:nvPr>
        </p:nvSpPr>
        <p:spPr>
          <a:xfrm>
            <a:off x="415925" y="3599234"/>
            <a:ext cx="6197598" cy="2865065"/>
          </a:xfrm>
          <a:solidFill>
            <a:srgbClr val="FFFFFF">
              <a:alpha val="80000"/>
            </a:srgbClr>
          </a:solidFill>
        </p:spPr>
        <p:txBody>
          <a:bodyPr lIns="273600" tIns="360000" rIns="273600">
            <a:normAutofit/>
          </a:bodyPr>
          <a:lstStyle>
            <a:lvl1pPr>
              <a:defRPr sz="2800" cap="all" baseline="0">
                <a:solidFill>
                  <a:srgbClr val="009A44"/>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703677" y="5667797"/>
            <a:ext cx="5636248" cy="272409"/>
          </a:xfrm>
        </p:spPr>
        <p:txBody>
          <a:bodyPr anchor="b">
            <a:noAutofit/>
          </a:bodyPr>
          <a:lstStyle>
            <a:lvl1pPr marL="0" indent="0" algn="l">
              <a:buNone/>
              <a:defRPr sz="1800" b="1" cap="all" baseline="0">
                <a:solidFill>
                  <a:srgbClr val="6163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1" name="Content Placeholder 14"/>
          <p:cNvSpPr>
            <a:spLocks noGrp="1"/>
          </p:cNvSpPr>
          <p:nvPr>
            <p:ph sz="quarter" idx="13"/>
          </p:nvPr>
        </p:nvSpPr>
        <p:spPr>
          <a:xfrm>
            <a:off x="703677" y="5953308"/>
            <a:ext cx="5636248" cy="289986"/>
          </a:xfrm>
        </p:spPr>
        <p:txBody>
          <a:bodyPr>
            <a:noAutofit/>
          </a:bodyPr>
          <a:lstStyle>
            <a:lvl1pPr marL="0" indent="0">
              <a:buNone/>
              <a:defRPr sz="1800" cap="all" baseline="0">
                <a:solidFill>
                  <a:srgbClr val="FF7900"/>
                </a:solidFill>
              </a:defRPr>
            </a:lvl1pPr>
          </a:lstStyle>
          <a:p>
            <a:pPr lvl="0"/>
            <a:r>
              <a:rPr lang="en-US" noProof="0"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2" name="Rectangle 11"/>
          <p:cNvSpPr/>
          <p:nvPr userDrawn="1"/>
        </p:nvSpPr>
        <p:spPr>
          <a:xfrm>
            <a:off x="727788" y="6293304"/>
            <a:ext cx="8416212" cy="56469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4" name="Rectangle 3"/>
          <p:cNvSpPr/>
          <p:nvPr userDrawn="1"/>
        </p:nvSpPr>
        <p:spPr>
          <a:xfrm>
            <a:off x="0" y="0"/>
            <a:ext cx="9144000" cy="64865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5" name="Rectangle 4"/>
          <p:cNvSpPr/>
          <p:nvPr userDrawn="1"/>
        </p:nvSpPr>
        <p:spPr>
          <a:xfrm>
            <a:off x="6613525" y="4294188"/>
            <a:ext cx="417513" cy="419100"/>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6" name="Rectangle 5"/>
          <p:cNvSpPr/>
          <p:nvPr userDrawn="1"/>
        </p:nvSpPr>
        <p:spPr>
          <a:xfrm>
            <a:off x="7031038" y="3689350"/>
            <a:ext cx="604837" cy="606425"/>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7" name="Rectangle 6"/>
          <p:cNvSpPr/>
          <p:nvPr userDrawn="1"/>
        </p:nvSpPr>
        <p:spPr>
          <a:xfrm>
            <a:off x="7031038" y="471328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8" name="Rectangle 7"/>
          <p:cNvSpPr/>
          <p:nvPr userDrawn="1"/>
        </p:nvSpPr>
        <p:spPr>
          <a:xfrm>
            <a:off x="7826375" y="3308350"/>
            <a:ext cx="158750" cy="160338"/>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cxnSp>
        <p:nvCxnSpPr>
          <p:cNvPr id="9" name="Straight Connector 8"/>
          <p:cNvCxnSpPr/>
          <p:nvPr userDrawn="1"/>
        </p:nvCxnSpPr>
        <p:spPr>
          <a:xfrm>
            <a:off x="647700" y="6523038"/>
            <a:ext cx="0" cy="168275"/>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5925" y="1443038"/>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pic>
        <p:nvPicPr>
          <p:cNvPr id="11" name="Picture 19"/>
          <p:cNvPicPr>
            <a:picLocks noChangeAspect="1"/>
          </p:cNvPicPr>
          <p:nvPr userDrawn="1"/>
        </p:nvPicPr>
        <p:blipFill>
          <a:blip r:embed="rId2" cstate="print"/>
          <a:srcRect/>
          <a:stretch>
            <a:fillRect/>
          </a:stretch>
        </p:blipFill>
        <p:spPr bwMode="auto">
          <a:xfrm>
            <a:off x="7188200" y="5692775"/>
            <a:ext cx="1798638" cy="192088"/>
          </a:xfrm>
          <a:prstGeom prst="rect">
            <a:avLst/>
          </a:prstGeom>
          <a:noFill/>
          <a:ln w="9525">
            <a:noFill/>
            <a:miter lim="800000"/>
            <a:headEnd/>
            <a:tailEnd/>
          </a:ln>
        </p:spPr>
      </p:pic>
      <p:sp>
        <p:nvSpPr>
          <p:cNvPr id="2" name="Title 1"/>
          <p:cNvSpPr>
            <a:spLocks noGrp="1"/>
          </p:cNvSpPr>
          <p:nvPr>
            <p:ph type="title"/>
          </p:nvPr>
        </p:nvSpPr>
        <p:spPr>
          <a:xfrm>
            <a:off x="415924" y="359415"/>
            <a:ext cx="6197601" cy="1083623"/>
          </a:xfrm>
        </p:spPr>
        <p:txBody>
          <a:bodyPr/>
          <a:lstStyle/>
          <a:p>
            <a:r>
              <a:rPr lang="en-US" noProof="0"/>
              <a:t>Click to edit Master title style</a:t>
            </a:r>
          </a:p>
        </p:txBody>
      </p:sp>
      <p:sp>
        <p:nvSpPr>
          <p:cNvPr id="3" name="Content Placeholder 2"/>
          <p:cNvSpPr>
            <a:spLocks noGrp="1"/>
          </p:cNvSpPr>
          <p:nvPr>
            <p:ph idx="1"/>
          </p:nvPr>
        </p:nvSpPr>
        <p:spPr>
          <a:xfrm>
            <a:off x="415925" y="1844675"/>
            <a:ext cx="6197600" cy="4224338"/>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lvl1pPr marL="0" indent="0">
              <a:spcAft>
                <a:spcPts val="0"/>
              </a:spcAft>
              <a:buNone/>
              <a:defRPr b="1">
                <a:solidFill>
                  <a:srgbClr val="616365"/>
                </a:solidFill>
              </a:defRPr>
            </a:lvl1pPr>
            <a:lvl2pPr marL="0" indent="0">
              <a:spcAft>
                <a:spcPts val="0"/>
              </a:spcAft>
              <a:buNone/>
              <a:defRPr sz="2000"/>
            </a:lvl2pPr>
            <a:lvl3pPr marL="342000" indent="-342000">
              <a:buClr>
                <a:schemeClr val="tx2"/>
              </a:buClr>
              <a:defRPr sz="2000"/>
            </a:lvl3pPr>
            <a:lvl4pPr marL="666000" indent="-324000">
              <a:defRPr sz="1800"/>
            </a:lvl4pPr>
            <a:lvl5pPr marL="972000" indent="-306000">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BCT-inside-1col-green-footer">
    <p:spTree>
      <p:nvGrpSpPr>
        <p:cNvPr id="1" name=""/>
        <p:cNvGrpSpPr/>
        <p:nvPr/>
      </p:nvGrpSpPr>
      <p:grpSpPr>
        <a:xfrm>
          <a:off x="0" y="0"/>
          <a:ext cx="0" cy="0"/>
          <a:chOff x="0" y="0"/>
          <a:chExt cx="0" cy="0"/>
        </a:xfrm>
      </p:grpSpPr>
      <p:sp>
        <p:nvSpPr>
          <p:cNvPr id="12" name="Title Placeholder 15"/>
          <p:cNvSpPr>
            <a:spLocks noGrp="1"/>
          </p:cNvSpPr>
          <p:nvPr>
            <p:ph type="title"/>
          </p:nvPr>
        </p:nvSpPr>
        <p:spPr>
          <a:xfrm>
            <a:off x="407504" y="282982"/>
            <a:ext cx="8336446" cy="1207850"/>
          </a:xfrm>
          <a:prstGeom prst="rect">
            <a:avLst/>
          </a:prstGeom>
        </p:spPr>
        <p:txBody>
          <a:bodyPr vert="horz" lIns="0" tIns="0" rIns="0" bIns="0" rtlCol="0" anchor="t" anchorCtr="0">
            <a:normAutofit/>
          </a:bodyPr>
          <a:lstStyle/>
          <a:p>
            <a:r>
              <a:rPr lang="en-US" dirty="0"/>
              <a:t>Click to edit Master title style</a:t>
            </a:r>
          </a:p>
        </p:txBody>
      </p:sp>
      <p:sp>
        <p:nvSpPr>
          <p:cNvPr id="6" name="Rectangle 5"/>
          <p:cNvSpPr/>
          <p:nvPr userDrawn="1"/>
        </p:nvSpPr>
        <p:spPr>
          <a:xfrm>
            <a:off x="0" y="6468533"/>
            <a:ext cx="9144000" cy="38946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886" y="6578601"/>
            <a:ext cx="1389616" cy="173702"/>
          </a:xfrm>
          <a:prstGeom prst="rect">
            <a:avLst/>
          </a:prstGeom>
        </p:spPr>
      </p:pic>
      <p:cxnSp>
        <p:nvCxnSpPr>
          <p:cNvPr id="8" name="Straight Connector 7"/>
          <p:cNvCxnSpPr/>
          <p:nvPr userDrawn="1"/>
        </p:nvCxnSpPr>
        <p:spPr>
          <a:xfrm>
            <a:off x="634130" y="6570820"/>
            <a:ext cx="0" cy="1682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34472" y="6596424"/>
            <a:ext cx="4015248" cy="141064"/>
          </a:xfrm>
          <a:prstGeom prst="rect">
            <a:avLst/>
          </a:prstGeom>
          <a:noFill/>
        </p:spPr>
        <p:txBody>
          <a:bodyPr wrap="square" lIns="0" tIns="0" rIns="0" bIns="0" rtlCol="0">
            <a:spAutoFit/>
          </a:bodyPr>
          <a:lstStyle/>
          <a:p>
            <a:pPr algn="l">
              <a:lnSpc>
                <a:spcPct val="90000"/>
              </a:lnSpc>
            </a:pPr>
            <a:r>
              <a:rPr lang="en-US" sz="1000" b="1" baseline="0" dirty="0">
                <a:solidFill>
                  <a:schemeClr val="bg1"/>
                </a:solidFill>
              </a:rPr>
              <a:t>CONFIDENTIAL   </a:t>
            </a:r>
          </a:p>
        </p:txBody>
      </p:sp>
      <p:sp>
        <p:nvSpPr>
          <p:cNvPr id="11" name="Slide Number Placeholder 5"/>
          <p:cNvSpPr>
            <a:spLocks noGrp="1"/>
          </p:cNvSpPr>
          <p:nvPr>
            <p:ph type="sldNum" sz="quarter" idx="4"/>
          </p:nvPr>
        </p:nvSpPr>
        <p:spPr>
          <a:xfrm>
            <a:off x="402121" y="6585053"/>
            <a:ext cx="234814" cy="167866"/>
          </a:xfrm>
          <a:prstGeom prst="rect">
            <a:avLst/>
          </a:prstGeom>
        </p:spPr>
        <p:txBody>
          <a:bodyPr vert="horz" lIns="0" tIns="0" rIns="0" bIns="0" rtlCol="0" anchor="t" anchorCtr="0"/>
          <a:lstStyle>
            <a:lvl1pPr algn="l">
              <a:defRPr sz="1000">
                <a:solidFill>
                  <a:srgbClr val="FFFFFF"/>
                </a:solidFill>
              </a:defRPr>
            </a:lvl1pPr>
          </a:lstStyle>
          <a:p>
            <a:fld id="{7EBBB2D2-0CD1-4A4F-A33F-73F5586AA3CD}" type="slidenum">
              <a:rPr lang="en-US" smtClean="0"/>
              <a:pPr/>
              <a:t>‹#›</a:t>
            </a:fld>
            <a:endParaRPr lang="en-US" dirty="0"/>
          </a:p>
        </p:txBody>
      </p:sp>
      <p:sp>
        <p:nvSpPr>
          <p:cNvPr id="16" name="Text Placeholder 26"/>
          <p:cNvSpPr>
            <a:spLocks noGrp="1"/>
          </p:cNvSpPr>
          <p:nvPr>
            <p:ph type="body" sz="quarter" idx="13" hasCustomPrompt="1"/>
          </p:nvPr>
        </p:nvSpPr>
        <p:spPr>
          <a:xfrm>
            <a:off x="407504" y="917966"/>
            <a:ext cx="8336446" cy="572866"/>
          </a:xfrm>
          <a:prstGeom prst="rect">
            <a:avLst/>
          </a:prstGeom>
        </p:spPr>
        <p:txBody>
          <a:bodyPr lIns="0" tIns="0" rIns="0">
            <a:noAutofit/>
          </a:bodyPr>
          <a:lstStyle>
            <a:lvl1pPr marL="0">
              <a:lnSpc>
                <a:spcPts val="2000"/>
              </a:lnSpc>
              <a:spcBef>
                <a:spcPts val="0"/>
              </a:spcBef>
              <a:buFontTx/>
              <a:buNone/>
              <a:defRPr sz="2000" b="1" i="1">
                <a:solidFill>
                  <a:schemeClr val="bg2"/>
                </a:solidFill>
                <a:latin typeface="+mn-lt"/>
              </a:defRPr>
            </a:lvl1pPr>
            <a:lvl2pPr>
              <a:buFontTx/>
              <a:buNone/>
              <a:defRPr sz="2000" b="1" i="1">
                <a:solidFill>
                  <a:schemeClr val="bg2"/>
                </a:solidFill>
                <a:latin typeface="+mn-lt"/>
              </a:defRPr>
            </a:lvl2pPr>
            <a:lvl3pPr>
              <a:buFontTx/>
              <a:buNone/>
              <a:defRPr sz="2000" b="1" i="1">
                <a:solidFill>
                  <a:schemeClr val="bg2"/>
                </a:solidFill>
                <a:latin typeface="+mn-lt"/>
              </a:defRPr>
            </a:lvl3pPr>
            <a:lvl4pPr>
              <a:buFontTx/>
              <a:buNone/>
              <a:defRPr sz="2000" b="1" i="1">
                <a:solidFill>
                  <a:schemeClr val="bg2"/>
                </a:solidFill>
                <a:latin typeface="+mn-lt"/>
              </a:defRPr>
            </a:lvl4pPr>
            <a:lvl5pPr>
              <a:buFontTx/>
              <a:buNone/>
              <a:defRPr sz="2000" b="1" i="1">
                <a:solidFill>
                  <a:schemeClr val="bg2"/>
                </a:solidFill>
                <a:latin typeface="+mn-lt"/>
              </a:defRPr>
            </a:lvl5pPr>
          </a:lstStyle>
          <a:p>
            <a:pPr lvl="0"/>
            <a:r>
              <a:rPr lang="en-US" dirty="0"/>
              <a:t>Click to add text</a:t>
            </a:r>
          </a:p>
        </p:txBody>
      </p:sp>
      <p:sp>
        <p:nvSpPr>
          <p:cNvPr id="14" name="Text Placeholder 13"/>
          <p:cNvSpPr>
            <a:spLocks noGrp="1"/>
          </p:cNvSpPr>
          <p:nvPr>
            <p:ph idx="5"/>
          </p:nvPr>
        </p:nvSpPr>
        <p:spPr>
          <a:xfrm>
            <a:off x="407504" y="1490833"/>
            <a:ext cx="8336446" cy="4734772"/>
          </a:xfrm>
          <a:prstGeom prst="rect">
            <a:avLst/>
          </a:prstGeom>
        </p:spPr>
        <p:txBody>
          <a:bodyPr vert="horz" lIns="0" tIns="0" rIns="0" bIns="0" rtlCol="0">
            <a:normAutofit/>
          </a:bodyPr>
          <a:lstStyle>
            <a:lvl1pPr marL="171450" indent="-171450">
              <a:lnSpc>
                <a:spcPct val="100000"/>
              </a:lnSpc>
              <a:spcBef>
                <a:spcPts val="0"/>
              </a:spcBef>
              <a:spcAft>
                <a:spcPts val="200"/>
              </a:spcAft>
              <a:defRPr>
                <a:solidFill>
                  <a:schemeClr val="tx1"/>
                </a:solidFill>
              </a:defRPr>
            </a:lvl1pPr>
            <a:lvl2pPr marL="512763" indent="-171450">
              <a:spcBef>
                <a:spcPts val="0"/>
              </a:spcBef>
              <a:defRPr/>
            </a:lvl2pPr>
            <a:lvl3pPr>
              <a:spcBef>
                <a:spcPts val="0"/>
              </a:spcBef>
              <a:defRPr/>
            </a:lvl3pPr>
            <a:lvl4pPr marL="1084263" indent="-171450">
              <a:lnSpc>
                <a:spcPct val="100000"/>
              </a:lnSpc>
              <a:spcBef>
                <a:spcPts val="0"/>
              </a:spcBef>
              <a:spcAft>
                <a:spcPts val="200"/>
              </a:spcAft>
              <a:buClr>
                <a:schemeClr val="bg2"/>
              </a:buClr>
              <a:defRPr>
                <a:solidFill>
                  <a:schemeClr val="tx1"/>
                </a:solidFill>
              </a:defRPr>
            </a:lvl4pPr>
            <a:lvl5pPr marL="457200" indent="-228600">
              <a:lnSpc>
                <a:spcPct val="100000"/>
              </a:lnSpc>
              <a:spcBef>
                <a:spcPts val="0"/>
              </a:spcBef>
              <a:spcAft>
                <a:spcPts val="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1863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415925" y="1844676"/>
            <a:ext cx="4079875" cy="4224338"/>
          </a:xfrm>
        </p:spPr>
        <p:txBody>
          <a:bodyPr/>
          <a:lstStyle>
            <a:lvl1pPr marL="0" indent="0">
              <a:spcAft>
                <a:spcPts val="0"/>
              </a:spcAft>
              <a:buNone/>
              <a:defRPr sz="1600" b="1">
                <a:solidFill>
                  <a:srgbClr val="616365"/>
                </a:solidFill>
              </a:defRPr>
            </a:lvl1pPr>
            <a:lvl2pPr marL="0" indent="0">
              <a:spcAft>
                <a:spcPts val="0"/>
              </a:spcAft>
              <a:buNone/>
              <a:defRPr sz="1600"/>
            </a:lvl2pPr>
            <a:lvl3pPr marL="342000" indent="-342000">
              <a:spcAft>
                <a:spcPts val="0"/>
              </a:spcAft>
              <a:buClr>
                <a:schemeClr val="tx2"/>
              </a:buClr>
              <a:defRPr sz="1600"/>
            </a:lvl3pPr>
            <a:lvl4pPr marL="666000" indent="-324000">
              <a:defRPr sz="1400"/>
            </a:lvl4pPr>
            <a:lvl5pPr marL="972000" indent="-306000">
              <a:defRPr lang="en-US" sz="1200" kern="1200" dirty="0" smtClean="0">
                <a:solidFill>
                  <a:srgbClr val="616365"/>
                </a:solidFill>
                <a:latin typeface="+mn-lt"/>
                <a:ea typeface="+mn-ea"/>
                <a:cs typeface="+mn-cs"/>
              </a:defRPr>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2"/>
          <p:cNvSpPr>
            <a:spLocks noGrp="1"/>
          </p:cNvSpPr>
          <p:nvPr>
            <p:ph sz="half" idx="13"/>
          </p:nvPr>
        </p:nvSpPr>
        <p:spPr>
          <a:xfrm>
            <a:off x="4643438" y="1844675"/>
            <a:ext cx="4079875" cy="4224338"/>
          </a:xfrm>
        </p:spPr>
        <p:txBody>
          <a:bodyPr/>
          <a:lstStyle>
            <a:lvl1pPr marL="0" indent="0">
              <a:spcAft>
                <a:spcPts val="0"/>
              </a:spcAft>
              <a:buNone/>
              <a:defRPr sz="1600" b="1">
                <a:solidFill>
                  <a:srgbClr val="616365"/>
                </a:solidFill>
              </a:defRPr>
            </a:lvl1pPr>
            <a:lvl2pPr marL="0" indent="0">
              <a:spcAft>
                <a:spcPts val="0"/>
              </a:spcAft>
              <a:buNone/>
              <a:defRPr sz="1600"/>
            </a:lvl2pPr>
            <a:lvl3pPr marL="342000" indent="-342000">
              <a:spcAft>
                <a:spcPts val="0"/>
              </a:spcAft>
              <a:buClr>
                <a:schemeClr val="tx2"/>
              </a:buClr>
              <a:defRPr sz="1600"/>
            </a:lvl3pPr>
            <a:lvl4pPr marL="666000" indent="-324000">
              <a:defRPr sz="1400"/>
            </a:lvl4pPr>
            <a:lvl5pPr marL="972000" indent="-306000">
              <a:defRPr lang="en-US" sz="1200" kern="1200" dirty="0" smtClean="0">
                <a:solidFill>
                  <a:srgbClr val="616365"/>
                </a:solidFill>
                <a:latin typeface="+mn-lt"/>
                <a:ea typeface="+mn-ea"/>
                <a:cs typeface="+mn-cs"/>
              </a:defRPr>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415925" y="1844675"/>
            <a:ext cx="8291512" cy="2039938"/>
          </a:xfrm>
        </p:spPr>
        <p:txBody>
          <a:bodyPr/>
          <a:lstStyle>
            <a:lvl1pPr marL="0" indent="0">
              <a:spcAft>
                <a:spcPts val="0"/>
              </a:spcAft>
              <a:buNone/>
              <a:defRPr b="1">
                <a:solidFill>
                  <a:srgbClr val="616365"/>
                </a:solidFill>
              </a:defRPr>
            </a:lvl1pPr>
            <a:lvl2pPr marL="0" indent="0">
              <a:spcAft>
                <a:spcPts val="0"/>
              </a:spcAft>
              <a:buNone/>
              <a:defRPr sz="2000"/>
            </a:lvl2pPr>
            <a:lvl3pPr marL="342000" indent="-342000">
              <a:buClr>
                <a:schemeClr val="tx2"/>
              </a:buClr>
              <a:defRPr sz="2000"/>
            </a:lvl3pPr>
            <a:lvl4pPr marL="666000" indent="-324000">
              <a:defRPr sz="1800"/>
            </a:lvl4pPr>
            <a:lvl5pPr marL="972000" indent="-306000">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7"/>
          <p:cNvSpPr>
            <a:spLocks noGrp="1"/>
          </p:cNvSpPr>
          <p:nvPr>
            <p:ph sz="quarter" idx="13"/>
          </p:nvPr>
        </p:nvSpPr>
        <p:spPr>
          <a:xfrm>
            <a:off x="415924" y="4019549"/>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7"/>
          <p:cNvSpPr>
            <a:spLocks noGrp="1"/>
          </p:cNvSpPr>
          <p:nvPr>
            <p:ph sz="quarter" idx="14"/>
          </p:nvPr>
        </p:nvSpPr>
        <p:spPr>
          <a:xfrm>
            <a:off x="2530475"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7"/>
          <p:cNvSpPr>
            <a:spLocks noGrp="1"/>
          </p:cNvSpPr>
          <p:nvPr>
            <p:ph sz="quarter" idx="15"/>
          </p:nvPr>
        </p:nvSpPr>
        <p:spPr>
          <a:xfrm>
            <a:off x="4648200"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7"/>
          <p:cNvSpPr>
            <a:spLocks noGrp="1"/>
          </p:cNvSpPr>
          <p:nvPr>
            <p:ph sz="quarter" idx="16"/>
          </p:nvPr>
        </p:nvSpPr>
        <p:spPr>
          <a:xfrm>
            <a:off x="6765925"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
            <a:ext cx="9144000" cy="64008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cxnSp>
        <p:nvCxnSpPr>
          <p:cNvPr id="3" name="Straight Connector 2"/>
          <p:cNvCxnSpPr/>
          <p:nvPr userDrawn="1"/>
        </p:nvCxnSpPr>
        <p:spPr>
          <a:xfrm>
            <a:off x="415925" y="6346825"/>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pic>
        <p:nvPicPr>
          <p:cNvPr id="4" name="Picture 13"/>
          <p:cNvPicPr>
            <a:picLocks noChangeAspect="1"/>
          </p:cNvPicPr>
          <p:nvPr userDrawn="1"/>
        </p:nvPicPr>
        <p:blipFill>
          <a:blip r:embed="rId2" cstate="print"/>
          <a:srcRect/>
          <a:stretch>
            <a:fillRect/>
          </a:stretch>
        </p:blipFill>
        <p:spPr bwMode="auto">
          <a:xfrm>
            <a:off x="7405688" y="6483350"/>
            <a:ext cx="1346200" cy="14605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BCT-title-inside-A">
    <p:spTree>
      <p:nvGrpSpPr>
        <p:cNvPr id="1" name=""/>
        <p:cNvGrpSpPr/>
        <p:nvPr/>
      </p:nvGrpSpPr>
      <p:grpSpPr>
        <a:xfrm>
          <a:off x="0" y="0"/>
          <a:ext cx="0" cy="0"/>
          <a:chOff x="0" y="0"/>
          <a:chExt cx="0" cy="0"/>
        </a:xfrm>
      </p:grpSpPr>
      <p:sp>
        <p:nvSpPr>
          <p:cNvPr id="21" name="Title Placeholder 15"/>
          <p:cNvSpPr>
            <a:spLocks noGrp="1"/>
          </p:cNvSpPr>
          <p:nvPr>
            <p:ph type="title"/>
          </p:nvPr>
        </p:nvSpPr>
        <p:spPr>
          <a:xfrm>
            <a:off x="407504" y="347870"/>
            <a:ext cx="8336445" cy="1252330"/>
          </a:xfrm>
          <a:prstGeom prst="rect">
            <a:avLst/>
          </a:prstGeom>
        </p:spPr>
        <p:txBody>
          <a:bodyPr vert="horz" lIns="0" tIns="0" rIns="0" bIns="0" rtlCol="0" anchor="t" anchorCtr="0">
            <a:normAutofit/>
          </a:bodyPr>
          <a:lstStyle/>
          <a:p>
            <a:r>
              <a:rPr lang="en-US" dirty="0"/>
              <a:t>Click to edit Master title style</a:t>
            </a:r>
          </a:p>
        </p:txBody>
      </p:sp>
      <p:sp>
        <p:nvSpPr>
          <p:cNvPr id="16" name="Text Placeholder 26"/>
          <p:cNvSpPr>
            <a:spLocks noGrp="1"/>
          </p:cNvSpPr>
          <p:nvPr>
            <p:ph type="body" sz="quarter" idx="13" hasCustomPrompt="1"/>
          </p:nvPr>
        </p:nvSpPr>
        <p:spPr>
          <a:xfrm>
            <a:off x="407504" y="971550"/>
            <a:ext cx="8336446" cy="628650"/>
          </a:xfrm>
          <a:prstGeom prst="rect">
            <a:avLst/>
          </a:prstGeom>
        </p:spPr>
        <p:txBody>
          <a:bodyPr lIns="0" tIns="0" rIns="0">
            <a:noAutofit/>
          </a:bodyPr>
          <a:lstStyle>
            <a:lvl1pPr marL="0">
              <a:lnSpc>
                <a:spcPts val="2000"/>
              </a:lnSpc>
              <a:spcBef>
                <a:spcPts val="0"/>
              </a:spcBef>
              <a:buFontTx/>
              <a:buNone/>
              <a:defRPr sz="2000" b="1" i="1">
                <a:solidFill>
                  <a:schemeClr val="bg2"/>
                </a:solidFill>
                <a:latin typeface="+mn-lt"/>
              </a:defRPr>
            </a:lvl1pPr>
            <a:lvl2pPr>
              <a:buFontTx/>
              <a:buNone/>
              <a:defRPr sz="2000" b="1" i="1">
                <a:solidFill>
                  <a:schemeClr val="bg2"/>
                </a:solidFill>
                <a:latin typeface="+mn-lt"/>
              </a:defRPr>
            </a:lvl2pPr>
            <a:lvl3pPr>
              <a:buFontTx/>
              <a:buNone/>
              <a:defRPr sz="2000" b="1" i="1">
                <a:solidFill>
                  <a:schemeClr val="bg2"/>
                </a:solidFill>
                <a:latin typeface="+mn-lt"/>
              </a:defRPr>
            </a:lvl3pPr>
            <a:lvl4pPr>
              <a:buFontTx/>
              <a:buNone/>
              <a:defRPr sz="2000" b="1" i="1">
                <a:solidFill>
                  <a:schemeClr val="bg2"/>
                </a:solidFill>
                <a:latin typeface="+mn-lt"/>
              </a:defRPr>
            </a:lvl4pPr>
            <a:lvl5pPr>
              <a:buFontTx/>
              <a:buNone/>
              <a:defRPr sz="2000" b="1" i="1">
                <a:solidFill>
                  <a:schemeClr val="bg2"/>
                </a:solidFill>
                <a:latin typeface="+mn-lt"/>
              </a:defRPr>
            </a:lvl5pPr>
          </a:lstStyle>
          <a:p>
            <a:pPr lvl="0"/>
            <a:r>
              <a:rPr lang="en-US" dirty="0"/>
              <a:t>Click to add text</a:t>
            </a:r>
          </a:p>
        </p:txBody>
      </p:sp>
      <p:sp>
        <p:nvSpPr>
          <p:cNvPr id="19" name="Text Placeholder 13"/>
          <p:cNvSpPr>
            <a:spLocks noGrp="1"/>
          </p:cNvSpPr>
          <p:nvPr>
            <p:ph idx="5"/>
          </p:nvPr>
        </p:nvSpPr>
        <p:spPr>
          <a:xfrm>
            <a:off x="407504" y="1600199"/>
            <a:ext cx="8336446" cy="4919663"/>
          </a:xfrm>
          <a:prstGeom prst="rect">
            <a:avLst/>
          </a:prstGeom>
        </p:spPr>
        <p:txBody>
          <a:bodyPr vert="horz" lIns="0" tIns="0" rIns="0" bIns="0" rtlCol="0">
            <a:normAutofit/>
          </a:bodyPr>
          <a:lstStyle>
            <a:lvl1pPr marL="228600" indent="-228600">
              <a:lnSpc>
                <a:spcPct val="100000"/>
              </a:lnSpc>
              <a:spcBef>
                <a:spcPts val="0"/>
              </a:spcBef>
              <a:spcAft>
                <a:spcPts val="200"/>
              </a:spcAft>
              <a:defRPr>
                <a:solidFill>
                  <a:schemeClr val="tx1"/>
                </a:solidFill>
              </a:defRPr>
            </a:lvl1pPr>
            <a:lvl4pPr marL="228600" indent="-228600">
              <a:lnSpc>
                <a:spcPct val="100000"/>
              </a:lnSpc>
              <a:spcBef>
                <a:spcPts val="0"/>
              </a:spcBef>
              <a:spcAft>
                <a:spcPts val="200"/>
              </a:spcAft>
              <a:defRPr>
                <a:solidFill>
                  <a:schemeClr val="tx1"/>
                </a:solidFill>
              </a:defRPr>
            </a:lvl4pPr>
            <a:lvl5pPr marL="228600" indent="-228600">
              <a:lnSpc>
                <a:spcPct val="100000"/>
              </a:lnSpc>
              <a:spcBef>
                <a:spcPts val="0"/>
              </a:spcBef>
              <a:spcAft>
                <a:spcPts val="200"/>
              </a:spcAft>
              <a:defRPr>
                <a:solidFill>
                  <a:schemeClr val="tx1"/>
                </a:solidFill>
              </a:defRPr>
            </a:lvl5pPr>
          </a:lstStyle>
          <a:p>
            <a:pPr marL="228600" marR="0" lvl="0"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Click to edit Master text styles</a:t>
            </a:r>
          </a:p>
          <a:p>
            <a:pPr marL="457200" marR="0" lvl="4"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rPr>
              <a:t>Second level</a:t>
            </a:r>
          </a:p>
          <a:p>
            <a:pPr marL="625475" marR="0" lvl="3" indent="-168275"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1600" b="0" i="0" u="none" strike="noStrike" kern="0" cap="none" spc="0" normalizeH="0" baseline="0" noProof="0" dirty="0">
                <a:ln>
                  <a:noFill/>
                </a:ln>
                <a:solidFill>
                  <a:sysClr val="windowText" lastClr="000000"/>
                </a:solidFill>
                <a:effectLst/>
                <a:uLnTx/>
                <a:uFillTx/>
              </a:rPr>
              <a:t>Third level</a:t>
            </a:r>
          </a:p>
          <a:p>
            <a:pPr marL="804863" marR="0" lvl="3" indent="-179388"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1400" b="0" i="0" u="none" strike="noStrike" kern="0" cap="none" spc="0" normalizeH="0" baseline="0" noProof="0" dirty="0">
                <a:ln>
                  <a:noFill/>
                </a:ln>
                <a:solidFill>
                  <a:sysClr val="windowText" lastClr="000000"/>
                </a:solidFill>
                <a:effectLst/>
                <a:uLnTx/>
                <a:uFillTx/>
              </a:rPr>
              <a:t>Fourth level</a:t>
            </a:r>
          </a:p>
          <a:p>
            <a:pPr marL="974725" marR="0" lvl="4" indent="-169863"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1200" b="0" i="0" u="none" strike="noStrike" kern="0" cap="none" spc="0" normalizeH="0" baseline="0" noProof="0" dirty="0">
                <a:ln>
                  <a:noFill/>
                </a:ln>
                <a:solidFill>
                  <a:sysClr val="windowText" lastClr="000000"/>
                </a:solidFill>
                <a:effectLst/>
                <a:uLnTx/>
                <a:uFillTx/>
              </a:rPr>
              <a:t>Fifth level</a:t>
            </a:r>
          </a:p>
        </p:txBody>
      </p:sp>
      <p:cxnSp>
        <p:nvCxnSpPr>
          <p:cNvPr id="24" name="Straight Connector 23"/>
          <p:cNvCxnSpPr/>
          <p:nvPr userDrawn="1"/>
        </p:nvCxnSpPr>
        <p:spPr>
          <a:xfrm>
            <a:off x="647934" y="6522506"/>
            <a:ext cx="0" cy="168294"/>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sp>
        <p:nvSpPr>
          <p:cNvPr id="25" name="Slide Number Placeholder 5"/>
          <p:cNvSpPr>
            <a:spLocks noGrp="1"/>
          </p:cNvSpPr>
          <p:nvPr>
            <p:ph type="sldNum" sz="quarter" idx="4"/>
          </p:nvPr>
        </p:nvSpPr>
        <p:spPr>
          <a:xfrm>
            <a:off x="415925" y="6522935"/>
            <a:ext cx="234814" cy="167866"/>
          </a:xfrm>
          <a:prstGeom prst="rect">
            <a:avLst/>
          </a:prstGeom>
        </p:spPr>
        <p:txBody>
          <a:bodyPr vert="horz" lIns="0" tIns="0" rIns="0" bIns="0" rtlCol="0" anchor="t" anchorCtr="0"/>
          <a:lstStyle>
            <a:lvl1pPr algn="l">
              <a:defRPr sz="1000">
                <a:solidFill>
                  <a:srgbClr val="009A44"/>
                </a:solidFill>
              </a:defRPr>
            </a:lvl1pPr>
          </a:lstStyle>
          <a:p>
            <a:endParaRPr lang="en-US" dirty="0"/>
          </a:p>
        </p:txBody>
      </p:sp>
      <p:cxnSp>
        <p:nvCxnSpPr>
          <p:cNvPr id="9" name="Straight Connector 8"/>
          <p:cNvCxnSpPr/>
          <p:nvPr userDrawn="1"/>
        </p:nvCxnSpPr>
        <p:spPr>
          <a:xfrm>
            <a:off x="407988" y="1501775"/>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BCT-inside-1column-B">
    <p:spTree>
      <p:nvGrpSpPr>
        <p:cNvPr id="1" name=""/>
        <p:cNvGrpSpPr/>
        <p:nvPr/>
      </p:nvGrpSpPr>
      <p:grpSpPr>
        <a:xfrm>
          <a:off x="0" y="0"/>
          <a:ext cx="0" cy="0"/>
          <a:chOff x="0" y="0"/>
          <a:chExt cx="0" cy="0"/>
        </a:xfrm>
      </p:grpSpPr>
      <p:sp>
        <p:nvSpPr>
          <p:cNvPr id="15" name="Title Placeholder 15"/>
          <p:cNvSpPr>
            <a:spLocks noGrp="1"/>
          </p:cNvSpPr>
          <p:nvPr>
            <p:ph type="title"/>
          </p:nvPr>
        </p:nvSpPr>
        <p:spPr>
          <a:xfrm>
            <a:off x="407504" y="282982"/>
            <a:ext cx="8336446" cy="1207850"/>
          </a:xfrm>
          <a:prstGeom prst="rect">
            <a:avLst/>
          </a:prstGeom>
        </p:spPr>
        <p:txBody>
          <a:bodyPr vert="horz" lIns="0" tIns="0" rIns="0" bIns="0" rtlCol="0" anchor="t" anchorCtr="0">
            <a:normAutofit/>
          </a:bodyPr>
          <a:lstStyle/>
          <a:p>
            <a:r>
              <a:rPr lang="en-US" dirty="0"/>
              <a:t>Click to edit Master title style</a:t>
            </a:r>
          </a:p>
        </p:txBody>
      </p:sp>
      <p:grpSp>
        <p:nvGrpSpPr>
          <p:cNvPr id="2" name="Group 5"/>
          <p:cNvGrpSpPr/>
          <p:nvPr userDrawn="1"/>
        </p:nvGrpSpPr>
        <p:grpSpPr>
          <a:xfrm rot="16200000">
            <a:off x="8392022" y="70842"/>
            <a:ext cx="822822" cy="681136"/>
            <a:chOff x="8689493" y="6474746"/>
            <a:chExt cx="462976" cy="383254"/>
          </a:xfrm>
        </p:grpSpPr>
        <p:sp>
          <p:nvSpPr>
            <p:cNvPr id="7" name="Rectangle 6"/>
            <p:cNvSpPr/>
            <p:nvPr userDrawn="1"/>
          </p:nvSpPr>
          <p:spPr>
            <a:xfrm flipH="1">
              <a:off x="8906513" y="6474746"/>
              <a:ext cx="245956" cy="249903"/>
            </a:xfrm>
            <a:prstGeom prst="rect">
              <a:avLst/>
            </a:prstGeom>
            <a:solidFill>
              <a:srgbClr val="009A44"/>
            </a:solidFill>
            <a:ln w="25400" cap="flat" cmpd="sng" algn="ctr">
              <a:noFill/>
              <a:prstDash val="solid"/>
            </a:ln>
            <a:effectLst/>
          </p:spPr>
          <p:txBody>
            <a:bodyPr anchor="ctr"/>
            <a:lstStyle/>
            <a:p>
              <a:pPr algn="ctr">
                <a:defRPr/>
              </a:pPr>
              <a:endParaRPr lang="en-US" dirty="0">
                <a:solidFill>
                  <a:srgbClr val="FFFFFF"/>
                </a:solidFill>
              </a:endParaRPr>
            </a:p>
          </p:txBody>
        </p:sp>
        <p:sp>
          <p:nvSpPr>
            <p:cNvPr id="8" name="Rectangle 7"/>
            <p:cNvSpPr/>
            <p:nvPr userDrawn="1"/>
          </p:nvSpPr>
          <p:spPr>
            <a:xfrm flipH="1">
              <a:off x="8689493" y="6635492"/>
              <a:ext cx="85000" cy="86153"/>
            </a:xfrm>
            <a:prstGeom prst="rect">
              <a:avLst/>
            </a:prstGeom>
            <a:solidFill>
              <a:schemeClr val="accent2">
                <a:lumMod val="50000"/>
              </a:schemeClr>
            </a:solidFill>
            <a:ln w="25400" cap="flat" cmpd="sng" algn="ctr">
              <a:noFill/>
              <a:prstDash val="solid"/>
            </a:ln>
            <a:effectLst/>
          </p:spPr>
          <p:txBody>
            <a:bodyPr anchor="ctr"/>
            <a:lstStyle/>
            <a:p>
              <a:pPr algn="ctr">
                <a:defRPr/>
              </a:pPr>
              <a:endParaRPr lang="en-US" dirty="0">
                <a:solidFill>
                  <a:srgbClr val="FFFFFF"/>
                </a:solidFill>
              </a:endParaRPr>
            </a:p>
          </p:txBody>
        </p:sp>
        <p:sp>
          <p:nvSpPr>
            <p:cNvPr id="10" name="Rectangle 9"/>
            <p:cNvSpPr/>
            <p:nvPr userDrawn="1"/>
          </p:nvSpPr>
          <p:spPr>
            <a:xfrm flipH="1">
              <a:off x="8773287" y="6722967"/>
              <a:ext cx="133226" cy="135033"/>
            </a:xfrm>
            <a:prstGeom prst="rect">
              <a:avLst/>
            </a:prstGeom>
            <a:solidFill>
              <a:schemeClr val="bg2"/>
            </a:solidFill>
            <a:ln w="25400" cap="flat" cmpd="sng" algn="ctr">
              <a:noFill/>
              <a:prstDash val="solid"/>
            </a:ln>
            <a:effectLst/>
          </p:spPr>
          <p:txBody>
            <a:bodyPr anchor="ctr"/>
            <a:lstStyle/>
            <a:p>
              <a:pPr algn="ctr">
                <a:defRPr/>
              </a:pPr>
              <a:endParaRPr lang="en-US" dirty="0">
                <a:solidFill>
                  <a:srgbClr val="FFFFFF"/>
                </a:solidFill>
              </a:endParaRPr>
            </a:p>
          </p:txBody>
        </p:sp>
      </p:grpSp>
      <p:sp>
        <p:nvSpPr>
          <p:cNvPr id="13" name="TextBox 12"/>
          <p:cNvSpPr txBox="1"/>
          <p:nvPr userDrawn="1"/>
        </p:nvSpPr>
        <p:spPr>
          <a:xfrm>
            <a:off x="720824" y="6541529"/>
            <a:ext cx="4015248" cy="138499"/>
          </a:xfrm>
          <a:prstGeom prst="rect">
            <a:avLst/>
          </a:prstGeom>
          <a:noFill/>
        </p:spPr>
        <p:txBody>
          <a:bodyPr wrap="square" lIns="0" tIns="0" rIns="0" bIns="0" rtlCol="0">
            <a:spAutoFit/>
          </a:bodyPr>
          <a:lstStyle/>
          <a:p>
            <a:pPr algn="l">
              <a:lnSpc>
                <a:spcPct val="90000"/>
              </a:lnSpc>
            </a:pPr>
            <a:r>
              <a:rPr lang="en-US" sz="1000" b="1" baseline="0" dirty="0">
                <a:solidFill>
                  <a:srgbClr val="009A44"/>
                </a:solidFill>
              </a:rPr>
              <a:t>CONFIDENTIAL   </a:t>
            </a:r>
          </a:p>
        </p:txBody>
      </p:sp>
      <p:sp>
        <p:nvSpPr>
          <p:cNvPr id="16" name="Text Placeholder 26"/>
          <p:cNvSpPr>
            <a:spLocks noGrp="1"/>
          </p:cNvSpPr>
          <p:nvPr>
            <p:ph type="body" sz="quarter" idx="13" hasCustomPrompt="1"/>
          </p:nvPr>
        </p:nvSpPr>
        <p:spPr>
          <a:xfrm>
            <a:off x="407504" y="917966"/>
            <a:ext cx="8336446" cy="572866"/>
          </a:xfrm>
          <a:prstGeom prst="rect">
            <a:avLst/>
          </a:prstGeom>
        </p:spPr>
        <p:txBody>
          <a:bodyPr lIns="0" tIns="0" rIns="0">
            <a:noAutofit/>
          </a:bodyPr>
          <a:lstStyle>
            <a:lvl1pPr marL="0">
              <a:lnSpc>
                <a:spcPts val="2000"/>
              </a:lnSpc>
              <a:spcBef>
                <a:spcPts val="0"/>
              </a:spcBef>
              <a:buFontTx/>
              <a:buNone/>
              <a:defRPr sz="2000" b="1" i="1">
                <a:solidFill>
                  <a:schemeClr val="bg2"/>
                </a:solidFill>
                <a:latin typeface="+mn-lt"/>
              </a:defRPr>
            </a:lvl1pPr>
            <a:lvl2pPr>
              <a:buFontTx/>
              <a:buNone/>
              <a:defRPr sz="2000" b="1" i="1">
                <a:solidFill>
                  <a:schemeClr val="bg2"/>
                </a:solidFill>
                <a:latin typeface="+mn-lt"/>
              </a:defRPr>
            </a:lvl2pPr>
            <a:lvl3pPr>
              <a:buFontTx/>
              <a:buNone/>
              <a:defRPr sz="2000" b="1" i="1">
                <a:solidFill>
                  <a:schemeClr val="bg2"/>
                </a:solidFill>
                <a:latin typeface="+mn-lt"/>
              </a:defRPr>
            </a:lvl3pPr>
            <a:lvl4pPr>
              <a:buFontTx/>
              <a:buNone/>
              <a:defRPr sz="2000" b="1" i="1">
                <a:solidFill>
                  <a:schemeClr val="bg2"/>
                </a:solidFill>
                <a:latin typeface="+mn-lt"/>
              </a:defRPr>
            </a:lvl4pPr>
            <a:lvl5pPr>
              <a:buFontTx/>
              <a:buNone/>
              <a:defRPr sz="2000" b="1" i="1">
                <a:solidFill>
                  <a:schemeClr val="bg2"/>
                </a:solidFill>
                <a:latin typeface="+mn-lt"/>
              </a:defRPr>
            </a:lvl5pPr>
          </a:lstStyle>
          <a:p>
            <a:pPr lvl="0"/>
            <a:r>
              <a:rPr lang="en-US" dirty="0"/>
              <a:t>Click to add text</a:t>
            </a:r>
          </a:p>
        </p:txBody>
      </p:sp>
      <p:sp>
        <p:nvSpPr>
          <p:cNvPr id="18" name="Text Placeholder 13"/>
          <p:cNvSpPr>
            <a:spLocks noGrp="1"/>
          </p:cNvSpPr>
          <p:nvPr>
            <p:ph idx="5"/>
          </p:nvPr>
        </p:nvSpPr>
        <p:spPr>
          <a:xfrm>
            <a:off x="407504" y="1490833"/>
            <a:ext cx="8336446" cy="4734772"/>
          </a:xfrm>
          <a:prstGeom prst="rect">
            <a:avLst/>
          </a:prstGeom>
        </p:spPr>
        <p:txBody>
          <a:bodyPr vert="horz" lIns="0" tIns="0" rIns="0" bIns="0" rtlCol="0">
            <a:normAutofit/>
          </a:bodyPr>
          <a:lstStyle>
            <a:lvl1pPr marL="171450" indent="-171450">
              <a:lnSpc>
                <a:spcPct val="100000"/>
              </a:lnSpc>
              <a:spcBef>
                <a:spcPts val="0"/>
              </a:spcBef>
              <a:spcAft>
                <a:spcPts val="200"/>
              </a:spcAft>
              <a:defRPr>
                <a:solidFill>
                  <a:schemeClr val="tx1"/>
                </a:solidFill>
              </a:defRPr>
            </a:lvl1pPr>
            <a:lvl2pPr marL="512763" indent="-171450">
              <a:spcBef>
                <a:spcPts val="0"/>
              </a:spcBef>
              <a:defRPr/>
            </a:lvl2pPr>
            <a:lvl3pPr>
              <a:spcBef>
                <a:spcPts val="0"/>
              </a:spcBef>
              <a:defRPr/>
            </a:lvl3pPr>
            <a:lvl4pPr marL="1084263" indent="-171450">
              <a:lnSpc>
                <a:spcPct val="100000"/>
              </a:lnSpc>
              <a:spcBef>
                <a:spcPts val="0"/>
              </a:spcBef>
              <a:spcAft>
                <a:spcPts val="200"/>
              </a:spcAft>
              <a:buClr>
                <a:schemeClr val="bg2"/>
              </a:buClr>
              <a:defRPr>
                <a:solidFill>
                  <a:schemeClr val="tx1"/>
                </a:solidFill>
              </a:defRPr>
            </a:lvl4pPr>
            <a:lvl5pPr marL="457200" indent="-228600">
              <a:lnSpc>
                <a:spcPct val="100000"/>
              </a:lnSpc>
              <a:spcBef>
                <a:spcPts val="0"/>
              </a:spcBef>
              <a:spcAft>
                <a:spcPts val="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Box 10">
            <a:extLst>
              <a:ext uri="{FF2B5EF4-FFF2-40B4-BE49-F238E27FC236}">
                <a16:creationId xmlns:a16="http://schemas.microsoft.com/office/drawing/2014/main" id="{DD6A288B-9686-4EEC-AF71-F9BC043AFC8E}"/>
              </a:ext>
            </a:extLst>
          </p:cNvPr>
          <p:cNvSpPr txBox="1"/>
          <p:nvPr userDrawn="1"/>
        </p:nvSpPr>
        <p:spPr>
          <a:xfrm>
            <a:off x="4024639" y="6526843"/>
            <a:ext cx="4015248" cy="138499"/>
          </a:xfrm>
          <a:prstGeom prst="rect">
            <a:avLst/>
          </a:prstGeom>
          <a:noFill/>
        </p:spPr>
        <p:txBody>
          <a:bodyPr wrap="square" lIns="0" tIns="0" rIns="0" bIns="0" rtlCol="0">
            <a:spAutoFit/>
          </a:bodyPr>
          <a:lstStyle/>
          <a:p>
            <a:pPr algn="l">
              <a:lnSpc>
                <a:spcPct val="90000"/>
              </a:lnSpc>
            </a:pPr>
            <a:r>
              <a:rPr lang="en-US" sz="1000" b="1" baseline="0" dirty="0">
                <a:solidFill>
                  <a:srgbClr val="009A44"/>
                </a:solidFill>
              </a:rPr>
              <a:t>Version 4.0 24Jul2018   </a:t>
            </a:r>
          </a:p>
        </p:txBody>
      </p:sp>
    </p:spTree>
    <p:extLst>
      <p:ext uri="{BB962C8B-B14F-4D97-AF65-F5344CB8AC3E}">
        <p14:creationId xmlns:p14="http://schemas.microsoft.com/office/powerpoint/2010/main" val="1821118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BCT-inside-1column-A">
    <p:spTree>
      <p:nvGrpSpPr>
        <p:cNvPr id="1" name=""/>
        <p:cNvGrpSpPr/>
        <p:nvPr/>
      </p:nvGrpSpPr>
      <p:grpSpPr>
        <a:xfrm>
          <a:off x="0" y="0"/>
          <a:ext cx="0" cy="0"/>
          <a:chOff x="0" y="0"/>
          <a:chExt cx="0" cy="0"/>
        </a:xfrm>
      </p:grpSpPr>
      <p:sp>
        <p:nvSpPr>
          <p:cNvPr id="6" name="Title Placeholder 15"/>
          <p:cNvSpPr>
            <a:spLocks noGrp="1"/>
          </p:cNvSpPr>
          <p:nvPr>
            <p:ph type="title"/>
          </p:nvPr>
        </p:nvSpPr>
        <p:spPr>
          <a:xfrm>
            <a:off x="407504" y="282982"/>
            <a:ext cx="8336446" cy="1207850"/>
          </a:xfrm>
          <a:prstGeom prst="rect">
            <a:avLst/>
          </a:prstGeom>
        </p:spPr>
        <p:txBody>
          <a:bodyPr vert="horz" lIns="0" tIns="0" rIns="0" bIns="0" rtlCol="0" anchor="t" anchorCtr="0">
            <a:normAutofit/>
          </a:bodyPr>
          <a:lstStyle/>
          <a:p>
            <a:r>
              <a:rPr lang="en-US" dirty="0"/>
              <a:t>Click to edit Master title style</a:t>
            </a:r>
          </a:p>
        </p:txBody>
      </p:sp>
      <p:sp>
        <p:nvSpPr>
          <p:cNvPr id="16" name="Text Placeholder 26"/>
          <p:cNvSpPr>
            <a:spLocks noGrp="1"/>
          </p:cNvSpPr>
          <p:nvPr>
            <p:ph type="body" sz="quarter" idx="13" hasCustomPrompt="1"/>
          </p:nvPr>
        </p:nvSpPr>
        <p:spPr>
          <a:xfrm>
            <a:off x="407504" y="917966"/>
            <a:ext cx="8336446" cy="572866"/>
          </a:xfrm>
          <a:prstGeom prst="rect">
            <a:avLst/>
          </a:prstGeom>
        </p:spPr>
        <p:txBody>
          <a:bodyPr lIns="0" tIns="0" rIns="0">
            <a:noAutofit/>
          </a:bodyPr>
          <a:lstStyle>
            <a:lvl1pPr marL="0">
              <a:lnSpc>
                <a:spcPts val="2000"/>
              </a:lnSpc>
              <a:spcBef>
                <a:spcPts val="0"/>
              </a:spcBef>
              <a:buFontTx/>
              <a:buNone/>
              <a:defRPr sz="2000" b="1" i="1">
                <a:solidFill>
                  <a:schemeClr val="bg2"/>
                </a:solidFill>
                <a:latin typeface="+mn-lt"/>
              </a:defRPr>
            </a:lvl1pPr>
            <a:lvl2pPr>
              <a:buFontTx/>
              <a:buNone/>
              <a:defRPr sz="2000" b="1" i="1">
                <a:solidFill>
                  <a:schemeClr val="bg2"/>
                </a:solidFill>
                <a:latin typeface="+mn-lt"/>
              </a:defRPr>
            </a:lvl2pPr>
            <a:lvl3pPr>
              <a:buFontTx/>
              <a:buNone/>
              <a:defRPr sz="2000" b="1" i="1">
                <a:solidFill>
                  <a:schemeClr val="bg2"/>
                </a:solidFill>
                <a:latin typeface="+mn-lt"/>
              </a:defRPr>
            </a:lvl3pPr>
            <a:lvl4pPr>
              <a:buFontTx/>
              <a:buNone/>
              <a:defRPr sz="2000" b="1" i="1">
                <a:solidFill>
                  <a:schemeClr val="bg2"/>
                </a:solidFill>
                <a:latin typeface="+mn-lt"/>
              </a:defRPr>
            </a:lvl4pPr>
            <a:lvl5pPr>
              <a:buFontTx/>
              <a:buNone/>
              <a:defRPr sz="2000" b="1" i="1">
                <a:solidFill>
                  <a:schemeClr val="bg2"/>
                </a:solidFill>
                <a:latin typeface="+mn-lt"/>
              </a:defRPr>
            </a:lvl5pPr>
          </a:lstStyle>
          <a:p>
            <a:pPr lvl="0"/>
            <a:r>
              <a:rPr lang="en-US" dirty="0"/>
              <a:t>Click to add text</a:t>
            </a:r>
          </a:p>
        </p:txBody>
      </p:sp>
      <p:sp>
        <p:nvSpPr>
          <p:cNvPr id="8" name="Text Placeholder 13"/>
          <p:cNvSpPr>
            <a:spLocks noGrp="1"/>
          </p:cNvSpPr>
          <p:nvPr>
            <p:ph idx="5"/>
          </p:nvPr>
        </p:nvSpPr>
        <p:spPr>
          <a:xfrm>
            <a:off x="407504" y="1490833"/>
            <a:ext cx="8336446" cy="4734772"/>
          </a:xfrm>
          <a:prstGeom prst="rect">
            <a:avLst/>
          </a:prstGeom>
        </p:spPr>
        <p:txBody>
          <a:bodyPr vert="horz" lIns="0" tIns="0" rIns="0" bIns="0" rtlCol="0">
            <a:normAutofit/>
          </a:bodyPr>
          <a:lstStyle>
            <a:lvl1pPr marL="171450" indent="-171450">
              <a:lnSpc>
                <a:spcPct val="100000"/>
              </a:lnSpc>
              <a:spcBef>
                <a:spcPts val="0"/>
              </a:spcBef>
              <a:spcAft>
                <a:spcPts val="200"/>
              </a:spcAft>
              <a:defRPr>
                <a:solidFill>
                  <a:schemeClr val="tx1"/>
                </a:solidFill>
              </a:defRPr>
            </a:lvl1pPr>
            <a:lvl2pPr marL="512763" indent="-171450">
              <a:spcBef>
                <a:spcPts val="0"/>
              </a:spcBef>
              <a:defRPr/>
            </a:lvl2pPr>
            <a:lvl3pPr>
              <a:spcBef>
                <a:spcPts val="0"/>
              </a:spcBef>
              <a:defRPr/>
            </a:lvl3pPr>
            <a:lvl4pPr marL="1084263" indent="-171450">
              <a:lnSpc>
                <a:spcPct val="100000"/>
              </a:lnSpc>
              <a:spcBef>
                <a:spcPts val="0"/>
              </a:spcBef>
              <a:spcAft>
                <a:spcPts val="200"/>
              </a:spcAft>
              <a:buClr>
                <a:schemeClr val="bg2"/>
              </a:buClr>
              <a:defRPr>
                <a:solidFill>
                  <a:schemeClr val="tx1"/>
                </a:solidFill>
              </a:defRPr>
            </a:lvl4pPr>
            <a:lvl5pPr marL="457200" indent="-228600">
              <a:lnSpc>
                <a:spcPct val="100000"/>
              </a:lnSpc>
              <a:spcBef>
                <a:spcPts val="0"/>
              </a:spcBef>
              <a:spcAft>
                <a:spcPts val="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White textbox">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EFE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6" name="Picture 1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userDrawn="1"/>
        </p:nvSpPr>
        <p:spPr>
          <a:xfrm>
            <a:off x="417513" y="3600450"/>
            <a:ext cx="6199187" cy="2865438"/>
          </a:xfrm>
          <a:prstGeom prst="rect">
            <a:avLst/>
          </a:prstGeom>
          <a:solidFill>
            <a:srgbClr val="FFFFFF">
              <a:alpha val="8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solidFill>
                <a:srgbClr val="616365"/>
              </a:solidFill>
            </a:endParaRPr>
          </a:p>
        </p:txBody>
      </p:sp>
      <p:sp>
        <p:nvSpPr>
          <p:cNvPr id="8" name="Rectangle 7"/>
          <p:cNvSpPr/>
          <p:nvPr userDrawn="1"/>
        </p:nvSpPr>
        <p:spPr>
          <a:xfrm>
            <a:off x="6613525" y="3600450"/>
            <a:ext cx="417513" cy="419100"/>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9" name="Rectangle 8"/>
          <p:cNvSpPr/>
          <p:nvPr userDrawn="1"/>
        </p:nvSpPr>
        <p:spPr>
          <a:xfrm>
            <a:off x="5943600" y="2930525"/>
            <a:ext cx="669925" cy="673100"/>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0" name="Rectangle 9"/>
          <p:cNvSpPr/>
          <p:nvPr userDrawn="1"/>
        </p:nvSpPr>
        <p:spPr>
          <a:xfrm>
            <a:off x="7031038" y="144303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11" name="Picture 18"/>
          <p:cNvPicPr>
            <a:picLocks noChangeAspect="1"/>
          </p:cNvPicPr>
          <p:nvPr userDrawn="1"/>
        </p:nvPicPr>
        <p:blipFill>
          <a:blip r:embed="rId3" cstate="print"/>
          <a:srcRect/>
          <a:stretch>
            <a:fillRect/>
          </a:stretch>
        </p:blipFill>
        <p:spPr bwMode="auto">
          <a:xfrm>
            <a:off x="7188200" y="2425700"/>
            <a:ext cx="1798638" cy="192088"/>
          </a:xfrm>
          <a:prstGeom prst="rect">
            <a:avLst/>
          </a:prstGeom>
          <a:noFill/>
          <a:ln w="9525">
            <a:noFill/>
            <a:miter lim="800000"/>
            <a:headEnd/>
            <a:tailEnd/>
          </a:ln>
        </p:spPr>
      </p:pic>
      <p:sp>
        <p:nvSpPr>
          <p:cNvPr id="12" name="Rectangle 11"/>
          <p:cNvSpPr/>
          <p:nvPr userDrawn="1"/>
        </p:nvSpPr>
        <p:spPr>
          <a:xfrm>
            <a:off x="6756400" y="1006475"/>
            <a:ext cx="247650" cy="249238"/>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3" name="Rectangle 12"/>
          <p:cNvSpPr/>
          <p:nvPr userDrawn="1"/>
        </p:nvSpPr>
        <p:spPr>
          <a:xfrm>
            <a:off x="703263" y="5414963"/>
            <a:ext cx="269875" cy="65087"/>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2" name="Title 1"/>
          <p:cNvSpPr>
            <a:spLocks noGrp="1"/>
          </p:cNvSpPr>
          <p:nvPr>
            <p:ph type="ctrTitle"/>
          </p:nvPr>
        </p:nvSpPr>
        <p:spPr>
          <a:xfrm>
            <a:off x="415925" y="3599234"/>
            <a:ext cx="6197600" cy="2865065"/>
          </a:xfrm>
          <a:noFill/>
        </p:spPr>
        <p:txBody>
          <a:bodyPr lIns="273600" tIns="360000" rIns="273600">
            <a:normAutofit/>
          </a:bodyPr>
          <a:lstStyle>
            <a:lvl1pPr>
              <a:defRPr sz="2800" cap="all" baseline="0">
                <a:solidFill>
                  <a:srgbClr val="009A44"/>
                </a:solidFill>
              </a:defRPr>
            </a:lvl1pPr>
          </a:lstStyle>
          <a:p>
            <a:r>
              <a:rPr lang="en-US" noProof="0"/>
              <a:t>Click to edit Master title style</a:t>
            </a:r>
            <a:endParaRPr lang="en-US" noProof="0" dirty="0"/>
          </a:p>
        </p:txBody>
      </p:sp>
      <p:sp>
        <p:nvSpPr>
          <p:cNvPr id="18" name="Subtitle 2"/>
          <p:cNvSpPr>
            <a:spLocks noGrp="1"/>
          </p:cNvSpPr>
          <p:nvPr>
            <p:ph type="subTitle" idx="1"/>
          </p:nvPr>
        </p:nvSpPr>
        <p:spPr>
          <a:xfrm>
            <a:off x="703677" y="5667797"/>
            <a:ext cx="5636248" cy="272409"/>
          </a:xfrm>
        </p:spPr>
        <p:txBody>
          <a:bodyPr anchor="b">
            <a:noAutofit/>
          </a:bodyPr>
          <a:lstStyle>
            <a:lvl1pPr marL="0" indent="0" algn="l">
              <a:buNone/>
              <a:defRPr sz="1800" b="1" cap="all" baseline="0">
                <a:solidFill>
                  <a:srgbClr val="6163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0" name="Content Placeholder 14"/>
          <p:cNvSpPr>
            <a:spLocks noGrp="1"/>
          </p:cNvSpPr>
          <p:nvPr>
            <p:ph sz="quarter" idx="13"/>
          </p:nvPr>
        </p:nvSpPr>
        <p:spPr>
          <a:xfrm>
            <a:off x="703677" y="5953308"/>
            <a:ext cx="5636248" cy="289986"/>
          </a:xfrm>
        </p:spPr>
        <p:txBody>
          <a:bodyPr>
            <a:noAutofit/>
          </a:bodyPr>
          <a:lstStyle>
            <a:lvl1pPr marL="0" indent="0">
              <a:buNone/>
              <a:defRPr sz="1800" cap="all" baseline="0">
                <a:solidFill>
                  <a:srgbClr val="FF7900"/>
                </a:solidFill>
              </a:defRPr>
            </a:lvl1pPr>
          </a:lstStyle>
          <a:p>
            <a:pPr lvl="0"/>
            <a:r>
              <a:rPr lang="en-US" noProof="0"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Insert Imag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solidFill>
                <a:srgbClr val="616365"/>
              </a:solidFill>
            </a:endParaRPr>
          </a:p>
        </p:txBody>
      </p:sp>
      <p:sp>
        <p:nvSpPr>
          <p:cNvPr id="7" name="Rectangle 6"/>
          <p:cNvSpPr/>
          <p:nvPr userDrawn="1"/>
        </p:nvSpPr>
        <p:spPr>
          <a:xfrm>
            <a:off x="703263" y="5414963"/>
            <a:ext cx="269875" cy="65087"/>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8" name="Rectangle 7"/>
          <p:cNvSpPr/>
          <p:nvPr userDrawn="1"/>
        </p:nvSpPr>
        <p:spPr>
          <a:xfrm>
            <a:off x="6613525" y="3600450"/>
            <a:ext cx="417513" cy="419100"/>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9" name="Rectangle 8"/>
          <p:cNvSpPr/>
          <p:nvPr userDrawn="1"/>
        </p:nvSpPr>
        <p:spPr>
          <a:xfrm>
            <a:off x="5943600" y="2930525"/>
            <a:ext cx="669925" cy="673100"/>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0" name="Rectangle 9"/>
          <p:cNvSpPr/>
          <p:nvPr userDrawn="1"/>
        </p:nvSpPr>
        <p:spPr>
          <a:xfrm>
            <a:off x="7031038" y="144303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1" name="Rectangle 10"/>
          <p:cNvSpPr/>
          <p:nvPr userDrawn="1"/>
        </p:nvSpPr>
        <p:spPr>
          <a:xfrm>
            <a:off x="6756400" y="1006475"/>
            <a:ext cx="247650" cy="249238"/>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12" name="Picture 18"/>
          <p:cNvPicPr>
            <a:picLocks noChangeAspect="1"/>
          </p:cNvPicPr>
          <p:nvPr userDrawn="1"/>
        </p:nvPicPr>
        <p:blipFill>
          <a:blip r:embed="rId2" cstate="print"/>
          <a:srcRect/>
          <a:stretch>
            <a:fillRect/>
          </a:stretch>
        </p:blipFill>
        <p:spPr bwMode="auto">
          <a:xfrm>
            <a:off x="7188200" y="2425700"/>
            <a:ext cx="1798638" cy="192088"/>
          </a:xfrm>
          <a:prstGeom prst="rect">
            <a:avLst/>
          </a:prstGeom>
          <a:noFill/>
          <a:ln w="9525">
            <a:noFill/>
            <a:miter lim="800000"/>
            <a:headEnd/>
            <a:tailEnd/>
          </a:ln>
        </p:spPr>
      </p:pic>
      <p:sp>
        <p:nvSpPr>
          <p:cNvPr id="23" name="Picture Placeholder 9"/>
          <p:cNvSpPr>
            <a:spLocks noGrp="1"/>
          </p:cNvSpPr>
          <p:nvPr>
            <p:ph type="pic" sz="quarter" idx="14"/>
          </p:nvPr>
        </p:nvSpPr>
        <p:spPr>
          <a:xfrm>
            <a:off x="0" y="0"/>
            <a:ext cx="9144000" cy="6857999"/>
          </a:xfrm>
          <a:noFill/>
        </p:spPr>
        <p:txBody>
          <a:bodyPr rtlCol="0">
            <a:normAutofit/>
          </a:bodyPr>
          <a:lstStyle>
            <a:lvl1pPr marL="0" indent="0">
              <a:buNone/>
              <a:defRPr/>
            </a:lvl1pPr>
          </a:lstStyle>
          <a:p>
            <a:pPr lvl="0"/>
            <a:r>
              <a:rPr lang="en-US" noProof="0" dirty="0"/>
              <a:t>Click icon to add picture</a:t>
            </a:r>
          </a:p>
        </p:txBody>
      </p:sp>
      <p:sp>
        <p:nvSpPr>
          <p:cNvPr id="2" name="Title 1"/>
          <p:cNvSpPr>
            <a:spLocks noGrp="1"/>
          </p:cNvSpPr>
          <p:nvPr>
            <p:ph type="ctrTitle"/>
          </p:nvPr>
        </p:nvSpPr>
        <p:spPr>
          <a:xfrm>
            <a:off x="415925" y="3599234"/>
            <a:ext cx="6197598" cy="2865065"/>
          </a:xfrm>
          <a:solidFill>
            <a:srgbClr val="FFFFFF">
              <a:alpha val="80000"/>
            </a:srgbClr>
          </a:solidFill>
        </p:spPr>
        <p:txBody>
          <a:bodyPr lIns="273600" tIns="360000" rIns="273600">
            <a:normAutofit/>
          </a:bodyPr>
          <a:lstStyle>
            <a:lvl1pPr>
              <a:defRPr sz="2800" cap="all" baseline="0">
                <a:solidFill>
                  <a:srgbClr val="009A44"/>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703677" y="5667797"/>
            <a:ext cx="5636248" cy="272409"/>
          </a:xfrm>
        </p:spPr>
        <p:txBody>
          <a:bodyPr anchor="b">
            <a:noAutofit/>
          </a:bodyPr>
          <a:lstStyle>
            <a:lvl1pPr marL="0" indent="0" algn="l">
              <a:buNone/>
              <a:defRPr sz="1800" b="1" cap="all" baseline="0">
                <a:solidFill>
                  <a:srgbClr val="6163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1" name="Content Placeholder 14"/>
          <p:cNvSpPr>
            <a:spLocks noGrp="1"/>
          </p:cNvSpPr>
          <p:nvPr>
            <p:ph sz="quarter" idx="13"/>
          </p:nvPr>
        </p:nvSpPr>
        <p:spPr>
          <a:xfrm>
            <a:off x="703677" y="5953308"/>
            <a:ext cx="5636248" cy="289986"/>
          </a:xfrm>
        </p:spPr>
        <p:txBody>
          <a:bodyPr>
            <a:noAutofit/>
          </a:bodyPr>
          <a:lstStyle>
            <a:lvl1pPr marL="0" indent="0">
              <a:buNone/>
              <a:defRPr sz="1800" cap="all" baseline="0">
                <a:solidFill>
                  <a:srgbClr val="FF7900"/>
                </a:solidFill>
              </a:defRPr>
            </a:lvl1pPr>
          </a:lstStyle>
          <a:p>
            <a:pPr lvl="0"/>
            <a:r>
              <a:rPr lang="en-US" noProof="0"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Insert Imag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solidFill>
                <a:srgbClr val="616365"/>
              </a:solidFill>
            </a:endParaRPr>
          </a:p>
        </p:txBody>
      </p:sp>
      <p:sp>
        <p:nvSpPr>
          <p:cNvPr id="7" name="Rectangle 6"/>
          <p:cNvSpPr/>
          <p:nvPr userDrawn="1"/>
        </p:nvSpPr>
        <p:spPr>
          <a:xfrm>
            <a:off x="703263" y="5414963"/>
            <a:ext cx="269875" cy="65087"/>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8" name="Rectangle 7"/>
          <p:cNvSpPr/>
          <p:nvPr userDrawn="1"/>
        </p:nvSpPr>
        <p:spPr>
          <a:xfrm>
            <a:off x="6613525" y="3600450"/>
            <a:ext cx="417513" cy="419100"/>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9" name="Rectangle 8"/>
          <p:cNvSpPr/>
          <p:nvPr userDrawn="1"/>
        </p:nvSpPr>
        <p:spPr>
          <a:xfrm>
            <a:off x="5943600" y="2930525"/>
            <a:ext cx="669925" cy="673100"/>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0" name="Rectangle 9"/>
          <p:cNvSpPr/>
          <p:nvPr userDrawn="1"/>
        </p:nvSpPr>
        <p:spPr>
          <a:xfrm>
            <a:off x="7031038" y="144303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1" name="Rectangle 10"/>
          <p:cNvSpPr/>
          <p:nvPr userDrawn="1"/>
        </p:nvSpPr>
        <p:spPr>
          <a:xfrm>
            <a:off x="6756400" y="1006475"/>
            <a:ext cx="247650" cy="249238"/>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12" name="Picture 18"/>
          <p:cNvPicPr>
            <a:picLocks noChangeAspect="1"/>
          </p:cNvPicPr>
          <p:nvPr userDrawn="1"/>
        </p:nvPicPr>
        <p:blipFill>
          <a:blip r:embed="rId2" cstate="print"/>
          <a:srcRect/>
          <a:stretch>
            <a:fillRect/>
          </a:stretch>
        </p:blipFill>
        <p:spPr bwMode="auto">
          <a:xfrm>
            <a:off x="7188200" y="2425700"/>
            <a:ext cx="1798638" cy="192088"/>
          </a:xfrm>
          <a:prstGeom prst="rect">
            <a:avLst/>
          </a:prstGeom>
          <a:noFill/>
          <a:ln w="9525">
            <a:noFill/>
            <a:miter lim="800000"/>
            <a:headEnd/>
            <a:tailEnd/>
          </a:ln>
        </p:spPr>
      </p:pic>
      <p:sp>
        <p:nvSpPr>
          <p:cNvPr id="23" name="Picture Placeholder 9"/>
          <p:cNvSpPr>
            <a:spLocks noGrp="1"/>
          </p:cNvSpPr>
          <p:nvPr>
            <p:ph type="pic" sz="quarter" idx="14"/>
          </p:nvPr>
        </p:nvSpPr>
        <p:spPr>
          <a:xfrm>
            <a:off x="0" y="0"/>
            <a:ext cx="9144000" cy="6857999"/>
          </a:xfrm>
          <a:noFill/>
        </p:spPr>
        <p:txBody>
          <a:bodyPr rtlCol="0">
            <a:normAutofit/>
          </a:bodyPr>
          <a:lstStyle>
            <a:lvl1pPr marL="0" indent="0">
              <a:buNone/>
              <a:defRPr/>
            </a:lvl1pPr>
          </a:lstStyle>
          <a:p>
            <a:pPr lvl="0"/>
            <a:r>
              <a:rPr lang="en-US" noProof="0" dirty="0"/>
              <a:t>Click icon to add picture</a:t>
            </a:r>
          </a:p>
        </p:txBody>
      </p:sp>
      <p:sp>
        <p:nvSpPr>
          <p:cNvPr id="2" name="Title 1"/>
          <p:cNvSpPr>
            <a:spLocks noGrp="1"/>
          </p:cNvSpPr>
          <p:nvPr>
            <p:ph type="ctrTitle"/>
          </p:nvPr>
        </p:nvSpPr>
        <p:spPr>
          <a:xfrm>
            <a:off x="415925" y="3599234"/>
            <a:ext cx="6197598" cy="2865065"/>
          </a:xfrm>
          <a:solidFill>
            <a:srgbClr val="FFFFFF">
              <a:alpha val="80000"/>
            </a:srgbClr>
          </a:solidFill>
        </p:spPr>
        <p:txBody>
          <a:bodyPr lIns="273600" tIns="360000" rIns="273600">
            <a:normAutofit/>
          </a:bodyPr>
          <a:lstStyle>
            <a:lvl1pPr>
              <a:defRPr sz="2800" cap="all" baseline="0">
                <a:solidFill>
                  <a:srgbClr val="009A44"/>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703677" y="5667797"/>
            <a:ext cx="5636248" cy="272409"/>
          </a:xfrm>
        </p:spPr>
        <p:txBody>
          <a:bodyPr anchor="b">
            <a:noAutofit/>
          </a:bodyPr>
          <a:lstStyle>
            <a:lvl1pPr marL="0" indent="0" algn="l">
              <a:buNone/>
              <a:defRPr sz="1800" b="1" cap="all" baseline="0">
                <a:solidFill>
                  <a:srgbClr val="6163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1" name="Content Placeholder 14"/>
          <p:cNvSpPr>
            <a:spLocks noGrp="1"/>
          </p:cNvSpPr>
          <p:nvPr>
            <p:ph sz="quarter" idx="13"/>
          </p:nvPr>
        </p:nvSpPr>
        <p:spPr>
          <a:xfrm>
            <a:off x="703677" y="5953308"/>
            <a:ext cx="5636248" cy="289986"/>
          </a:xfrm>
        </p:spPr>
        <p:txBody>
          <a:bodyPr>
            <a:noAutofit/>
          </a:bodyPr>
          <a:lstStyle>
            <a:lvl1pPr marL="0" indent="0">
              <a:buNone/>
              <a:defRPr sz="1800" cap="all" baseline="0">
                <a:solidFill>
                  <a:srgbClr val="FF7900"/>
                </a:solidFill>
              </a:defRPr>
            </a:lvl1pPr>
          </a:lstStyle>
          <a:p>
            <a:pPr lvl="0"/>
            <a:r>
              <a:rPr lang="en-US" noProof="0"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screen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8" name="Content Placeholder 2"/>
          <p:cNvSpPr>
            <a:spLocks noGrp="1"/>
          </p:cNvSpPr>
          <p:nvPr>
            <p:ph idx="1"/>
          </p:nvPr>
        </p:nvSpPr>
        <p:spPr>
          <a:xfrm>
            <a:off x="412442" y="1536192"/>
            <a:ext cx="4142232" cy="3108960"/>
          </a:xfrm>
          <a:ln w="12700">
            <a:solidFill>
              <a:schemeClr val="tx1"/>
            </a:solidFill>
          </a:ln>
        </p:spPr>
        <p:txBody>
          <a:bodyPr/>
          <a:lstStyle>
            <a:lvl1pPr>
              <a:buNone/>
              <a:defRPr/>
            </a:lvl1pPr>
            <a:lvl2pPr>
              <a:buClr>
                <a:schemeClr val="tx2"/>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709031" y="2554354"/>
            <a:ext cx="4142232" cy="3108960"/>
          </a:xfrm>
          <a:ln w="12700">
            <a:solidFill>
              <a:schemeClr val="tx1"/>
            </a:solidFill>
          </a:ln>
        </p:spPr>
        <p:txBody>
          <a:bodyPr/>
          <a:lstStyle>
            <a:lvl1pPr>
              <a:buNone/>
              <a:defRPr/>
            </a:lvl1pPr>
            <a:lvl2pPr>
              <a:buClr>
                <a:srgbClr val="009A44"/>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1 screensh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6" name="Content Placeholder 2"/>
          <p:cNvSpPr>
            <a:spLocks noGrp="1"/>
          </p:cNvSpPr>
          <p:nvPr>
            <p:ph idx="1"/>
          </p:nvPr>
        </p:nvSpPr>
        <p:spPr>
          <a:xfrm>
            <a:off x="411480" y="1536192"/>
            <a:ext cx="6372435" cy="4779326"/>
          </a:xfrm>
          <a:ln w="12700">
            <a:solidFill>
              <a:schemeClr val="tx1"/>
            </a:solidFill>
          </a:ln>
        </p:spPr>
        <p:txBody>
          <a:bodyPr/>
          <a:lstStyle>
            <a:lvl1pPr>
              <a:buNone/>
              <a:defRPr/>
            </a:lvl1pPr>
            <a:lvl2pPr>
              <a:buClr>
                <a:schemeClr val="tx2"/>
              </a:buClr>
              <a:defRPr/>
            </a:lvl2pPr>
            <a:lvl3pPr>
              <a:buClr>
                <a:schemeClr val="tx1">
                  <a:lumMod val="60000"/>
                  <a:lumOff val="40000"/>
                </a:schemeClr>
              </a:buClr>
              <a:defRPr/>
            </a:lvl3pPr>
            <a:lvl4pPr>
              <a:buClr>
                <a:schemeClr val="tx1">
                  <a:lumMod val="60000"/>
                  <a:lumOff val="40000"/>
                </a:schemeClr>
              </a:buClr>
              <a:defRPr/>
            </a:lvl4pPr>
            <a:lvl5pPr>
              <a:buClr>
                <a:schemeClr val="tx1">
                  <a:lumMod val="60000"/>
                  <a:lumOff val="4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Screensho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6" name="Content Placeholder 2"/>
          <p:cNvSpPr>
            <a:spLocks noGrp="1"/>
          </p:cNvSpPr>
          <p:nvPr>
            <p:ph sz="half" idx="15"/>
          </p:nvPr>
        </p:nvSpPr>
        <p:spPr>
          <a:xfrm>
            <a:off x="396860" y="4679004"/>
            <a:ext cx="4136229" cy="158561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p:nvPr>
        </p:nvSpPr>
        <p:spPr>
          <a:xfrm>
            <a:off x="412442" y="1536192"/>
            <a:ext cx="4142232" cy="3108960"/>
          </a:xfrm>
          <a:ln w="12700">
            <a:solidFill>
              <a:schemeClr val="tx1"/>
            </a:solidFill>
          </a:ln>
        </p:spPr>
        <p:txBody>
          <a:bodyPr/>
          <a:lstStyle>
            <a:lvl1pPr>
              <a:buNone/>
              <a:defRPr/>
            </a:lvl1pPr>
            <a:lvl2pPr>
              <a:buClr>
                <a:srgbClr val="009A44"/>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709031" y="2554354"/>
            <a:ext cx="4142232" cy="3108960"/>
          </a:xfrm>
          <a:ln w="12700">
            <a:solidFill>
              <a:schemeClr val="tx1"/>
            </a:solidFill>
          </a:ln>
        </p:spPr>
        <p:txBody>
          <a:bodyPr/>
          <a:lstStyle>
            <a:lvl1pPr>
              <a:buNone/>
              <a:defRPr/>
            </a:lvl1pPr>
            <a:lvl2pPr>
              <a:buClr>
                <a:schemeClr val="tx2"/>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Title Slide A">
    <p:spTree>
      <p:nvGrpSpPr>
        <p:cNvPr id="1" name=""/>
        <p:cNvGrpSpPr/>
        <p:nvPr/>
      </p:nvGrpSpPr>
      <p:grpSpPr>
        <a:xfrm>
          <a:off x="0" y="0"/>
          <a:ext cx="0" cy="0"/>
          <a:chOff x="0" y="0"/>
          <a:chExt cx="0" cy="0"/>
        </a:xfrm>
      </p:grpSpPr>
      <p:sp>
        <p:nvSpPr>
          <p:cNvPr id="6" name="Rectangle 5"/>
          <p:cNvSpPr/>
          <p:nvPr userDrawn="1"/>
        </p:nvSpPr>
        <p:spPr>
          <a:xfrm>
            <a:off x="0" y="0"/>
            <a:ext cx="9144000" cy="5046663"/>
          </a:xfrm>
          <a:prstGeom prst="rect">
            <a:avLst/>
          </a:prstGeom>
          <a:solidFill>
            <a:srgbClr val="EFE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7" name="Rectangle 6"/>
          <p:cNvSpPr/>
          <p:nvPr userDrawn="1"/>
        </p:nvSpPr>
        <p:spPr>
          <a:xfrm>
            <a:off x="6008688" y="4627563"/>
            <a:ext cx="417512" cy="419100"/>
          </a:xfrm>
          <a:prstGeom prst="rect">
            <a:avLst/>
          </a:prstGeom>
          <a:solidFill>
            <a:srgbClr val="009A44">
              <a:alpha val="8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8" name="Rectangle 7"/>
          <p:cNvSpPr/>
          <p:nvPr userDrawn="1"/>
        </p:nvSpPr>
        <p:spPr>
          <a:xfrm>
            <a:off x="6426200" y="4019550"/>
            <a:ext cx="604838" cy="608013"/>
          </a:xfrm>
          <a:prstGeom prst="rect">
            <a:avLst/>
          </a:prstGeom>
          <a:solidFill>
            <a:srgbClr val="FF7900">
              <a:alpha val="8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9" name="Rectangle 8"/>
          <p:cNvSpPr/>
          <p:nvPr userDrawn="1"/>
        </p:nvSpPr>
        <p:spPr>
          <a:xfrm>
            <a:off x="7031038" y="1866900"/>
            <a:ext cx="2112962" cy="2157413"/>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0" name="Rectangle 9"/>
          <p:cNvSpPr/>
          <p:nvPr userDrawn="1"/>
        </p:nvSpPr>
        <p:spPr>
          <a:xfrm>
            <a:off x="6872288" y="1708150"/>
            <a:ext cx="158750" cy="158750"/>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2" name="Rectangle 11"/>
          <p:cNvSpPr/>
          <p:nvPr userDrawn="1"/>
        </p:nvSpPr>
        <p:spPr>
          <a:xfrm>
            <a:off x="412750" y="2497138"/>
            <a:ext cx="271463" cy="65087"/>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13" name="Picture 18"/>
          <p:cNvPicPr>
            <a:picLocks noChangeAspect="1"/>
          </p:cNvPicPr>
          <p:nvPr userDrawn="1"/>
        </p:nvPicPr>
        <p:blipFill>
          <a:blip r:embed="rId2" cstate="print"/>
          <a:srcRect/>
          <a:stretch>
            <a:fillRect/>
          </a:stretch>
        </p:blipFill>
        <p:spPr bwMode="auto">
          <a:xfrm>
            <a:off x="7188200" y="2854325"/>
            <a:ext cx="1798638" cy="192088"/>
          </a:xfrm>
          <a:prstGeom prst="rect">
            <a:avLst/>
          </a:prstGeom>
          <a:noFill/>
          <a:ln w="9525">
            <a:noFill/>
            <a:miter lim="800000"/>
            <a:headEnd/>
            <a:tailEnd/>
          </a:ln>
        </p:spPr>
      </p:pic>
      <p:sp>
        <p:nvSpPr>
          <p:cNvPr id="25" name="Subtitle 2"/>
          <p:cNvSpPr>
            <a:spLocks noGrp="1"/>
          </p:cNvSpPr>
          <p:nvPr>
            <p:ph type="subTitle" idx="1"/>
          </p:nvPr>
        </p:nvSpPr>
        <p:spPr>
          <a:xfrm>
            <a:off x="413429" y="2750552"/>
            <a:ext cx="5638744" cy="272409"/>
          </a:xfrm>
        </p:spPr>
        <p:txBody>
          <a:bodyPr anchor="b">
            <a:noAutofit/>
          </a:bodyPr>
          <a:lstStyle>
            <a:lvl1pPr marL="0" indent="0" algn="l">
              <a:buNone/>
              <a:defRPr sz="1800" b="1" cap="all" baseline="0">
                <a:solidFill>
                  <a:srgbClr val="6163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4" name="Content Placeholder 14"/>
          <p:cNvSpPr>
            <a:spLocks noGrp="1"/>
          </p:cNvSpPr>
          <p:nvPr>
            <p:ph sz="quarter" idx="15"/>
          </p:nvPr>
        </p:nvSpPr>
        <p:spPr>
          <a:xfrm>
            <a:off x="413429" y="3035522"/>
            <a:ext cx="5636248" cy="289986"/>
          </a:xfrm>
        </p:spPr>
        <p:txBody>
          <a:bodyPr>
            <a:noAutofit/>
          </a:bodyPr>
          <a:lstStyle>
            <a:lvl1pPr marL="0" indent="0">
              <a:buNone/>
              <a:defRPr sz="1800" cap="all" baseline="0">
                <a:solidFill>
                  <a:srgbClr val="616365"/>
                </a:solidFill>
              </a:defRPr>
            </a:lvl1pPr>
          </a:lstStyle>
          <a:p>
            <a:pPr lvl="0"/>
            <a:r>
              <a:rPr lang="en-US" noProof="0"/>
              <a:t>Click to edit Master text styles</a:t>
            </a:r>
          </a:p>
        </p:txBody>
      </p:sp>
      <p:sp>
        <p:nvSpPr>
          <p:cNvPr id="11" name="Picture Placeholder 10"/>
          <p:cNvSpPr>
            <a:spLocks noGrp="1"/>
          </p:cNvSpPr>
          <p:nvPr>
            <p:ph type="pic" sz="quarter" idx="14"/>
          </p:nvPr>
        </p:nvSpPr>
        <p:spPr>
          <a:xfrm>
            <a:off x="0" y="4019550"/>
            <a:ext cx="9144000" cy="2844000"/>
          </a:xfrm>
          <a:blipFill>
            <a:blip r:embed="rId3" cstate="print"/>
            <a:stretch>
              <a:fillRect/>
            </a:stretch>
          </a:blipFill>
        </p:spPr>
        <p:txBody>
          <a:bodyPr rtlCol="0">
            <a:normAutofit/>
          </a:bodyPr>
          <a:lstStyle>
            <a:lvl1pPr marL="0" indent="0">
              <a:buNone/>
              <a:defRPr>
                <a:solidFill>
                  <a:schemeClr val="bg1"/>
                </a:solidFill>
              </a:defRPr>
            </a:lvl1pPr>
          </a:lstStyle>
          <a:p>
            <a:pPr lvl="0"/>
            <a:r>
              <a:rPr lang="en-US" noProof="0" dirty="0"/>
              <a:t>Click icon to add picture</a:t>
            </a:r>
          </a:p>
        </p:txBody>
      </p:sp>
      <p:sp>
        <p:nvSpPr>
          <p:cNvPr id="2" name="Title 1"/>
          <p:cNvSpPr>
            <a:spLocks noGrp="1"/>
          </p:cNvSpPr>
          <p:nvPr>
            <p:ph type="ctrTitle"/>
          </p:nvPr>
        </p:nvSpPr>
        <p:spPr>
          <a:xfrm>
            <a:off x="415925" y="395289"/>
            <a:ext cx="6197600" cy="1047750"/>
          </a:xfrm>
          <a:noFill/>
        </p:spPr>
        <p:txBody>
          <a:bodyPr>
            <a:normAutofit/>
          </a:bodyPr>
          <a:lstStyle>
            <a:lvl1pPr>
              <a:defRPr sz="2800" cap="all" baseline="0"/>
            </a:lvl1pPr>
          </a:lstStyle>
          <a:p>
            <a:r>
              <a:rPr lang="en-US" noProof="0"/>
              <a:t>Click to edit Master title style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Title Slide B">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EFE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7" name="Rectangle 6"/>
          <p:cNvSpPr/>
          <p:nvPr userDrawn="1"/>
        </p:nvSpPr>
        <p:spPr>
          <a:xfrm>
            <a:off x="7031038" y="402113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grpSp>
        <p:nvGrpSpPr>
          <p:cNvPr id="8" name="Group 13"/>
          <p:cNvGrpSpPr>
            <a:grpSpLocks/>
          </p:cNvGrpSpPr>
          <p:nvPr userDrawn="1"/>
        </p:nvGrpSpPr>
        <p:grpSpPr bwMode="auto">
          <a:xfrm>
            <a:off x="6613525" y="2616200"/>
            <a:ext cx="1371600" cy="1403350"/>
            <a:chOff x="6613523" y="2615733"/>
            <a:chExt cx="1371932" cy="1403817"/>
          </a:xfrm>
        </p:grpSpPr>
        <p:sp>
          <p:nvSpPr>
            <p:cNvPr id="9" name="Rectangle 8"/>
            <p:cNvSpPr/>
            <p:nvPr userDrawn="1"/>
          </p:nvSpPr>
          <p:spPr>
            <a:xfrm>
              <a:off x="6613523" y="3600311"/>
              <a:ext cx="417614" cy="419239"/>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0" name="Rectangle 9"/>
            <p:cNvSpPr/>
            <p:nvPr userDrawn="1"/>
          </p:nvSpPr>
          <p:spPr>
            <a:xfrm>
              <a:off x="7031137" y="2995272"/>
              <a:ext cx="604983" cy="608214"/>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12" name="Rectangle 11"/>
            <p:cNvSpPr/>
            <p:nvPr userDrawn="1"/>
          </p:nvSpPr>
          <p:spPr>
            <a:xfrm>
              <a:off x="7826667" y="2615733"/>
              <a:ext cx="158788" cy="158803"/>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grpSp>
      <p:sp>
        <p:nvSpPr>
          <p:cNvPr id="13" name="Rectangle 12"/>
          <p:cNvSpPr/>
          <p:nvPr userDrawn="1"/>
        </p:nvSpPr>
        <p:spPr>
          <a:xfrm>
            <a:off x="412750" y="2497138"/>
            <a:ext cx="271463" cy="65087"/>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14" name="Picture 19"/>
          <p:cNvPicPr>
            <a:picLocks noChangeAspect="1"/>
          </p:cNvPicPr>
          <p:nvPr userDrawn="1"/>
        </p:nvPicPr>
        <p:blipFill>
          <a:blip r:embed="rId2" cstate="print"/>
          <a:srcRect/>
          <a:stretch>
            <a:fillRect/>
          </a:stretch>
        </p:blipFill>
        <p:spPr bwMode="auto">
          <a:xfrm>
            <a:off x="7188200" y="5006975"/>
            <a:ext cx="1798638" cy="192088"/>
          </a:xfrm>
          <a:prstGeom prst="rect">
            <a:avLst/>
          </a:prstGeom>
          <a:noFill/>
          <a:ln w="9525">
            <a:noFill/>
            <a:miter lim="800000"/>
            <a:headEnd/>
            <a:tailEnd/>
          </a:ln>
        </p:spPr>
      </p:pic>
      <p:sp>
        <p:nvSpPr>
          <p:cNvPr id="11" name="Picture Placeholder 10"/>
          <p:cNvSpPr>
            <a:spLocks noGrp="1"/>
          </p:cNvSpPr>
          <p:nvPr>
            <p:ph type="pic" sz="quarter" idx="14"/>
          </p:nvPr>
        </p:nvSpPr>
        <p:spPr>
          <a:xfrm>
            <a:off x="0" y="4019550"/>
            <a:ext cx="9144000" cy="2844000"/>
          </a:xfrm>
          <a:blipFill>
            <a:blip r:embed="rId3" cstate="print"/>
            <a:stretch>
              <a:fillRect/>
            </a:stretch>
          </a:blipFill>
        </p:spPr>
        <p:txBody>
          <a:bodyPr rtlCol="0">
            <a:normAutofit/>
          </a:bodyPr>
          <a:lstStyle>
            <a:lvl1pPr marL="0" indent="0">
              <a:buNone/>
              <a:defRPr>
                <a:solidFill>
                  <a:schemeClr val="bg1"/>
                </a:solidFill>
              </a:defRPr>
            </a:lvl1pPr>
          </a:lstStyle>
          <a:p>
            <a:pPr lvl="0"/>
            <a:r>
              <a:rPr lang="en-US" noProof="0" dirty="0"/>
              <a:t>Click icon to add picture</a:t>
            </a:r>
          </a:p>
        </p:txBody>
      </p:sp>
      <p:sp>
        <p:nvSpPr>
          <p:cNvPr id="2" name="Title 1"/>
          <p:cNvSpPr>
            <a:spLocks noGrp="1"/>
          </p:cNvSpPr>
          <p:nvPr>
            <p:ph type="ctrTitle"/>
          </p:nvPr>
        </p:nvSpPr>
        <p:spPr>
          <a:xfrm>
            <a:off x="415925" y="395289"/>
            <a:ext cx="6197600" cy="1047750"/>
          </a:xfrm>
          <a:noFill/>
        </p:spPr>
        <p:txBody>
          <a:bodyPr>
            <a:normAutofit/>
          </a:bodyPr>
          <a:lstStyle>
            <a:lvl1pPr>
              <a:defRPr sz="2800" cap="all" baseline="0"/>
            </a:lvl1pPr>
          </a:lstStyle>
          <a:p>
            <a:r>
              <a:rPr lang="en-US" noProof="0"/>
              <a:t>Click to edit Master title style</a:t>
            </a:r>
            <a:endParaRPr lang="en-US" noProof="0" dirty="0"/>
          </a:p>
        </p:txBody>
      </p:sp>
      <p:sp>
        <p:nvSpPr>
          <p:cNvPr id="24" name="Subtitle 2"/>
          <p:cNvSpPr>
            <a:spLocks noGrp="1"/>
          </p:cNvSpPr>
          <p:nvPr>
            <p:ph type="subTitle" idx="1"/>
          </p:nvPr>
        </p:nvSpPr>
        <p:spPr>
          <a:xfrm>
            <a:off x="413429" y="2750552"/>
            <a:ext cx="5638744" cy="272409"/>
          </a:xfrm>
        </p:spPr>
        <p:txBody>
          <a:bodyPr anchor="b">
            <a:noAutofit/>
          </a:bodyPr>
          <a:lstStyle>
            <a:lvl1pPr marL="0" indent="0" algn="l">
              <a:buNone/>
              <a:defRPr sz="1800" b="1" cap="all" baseline="0">
                <a:solidFill>
                  <a:srgbClr val="6163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5" name="Content Placeholder 14"/>
          <p:cNvSpPr>
            <a:spLocks noGrp="1"/>
          </p:cNvSpPr>
          <p:nvPr>
            <p:ph sz="quarter" idx="15"/>
          </p:nvPr>
        </p:nvSpPr>
        <p:spPr>
          <a:xfrm>
            <a:off x="413429" y="3035522"/>
            <a:ext cx="5636248" cy="289986"/>
          </a:xfrm>
        </p:spPr>
        <p:txBody>
          <a:bodyPr>
            <a:noAutofit/>
          </a:bodyPr>
          <a:lstStyle>
            <a:lvl1pPr marL="0" indent="0">
              <a:buNone/>
              <a:defRPr sz="1800" cap="all" baseline="0">
                <a:solidFill>
                  <a:srgbClr val="616365"/>
                </a:solidFill>
              </a:defRPr>
            </a:lvl1pPr>
          </a:lstStyle>
          <a:p>
            <a:pPr lvl="0"/>
            <a:r>
              <a:rPr lang="en-US" noProof="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8F8F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5" name="Rectangle 4"/>
          <p:cNvSpPr/>
          <p:nvPr userDrawn="1"/>
        </p:nvSpPr>
        <p:spPr>
          <a:xfrm>
            <a:off x="6613525" y="3600450"/>
            <a:ext cx="417513" cy="419100"/>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6" name="Rectangle 5"/>
          <p:cNvSpPr/>
          <p:nvPr userDrawn="1"/>
        </p:nvSpPr>
        <p:spPr>
          <a:xfrm>
            <a:off x="7031038" y="2995613"/>
            <a:ext cx="604837" cy="608012"/>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7" name="Rectangle 6"/>
          <p:cNvSpPr/>
          <p:nvPr userDrawn="1"/>
        </p:nvSpPr>
        <p:spPr>
          <a:xfrm>
            <a:off x="7826375" y="2616200"/>
            <a:ext cx="158750" cy="158750"/>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sp>
        <p:nvSpPr>
          <p:cNvPr id="8" name="Rectangle 7"/>
          <p:cNvSpPr/>
          <p:nvPr userDrawn="1"/>
        </p:nvSpPr>
        <p:spPr>
          <a:xfrm>
            <a:off x="7031038" y="4021138"/>
            <a:ext cx="2112962" cy="2157412"/>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2000" dirty="0"/>
          </a:p>
        </p:txBody>
      </p:sp>
      <p:pic>
        <p:nvPicPr>
          <p:cNvPr id="9" name="Picture 16"/>
          <p:cNvPicPr>
            <a:picLocks noChangeAspect="1"/>
          </p:cNvPicPr>
          <p:nvPr userDrawn="1"/>
        </p:nvPicPr>
        <p:blipFill>
          <a:blip r:embed="rId2" cstate="print"/>
          <a:srcRect/>
          <a:stretch>
            <a:fillRect/>
          </a:stretch>
        </p:blipFill>
        <p:spPr bwMode="auto">
          <a:xfrm>
            <a:off x="7188200" y="5006975"/>
            <a:ext cx="1798638" cy="192088"/>
          </a:xfrm>
          <a:prstGeom prst="rect">
            <a:avLst/>
          </a:prstGeom>
          <a:noFill/>
          <a:ln w="9525">
            <a:noFill/>
            <a:miter lim="800000"/>
            <a:headEnd/>
            <a:tailEnd/>
          </a:ln>
        </p:spPr>
      </p:pic>
      <p:sp>
        <p:nvSpPr>
          <p:cNvPr id="11" name="Picture Placeholder 10"/>
          <p:cNvSpPr>
            <a:spLocks noGrp="1"/>
          </p:cNvSpPr>
          <p:nvPr>
            <p:ph type="pic" sz="quarter" idx="14"/>
          </p:nvPr>
        </p:nvSpPr>
        <p:spPr>
          <a:xfrm>
            <a:off x="0" y="4019550"/>
            <a:ext cx="9144000" cy="2844000"/>
          </a:xfrm>
          <a:blipFill>
            <a:blip r:embed="rId3" cstate="print"/>
            <a:stretch>
              <a:fillRect/>
            </a:stretch>
          </a:blipFill>
        </p:spPr>
        <p:txBody>
          <a:bodyPr rtlCol="0">
            <a:normAutofit/>
          </a:bodyPr>
          <a:lstStyle>
            <a:lvl1pPr marL="0" indent="0">
              <a:buNone/>
              <a:defRPr>
                <a:solidFill>
                  <a:schemeClr val="bg1"/>
                </a:solidFill>
              </a:defRPr>
            </a:lvl1pPr>
          </a:lstStyle>
          <a:p>
            <a:pPr lvl="0"/>
            <a:r>
              <a:rPr lang="en-US" noProof="0" dirty="0"/>
              <a:t>Click icon to add picture</a:t>
            </a:r>
          </a:p>
        </p:txBody>
      </p:sp>
      <p:sp>
        <p:nvSpPr>
          <p:cNvPr id="2" name="Title 1"/>
          <p:cNvSpPr>
            <a:spLocks noGrp="1"/>
          </p:cNvSpPr>
          <p:nvPr>
            <p:ph type="ctrTitle"/>
          </p:nvPr>
        </p:nvSpPr>
        <p:spPr>
          <a:xfrm>
            <a:off x="415923" y="1425575"/>
            <a:ext cx="6197600" cy="2173288"/>
          </a:xfrm>
          <a:noFill/>
        </p:spPr>
        <p:txBody>
          <a:bodyPr>
            <a:normAutofit/>
          </a:bodyPr>
          <a:lstStyle>
            <a:lvl1pPr>
              <a:defRPr sz="2800" cap="all" baseline="0"/>
            </a:lvl1pPr>
          </a:lstStyle>
          <a:p>
            <a:r>
              <a:rPr lang="en-US" noProof="0"/>
              <a:t>Click to edit Master title style</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8"/>
          <p:cNvPicPr>
            <a:picLocks noChangeAspect="1"/>
          </p:cNvPicPr>
          <p:nvPr/>
        </p:nvPicPr>
        <p:blipFill>
          <a:blip r:embed="rId23" cstate="print"/>
          <a:srcRect/>
          <a:stretch>
            <a:fillRect/>
          </a:stretch>
        </p:blipFill>
        <p:spPr bwMode="auto">
          <a:xfrm>
            <a:off x="7405688" y="6483350"/>
            <a:ext cx="1346200" cy="146050"/>
          </a:xfrm>
          <a:prstGeom prst="rect">
            <a:avLst/>
          </a:prstGeom>
          <a:noFill/>
          <a:ln w="9525">
            <a:noFill/>
            <a:miter lim="800000"/>
            <a:headEnd/>
            <a:tailEnd/>
          </a:ln>
        </p:spPr>
      </p:pic>
      <p:sp>
        <p:nvSpPr>
          <p:cNvPr id="1027" name="Title Placeholder 1"/>
          <p:cNvSpPr>
            <a:spLocks noGrp="1"/>
          </p:cNvSpPr>
          <p:nvPr>
            <p:ph type="title"/>
          </p:nvPr>
        </p:nvSpPr>
        <p:spPr bwMode="auto">
          <a:xfrm>
            <a:off x="415925" y="358775"/>
            <a:ext cx="8291513" cy="1084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15925" y="1846263"/>
            <a:ext cx="8291513" cy="4222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p:nvCxnSpPr>
        <p:spPr>
          <a:xfrm>
            <a:off x="415925" y="6346825"/>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700" y="6523038"/>
            <a:ext cx="0" cy="168275"/>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925" y="1443038"/>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69824" y="6519672"/>
            <a:ext cx="237744" cy="164592"/>
          </a:xfrm>
          <a:prstGeom prst="rect">
            <a:avLst/>
          </a:prstGeom>
          <a:noFill/>
        </p:spPr>
        <p:txBody>
          <a:bodyPr wrap="square" lIns="0" tIns="0" rIns="0" bIns="0" rtlCol="0">
            <a:spAutoFit/>
          </a:bodyPr>
          <a:lstStyle/>
          <a:p>
            <a:pPr>
              <a:lnSpc>
                <a:spcPct val="90000"/>
              </a:lnSpc>
            </a:pPr>
            <a:fld id="{2D7F6673-D5A0-49D1-9E5D-85B2746476A5}" type="slidenum">
              <a:rPr lang="en-US" sz="1000" smtClean="0">
                <a:solidFill>
                  <a:srgbClr val="009A44"/>
                </a:solidFill>
                <a:latin typeface="+mn-lt"/>
              </a:rPr>
              <a:pPr>
                <a:lnSpc>
                  <a:spcPct val="90000"/>
                </a:lnSpc>
              </a:pPr>
              <a:t>‹#›</a:t>
            </a:fld>
            <a:endParaRPr lang="en-US" sz="1000" dirty="0">
              <a:solidFill>
                <a:srgbClr val="009A44"/>
              </a:solidFill>
              <a:latin typeface="+mn-lt"/>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18" r:id="rId3"/>
    <p:sldLayoutId id="2147483719" r:id="rId4"/>
    <p:sldLayoutId id="2147483720" r:id="rId5"/>
    <p:sldLayoutId id="2147483721" r:id="rId6"/>
    <p:sldLayoutId id="2147483728" r:id="rId7"/>
    <p:sldLayoutId id="2147483729" r:id="rId8"/>
    <p:sldLayoutId id="2147483730" r:id="rId9"/>
    <p:sldLayoutId id="2147483731" r:id="rId10"/>
    <p:sldLayoutId id="2147483722" r:id="rId11"/>
    <p:sldLayoutId id="2147483723" r:id="rId12"/>
    <p:sldLayoutId id="2147483754" r:id="rId13"/>
    <p:sldLayoutId id="2147483724" r:id="rId14"/>
    <p:sldLayoutId id="2147483725" r:id="rId15"/>
    <p:sldLayoutId id="2147483751" r:id="rId16"/>
    <p:sldLayoutId id="2147483753" r:id="rId17"/>
    <p:sldLayoutId id="2147483755" r:id="rId18"/>
    <p:sldLayoutId id="2147483756" r:id="rId19"/>
    <p:sldLayoutId id="2147483758" r:id="rId20"/>
    <p:sldLayoutId id="2147483759" r:id="rId21"/>
  </p:sldLayoutIdLst>
  <p:hf hdr="0" dt="0"/>
  <p:txStyles>
    <p:titleStyle>
      <a:lvl1pPr algn="l" rtl="0" eaLnBrk="0" fontAlgn="base" hangingPunct="0">
        <a:lnSpc>
          <a:spcPct val="90000"/>
        </a:lnSpc>
        <a:spcBef>
          <a:spcPct val="0"/>
        </a:spcBef>
        <a:spcAft>
          <a:spcPct val="0"/>
        </a:spcAft>
        <a:defRPr sz="2800" b="1" kern="1200">
          <a:solidFill>
            <a:srgbClr val="616365"/>
          </a:solidFill>
          <a:latin typeface="+mj-lt"/>
          <a:ea typeface="+mj-ea"/>
          <a:cs typeface="+mj-cs"/>
        </a:defRPr>
      </a:lvl1pPr>
      <a:lvl2pPr algn="l" rtl="0" eaLnBrk="0" fontAlgn="base" hangingPunct="0">
        <a:lnSpc>
          <a:spcPct val="90000"/>
        </a:lnSpc>
        <a:spcBef>
          <a:spcPct val="0"/>
        </a:spcBef>
        <a:spcAft>
          <a:spcPct val="0"/>
        </a:spcAft>
        <a:defRPr sz="2800" b="1">
          <a:solidFill>
            <a:srgbClr val="616365"/>
          </a:solidFill>
          <a:latin typeface="Arial" charset="0"/>
        </a:defRPr>
      </a:lvl2pPr>
      <a:lvl3pPr algn="l" rtl="0" eaLnBrk="0" fontAlgn="base" hangingPunct="0">
        <a:lnSpc>
          <a:spcPct val="90000"/>
        </a:lnSpc>
        <a:spcBef>
          <a:spcPct val="0"/>
        </a:spcBef>
        <a:spcAft>
          <a:spcPct val="0"/>
        </a:spcAft>
        <a:defRPr sz="2800" b="1">
          <a:solidFill>
            <a:srgbClr val="616365"/>
          </a:solidFill>
          <a:latin typeface="Arial" charset="0"/>
        </a:defRPr>
      </a:lvl3pPr>
      <a:lvl4pPr algn="l" rtl="0" eaLnBrk="0" fontAlgn="base" hangingPunct="0">
        <a:lnSpc>
          <a:spcPct val="90000"/>
        </a:lnSpc>
        <a:spcBef>
          <a:spcPct val="0"/>
        </a:spcBef>
        <a:spcAft>
          <a:spcPct val="0"/>
        </a:spcAft>
        <a:defRPr sz="2800" b="1">
          <a:solidFill>
            <a:srgbClr val="616365"/>
          </a:solidFill>
          <a:latin typeface="Arial" charset="0"/>
        </a:defRPr>
      </a:lvl4pPr>
      <a:lvl5pPr algn="l" rtl="0" eaLnBrk="0" fontAlgn="base" hangingPunct="0">
        <a:lnSpc>
          <a:spcPct val="90000"/>
        </a:lnSpc>
        <a:spcBef>
          <a:spcPct val="0"/>
        </a:spcBef>
        <a:spcAft>
          <a:spcPct val="0"/>
        </a:spcAft>
        <a:defRPr sz="2800" b="1">
          <a:solidFill>
            <a:srgbClr val="616365"/>
          </a:solidFill>
          <a:latin typeface="Arial" charset="0"/>
        </a:defRPr>
      </a:lvl5pPr>
      <a:lvl6pPr marL="457200" algn="l" rtl="0" fontAlgn="base">
        <a:lnSpc>
          <a:spcPct val="90000"/>
        </a:lnSpc>
        <a:spcBef>
          <a:spcPct val="0"/>
        </a:spcBef>
        <a:spcAft>
          <a:spcPct val="0"/>
        </a:spcAft>
        <a:defRPr sz="2800" b="1">
          <a:solidFill>
            <a:srgbClr val="616365"/>
          </a:solidFill>
          <a:latin typeface="Arial" charset="0"/>
        </a:defRPr>
      </a:lvl6pPr>
      <a:lvl7pPr marL="914400" algn="l" rtl="0" fontAlgn="base">
        <a:lnSpc>
          <a:spcPct val="90000"/>
        </a:lnSpc>
        <a:spcBef>
          <a:spcPct val="0"/>
        </a:spcBef>
        <a:spcAft>
          <a:spcPct val="0"/>
        </a:spcAft>
        <a:defRPr sz="2800" b="1">
          <a:solidFill>
            <a:srgbClr val="616365"/>
          </a:solidFill>
          <a:latin typeface="Arial" charset="0"/>
        </a:defRPr>
      </a:lvl7pPr>
      <a:lvl8pPr marL="1371600" algn="l" rtl="0" fontAlgn="base">
        <a:lnSpc>
          <a:spcPct val="90000"/>
        </a:lnSpc>
        <a:spcBef>
          <a:spcPct val="0"/>
        </a:spcBef>
        <a:spcAft>
          <a:spcPct val="0"/>
        </a:spcAft>
        <a:defRPr sz="2800" b="1">
          <a:solidFill>
            <a:srgbClr val="616365"/>
          </a:solidFill>
          <a:latin typeface="Arial" charset="0"/>
        </a:defRPr>
      </a:lvl8pPr>
      <a:lvl9pPr marL="1828800" algn="l" rtl="0" fontAlgn="base">
        <a:lnSpc>
          <a:spcPct val="90000"/>
        </a:lnSpc>
        <a:spcBef>
          <a:spcPct val="0"/>
        </a:spcBef>
        <a:spcAft>
          <a:spcPct val="0"/>
        </a:spcAft>
        <a:defRPr sz="2800" b="1">
          <a:solidFill>
            <a:srgbClr val="616365"/>
          </a:solidFill>
          <a:latin typeface="Arial" charset="0"/>
        </a:defRPr>
      </a:lvl9pPr>
    </p:titleStyle>
    <p:bodyStyle>
      <a:lvl1pPr marL="342900" indent="-342900" algn="l" rtl="0" eaLnBrk="0" fontAlgn="base" hangingPunct="0">
        <a:spcBef>
          <a:spcPts val="600"/>
        </a:spcBef>
        <a:spcAft>
          <a:spcPct val="0"/>
        </a:spcAft>
        <a:buClr>
          <a:srgbClr val="009A44"/>
        </a:buClr>
        <a:buFont typeface="Wingdings" pitchFamily="2" charset="2"/>
        <a:buChar char="§"/>
        <a:defRPr sz="2000" kern="1200">
          <a:solidFill>
            <a:srgbClr val="616365"/>
          </a:solidFill>
          <a:latin typeface="+mn-lt"/>
          <a:ea typeface="+mn-ea"/>
          <a:cs typeface="+mn-cs"/>
        </a:defRPr>
      </a:lvl1pPr>
      <a:lvl2pPr marL="665163" indent="-323850" algn="l" rtl="0" eaLnBrk="0" fontAlgn="base" hangingPunct="0">
        <a:spcBef>
          <a:spcPts val="600"/>
        </a:spcBef>
        <a:spcAft>
          <a:spcPct val="0"/>
        </a:spcAft>
        <a:buClr>
          <a:schemeClr val="tx1">
            <a:lumMod val="60000"/>
            <a:lumOff val="40000"/>
          </a:schemeClr>
        </a:buClr>
        <a:buFont typeface="Wingdings" pitchFamily="2" charset="2"/>
        <a:buChar char="§"/>
        <a:defRPr kern="1200">
          <a:solidFill>
            <a:srgbClr val="616365"/>
          </a:solidFill>
          <a:latin typeface="+mn-lt"/>
          <a:ea typeface="+mn-ea"/>
          <a:cs typeface="+mn-cs"/>
        </a:defRPr>
      </a:lvl2pPr>
      <a:lvl3pPr marL="971550" indent="-304800" algn="l" rtl="0" eaLnBrk="0" fontAlgn="base" hangingPunct="0">
        <a:spcBef>
          <a:spcPts val="600"/>
        </a:spcBef>
        <a:spcAft>
          <a:spcPct val="0"/>
        </a:spcAft>
        <a:buClr>
          <a:schemeClr val="tx1">
            <a:lumMod val="60000"/>
            <a:lumOff val="40000"/>
          </a:schemeClr>
        </a:buClr>
        <a:buFont typeface="Wingdings" pitchFamily="2" charset="2"/>
        <a:buChar char="§"/>
        <a:defRPr sz="1600" kern="1200">
          <a:solidFill>
            <a:srgbClr val="616365"/>
          </a:solidFill>
          <a:latin typeface="+mn-lt"/>
          <a:ea typeface="+mn-ea"/>
          <a:cs typeface="+mn-cs"/>
        </a:defRPr>
      </a:lvl3pPr>
      <a:lvl4pPr marL="1258888" indent="-287338" algn="l" rtl="0" eaLnBrk="0" fontAlgn="base" hangingPunct="0">
        <a:spcBef>
          <a:spcPts val="600"/>
        </a:spcBef>
        <a:spcAft>
          <a:spcPct val="0"/>
        </a:spcAft>
        <a:buClr>
          <a:schemeClr val="tx1">
            <a:lumMod val="60000"/>
            <a:lumOff val="40000"/>
          </a:schemeClr>
        </a:buClr>
        <a:buFont typeface="Wingdings" pitchFamily="2" charset="2"/>
        <a:buChar char="§"/>
        <a:defRPr sz="1400" kern="1200">
          <a:solidFill>
            <a:srgbClr val="616365"/>
          </a:solidFill>
          <a:latin typeface="+mn-lt"/>
          <a:ea typeface="+mn-ea"/>
          <a:cs typeface="+mn-cs"/>
        </a:defRPr>
      </a:lvl4pPr>
      <a:lvl5pPr marL="1528763" indent="-269875" algn="l" rtl="0" eaLnBrk="0" fontAlgn="base" hangingPunct="0">
        <a:spcBef>
          <a:spcPts val="600"/>
        </a:spcBef>
        <a:spcAft>
          <a:spcPct val="0"/>
        </a:spcAft>
        <a:buClr>
          <a:schemeClr val="tx1">
            <a:lumMod val="60000"/>
            <a:lumOff val="40000"/>
          </a:schemeClr>
        </a:buClr>
        <a:buFont typeface="Wingdings" pitchFamily="2" charset="2"/>
        <a:buChar char="§"/>
        <a:defRPr sz="1200" kern="1200">
          <a:solidFill>
            <a:srgbClr val="6163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cid:d01c4df8-52fa-4f84-97df-44f16230621b@namprd22.prod.outlook.com" TargetMode="External"/><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cid:f3cc472d-4f85-4c73-99c7-79a1d0c80fd2@namprd22.prod.outlook.com"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0" y="4019550"/>
            <a:ext cx="9144000" cy="2844000"/>
          </a:xfrm>
        </p:spPr>
      </p:sp>
      <p:sp>
        <p:nvSpPr>
          <p:cNvPr id="6" name="Title 4"/>
          <p:cNvSpPr>
            <a:spLocks noGrp="1"/>
          </p:cNvSpPr>
          <p:nvPr>
            <p:ph type="ctrTitle"/>
          </p:nvPr>
        </p:nvSpPr>
        <p:spPr>
          <a:xfrm>
            <a:off x="605930" y="1424123"/>
            <a:ext cx="6197598" cy="2865065"/>
          </a:xfrm>
        </p:spPr>
        <p:txBody>
          <a:bodyPr>
            <a:normAutofit/>
          </a:bodyPr>
          <a:lstStyle/>
          <a:p>
            <a:r>
              <a:rPr lang="en-US" dirty="0">
                <a:solidFill>
                  <a:srgbClr val="009A44"/>
                </a:solidFill>
              </a:rPr>
              <a:t>MIPLATE CLINICAL TRIAL</a:t>
            </a:r>
            <a:br>
              <a:rPr lang="en-US" dirty="0">
                <a:solidFill>
                  <a:srgbClr val="009A44"/>
                </a:solidFill>
              </a:rPr>
            </a:br>
            <a:r>
              <a:rPr lang="en-US" sz="2000" dirty="0">
                <a:solidFill>
                  <a:srgbClr val="009A44"/>
                </a:solidFill>
              </a:rPr>
              <a:t>TERUMO BCT BIOTECHNOLOGIES, LLC</a:t>
            </a:r>
            <a:br>
              <a:rPr lang="en-US" dirty="0">
                <a:solidFill>
                  <a:srgbClr val="009A44"/>
                </a:solidFill>
              </a:rPr>
            </a:br>
            <a:endParaRPr lang="en-US" dirty="0">
              <a:solidFill>
                <a:srgbClr val="009A44"/>
              </a:solidFill>
            </a:endParaRPr>
          </a:p>
        </p:txBody>
      </p:sp>
      <p:sp>
        <p:nvSpPr>
          <p:cNvPr id="7" name="Subtitle 5"/>
          <p:cNvSpPr txBox="1">
            <a:spLocks/>
          </p:cNvSpPr>
          <p:nvPr/>
        </p:nvSpPr>
        <p:spPr>
          <a:xfrm>
            <a:off x="587563" y="2592087"/>
            <a:ext cx="5931990" cy="907174"/>
          </a:xfrm>
          <a:prstGeom prst="rect">
            <a:avLst/>
          </a:prstGeom>
        </p:spPr>
        <p:txBody>
          <a:bodyPr>
            <a:noAutofit/>
          </a:bodyPr>
          <a:lstStyle/>
          <a:p>
            <a:pPr marR="0" lvl="0" defTabSz="914400" eaLnBrk="0" latinLnBrk="0" hangingPunct="0">
              <a:lnSpc>
                <a:spcPct val="100000"/>
              </a:lnSpc>
              <a:spcBef>
                <a:spcPts val="600"/>
              </a:spcBef>
              <a:buClr>
                <a:srgbClr val="009A44"/>
              </a:buClr>
              <a:buSzTx/>
              <a:tabLst/>
              <a:defRPr/>
            </a:pPr>
            <a:r>
              <a:rPr lang="en-US" b="1" cap="all" dirty="0">
                <a:solidFill>
                  <a:srgbClr val="616365"/>
                </a:solidFill>
                <a:latin typeface="+mn-lt"/>
                <a:cs typeface="+mn-cs"/>
              </a:rPr>
              <a:t>Study BACKGROUND AND Protocol TRAINING FOR  CLINICIANS  AND Blood Bankers</a:t>
            </a:r>
          </a:p>
          <a:p>
            <a:pPr marR="0" lvl="0" defTabSz="914400" eaLnBrk="0" latinLnBrk="0" hangingPunct="0">
              <a:lnSpc>
                <a:spcPct val="100000"/>
              </a:lnSpc>
              <a:spcBef>
                <a:spcPts val="600"/>
              </a:spcBef>
              <a:buClr>
                <a:srgbClr val="009A44"/>
              </a:buClr>
              <a:buSzTx/>
              <a:tabLst/>
              <a:defRPr/>
            </a:pPr>
            <a:endParaRPr lang="en-US" b="1" cap="all" dirty="0">
              <a:solidFill>
                <a:srgbClr val="616365"/>
              </a:solidFill>
              <a:latin typeface="+mn-lt"/>
              <a:cs typeface="+mn-cs"/>
            </a:endParaRPr>
          </a:p>
          <a:p>
            <a:pPr marR="0" lvl="0" defTabSz="914400" eaLnBrk="0" latinLnBrk="0" hangingPunct="0">
              <a:lnSpc>
                <a:spcPct val="100000"/>
              </a:lnSpc>
              <a:spcBef>
                <a:spcPts val="600"/>
              </a:spcBef>
              <a:buClr>
                <a:srgbClr val="009A44"/>
              </a:buClr>
              <a:buSzTx/>
              <a:tabLst/>
              <a:defRPr/>
            </a:pPr>
            <a:r>
              <a:rPr lang="en-US" sz="1200" b="1" cap="all" dirty="0">
                <a:solidFill>
                  <a:srgbClr val="616365"/>
                </a:solidFill>
                <a:latin typeface="+mn-lt"/>
                <a:cs typeface="+mn-cs"/>
              </a:rPr>
              <a:t>Version 4.0 30Jul2018</a:t>
            </a:r>
          </a:p>
          <a:p>
            <a:pPr marR="0" lvl="0" defTabSz="914400" eaLnBrk="0" latinLnBrk="0" hangingPunct="0">
              <a:lnSpc>
                <a:spcPct val="100000"/>
              </a:lnSpc>
              <a:spcBef>
                <a:spcPts val="600"/>
              </a:spcBef>
              <a:buClr>
                <a:srgbClr val="009A44"/>
              </a:buClr>
              <a:buSzTx/>
              <a:tabLst/>
              <a:defRPr/>
            </a:pPr>
            <a:endParaRPr lang="en-US" b="1" cap="all" dirty="0">
              <a:solidFill>
                <a:srgbClr val="616365"/>
              </a:solidFill>
              <a:latin typeface="+mn-lt"/>
              <a:cs typeface="+mn-cs"/>
            </a:endParaRPr>
          </a:p>
          <a:p>
            <a:pPr marR="0" lvl="0" defTabSz="914400" eaLnBrk="0" latinLnBrk="0" hangingPunct="0">
              <a:lnSpc>
                <a:spcPct val="100000"/>
              </a:lnSpc>
              <a:spcBef>
                <a:spcPts val="600"/>
              </a:spcBef>
              <a:buClr>
                <a:srgbClr val="009A44"/>
              </a:buClr>
              <a:buSzTx/>
              <a:tabLst/>
              <a:defRPr/>
            </a:pPr>
            <a:endParaRPr lang="en-US" b="1" cap="all" dirty="0">
              <a:solidFill>
                <a:srgbClr val="616365"/>
              </a:solidFill>
              <a:latin typeface="+mn-lt"/>
              <a:cs typeface="+mn-cs"/>
            </a:endParaRPr>
          </a:p>
        </p:txBody>
      </p:sp>
    </p:spTree>
    <p:extLst>
      <p:ext uri="{BB962C8B-B14F-4D97-AF65-F5344CB8AC3E}">
        <p14:creationId xmlns:p14="http://schemas.microsoft.com/office/powerpoint/2010/main" val="148786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5"/>
          </p:nvPr>
        </p:nvSpPr>
        <p:spPr>
          <a:xfrm>
            <a:off x="407504" y="1490833"/>
            <a:ext cx="5361925" cy="4734772"/>
          </a:xfrm>
        </p:spPr>
        <p:txBody>
          <a:bodyPr>
            <a:normAutofit fontScale="92500" lnSpcReduction="20000"/>
          </a:bodyPr>
          <a:lstStyle/>
          <a:p>
            <a:pPr marL="0" indent="0">
              <a:buNone/>
            </a:pPr>
            <a:r>
              <a:rPr lang="nl-BE" b="1" dirty="0">
                <a:solidFill>
                  <a:schemeClr val="tx1"/>
                </a:solidFill>
              </a:rPr>
              <a:t>Mirasol-treated PLTs are sensitive to light</a:t>
            </a:r>
          </a:p>
          <a:p>
            <a:pPr marL="53975" lvl="1" indent="-7938">
              <a:spcBef>
                <a:spcPts val="600"/>
              </a:spcBef>
              <a:buNone/>
            </a:pPr>
            <a:r>
              <a:rPr lang="nl-BE" dirty="0"/>
              <a:t>To ensure optimal PLT quality, it is important to adhere to the following recommendations for handling and storage of these products:</a:t>
            </a:r>
          </a:p>
          <a:p>
            <a:pPr lvl="1">
              <a:spcBef>
                <a:spcPts val="600"/>
              </a:spcBef>
            </a:pPr>
            <a:r>
              <a:rPr lang="nl-BE" dirty="0"/>
              <a:t>Store for a maximum of 5 days at 22ºC ± 2ºC with gentle agitation.</a:t>
            </a:r>
          </a:p>
          <a:p>
            <a:pPr lvl="1">
              <a:spcBef>
                <a:spcPts val="600"/>
              </a:spcBef>
            </a:pPr>
            <a:r>
              <a:rPr lang="nl-BE" dirty="0"/>
              <a:t>Avoid prolonged exposure to light. Store the PLT product on any intermediate shelf of a PLT agitator – NOT in direct ambient light </a:t>
            </a:r>
            <a:br>
              <a:rPr lang="nl-BE" dirty="0"/>
            </a:br>
            <a:r>
              <a:rPr lang="nl-BE" dirty="0"/>
              <a:t>(e.g. not on top shelf of an open PLT agitator).</a:t>
            </a:r>
          </a:p>
          <a:p>
            <a:pPr lvl="1">
              <a:spcBef>
                <a:spcPts val="600"/>
              </a:spcBef>
            </a:pPr>
            <a:r>
              <a:rPr lang="nl-BE" dirty="0"/>
              <a:t>Be sure PLT incubators do NOT have internal lights on.</a:t>
            </a:r>
          </a:p>
          <a:p>
            <a:pPr marL="0" indent="0">
              <a:spcBef>
                <a:spcPts val="600"/>
              </a:spcBef>
              <a:buNone/>
            </a:pPr>
            <a:r>
              <a:rPr lang="nl-BE" dirty="0"/>
              <a:t>Brief diffused ambient light exposure during normal handling of products is not a concern.  </a:t>
            </a:r>
          </a:p>
          <a:p>
            <a:pPr marL="0" indent="0">
              <a:spcBef>
                <a:spcPts val="600"/>
              </a:spcBef>
              <a:buNone/>
            </a:pPr>
            <a:r>
              <a:rPr lang="nl-BE"/>
              <a:t>Protective light shielding/covering </a:t>
            </a:r>
            <a:r>
              <a:rPr lang="nl-BE" dirty="0"/>
              <a:t>of the PLT bag is not required.</a:t>
            </a:r>
          </a:p>
          <a:p>
            <a:pPr marL="0" indent="0">
              <a:spcBef>
                <a:spcPts val="600"/>
              </a:spcBef>
              <a:buNone/>
            </a:pPr>
            <a:r>
              <a:rPr lang="nl-BE" dirty="0"/>
              <a:t>Transfuse PLT product within 4 hours of removal from agitator.</a:t>
            </a:r>
          </a:p>
        </p:txBody>
      </p:sp>
      <p:sp>
        <p:nvSpPr>
          <p:cNvPr id="7" name="TextBox 13"/>
          <p:cNvSpPr txBox="1">
            <a:spLocks noChangeArrowheads="1"/>
          </p:cNvSpPr>
          <p:nvPr/>
        </p:nvSpPr>
        <p:spPr bwMode="auto">
          <a:xfrm>
            <a:off x="6430219" y="2653558"/>
            <a:ext cx="2200275" cy="646113"/>
          </a:xfrm>
          <a:prstGeom prst="rect">
            <a:avLst/>
          </a:prstGeom>
          <a:noFill/>
          <a:ln w="9525">
            <a:solidFill>
              <a:srgbClr val="FF0000"/>
            </a:solidFill>
            <a:miter lim="800000"/>
            <a:headEnd/>
            <a:tailEnd/>
          </a:ln>
        </p:spPr>
        <p:txBody>
          <a:bodyPr>
            <a:spAutoFit/>
          </a:bodyPr>
          <a:lstStyle/>
          <a:p>
            <a:pPr algn="ctr"/>
            <a:r>
              <a:rPr lang="nl-BE" b="1" dirty="0">
                <a:solidFill>
                  <a:srgbClr val="FF0000"/>
                </a:solidFill>
              </a:rPr>
              <a:t>No prolonged exposure to light</a:t>
            </a:r>
            <a:r>
              <a:rPr lang="nl-BE" b="1" dirty="0"/>
              <a:t>  </a:t>
            </a:r>
          </a:p>
        </p:txBody>
      </p:sp>
      <p:pic>
        <p:nvPicPr>
          <p:cNvPr id="8" name="Picture 14"/>
          <p:cNvPicPr>
            <a:picLocks noChangeAspect="1" noChangeArrowheads="1"/>
          </p:cNvPicPr>
          <p:nvPr/>
        </p:nvPicPr>
        <p:blipFill>
          <a:blip r:embed="rId3" cstate="print"/>
          <a:srcRect/>
          <a:stretch>
            <a:fillRect/>
          </a:stretch>
        </p:blipFill>
        <p:spPr bwMode="auto">
          <a:xfrm>
            <a:off x="6501656" y="3572720"/>
            <a:ext cx="2373313" cy="2619375"/>
          </a:xfrm>
          <a:prstGeom prst="rect">
            <a:avLst/>
          </a:prstGeom>
          <a:noFill/>
          <a:ln w="9525">
            <a:noFill/>
            <a:miter lim="800000"/>
            <a:headEnd/>
            <a:tailEnd/>
          </a:ln>
        </p:spPr>
      </p:pic>
      <p:cxnSp>
        <p:nvCxnSpPr>
          <p:cNvPr id="9" name="Straight Arrow Connector 8"/>
          <p:cNvCxnSpPr/>
          <p:nvPr/>
        </p:nvCxnSpPr>
        <p:spPr>
          <a:xfrm flipV="1">
            <a:off x="5728447" y="3792071"/>
            <a:ext cx="914400" cy="18826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777881" y="4045792"/>
            <a:ext cx="1858963" cy="1016000"/>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effectLst>
                <a:outerShdw blurRad="38100" dist="38100" dir="2700000" algn="tl">
                  <a:srgbClr val="000000">
                    <a:alpha val="43137"/>
                  </a:srgbClr>
                </a:outerShdw>
              </a:effectLst>
            </a:endParaRPr>
          </a:p>
        </p:txBody>
      </p:sp>
      <p:sp>
        <p:nvSpPr>
          <p:cNvPr id="11" name="TextBox 20"/>
          <p:cNvSpPr txBox="1">
            <a:spLocks noChangeArrowheads="1"/>
          </p:cNvSpPr>
          <p:nvPr/>
        </p:nvSpPr>
        <p:spPr bwMode="auto">
          <a:xfrm>
            <a:off x="7331917" y="4390279"/>
            <a:ext cx="711200" cy="376238"/>
          </a:xfrm>
          <a:prstGeom prst="rect">
            <a:avLst/>
          </a:prstGeom>
          <a:solidFill>
            <a:srgbClr val="00B050"/>
          </a:solidFill>
          <a:ln w="9525">
            <a:noFill/>
            <a:miter lim="800000"/>
            <a:headEnd/>
            <a:tailEnd/>
          </a:ln>
        </p:spPr>
        <p:txBody>
          <a:bodyPr>
            <a:spAutoFit/>
          </a:bodyPr>
          <a:lstStyle/>
          <a:p>
            <a:pPr algn="ctr"/>
            <a:r>
              <a:rPr lang="en-US" b="1" dirty="0">
                <a:solidFill>
                  <a:schemeClr val="bg1"/>
                </a:solidFill>
              </a:rPr>
              <a:t>OK</a:t>
            </a:r>
          </a:p>
        </p:txBody>
      </p:sp>
      <p:sp>
        <p:nvSpPr>
          <p:cNvPr id="12" name="Multiply 11"/>
          <p:cNvSpPr/>
          <p:nvPr/>
        </p:nvSpPr>
        <p:spPr>
          <a:xfrm>
            <a:off x="6582427" y="3261566"/>
            <a:ext cx="1981200" cy="55245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BE" dirty="0"/>
          </a:p>
        </p:txBody>
      </p:sp>
      <p:sp>
        <p:nvSpPr>
          <p:cNvPr id="15" name="Title 1"/>
          <p:cNvSpPr>
            <a:spLocks noGrp="1"/>
          </p:cNvSpPr>
          <p:nvPr>
            <p:ph type="title"/>
          </p:nvPr>
        </p:nvSpPr>
        <p:spPr>
          <a:xfrm>
            <a:off x="415925" y="358775"/>
            <a:ext cx="8291513" cy="1084263"/>
          </a:xfrm>
        </p:spPr>
        <p:txBody>
          <a:bodyPr/>
          <a:lstStyle/>
          <a:p>
            <a:br>
              <a:rPr lang="en-US" dirty="0"/>
            </a:br>
            <a:r>
              <a:rPr lang="en-US" dirty="0"/>
              <a:t> </a:t>
            </a:r>
            <a:r>
              <a:rPr lang="en-US" dirty="0" err="1"/>
              <a:t>Mirasol</a:t>
            </a:r>
            <a:r>
              <a:rPr lang="en-US" dirty="0"/>
              <a:t> Platelet Storage Requirements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rmAutofit/>
          </a:bodyPr>
          <a:lstStyle/>
          <a:p>
            <a:pPr marL="342900" lvl="2" indent="-342900">
              <a:spcBef>
                <a:spcPts val="600"/>
              </a:spcBef>
              <a:spcAft>
                <a:spcPts val="600"/>
              </a:spcAft>
              <a:buClr>
                <a:srgbClr val="009A44"/>
              </a:buClr>
              <a:buFont typeface="Wingdings" charset="2"/>
              <a:buChar char="²"/>
            </a:pPr>
            <a:r>
              <a:rPr lang="en-US" sz="2200" b="1" dirty="0" err="1"/>
              <a:t>Apheresis</a:t>
            </a:r>
            <a:r>
              <a:rPr lang="en-US" sz="2200" b="1" dirty="0"/>
              <a:t> platelet collection in using </a:t>
            </a:r>
            <a:r>
              <a:rPr lang="en-US" sz="2200" b="1" dirty="0" err="1"/>
              <a:t>Trima</a:t>
            </a:r>
            <a:r>
              <a:rPr lang="en-US" sz="2200" b="1" dirty="0"/>
              <a:t> </a:t>
            </a:r>
            <a:r>
              <a:rPr lang="en-US" sz="2200" b="1" dirty="0" err="1"/>
              <a:t>Accel</a:t>
            </a:r>
            <a:r>
              <a:rPr lang="en-US" sz="2400" baseline="30000" dirty="0"/>
              <a:t> ®</a:t>
            </a:r>
            <a:r>
              <a:rPr lang="en-US" sz="2200" b="1" dirty="0"/>
              <a:t> System </a:t>
            </a:r>
          </a:p>
          <a:p>
            <a:pPr lvl="1">
              <a:spcBef>
                <a:spcPts val="600"/>
              </a:spcBef>
            </a:pPr>
            <a:r>
              <a:rPr lang="en-US" dirty="0"/>
              <a:t>Platelets must rest for 2 hours post-collection </a:t>
            </a:r>
          </a:p>
          <a:p>
            <a:pPr marL="342900" lvl="2" indent="-342900">
              <a:spcBef>
                <a:spcPts val="600"/>
              </a:spcBef>
              <a:spcAft>
                <a:spcPts val="600"/>
              </a:spcAft>
              <a:buClr>
                <a:srgbClr val="009A44"/>
              </a:buClr>
              <a:buFont typeface="Wingdings" charset="2"/>
              <a:buChar char="²"/>
            </a:pPr>
            <a:r>
              <a:rPr lang="en-US" sz="2200" b="1" dirty="0" err="1"/>
              <a:t>Mirasol</a:t>
            </a:r>
            <a:r>
              <a:rPr lang="en-US" sz="2200" b="1" dirty="0"/>
              <a:t> Treatment </a:t>
            </a:r>
          </a:p>
          <a:p>
            <a:pPr lvl="1">
              <a:spcBef>
                <a:spcPts val="600"/>
              </a:spcBef>
            </a:pPr>
            <a:r>
              <a:rPr lang="en-US" dirty="0"/>
              <a:t>Treatment initiated 2-22 hours post-collection</a:t>
            </a:r>
          </a:p>
          <a:p>
            <a:pPr lvl="1">
              <a:spcBef>
                <a:spcPts val="600"/>
              </a:spcBef>
            </a:pPr>
            <a:r>
              <a:rPr lang="en-US" dirty="0"/>
              <a:t>Treatment of one platelet unit requires 20-25 minutes</a:t>
            </a:r>
          </a:p>
          <a:p>
            <a:pPr lvl="2">
              <a:spcBef>
                <a:spcPts val="600"/>
              </a:spcBef>
            </a:pPr>
            <a:r>
              <a:rPr lang="en-US" dirty="0"/>
              <a:t>Sterile docking and mixing of riboflavin with platelet product in the provided disposables set</a:t>
            </a:r>
          </a:p>
          <a:p>
            <a:pPr lvl="2">
              <a:spcBef>
                <a:spcPts val="600"/>
              </a:spcBef>
            </a:pPr>
            <a:r>
              <a:rPr lang="en-US" dirty="0"/>
              <a:t>Disconnect original product collection bag and riboflavin bag</a:t>
            </a:r>
          </a:p>
          <a:p>
            <a:pPr lvl="2">
              <a:spcBef>
                <a:spcPts val="600"/>
              </a:spcBef>
            </a:pPr>
            <a:r>
              <a:rPr lang="en-US" dirty="0"/>
              <a:t>Illuminate product for 4-10 minutes; actual time depends on product volume</a:t>
            </a:r>
          </a:p>
          <a:p>
            <a:pPr lvl="2">
              <a:spcBef>
                <a:spcPts val="600"/>
              </a:spcBef>
            </a:pPr>
            <a:r>
              <a:rPr lang="en-US" dirty="0"/>
              <a:t>Break frangible connectors to spike ports on storage bag</a:t>
            </a:r>
          </a:p>
          <a:p>
            <a:pPr lvl="2">
              <a:spcBef>
                <a:spcPts val="600"/>
              </a:spcBef>
            </a:pPr>
            <a:r>
              <a:rPr lang="en-US" dirty="0"/>
              <a:t>Final product labeling</a:t>
            </a:r>
          </a:p>
          <a:p>
            <a:pPr lvl="1">
              <a:spcBef>
                <a:spcPts val="600"/>
              </a:spcBef>
            </a:pPr>
            <a:r>
              <a:rPr lang="en-US" dirty="0" err="1"/>
              <a:t>Mirasol</a:t>
            </a:r>
            <a:r>
              <a:rPr lang="en-US" dirty="0"/>
              <a:t>-treated platelet unit is ready for transfusion or storage/distribution</a:t>
            </a:r>
          </a:p>
          <a:p>
            <a:pPr lvl="1">
              <a:spcBef>
                <a:spcPts val="600"/>
              </a:spcBef>
            </a:pPr>
            <a:r>
              <a:rPr lang="en-US" dirty="0"/>
              <a:t>Bacterial testing required per institutional SOPs</a:t>
            </a:r>
          </a:p>
          <a:p>
            <a:pPr lvl="1">
              <a:spcBef>
                <a:spcPts val="600"/>
              </a:spcBef>
            </a:pPr>
            <a:endParaRPr lang="en-US" dirty="0"/>
          </a:p>
        </p:txBody>
      </p:sp>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6"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Overview of </a:t>
            </a:r>
            <a:r>
              <a:rPr lang="en-US" sz="2800" b="1" dirty="0" err="1">
                <a:solidFill>
                  <a:srgbClr val="616365"/>
                </a:solidFill>
                <a:latin typeface="+mj-lt"/>
                <a:ea typeface="+mj-ea"/>
                <a:cs typeface="+mj-cs"/>
              </a:rPr>
              <a:t>Mirasol</a:t>
            </a:r>
            <a:r>
              <a:rPr lang="en-US" sz="2800" b="1" dirty="0">
                <a:solidFill>
                  <a:srgbClr val="616365"/>
                </a:solidFill>
                <a:latin typeface="+mj-lt"/>
                <a:ea typeface="+mj-ea"/>
                <a:cs typeface="+mj-cs"/>
              </a:rPr>
              <a:t> Treatment Process</a:t>
            </a:r>
          </a:p>
        </p:txBody>
      </p:sp>
    </p:spTree>
    <p:extLst>
      <p:ext uri="{BB962C8B-B14F-4D97-AF65-F5344CB8AC3E}">
        <p14:creationId xmlns:p14="http://schemas.microsoft.com/office/powerpoint/2010/main" val="125566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5925" y="3549806"/>
            <a:ext cx="6197598" cy="2865065"/>
          </a:xfrm>
        </p:spPr>
        <p:txBody>
          <a:bodyPr>
            <a:normAutofit/>
          </a:bodyPr>
          <a:lstStyle/>
          <a:p>
            <a:r>
              <a:rPr lang="en-US" dirty="0"/>
              <a:t>MIPLATE Investigational product details </a:t>
            </a:r>
            <a:br>
              <a:rPr lang="en-US" dirty="0"/>
            </a:br>
            <a:endParaRPr lang="en-US" dirty="0"/>
          </a:p>
        </p:txBody>
      </p:sp>
      <p:sp>
        <p:nvSpPr>
          <p:cNvPr id="6" name="Subtitle 5"/>
          <p:cNvSpPr>
            <a:spLocks noGrp="1"/>
          </p:cNvSpPr>
          <p:nvPr>
            <p:ph type="subTitle" idx="1"/>
          </p:nvPr>
        </p:nvSpPr>
        <p:spPr>
          <a:xfrm>
            <a:off x="703677" y="5667797"/>
            <a:ext cx="5636248" cy="469234"/>
          </a:xfrm>
        </p:spPr>
        <p:txBody>
          <a:bodyPr>
            <a:normAutofit fontScale="92500" lnSpcReduction="10000"/>
          </a:bodyPr>
          <a:lstStyle/>
          <a:p>
            <a:r>
              <a:rPr lang="en-US" dirty="0"/>
              <a:t>PRODUCT ordering and inventory 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a:spLocks noGrp="1"/>
          </p:cNvSpPr>
          <p:nvPr>
            <p:ph type="title"/>
          </p:nvPr>
        </p:nvSpPr>
        <p:spPr>
          <a:xfrm>
            <a:off x="415925" y="358775"/>
            <a:ext cx="8291513" cy="1084263"/>
          </a:xfrm>
        </p:spPr>
        <p:txBody>
          <a:bodyPr/>
          <a:lstStyle/>
          <a:p>
            <a:br>
              <a:rPr lang="en-US" dirty="0"/>
            </a:br>
            <a:r>
              <a:rPr lang="en-US" dirty="0"/>
              <a:t>Platelet Product Details</a:t>
            </a:r>
          </a:p>
        </p:txBody>
      </p:sp>
      <p:sp>
        <p:nvSpPr>
          <p:cNvPr id="10" name="Content Placeholder 2"/>
          <p:cNvSpPr>
            <a:spLocks noGrp="1"/>
          </p:cNvSpPr>
          <p:nvPr>
            <p:ph idx="4294967295"/>
          </p:nvPr>
        </p:nvSpPr>
        <p:spPr>
          <a:xfrm>
            <a:off x="415925" y="1805319"/>
            <a:ext cx="8291512" cy="4527241"/>
          </a:xfrm>
          <a:prstGeom prst="rect">
            <a:avLst/>
          </a:prstGeom>
        </p:spPr>
        <p:txBody>
          <a:bodyPr>
            <a:normAutofit/>
          </a:bodyPr>
          <a:lstStyle/>
          <a:p>
            <a:pPr marL="342900" lvl="2" indent="-342900">
              <a:lnSpc>
                <a:spcPct val="130000"/>
              </a:lnSpc>
              <a:spcAft>
                <a:spcPts val="600"/>
              </a:spcAft>
              <a:buClr>
                <a:srgbClr val="009A44"/>
              </a:buClr>
              <a:buFont typeface="Wingdings" charset="2"/>
              <a:buChar char="²"/>
              <a:tabLst>
                <a:tab pos="347663" algn="l"/>
              </a:tabLst>
            </a:pPr>
            <a:r>
              <a:rPr lang="en-US" sz="2000" b="1" dirty="0"/>
              <a:t>Product Specifications</a:t>
            </a:r>
          </a:p>
          <a:p>
            <a:pPr lvl="1">
              <a:tabLst>
                <a:tab pos="682625" algn="l"/>
              </a:tabLst>
            </a:pPr>
            <a:r>
              <a:rPr lang="en-US" dirty="0"/>
              <a:t>1 unit of PLTs ≥ 3.0 x 10</a:t>
            </a:r>
            <a:r>
              <a:rPr lang="en-US" baseline="30000" dirty="0"/>
              <a:t>11</a:t>
            </a:r>
            <a:r>
              <a:rPr lang="en-US" dirty="0"/>
              <a:t>/µL (standard therapeutic dose)</a:t>
            </a:r>
          </a:p>
          <a:p>
            <a:pPr lvl="1">
              <a:tabLst>
                <a:tab pos="682625" algn="l"/>
              </a:tabLst>
            </a:pPr>
            <a:r>
              <a:rPr lang="en-US" dirty="0"/>
              <a:t>Aph PLT, collected in ACD-A, stored in 100% plasma</a:t>
            </a:r>
          </a:p>
          <a:p>
            <a:pPr lvl="1">
              <a:tabLst>
                <a:tab pos="682625" algn="l"/>
              </a:tabLst>
            </a:pPr>
            <a:r>
              <a:rPr lang="en-US" dirty="0"/>
              <a:t>5-day expiration</a:t>
            </a:r>
          </a:p>
          <a:p>
            <a:pPr lvl="1">
              <a:tabLst>
                <a:tab pos="682625" algn="l"/>
              </a:tabLst>
            </a:pPr>
            <a:r>
              <a:rPr lang="en-US" dirty="0"/>
              <a:t>Irradiation not required but allowed at treating physician’s discretion </a:t>
            </a:r>
          </a:p>
          <a:p>
            <a:pPr lvl="1">
              <a:tabLst>
                <a:tab pos="682625" algn="l"/>
              </a:tabLst>
            </a:pPr>
            <a:r>
              <a:rPr lang="en-US" dirty="0"/>
              <a:t>No bedside </a:t>
            </a:r>
            <a:r>
              <a:rPr lang="en-US" dirty="0" err="1"/>
              <a:t>leukoreduction</a:t>
            </a:r>
            <a:r>
              <a:rPr lang="en-US" dirty="0"/>
              <a:t> (ensure accuracy of pre-/post-PLT counts)</a:t>
            </a:r>
          </a:p>
          <a:p>
            <a:pPr lvl="1">
              <a:tabLst>
                <a:tab pos="682625" algn="l"/>
              </a:tabLst>
            </a:pPr>
            <a:r>
              <a:rPr lang="en-US" dirty="0"/>
              <a:t>MIR PLTs </a:t>
            </a:r>
          </a:p>
          <a:p>
            <a:pPr lvl="2">
              <a:tabLst>
                <a:tab pos="682625" algn="l"/>
              </a:tabLst>
            </a:pPr>
            <a:r>
              <a:rPr lang="en-US" dirty="0"/>
              <a:t>Single-donor </a:t>
            </a:r>
            <a:r>
              <a:rPr lang="en-US" dirty="0" err="1"/>
              <a:t>Aph</a:t>
            </a:r>
            <a:r>
              <a:rPr lang="en-US" dirty="0"/>
              <a:t> PLTs collected on the </a:t>
            </a:r>
            <a:r>
              <a:rPr lang="en-US" dirty="0" err="1"/>
              <a:t>Trima</a:t>
            </a:r>
            <a:r>
              <a:rPr lang="en-US" dirty="0"/>
              <a:t> </a:t>
            </a:r>
            <a:r>
              <a:rPr lang="en-US" dirty="0" err="1"/>
              <a:t>Accel</a:t>
            </a:r>
            <a:r>
              <a:rPr lang="en-US" dirty="0"/>
              <a:t> ABC System</a:t>
            </a:r>
          </a:p>
          <a:p>
            <a:pPr lvl="2">
              <a:tabLst>
                <a:tab pos="682625" algn="l"/>
              </a:tabLst>
            </a:pPr>
            <a:r>
              <a:rPr lang="en-US" dirty="0"/>
              <a:t>Prepared/supplied by participating blood center</a:t>
            </a:r>
          </a:p>
          <a:p>
            <a:pPr lvl="2">
              <a:tabLst>
                <a:tab pos="682625" algn="l"/>
              </a:tabLst>
            </a:pPr>
            <a:r>
              <a:rPr lang="en-US" dirty="0"/>
              <a:t>No washing or volume reduction (not validated)</a:t>
            </a:r>
          </a:p>
          <a:p>
            <a:pPr lvl="1">
              <a:tabLst>
                <a:tab pos="682625" algn="l"/>
              </a:tabLst>
            </a:pPr>
            <a:r>
              <a:rPr lang="en-US" dirty="0"/>
              <a:t>REF PLTs</a:t>
            </a:r>
          </a:p>
          <a:p>
            <a:pPr lvl="2">
              <a:tabLst>
                <a:tab pos="682625" algn="l"/>
              </a:tabLst>
            </a:pPr>
            <a:r>
              <a:rPr lang="en-US" dirty="0"/>
              <a:t>Single-donor </a:t>
            </a:r>
            <a:r>
              <a:rPr lang="en-US" dirty="0" err="1"/>
              <a:t>Aph</a:t>
            </a:r>
            <a:r>
              <a:rPr lang="en-US" dirty="0"/>
              <a:t> PLTs collected on any machine</a:t>
            </a:r>
          </a:p>
          <a:p>
            <a:pPr lvl="2">
              <a:tabLst>
                <a:tab pos="682625" algn="l"/>
              </a:tabLst>
            </a:pPr>
            <a:r>
              <a:rPr lang="en-US" dirty="0"/>
              <a:t>Obtained from standard clinical supply</a:t>
            </a:r>
          </a:p>
          <a:p>
            <a:pPr lvl="1">
              <a:buNone/>
              <a:tabLst>
                <a:tab pos="347663" algn="l"/>
              </a:tabLst>
            </a:pPr>
            <a:endParaRPr lang="en-US" dirty="0"/>
          </a:p>
          <a:p>
            <a:pPr lvl="2">
              <a:tabLst>
                <a:tab pos="347663" algn="l"/>
              </a:tabLst>
            </a:pPr>
            <a:endParaRPr lang="en-US" dirty="0"/>
          </a:p>
          <a:p>
            <a:pPr marL="929888" lvl="2" indent="-276225">
              <a:lnSpc>
                <a:spcPct val="110000"/>
              </a:lnSpc>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a:spLocks noGrp="1"/>
          </p:cNvSpPr>
          <p:nvPr>
            <p:ph type="title"/>
          </p:nvPr>
        </p:nvSpPr>
        <p:spPr>
          <a:xfrm>
            <a:off x="415925" y="358775"/>
            <a:ext cx="8291513" cy="1084263"/>
          </a:xfrm>
        </p:spPr>
        <p:txBody>
          <a:bodyPr/>
          <a:lstStyle/>
          <a:p>
            <a:br>
              <a:rPr lang="en-US" dirty="0"/>
            </a:br>
            <a:r>
              <a:rPr lang="en-US" dirty="0"/>
              <a:t>Irradiation with </a:t>
            </a:r>
            <a:r>
              <a:rPr lang="en-US" dirty="0" err="1"/>
              <a:t>Mirasol</a:t>
            </a:r>
            <a:r>
              <a:rPr lang="en-US" dirty="0"/>
              <a:t>-Treated Platelets</a:t>
            </a:r>
          </a:p>
        </p:txBody>
      </p:sp>
      <p:pic>
        <p:nvPicPr>
          <p:cNvPr id="8" name="Picture 7"/>
          <p:cNvPicPr>
            <a:picLocks noChangeAspect="1" noChangeArrowheads="1"/>
          </p:cNvPicPr>
          <p:nvPr/>
        </p:nvPicPr>
        <p:blipFill>
          <a:blip r:embed="rId2" cstate="print"/>
          <a:srcRect/>
          <a:stretch>
            <a:fillRect/>
          </a:stretch>
        </p:blipFill>
        <p:spPr bwMode="auto">
          <a:xfrm>
            <a:off x="532263" y="1497256"/>
            <a:ext cx="7601803" cy="4719794"/>
          </a:xfrm>
          <a:prstGeom prst="rect">
            <a:avLst/>
          </a:prstGeom>
          <a:noFill/>
          <a:ln w="9525">
            <a:noFill/>
            <a:miter lim="800000"/>
            <a:headEnd/>
            <a:tailEnd/>
          </a:ln>
        </p:spPr>
      </p:pic>
      <p:sp>
        <p:nvSpPr>
          <p:cNvPr id="9" name="TextBox 8"/>
          <p:cNvSpPr txBox="1"/>
          <p:nvPr/>
        </p:nvSpPr>
        <p:spPr>
          <a:xfrm>
            <a:off x="460658" y="5964042"/>
            <a:ext cx="8159262" cy="338554"/>
          </a:xfrm>
          <a:prstGeom prst="rect">
            <a:avLst/>
          </a:prstGeom>
          <a:noFill/>
        </p:spPr>
        <p:txBody>
          <a:bodyPr wrap="square" lIns="0" tIns="0" rIns="0" bIns="0" rtlCol="0">
            <a:spAutoFit/>
          </a:bodyPr>
          <a:lstStyle/>
          <a:p>
            <a:endParaRPr lang="en-US" sz="1100" dirty="0"/>
          </a:p>
          <a:p>
            <a:r>
              <a:rPr lang="en-US" sz="1100" dirty="0"/>
              <a:t> Mirasol® PRT System for Platelets Investigator’s Brochure Ed 5 : 28 SEP 2016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a:spLocks noGrp="1"/>
          </p:cNvSpPr>
          <p:nvPr>
            <p:ph type="title"/>
          </p:nvPr>
        </p:nvSpPr>
        <p:spPr>
          <a:xfrm>
            <a:off x="415925" y="358775"/>
            <a:ext cx="8291513" cy="1084263"/>
          </a:xfrm>
        </p:spPr>
        <p:txBody>
          <a:bodyPr/>
          <a:lstStyle/>
          <a:p>
            <a:br>
              <a:rPr lang="en-US" dirty="0"/>
            </a:br>
            <a:r>
              <a:rPr lang="en-US" dirty="0" err="1"/>
              <a:t>Mirasol</a:t>
            </a:r>
            <a:r>
              <a:rPr lang="en-US" dirty="0"/>
              <a:t> Platelet Product Ordering</a:t>
            </a:r>
          </a:p>
        </p:txBody>
      </p:sp>
      <p:sp>
        <p:nvSpPr>
          <p:cNvPr id="4" name="Content Placeholder 2"/>
          <p:cNvSpPr>
            <a:spLocks noGrp="1"/>
          </p:cNvSpPr>
          <p:nvPr>
            <p:ph idx="4294967295"/>
          </p:nvPr>
        </p:nvSpPr>
        <p:spPr>
          <a:xfrm>
            <a:off x="415925" y="1527859"/>
            <a:ext cx="8291512" cy="4884516"/>
          </a:xfrm>
          <a:prstGeom prst="rect">
            <a:avLst/>
          </a:prstGeom>
        </p:spPr>
        <p:txBody>
          <a:bodyPr>
            <a:normAutofit/>
          </a:bodyPr>
          <a:lstStyle/>
          <a:p>
            <a:pPr>
              <a:buNone/>
            </a:pPr>
            <a:endParaRPr lang="en-US" b="1" dirty="0"/>
          </a:p>
          <a:p>
            <a:pPr marL="342900" lvl="2" indent="-342900">
              <a:lnSpc>
                <a:spcPct val="120000"/>
              </a:lnSpc>
              <a:spcAft>
                <a:spcPts val="600"/>
              </a:spcAft>
              <a:buClr>
                <a:srgbClr val="009A44"/>
              </a:buClr>
              <a:buFont typeface="Wingdings" charset="2"/>
              <a:buChar char="²"/>
              <a:tabLst>
                <a:tab pos="347663" algn="l"/>
              </a:tabLst>
            </a:pPr>
            <a:r>
              <a:rPr lang="en-US" sz="2000" b="1" dirty="0"/>
              <a:t>Communication and ordering of MIR PLTs from the blood center</a:t>
            </a:r>
          </a:p>
          <a:p>
            <a:pPr lvl="1"/>
            <a:r>
              <a:rPr lang="en-US" dirty="0"/>
              <a:t>MIR PLTs are considered investigational product and are “made to order”</a:t>
            </a:r>
            <a:endParaRPr lang="en-US" dirty="0">
              <a:solidFill>
                <a:srgbClr val="FF0000"/>
              </a:solidFill>
            </a:endParaRPr>
          </a:p>
          <a:p>
            <a:pPr lvl="1"/>
            <a:r>
              <a:rPr lang="en-US" dirty="0"/>
              <a:t>Platelets should be ordered with enough advance notice to support pre-defined production and shipping time requirements, while ensuring adequate inventory to meet each subject’s expected transfusion needs </a:t>
            </a:r>
          </a:p>
          <a:p>
            <a:pPr lvl="1"/>
            <a:r>
              <a:rPr lang="en-US" dirty="0"/>
              <a:t>Ask your blood center for their MIR PLT production schedule/turnaround</a:t>
            </a:r>
          </a:p>
          <a:p>
            <a:pPr lvl="1"/>
            <a:r>
              <a:rPr lang="en-US" dirty="0"/>
              <a:t>Routine and proactive phone communication by your point(s) of contact about patient screening status and supportive care requirements with your blood center is critical to timely delivery and minimization of off-protocol transfusions </a:t>
            </a:r>
          </a:p>
          <a:p>
            <a:pPr lvl="1"/>
            <a:r>
              <a:rPr lang="en-US" dirty="0"/>
              <a:t>Ensure your blood center understands your patient-specific PLT requirements and post-manufacturing needs (e.g., irradiation)</a:t>
            </a:r>
          </a:p>
          <a:p>
            <a:pPr lvl="1"/>
            <a:r>
              <a:rPr lang="en-US" dirty="0"/>
              <a:t>A completed order form must be submitted to the blood center for all MIR PLT requests</a:t>
            </a:r>
          </a:p>
          <a:p>
            <a:endParaRPr lang="en-US" sz="2000" dirty="0"/>
          </a:p>
          <a:p>
            <a:pPr lvl="2"/>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3647C5-9000-4070-9E27-9B66C793F604}"/>
              </a:ext>
            </a:extLst>
          </p:cNvPr>
          <p:cNvPicPr>
            <a:picLocks noChangeAspect="1"/>
          </p:cNvPicPr>
          <p:nvPr/>
        </p:nvPicPr>
        <p:blipFill>
          <a:blip r:embed="rId2"/>
          <a:stretch>
            <a:fillRect/>
          </a:stretch>
        </p:blipFill>
        <p:spPr>
          <a:xfrm>
            <a:off x="3328255" y="1622463"/>
            <a:ext cx="5047214" cy="4545786"/>
          </a:xfrm>
          <a:prstGeom prst="rect">
            <a:avLst/>
          </a:prstGeom>
        </p:spPr>
      </p:pic>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lstStyle/>
          <a:p>
            <a:br>
              <a:rPr lang="en-US" dirty="0"/>
            </a:br>
            <a:r>
              <a:rPr lang="en-US" dirty="0"/>
              <a:t> </a:t>
            </a:r>
            <a:r>
              <a:rPr lang="en-US" dirty="0" err="1"/>
              <a:t>Mirasol</a:t>
            </a:r>
            <a:r>
              <a:rPr lang="en-US" dirty="0"/>
              <a:t> Platelet ISBT Label</a:t>
            </a:r>
          </a:p>
        </p:txBody>
      </p:sp>
      <p:sp>
        <p:nvSpPr>
          <p:cNvPr id="12" name="Down Arrow 11"/>
          <p:cNvSpPr/>
          <p:nvPr/>
        </p:nvSpPr>
        <p:spPr>
          <a:xfrm rot="5400000" flipV="1">
            <a:off x="3366168" y="4032676"/>
            <a:ext cx="199902" cy="1102427"/>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7" name="TextBox 16"/>
          <p:cNvSpPr txBox="1"/>
          <p:nvPr/>
        </p:nvSpPr>
        <p:spPr>
          <a:xfrm>
            <a:off x="988964" y="4095857"/>
            <a:ext cx="2477155" cy="538609"/>
          </a:xfrm>
          <a:prstGeom prst="rect">
            <a:avLst/>
          </a:prstGeom>
          <a:noFill/>
        </p:spPr>
        <p:txBody>
          <a:bodyPr wrap="square" lIns="0" tIns="0" rIns="0" bIns="0" rtlCol="0">
            <a:spAutoFit/>
          </a:bodyPr>
          <a:lstStyle/>
          <a:p>
            <a:endParaRPr lang="en-US" sz="1100" dirty="0"/>
          </a:p>
          <a:p>
            <a:r>
              <a:rPr lang="en-US" sz="1100" dirty="0"/>
              <a:t> </a:t>
            </a:r>
            <a:r>
              <a:rPr lang="en-US" sz="1200" b="1" dirty="0"/>
              <a:t>Mirasol-specific ISBT product code (“E-code”)</a:t>
            </a:r>
            <a:endParaRPr lang="en-US" sz="1100" dirty="0"/>
          </a:p>
        </p:txBody>
      </p:sp>
      <p:sp>
        <p:nvSpPr>
          <p:cNvPr id="13" name="Down Arrow 11">
            <a:extLst>
              <a:ext uri="{FF2B5EF4-FFF2-40B4-BE49-F238E27FC236}">
                <a16:creationId xmlns:a16="http://schemas.microsoft.com/office/drawing/2014/main" id="{23AB617A-1155-400B-B8F4-CD3AA4CAF20C}"/>
              </a:ext>
            </a:extLst>
          </p:cNvPr>
          <p:cNvSpPr/>
          <p:nvPr/>
        </p:nvSpPr>
        <p:spPr>
          <a:xfrm rot="5400000" flipV="1">
            <a:off x="3021630" y="4533376"/>
            <a:ext cx="199902" cy="1102427"/>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8" name="TextBox 17">
            <a:extLst>
              <a:ext uri="{FF2B5EF4-FFF2-40B4-BE49-F238E27FC236}">
                <a16:creationId xmlns:a16="http://schemas.microsoft.com/office/drawing/2014/main" id="{FC7F317D-CD10-4CB4-905D-C461F1B445CC}"/>
              </a:ext>
            </a:extLst>
          </p:cNvPr>
          <p:cNvSpPr txBox="1"/>
          <p:nvPr/>
        </p:nvSpPr>
        <p:spPr>
          <a:xfrm>
            <a:off x="112932" y="4822903"/>
            <a:ext cx="2477155" cy="723275"/>
          </a:xfrm>
          <a:prstGeom prst="rect">
            <a:avLst/>
          </a:prstGeom>
          <a:noFill/>
        </p:spPr>
        <p:txBody>
          <a:bodyPr wrap="square" lIns="0" tIns="0" rIns="0" bIns="0" rtlCol="0">
            <a:spAutoFit/>
          </a:bodyPr>
          <a:lstStyle/>
          <a:p>
            <a:endParaRPr lang="en-US" sz="1100" dirty="0"/>
          </a:p>
          <a:p>
            <a:r>
              <a:rPr lang="en-US" sz="1100" dirty="0"/>
              <a:t> </a:t>
            </a:r>
            <a:r>
              <a:rPr lang="en-US" sz="1200" b="1" dirty="0" err="1"/>
              <a:t>Mirasol</a:t>
            </a:r>
            <a:r>
              <a:rPr lang="en-US" sz="1200" b="1" dirty="0"/>
              <a:t>-specific description text (exact text may depend on the manufacturing/blood center)</a:t>
            </a:r>
            <a:endParaRPr lang="en-US" sz="1100" dirty="0"/>
          </a:p>
        </p:txBody>
      </p:sp>
      <p:sp>
        <p:nvSpPr>
          <p:cNvPr id="19" name="TextBox 18">
            <a:extLst>
              <a:ext uri="{FF2B5EF4-FFF2-40B4-BE49-F238E27FC236}">
                <a16:creationId xmlns:a16="http://schemas.microsoft.com/office/drawing/2014/main" id="{E053575A-9505-4399-961C-E6914FC6CCAF}"/>
              </a:ext>
            </a:extLst>
          </p:cNvPr>
          <p:cNvSpPr txBox="1"/>
          <p:nvPr/>
        </p:nvSpPr>
        <p:spPr>
          <a:xfrm>
            <a:off x="488574" y="1134548"/>
            <a:ext cx="6597607" cy="193899"/>
          </a:xfrm>
          <a:prstGeom prst="rect">
            <a:avLst/>
          </a:prstGeom>
          <a:noFill/>
        </p:spPr>
        <p:txBody>
          <a:bodyPr wrap="square" lIns="0" tIns="0" rIns="0" bIns="0" rtlCol="0">
            <a:spAutoFit/>
          </a:bodyPr>
          <a:lstStyle/>
          <a:p>
            <a:pPr>
              <a:lnSpc>
                <a:spcPct val="90000"/>
              </a:lnSpc>
            </a:pPr>
            <a:r>
              <a:rPr lang="en-US" sz="1400" b="1" i="1" dirty="0"/>
              <a:t>Affixed to the storage bag</a:t>
            </a:r>
            <a:endParaRPr lang="en-US" sz="1400" b="1" i="1" dirty="0">
              <a:solidFill>
                <a:srgbClr val="FF0000"/>
              </a:solidFill>
            </a:endParaRPr>
          </a:p>
        </p:txBody>
      </p:sp>
      <p:sp>
        <p:nvSpPr>
          <p:cNvPr id="3" name="Rectangle: Rounded Corners 2">
            <a:extLst>
              <a:ext uri="{FF2B5EF4-FFF2-40B4-BE49-F238E27FC236}">
                <a16:creationId xmlns:a16="http://schemas.microsoft.com/office/drawing/2014/main" id="{3E757E2E-6FB1-4EC0-8888-985E46ABABE7}"/>
              </a:ext>
            </a:extLst>
          </p:cNvPr>
          <p:cNvSpPr/>
          <p:nvPr/>
        </p:nvSpPr>
        <p:spPr>
          <a:xfrm>
            <a:off x="4017333" y="4483938"/>
            <a:ext cx="632488" cy="199903"/>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1" name="Rectangle: Rounded Corners 10">
            <a:extLst>
              <a:ext uri="{FF2B5EF4-FFF2-40B4-BE49-F238E27FC236}">
                <a16:creationId xmlns:a16="http://schemas.microsoft.com/office/drawing/2014/main" id="{970273E1-A927-4EC6-A2AB-4534383F2F72}"/>
              </a:ext>
            </a:extLst>
          </p:cNvPr>
          <p:cNvSpPr/>
          <p:nvPr/>
        </p:nvSpPr>
        <p:spPr>
          <a:xfrm>
            <a:off x="3728977" y="5058384"/>
            <a:ext cx="1102428" cy="12615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133357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lstStyle/>
          <a:p>
            <a:br>
              <a:rPr lang="en-US" dirty="0"/>
            </a:br>
            <a:r>
              <a:rPr lang="en-US" dirty="0"/>
              <a:t> </a:t>
            </a:r>
            <a:r>
              <a:rPr lang="en-US" dirty="0" err="1"/>
              <a:t>Mirasol</a:t>
            </a:r>
            <a:r>
              <a:rPr lang="en-US" dirty="0"/>
              <a:t> Platelet/MIPLATE Study Tie-Tag</a:t>
            </a:r>
          </a:p>
        </p:txBody>
      </p:sp>
      <p:pic>
        <p:nvPicPr>
          <p:cNvPr id="13" name="Picture 12" descr="cid:d01c4df8-52fa-4f84-97df-44f16230621b@namprd22.prod.outlook.com">
            <a:extLst>
              <a:ext uri="{FF2B5EF4-FFF2-40B4-BE49-F238E27FC236}">
                <a16:creationId xmlns:a16="http://schemas.microsoft.com/office/drawing/2014/main" id="{C4C69CAE-348E-4EEF-9BB2-B69C84AB40EB}"/>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l="5369" t="22132" r="4620" b="15956"/>
          <a:stretch>
            <a:fillRect/>
          </a:stretch>
        </p:blipFill>
        <p:spPr bwMode="auto">
          <a:xfrm rot="5400000">
            <a:off x="385764" y="3021958"/>
            <a:ext cx="4111755" cy="2120629"/>
          </a:xfrm>
          <a:prstGeom prst="rect">
            <a:avLst/>
          </a:prstGeom>
          <a:noFill/>
          <a:ln>
            <a:noFill/>
          </a:ln>
        </p:spPr>
      </p:pic>
      <p:pic>
        <p:nvPicPr>
          <p:cNvPr id="18" name="Picture 17" descr="cid:f3cc472d-4f85-4c73-99c7-79a1d0c80fd2@namprd22.prod.outlook.com">
            <a:extLst>
              <a:ext uri="{FF2B5EF4-FFF2-40B4-BE49-F238E27FC236}">
                <a16:creationId xmlns:a16="http://schemas.microsoft.com/office/drawing/2014/main" id="{D4FB3771-6C4A-4097-9479-79E29ED66850}"/>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l="1726" t="17417" r="2164" b="19249"/>
          <a:stretch>
            <a:fillRect/>
          </a:stretch>
        </p:blipFill>
        <p:spPr bwMode="auto">
          <a:xfrm rot="5400000">
            <a:off x="3888424" y="3018218"/>
            <a:ext cx="4280166" cy="2115347"/>
          </a:xfrm>
          <a:prstGeom prst="rect">
            <a:avLst/>
          </a:prstGeom>
          <a:noFill/>
          <a:ln>
            <a:noFill/>
          </a:ln>
        </p:spPr>
      </p:pic>
      <p:sp>
        <p:nvSpPr>
          <p:cNvPr id="19" name="TextBox 18">
            <a:extLst>
              <a:ext uri="{FF2B5EF4-FFF2-40B4-BE49-F238E27FC236}">
                <a16:creationId xmlns:a16="http://schemas.microsoft.com/office/drawing/2014/main" id="{6EF5E372-C02C-4E60-9EC8-C9E85D615374}"/>
              </a:ext>
            </a:extLst>
          </p:cNvPr>
          <p:cNvSpPr txBox="1"/>
          <p:nvPr/>
        </p:nvSpPr>
        <p:spPr>
          <a:xfrm>
            <a:off x="2057819" y="1542221"/>
            <a:ext cx="1980781" cy="249299"/>
          </a:xfrm>
          <a:prstGeom prst="rect">
            <a:avLst/>
          </a:prstGeom>
          <a:noFill/>
        </p:spPr>
        <p:txBody>
          <a:bodyPr wrap="square" lIns="0" tIns="0" rIns="0" bIns="0" rtlCol="0">
            <a:spAutoFit/>
          </a:bodyPr>
          <a:lstStyle/>
          <a:p>
            <a:pPr>
              <a:lnSpc>
                <a:spcPct val="90000"/>
              </a:lnSpc>
            </a:pPr>
            <a:r>
              <a:rPr lang="en-US" b="1" dirty="0"/>
              <a:t>SIDE 1</a:t>
            </a:r>
            <a:endParaRPr lang="en-US" b="1" dirty="0">
              <a:solidFill>
                <a:srgbClr val="FF0000"/>
              </a:solidFill>
            </a:endParaRPr>
          </a:p>
        </p:txBody>
      </p:sp>
      <p:sp>
        <p:nvSpPr>
          <p:cNvPr id="20" name="TextBox 19">
            <a:extLst>
              <a:ext uri="{FF2B5EF4-FFF2-40B4-BE49-F238E27FC236}">
                <a16:creationId xmlns:a16="http://schemas.microsoft.com/office/drawing/2014/main" id="{FCE9B851-39AB-4C24-A7E2-C08452C17589}"/>
              </a:ext>
            </a:extLst>
          </p:cNvPr>
          <p:cNvSpPr txBox="1"/>
          <p:nvPr/>
        </p:nvSpPr>
        <p:spPr>
          <a:xfrm>
            <a:off x="5651919" y="1542221"/>
            <a:ext cx="1980781" cy="249299"/>
          </a:xfrm>
          <a:prstGeom prst="rect">
            <a:avLst/>
          </a:prstGeom>
          <a:noFill/>
        </p:spPr>
        <p:txBody>
          <a:bodyPr wrap="square" lIns="0" tIns="0" rIns="0" bIns="0" rtlCol="0">
            <a:spAutoFit/>
          </a:bodyPr>
          <a:lstStyle/>
          <a:p>
            <a:pPr>
              <a:lnSpc>
                <a:spcPct val="90000"/>
              </a:lnSpc>
            </a:pPr>
            <a:r>
              <a:rPr lang="en-US" b="1" dirty="0"/>
              <a:t>SIDE 2</a:t>
            </a:r>
            <a:endParaRPr lang="en-US" b="1" dirty="0">
              <a:solidFill>
                <a:srgbClr val="FF0000"/>
              </a:solidFill>
            </a:endParaRPr>
          </a:p>
        </p:txBody>
      </p:sp>
      <p:sp>
        <p:nvSpPr>
          <p:cNvPr id="21" name="Down Arrow 11">
            <a:extLst>
              <a:ext uri="{FF2B5EF4-FFF2-40B4-BE49-F238E27FC236}">
                <a16:creationId xmlns:a16="http://schemas.microsoft.com/office/drawing/2014/main" id="{B16B911B-D614-41BB-9800-48958F9319E4}"/>
              </a:ext>
            </a:extLst>
          </p:cNvPr>
          <p:cNvSpPr/>
          <p:nvPr/>
        </p:nvSpPr>
        <p:spPr>
          <a:xfrm rot="16200000" flipV="1">
            <a:off x="7075824" y="4933022"/>
            <a:ext cx="249298" cy="451126"/>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22" name="TextBox 21">
            <a:extLst>
              <a:ext uri="{FF2B5EF4-FFF2-40B4-BE49-F238E27FC236}">
                <a16:creationId xmlns:a16="http://schemas.microsoft.com/office/drawing/2014/main" id="{C969B71D-5F7C-48BA-80FB-167A21F6DC8A}"/>
              </a:ext>
            </a:extLst>
          </p:cNvPr>
          <p:cNvSpPr txBox="1"/>
          <p:nvPr/>
        </p:nvSpPr>
        <p:spPr>
          <a:xfrm>
            <a:off x="7455220" y="4524728"/>
            <a:ext cx="1664222" cy="1092607"/>
          </a:xfrm>
          <a:prstGeom prst="rect">
            <a:avLst/>
          </a:prstGeom>
          <a:noFill/>
        </p:spPr>
        <p:txBody>
          <a:bodyPr wrap="square" lIns="0" tIns="0" rIns="0" bIns="0" rtlCol="0">
            <a:spAutoFit/>
          </a:bodyPr>
          <a:lstStyle/>
          <a:p>
            <a:pPr algn="ctr"/>
            <a:endParaRPr lang="en-US" sz="1100" dirty="0"/>
          </a:p>
          <a:p>
            <a:r>
              <a:rPr lang="en-US" sz="1200" b="1" dirty="0"/>
              <a:t>To be completed by blood center</a:t>
            </a:r>
          </a:p>
          <a:p>
            <a:r>
              <a:rPr lang="en-US" sz="1200" b="1" dirty="0"/>
              <a:t> (required for all PLTs to calculate  </a:t>
            </a:r>
          </a:p>
          <a:p>
            <a:r>
              <a:rPr lang="en-US" sz="1200" b="1" dirty="0"/>
              <a:t> CCIs</a:t>
            </a:r>
            <a:r>
              <a:rPr lang="en-US" sz="1100" dirty="0"/>
              <a:t>)</a:t>
            </a:r>
          </a:p>
        </p:txBody>
      </p:sp>
      <p:sp>
        <p:nvSpPr>
          <p:cNvPr id="23" name="TextBox 22">
            <a:extLst>
              <a:ext uri="{FF2B5EF4-FFF2-40B4-BE49-F238E27FC236}">
                <a16:creationId xmlns:a16="http://schemas.microsoft.com/office/drawing/2014/main" id="{3B4C8180-CA3F-4633-BDC5-C98599F79A35}"/>
              </a:ext>
            </a:extLst>
          </p:cNvPr>
          <p:cNvSpPr txBox="1"/>
          <p:nvPr/>
        </p:nvSpPr>
        <p:spPr>
          <a:xfrm>
            <a:off x="488574" y="1134548"/>
            <a:ext cx="6597607" cy="193899"/>
          </a:xfrm>
          <a:prstGeom prst="rect">
            <a:avLst/>
          </a:prstGeom>
          <a:noFill/>
        </p:spPr>
        <p:txBody>
          <a:bodyPr wrap="square" lIns="0" tIns="0" rIns="0" bIns="0" rtlCol="0">
            <a:spAutoFit/>
          </a:bodyPr>
          <a:lstStyle/>
          <a:p>
            <a:pPr>
              <a:lnSpc>
                <a:spcPct val="90000"/>
              </a:lnSpc>
            </a:pPr>
            <a:r>
              <a:rPr lang="en-US" sz="1400" b="1" i="1" dirty="0"/>
              <a:t>Attached to the top of the bag (opposite of ports)</a:t>
            </a:r>
            <a:endParaRPr lang="en-US" sz="1400" b="1" i="1" dirty="0">
              <a:solidFill>
                <a:srgbClr val="FF0000"/>
              </a:solidFill>
            </a:endParaRPr>
          </a:p>
        </p:txBody>
      </p:sp>
    </p:spTree>
    <p:extLst>
      <p:ext uri="{BB962C8B-B14F-4D97-AF65-F5344CB8AC3E}">
        <p14:creationId xmlns:p14="http://schemas.microsoft.com/office/powerpoint/2010/main" val="110310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78E86D5-6972-42FB-96BF-0DD6ECED3CB3}"/>
              </a:ext>
            </a:extLst>
          </p:cNvPr>
          <p:cNvGraphicFramePr>
            <a:graphicFrameLocks noChangeAspect="1"/>
          </p:cNvGraphicFramePr>
          <p:nvPr>
            <p:extLst>
              <p:ext uri="{D42A27DB-BD31-4B8C-83A1-F6EECF244321}">
                <p14:modId xmlns:p14="http://schemas.microsoft.com/office/powerpoint/2010/main" val="2582466464"/>
              </p:ext>
            </p:extLst>
          </p:nvPr>
        </p:nvGraphicFramePr>
        <p:xfrm>
          <a:off x="4319315" y="1561373"/>
          <a:ext cx="3645401" cy="4718011"/>
        </p:xfrm>
        <a:graphic>
          <a:graphicData uri="http://schemas.openxmlformats.org/presentationml/2006/ole">
            <mc:AlternateContent xmlns:mc="http://schemas.openxmlformats.org/markup-compatibility/2006">
              <mc:Choice xmlns:v="urn:schemas-microsoft-com:vml" Requires="v">
                <p:oleObj spid="_x0000_s1047" name="Acrobat Document" r:id="rId3" imgW="5829261" imgH="7543646" progId="AcroExch.Document.DC">
                  <p:embed/>
                </p:oleObj>
              </mc:Choice>
              <mc:Fallback>
                <p:oleObj name="Acrobat Document" r:id="rId3" imgW="5829261" imgH="7543646" progId="AcroExch.Document.DC">
                  <p:embed/>
                  <p:pic>
                    <p:nvPicPr>
                      <p:cNvPr id="0" name=""/>
                      <p:cNvPicPr/>
                      <p:nvPr/>
                    </p:nvPicPr>
                    <p:blipFill>
                      <a:blip r:embed="rId4"/>
                      <a:stretch>
                        <a:fillRect/>
                      </a:stretch>
                    </p:blipFill>
                    <p:spPr>
                      <a:xfrm>
                        <a:off x="4319315" y="1561373"/>
                        <a:ext cx="3645401" cy="4718011"/>
                      </a:xfrm>
                      <a:prstGeom prst="rect">
                        <a:avLst/>
                      </a:prstGeom>
                      <a:ln>
                        <a:solidFill>
                          <a:schemeClr val="accent1"/>
                        </a:solidFill>
                      </a:ln>
                    </p:spPr>
                  </p:pic>
                </p:oleObj>
              </mc:Fallback>
            </mc:AlternateContent>
          </a:graphicData>
        </a:graphic>
      </p:graphicFrame>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lstStyle/>
          <a:p>
            <a:br>
              <a:rPr lang="en-US" dirty="0"/>
            </a:br>
            <a:r>
              <a:rPr lang="en-US" dirty="0"/>
              <a:t> </a:t>
            </a:r>
            <a:r>
              <a:rPr lang="en-US" dirty="0" err="1"/>
              <a:t>Mirasol</a:t>
            </a:r>
            <a:r>
              <a:rPr lang="en-US" dirty="0"/>
              <a:t> Platelet/MIPLATE Sample Packing List</a:t>
            </a:r>
          </a:p>
        </p:txBody>
      </p:sp>
      <p:sp>
        <p:nvSpPr>
          <p:cNvPr id="12" name="Down Arrow 11"/>
          <p:cNvSpPr/>
          <p:nvPr/>
        </p:nvSpPr>
        <p:spPr>
          <a:xfrm rot="5400000" flipV="1">
            <a:off x="3666916" y="2589810"/>
            <a:ext cx="199907" cy="1309053"/>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6" name="TextBox 15"/>
          <p:cNvSpPr txBox="1"/>
          <p:nvPr/>
        </p:nvSpPr>
        <p:spPr>
          <a:xfrm>
            <a:off x="1582172" y="2967411"/>
            <a:ext cx="2205205" cy="353943"/>
          </a:xfrm>
          <a:prstGeom prst="rect">
            <a:avLst/>
          </a:prstGeom>
          <a:noFill/>
        </p:spPr>
        <p:txBody>
          <a:bodyPr wrap="square" lIns="0" tIns="0" rIns="0" bIns="0" rtlCol="0">
            <a:spAutoFit/>
          </a:bodyPr>
          <a:lstStyle/>
          <a:p>
            <a:endParaRPr lang="en-US" sz="1100" dirty="0"/>
          </a:p>
          <a:p>
            <a:r>
              <a:rPr lang="en-US" sz="1200" b="1" dirty="0"/>
              <a:t> Shipment contents</a:t>
            </a:r>
          </a:p>
        </p:txBody>
      </p:sp>
      <p:sp>
        <p:nvSpPr>
          <p:cNvPr id="13" name="TextBox 12">
            <a:extLst>
              <a:ext uri="{FF2B5EF4-FFF2-40B4-BE49-F238E27FC236}">
                <a16:creationId xmlns:a16="http://schemas.microsoft.com/office/drawing/2014/main" id="{B53C286D-944A-4204-A539-7194290E7FBA}"/>
              </a:ext>
            </a:extLst>
          </p:cNvPr>
          <p:cNvSpPr txBox="1"/>
          <p:nvPr/>
        </p:nvSpPr>
        <p:spPr>
          <a:xfrm>
            <a:off x="488574" y="1134548"/>
            <a:ext cx="6597607" cy="193899"/>
          </a:xfrm>
          <a:prstGeom prst="rect">
            <a:avLst/>
          </a:prstGeom>
          <a:noFill/>
        </p:spPr>
        <p:txBody>
          <a:bodyPr wrap="square" lIns="0" tIns="0" rIns="0" bIns="0" rtlCol="0">
            <a:spAutoFit/>
          </a:bodyPr>
          <a:lstStyle/>
          <a:p>
            <a:pPr>
              <a:lnSpc>
                <a:spcPct val="90000"/>
              </a:lnSpc>
            </a:pPr>
            <a:r>
              <a:rPr lang="en-US" sz="1400" b="1" i="1" dirty="0"/>
              <a:t>Included with each shipment of </a:t>
            </a:r>
            <a:r>
              <a:rPr lang="en-US" sz="1400" b="1" i="1" dirty="0" err="1"/>
              <a:t>Mirasol</a:t>
            </a:r>
            <a:r>
              <a:rPr lang="en-US" sz="1400" b="1" i="1" dirty="0"/>
              <a:t>-treated platelet products</a:t>
            </a:r>
            <a:endParaRPr lang="en-US" sz="1400" b="1" i="1" dirty="0">
              <a:solidFill>
                <a:srgbClr val="FF0000"/>
              </a:solidFill>
            </a:endParaRPr>
          </a:p>
        </p:txBody>
      </p:sp>
      <p:sp>
        <p:nvSpPr>
          <p:cNvPr id="18" name="Down Arrow 11">
            <a:extLst>
              <a:ext uri="{FF2B5EF4-FFF2-40B4-BE49-F238E27FC236}">
                <a16:creationId xmlns:a16="http://schemas.microsoft.com/office/drawing/2014/main" id="{D7B0F92F-1DE1-4035-A177-16CFEE2114BD}"/>
              </a:ext>
            </a:extLst>
          </p:cNvPr>
          <p:cNvSpPr/>
          <p:nvPr/>
        </p:nvSpPr>
        <p:spPr>
          <a:xfrm rot="5400000" flipV="1">
            <a:off x="4397089" y="4612893"/>
            <a:ext cx="199905" cy="1419326"/>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9" name="TextBox 18">
            <a:extLst>
              <a:ext uri="{FF2B5EF4-FFF2-40B4-BE49-F238E27FC236}">
                <a16:creationId xmlns:a16="http://schemas.microsoft.com/office/drawing/2014/main" id="{8F5D5312-79A1-4689-8C4E-2F1D08A70F1C}"/>
              </a:ext>
            </a:extLst>
          </p:cNvPr>
          <p:cNvSpPr txBox="1"/>
          <p:nvPr/>
        </p:nvSpPr>
        <p:spPr>
          <a:xfrm>
            <a:off x="141977" y="4953298"/>
            <a:ext cx="3645400" cy="538609"/>
          </a:xfrm>
          <a:prstGeom prst="rect">
            <a:avLst/>
          </a:prstGeom>
          <a:noFill/>
        </p:spPr>
        <p:txBody>
          <a:bodyPr wrap="square" lIns="0" tIns="0" rIns="0" bIns="0" rtlCol="0">
            <a:spAutoFit/>
          </a:bodyPr>
          <a:lstStyle/>
          <a:p>
            <a:endParaRPr lang="en-US" sz="1100" dirty="0"/>
          </a:p>
          <a:p>
            <a:r>
              <a:rPr lang="en-US" sz="1200" b="1" dirty="0"/>
              <a:t> MIPLATE-specific markings (location of text may depend on the manufacturing/blood center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rmAutofit fontScale="85000" lnSpcReduction="10000"/>
          </a:bodyPr>
          <a:lstStyle/>
          <a:p>
            <a:pPr marL="342900" lvl="2" indent="-342900">
              <a:spcBef>
                <a:spcPts val="600"/>
              </a:spcBef>
              <a:spcAft>
                <a:spcPts val="600"/>
              </a:spcAft>
              <a:buClr>
                <a:srgbClr val="009A44"/>
              </a:buClr>
              <a:buFont typeface="Wingdings" charset="2"/>
              <a:buChar char="²"/>
            </a:pPr>
            <a:r>
              <a:rPr lang="en-US" sz="2200" b="1" dirty="0" err="1"/>
              <a:t>Mirasol</a:t>
            </a:r>
            <a:r>
              <a:rPr lang="en-US" sz="2200" b="1" dirty="0"/>
              <a:t>-treated platelet products can be aliquoted to smaller volumes</a:t>
            </a:r>
          </a:p>
          <a:p>
            <a:pPr lvl="1">
              <a:spcBef>
                <a:spcPts val="600"/>
              </a:spcBef>
            </a:pPr>
            <a:r>
              <a:rPr lang="en-US" dirty="0"/>
              <a:t>The </a:t>
            </a:r>
            <a:r>
              <a:rPr lang="en-US" dirty="0" err="1"/>
              <a:t>Mirasol</a:t>
            </a:r>
            <a:r>
              <a:rPr lang="en-US" dirty="0"/>
              <a:t> storage bag must be used as the “mother bag”</a:t>
            </a:r>
          </a:p>
          <a:p>
            <a:pPr lvl="1">
              <a:spcBef>
                <a:spcPts val="600"/>
              </a:spcBef>
            </a:pPr>
            <a:r>
              <a:rPr lang="en-US" dirty="0"/>
              <a:t>A </a:t>
            </a:r>
            <a:r>
              <a:rPr lang="en-US" dirty="0" err="1"/>
              <a:t>pedi</a:t>
            </a:r>
            <a:r>
              <a:rPr lang="en-US" dirty="0"/>
              <a:t>-pack or other secondary bag can be used as the transfusion container</a:t>
            </a:r>
          </a:p>
          <a:p>
            <a:pPr lvl="1">
              <a:spcBef>
                <a:spcPts val="600"/>
              </a:spcBef>
            </a:pPr>
            <a:r>
              <a:rPr lang="en-US" dirty="0"/>
              <a:t>Institutional standards for sterile connection/transfer must be followed</a:t>
            </a:r>
          </a:p>
          <a:p>
            <a:pPr lvl="1">
              <a:spcBef>
                <a:spcPts val="600"/>
              </a:spcBef>
            </a:pPr>
            <a:r>
              <a:rPr lang="en-US" dirty="0"/>
              <a:t>Each transfusable dose must have a MIPLATE/investigational product tie-tag (same as what is affixed to the Mirasol bag) applied; extra tie-tags will be provided by Terumo BCT</a:t>
            </a:r>
          </a:p>
          <a:p>
            <a:pPr lvl="1">
              <a:spcBef>
                <a:spcPts val="600"/>
              </a:spcBef>
            </a:pPr>
            <a:r>
              <a:rPr lang="en-US" dirty="0"/>
              <a:t>The </a:t>
            </a:r>
            <a:r>
              <a:rPr lang="en-US" dirty="0" err="1"/>
              <a:t>Mirasol</a:t>
            </a:r>
            <a:r>
              <a:rPr lang="en-US" dirty="0"/>
              <a:t> bag/contents must be transfused or discarded within 4 hours once the volume reaches less than 170 mL</a:t>
            </a:r>
          </a:p>
          <a:p>
            <a:pPr marL="342900" lvl="2" indent="-342900">
              <a:spcBef>
                <a:spcPts val="600"/>
              </a:spcBef>
              <a:spcAft>
                <a:spcPts val="600"/>
              </a:spcAft>
              <a:buClr>
                <a:srgbClr val="009A44"/>
              </a:buClr>
              <a:buFont typeface="Wingdings" charset="2"/>
              <a:buChar char="²"/>
            </a:pPr>
            <a:r>
              <a:rPr lang="en-US" sz="2200" b="1" dirty="0"/>
              <a:t>Terumo BCT recommends developing a MIPLATE/Mirasol-specific policy or procedure for pediatric aliquoting</a:t>
            </a:r>
          </a:p>
          <a:p>
            <a:pPr marL="342900" lvl="2" indent="-342900">
              <a:spcBef>
                <a:spcPts val="600"/>
              </a:spcBef>
              <a:spcAft>
                <a:spcPts val="600"/>
              </a:spcAft>
              <a:buClr>
                <a:srgbClr val="009A44"/>
              </a:buClr>
              <a:buFont typeface="Wingdings" charset="2"/>
              <a:buChar char="²"/>
            </a:pPr>
            <a:r>
              <a:rPr lang="en-US" sz="2200" b="1" dirty="0"/>
              <a:t>Documentation for pediatric aliquots</a:t>
            </a:r>
          </a:p>
          <a:p>
            <a:pPr lvl="1">
              <a:spcBef>
                <a:spcPts val="600"/>
              </a:spcBef>
            </a:pPr>
            <a:r>
              <a:rPr lang="en-US" dirty="0"/>
              <a:t>Enter each transfusable dose on a new PLT Transfusion CRF and Hospital Platelet Product CRF; enter the calculated product concentration or yield based on the aliquoted volume.</a:t>
            </a:r>
          </a:p>
          <a:p>
            <a:pPr lvl="1">
              <a:spcBef>
                <a:spcPts val="600"/>
              </a:spcBef>
            </a:pPr>
            <a:r>
              <a:rPr lang="en-US" dirty="0"/>
              <a:t>Ensure all of each </a:t>
            </a:r>
            <a:r>
              <a:rPr lang="en-US" dirty="0" err="1"/>
              <a:t>Mirasol</a:t>
            </a:r>
            <a:r>
              <a:rPr lang="en-US" dirty="0"/>
              <a:t>-treated platelet unit (including any unused/discarded portions) are documented on the Study Product Accountability Log </a:t>
            </a:r>
          </a:p>
        </p:txBody>
      </p:sp>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6" name="Title 1"/>
          <p:cNvSpPr txBox="1">
            <a:spLocks/>
          </p:cNvSpPr>
          <p:nvPr/>
        </p:nvSpPr>
        <p:spPr bwMode="auto">
          <a:xfrm>
            <a:off x="374842" y="770859"/>
            <a:ext cx="8336446" cy="71997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Aliquoting for Pediatric Transfusions</a:t>
            </a:r>
          </a:p>
        </p:txBody>
      </p:sp>
    </p:spTree>
    <p:extLst>
      <p:ext uri="{BB962C8B-B14F-4D97-AF65-F5344CB8AC3E}">
        <p14:creationId xmlns:p14="http://schemas.microsoft.com/office/powerpoint/2010/main" val="351961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rmAutofit fontScale="92500" lnSpcReduction="20000"/>
          </a:bodyPr>
          <a:lstStyle/>
          <a:p>
            <a:pPr marL="347663" indent="-347663">
              <a:spcAft>
                <a:spcPts val="600"/>
              </a:spcAft>
              <a:buFont typeface="Wingdings" charset="2"/>
              <a:buChar char="²"/>
            </a:pPr>
            <a:r>
              <a:rPr lang="en-US" sz="2200" b="1" dirty="0" err="1"/>
              <a:t>Mirasol</a:t>
            </a:r>
            <a:r>
              <a:rPr lang="en-US" sz="2200" b="1" dirty="0"/>
              <a:t> Pathogen Reduction System (PRT) System for Platelets Overview</a:t>
            </a:r>
          </a:p>
          <a:p>
            <a:pPr lvl="1">
              <a:spcBef>
                <a:spcPts val="600"/>
              </a:spcBef>
              <a:spcAft>
                <a:spcPts val="0"/>
              </a:spcAft>
            </a:pPr>
            <a:r>
              <a:rPr lang="nl-BE" dirty="0"/>
              <a:t>MIPLATE Clinical Trial Intended Use</a:t>
            </a:r>
          </a:p>
          <a:p>
            <a:pPr lvl="1">
              <a:spcBef>
                <a:spcPts val="600"/>
              </a:spcBef>
              <a:spcAft>
                <a:spcPts val="0"/>
              </a:spcAft>
            </a:pPr>
            <a:r>
              <a:rPr lang="nl-BE" dirty="0"/>
              <a:t>Mode of Action</a:t>
            </a:r>
          </a:p>
          <a:p>
            <a:pPr lvl="1">
              <a:spcBef>
                <a:spcPts val="600"/>
              </a:spcBef>
              <a:spcAft>
                <a:spcPts val="0"/>
              </a:spcAft>
            </a:pPr>
            <a:r>
              <a:rPr lang="nl-BE" dirty="0"/>
              <a:t>System Components and Storage Conditions</a:t>
            </a:r>
          </a:p>
          <a:p>
            <a:pPr lvl="1">
              <a:spcBef>
                <a:spcPts val="600"/>
              </a:spcBef>
              <a:spcAft>
                <a:spcPts val="0"/>
              </a:spcAft>
            </a:pPr>
            <a:r>
              <a:rPr lang="nl-BE" dirty="0"/>
              <a:t>Treatment Process </a:t>
            </a:r>
          </a:p>
          <a:p>
            <a:pPr marL="347663" indent="-347663">
              <a:spcBef>
                <a:spcPts val="600"/>
              </a:spcBef>
              <a:spcAft>
                <a:spcPts val="0"/>
              </a:spcAft>
              <a:buFont typeface="Wingdings" charset="2"/>
              <a:buChar char="²"/>
            </a:pPr>
            <a:r>
              <a:rPr lang="en-US" sz="2200" b="1" dirty="0"/>
              <a:t>Investigational Product Details</a:t>
            </a:r>
          </a:p>
          <a:p>
            <a:pPr lvl="1">
              <a:spcBef>
                <a:spcPts val="600"/>
              </a:spcBef>
              <a:spcAft>
                <a:spcPts val="0"/>
              </a:spcAft>
            </a:pPr>
            <a:r>
              <a:rPr lang="en-US" dirty="0"/>
              <a:t>Platelet Ordering</a:t>
            </a:r>
          </a:p>
          <a:p>
            <a:pPr lvl="1">
              <a:spcBef>
                <a:spcPts val="600"/>
              </a:spcBef>
              <a:spcAft>
                <a:spcPts val="0"/>
              </a:spcAft>
            </a:pPr>
            <a:r>
              <a:rPr lang="en-US" dirty="0"/>
              <a:t>Product Labeling</a:t>
            </a:r>
          </a:p>
          <a:p>
            <a:pPr lvl="1">
              <a:spcBef>
                <a:spcPts val="600"/>
              </a:spcBef>
              <a:spcAft>
                <a:spcPts val="0"/>
              </a:spcAft>
            </a:pPr>
            <a:r>
              <a:rPr lang="en-US" dirty="0"/>
              <a:t>Product Use Considerations</a:t>
            </a:r>
          </a:p>
          <a:p>
            <a:pPr lvl="1">
              <a:spcBef>
                <a:spcPts val="600"/>
              </a:spcBef>
              <a:spcAft>
                <a:spcPts val="0"/>
              </a:spcAft>
            </a:pPr>
            <a:r>
              <a:rPr lang="en-US" dirty="0"/>
              <a:t>Inventory Management</a:t>
            </a:r>
          </a:p>
          <a:p>
            <a:pPr marL="347663" indent="-347663">
              <a:spcBef>
                <a:spcPts val="600"/>
              </a:spcBef>
              <a:spcAft>
                <a:spcPts val="0"/>
              </a:spcAft>
              <a:buFont typeface="Wingdings" charset="2"/>
              <a:buChar char="²"/>
            </a:pPr>
            <a:r>
              <a:rPr lang="en-US" sz="2200" b="1" dirty="0"/>
              <a:t>Clinical Investigational Plan Overview</a:t>
            </a:r>
            <a:endParaRPr lang="en-US" dirty="0"/>
          </a:p>
          <a:p>
            <a:pPr lvl="1">
              <a:spcBef>
                <a:spcPts val="600"/>
              </a:spcBef>
              <a:spcAft>
                <a:spcPts val="0"/>
              </a:spcAft>
            </a:pPr>
            <a:r>
              <a:rPr lang="nl-BE" dirty="0"/>
              <a:t>Study Design</a:t>
            </a:r>
          </a:p>
          <a:p>
            <a:pPr lvl="1">
              <a:spcBef>
                <a:spcPts val="600"/>
              </a:spcBef>
              <a:spcAft>
                <a:spcPts val="0"/>
              </a:spcAft>
            </a:pPr>
            <a:r>
              <a:rPr lang="nl-BE" dirty="0"/>
              <a:t>Eligibility Criteria</a:t>
            </a:r>
            <a:r>
              <a:rPr lang="en-US" dirty="0"/>
              <a:t> </a:t>
            </a:r>
          </a:p>
          <a:p>
            <a:pPr lvl="1">
              <a:spcBef>
                <a:spcPts val="600"/>
              </a:spcBef>
              <a:spcAft>
                <a:spcPts val="0"/>
              </a:spcAft>
            </a:pPr>
            <a:r>
              <a:rPr lang="en-US" dirty="0"/>
              <a:t>Roles and Responsibilities</a:t>
            </a:r>
          </a:p>
          <a:p>
            <a:pPr lvl="1">
              <a:spcBef>
                <a:spcPts val="600"/>
              </a:spcBef>
              <a:spcAft>
                <a:spcPts val="0"/>
              </a:spcAft>
            </a:pPr>
            <a:r>
              <a:rPr lang="en-US" dirty="0"/>
              <a:t>Study Procedures</a:t>
            </a:r>
          </a:p>
          <a:p>
            <a:pPr lvl="1">
              <a:spcBef>
                <a:spcPts val="600"/>
              </a:spcBef>
              <a:spcAft>
                <a:spcPts val="0"/>
              </a:spcAft>
              <a:buNone/>
            </a:pPr>
            <a:endParaRPr lang="en-US" dirty="0"/>
          </a:p>
          <a:p>
            <a:pPr lvl="1">
              <a:spcBef>
                <a:spcPts val="600"/>
              </a:spcBef>
              <a:spcAft>
                <a:spcPts val="0"/>
              </a:spcAft>
              <a:buNone/>
            </a:pPr>
            <a:endParaRPr lang="en-US" dirty="0"/>
          </a:p>
          <a:p>
            <a:pPr>
              <a:spcAft>
                <a:spcPts val="600"/>
              </a:spcAft>
              <a:buNone/>
            </a:pPr>
            <a:endParaRPr lang="en-US" sz="2200" b="1" dirty="0"/>
          </a:p>
        </p:txBody>
      </p:sp>
      <p:sp>
        <p:nvSpPr>
          <p:cNvPr id="8"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616365"/>
                </a:solidFill>
                <a:effectLst/>
                <a:uLnTx/>
                <a:uFillTx/>
                <a:latin typeface="+mj-lt"/>
                <a:ea typeface="+mj-ea"/>
                <a:cs typeface="+mj-cs"/>
              </a:rPr>
              <a:t>Training</a:t>
            </a:r>
            <a:r>
              <a:rPr kumimoji="0" lang="en-US" sz="2800" b="1" i="0" u="none" strike="noStrike" kern="1200" cap="none" spc="0" normalizeH="0" noProof="0" dirty="0">
                <a:ln>
                  <a:noFill/>
                </a:ln>
                <a:solidFill>
                  <a:srgbClr val="616365"/>
                </a:solidFill>
                <a:effectLst/>
                <a:uLnTx/>
                <a:uFillTx/>
                <a:latin typeface="+mj-lt"/>
                <a:ea typeface="+mj-ea"/>
                <a:cs typeface="+mj-cs"/>
              </a:rPr>
              <a:t> Topics</a:t>
            </a:r>
            <a:endParaRPr kumimoji="0" lang="en-US" sz="2800" b="1" i="0" u="none" strike="noStrike" kern="1200" cap="none" spc="0" normalizeH="0" baseline="0" noProof="0" dirty="0">
              <a:ln>
                <a:noFill/>
              </a:ln>
              <a:solidFill>
                <a:srgbClr val="616365"/>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13" name="Title 1"/>
          <p:cNvSpPr txBox="1">
            <a:spLocks/>
          </p:cNvSpPr>
          <p:nvPr/>
        </p:nvSpPr>
        <p:spPr bwMode="auto">
          <a:xfrm>
            <a:off x="374842" y="770859"/>
            <a:ext cx="8336446" cy="591216"/>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Connecting the </a:t>
            </a:r>
            <a:r>
              <a:rPr lang="en-US" sz="2800" b="1" dirty="0" err="1">
                <a:solidFill>
                  <a:srgbClr val="616365"/>
                </a:solidFill>
                <a:latin typeface="+mj-lt"/>
                <a:ea typeface="+mj-ea"/>
                <a:cs typeface="+mj-cs"/>
              </a:rPr>
              <a:t>Mirasol</a:t>
            </a:r>
            <a:r>
              <a:rPr lang="en-US" sz="2800" b="1" dirty="0">
                <a:solidFill>
                  <a:srgbClr val="616365"/>
                </a:solidFill>
                <a:latin typeface="+mj-lt"/>
                <a:ea typeface="+mj-ea"/>
                <a:cs typeface="+mj-cs"/>
              </a:rPr>
              <a:t> Bag</a:t>
            </a:r>
          </a:p>
          <a:p>
            <a:pPr eaLnBrk="0" hangingPunct="0">
              <a:lnSpc>
                <a:spcPct val="90000"/>
              </a:lnSpc>
              <a:defRPr/>
            </a:pPr>
            <a:endParaRPr lang="en-US" sz="2800" b="1" dirty="0">
              <a:solidFill>
                <a:srgbClr val="616365"/>
              </a:solidFill>
              <a:highlight>
                <a:srgbClr val="FFFF00"/>
              </a:highlight>
              <a:latin typeface="+mj-lt"/>
              <a:ea typeface="+mj-ea"/>
              <a:cs typeface="+mj-cs"/>
            </a:endParaRPr>
          </a:p>
        </p:txBody>
      </p:sp>
      <p:pic>
        <p:nvPicPr>
          <p:cNvPr id="10" name="Picture 9">
            <a:extLst>
              <a:ext uri="{FF2B5EF4-FFF2-40B4-BE49-F238E27FC236}">
                <a16:creationId xmlns:a16="http://schemas.microsoft.com/office/drawing/2014/main" id="{98A96F97-4F02-4678-8000-210B50858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4075" y="2885231"/>
            <a:ext cx="3192220" cy="3192220"/>
          </a:xfrm>
          <a:prstGeom prst="rect">
            <a:avLst/>
          </a:prstGeom>
        </p:spPr>
      </p:pic>
      <p:pic>
        <p:nvPicPr>
          <p:cNvPr id="1026" name="Picture 2" descr="911a84e9-cfab-461d-b3ec-43fab3e2cf89@namprd22">
            <a:extLst>
              <a:ext uri="{FF2B5EF4-FFF2-40B4-BE49-F238E27FC236}">
                <a16:creationId xmlns:a16="http://schemas.microsoft.com/office/drawing/2014/main" id="{750A113C-D6F1-4673-82A1-941A472DE0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25" t="-12532" b="11767"/>
          <a:stretch/>
        </p:blipFill>
        <p:spPr bwMode="auto">
          <a:xfrm rot="5400000">
            <a:off x="62039" y="2052813"/>
            <a:ext cx="4337440" cy="371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9AA1AC0-72F4-45A3-BF4D-2FBBE232F14D}"/>
              </a:ext>
            </a:extLst>
          </p:cNvPr>
          <p:cNvSpPr txBox="1"/>
          <p:nvPr/>
        </p:nvSpPr>
        <p:spPr>
          <a:xfrm>
            <a:off x="4086677" y="2141877"/>
            <a:ext cx="2334970" cy="538609"/>
          </a:xfrm>
          <a:prstGeom prst="rect">
            <a:avLst/>
          </a:prstGeom>
          <a:noFill/>
        </p:spPr>
        <p:txBody>
          <a:bodyPr wrap="square" lIns="0" tIns="0" rIns="0" bIns="0" rtlCol="0">
            <a:spAutoFit/>
          </a:bodyPr>
          <a:lstStyle/>
          <a:p>
            <a:endParaRPr lang="en-US" sz="1100" dirty="0"/>
          </a:p>
          <a:p>
            <a:r>
              <a:rPr lang="en-US" sz="1200" b="1" dirty="0"/>
              <a:t>Twist and remove cap from receptor to expose the port</a:t>
            </a:r>
          </a:p>
        </p:txBody>
      </p:sp>
      <p:sp>
        <p:nvSpPr>
          <p:cNvPr id="15" name="Down Arrow 11">
            <a:extLst>
              <a:ext uri="{FF2B5EF4-FFF2-40B4-BE49-F238E27FC236}">
                <a16:creationId xmlns:a16="http://schemas.microsoft.com/office/drawing/2014/main" id="{C3B21152-F77B-4CC4-8702-189B23171CA6}"/>
              </a:ext>
            </a:extLst>
          </p:cNvPr>
          <p:cNvSpPr/>
          <p:nvPr/>
        </p:nvSpPr>
        <p:spPr>
          <a:xfrm rot="16200000" flipV="1">
            <a:off x="2974540" y="1667402"/>
            <a:ext cx="195754" cy="1683315"/>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6" name="TextBox 15">
            <a:extLst>
              <a:ext uri="{FF2B5EF4-FFF2-40B4-BE49-F238E27FC236}">
                <a16:creationId xmlns:a16="http://schemas.microsoft.com/office/drawing/2014/main" id="{1D87A74C-0A8B-42C5-A75C-52A090457F37}"/>
              </a:ext>
            </a:extLst>
          </p:cNvPr>
          <p:cNvSpPr txBox="1"/>
          <p:nvPr/>
        </p:nvSpPr>
        <p:spPr>
          <a:xfrm>
            <a:off x="7353300" y="4314757"/>
            <a:ext cx="1685926" cy="353943"/>
          </a:xfrm>
          <a:prstGeom prst="rect">
            <a:avLst/>
          </a:prstGeom>
          <a:noFill/>
        </p:spPr>
        <p:txBody>
          <a:bodyPr wrap="square" lIns="0" tIns="0" rIns="0" bIns="0" rtlCol="0">
            <a:spAutoFit/>
          </a:bodyPr>
          <a:lstStyle/>
          <a:p>
            <a:endParaRPr lang="en-US" sz="1100" dirty="0"/>
          </a:p>
          <a:p>
            <a:r>
              <a:rPr lang="en-US" sz="1200" b="1" dirty="0"/>
              <a:t>Successful connection</a:t>
            </a:r>
          </a:p>
        </p:txBody>
      </p:sp>
      <p:sp>
        <p:nvSpPr>
          <p:cNvPr id="17" name="Down Arrow 11">
            <a:extLst>
              <a:ext uri="{FF2B5EF4-FFF2-40B4-BE49-F238E27FC236}">
                <a16:creationId xmlns:a16="http://schemas.microsoft.com/office/drawing/2014/main" id="{9D7EBD07-6ACD-4457-B8BC-69E1E286A305}"/>
              </a:ext>
            </a:extLst>
          </p:cNvPr>
          <p:cNvSpPr/>
          <p:nvPr/>
        </p:nvSpPr>
        <p:spPr>
          <a:xfrm rot="16200000" flipV="1">
            <a:off x="6323769" y="3729165"/>
            <a:ext cx="195754" cy="1683315"/>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8" name="TextBox 17">
            <a:extLst>
              <a:ext uri="{FF2B5EF4-FFF2-40B4-BE49-F238E27FC236}">
                <a16:creationId xmlns:a16="http://schemas.microsoft.com/office/drawing/2014/main" id="{61BA902D-32C2-4430-BC96-AEB6B5D20A1C}"/>
              </a:ext>
            </a:extLst>
          </p:cNvPr>
          <p:cNvSpPr txBox="1"/>
          <p:nvPr/>
        </p:nvSpPr>
        <p:spPr>
          <a:xfrm>
            <a:off x="2453112" y="5911759"/>
            <a:ext cx="3028950" cy="415498"/>
          </a:xfrm>
          <a:prstGeom prst="rect">
            <a:avLst/>
          </a:prstGeom>
          <a:noFill/>
        </p:spPr>
        <p:txBody>
          <a:bodyPr wrap="square" lIns="0" tIns="0" rIns="0" bIns="0" rtlCol="0">
            <a:spAutoFit/>
          </a:bodyPr>
          <a:lstStyle/>
          <a:p>
            <a:endParaRPr lang="en-US" sz="1100" dirty="0"/>
          </a:p>
          <a:p>
            <a:r>
              <a:rPr lang="en-US" sz="1600" b="1" dirty="0">
                <a:solidFill>
                  <a:srgbClr val="FF0000"/>
                </a:solidFill>
              </a:rPr>
              <a:t>Do NOT cut or alter the bag!</a:t>
            </a:r>
          </a:p>
        </p:txBody>
      </p:sp>
      <p:cxnSp>
        <p:nvCxnSpPr>
          <p:cNvPr id="3" name="Straight Connector 2">
            <a:extLst>
              <a:ext uri="{FF2B5EF4-FFF2-40B4-BE49-F238E27FC236}">
                <a16:creationId xmlns:a16="http://schemas.microsoft.com/office/drawing/2014/main" id="{64A8AFCC-0BCA-448C-8F9D-D74F5CF51FC4}"/>
              </a:ext>
            </a:extLst>
          </p:cNvPr>
          <p:cNvCxnSpPr/>
          <p:nvPr/>
        </p:nvCxnSpPr>
        <p:spPr>
          <a:xfrm flipV="1">
            <a:off x="1181100" y="2762250"/>
            <a:ext cx="1014413" cy="209550"/>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0256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5"/>
          </p:nvPr>
        </p:nvSpPr>
        <p:spPr>
          <a:xfrm>
            <a:off x="407504" y="1490833"/>
            <a:ext cx="8059602" cy="1426538"/>
          </a:xfrm>
        </p:spPr>
        <p:txBody>
          <a:bodyPr>
            <a:normAutofit/>
          </a:bodyPr>
          <a:lstStyle/>
          <a:p>
            <a:pPr marL="342900" lvl="2" indent="-342900">
              <a:spcBef>
                <a:spcPts val="600"/>
              </a:spcBef>
              <a:spcAft>
                <a:spcPts val="600"/>
              </a:spcAft>
              <a:buClr>
                <a:srgbClr val="009A44"/>
              </a:buClr>
              <a:buFont typeface="Wingdings" charset="2"/>
              <a:buChar char="²"/>
            </a:pPr>
            <a:r>
              <a:rPr lang="en-US" sz="1800" dirty="0"/>
              <a:t>Removed after illumination to allow platelet product flow through port</a:t>
            </a:r>
          </a:p>
          <a:p>
            <a:pPr marL="342900" lvl="2" indent="-342900">
              <a:spcBef>
                <a:spcPts val="600"/>
              </a:spcBef>
              <a:spcAft>
                <a:spcPts val="600"/>
              </a:spcAft>
              <a:buClr>
                <a:srgbClr val="009A44"/>
              </a:buClr>
              <a:buFont typeface="Wingdings" charset="2"/>
              <a:buChar char="²"/>
            </a:pPr>
            <a:r>
              <a:rPr lang="en-US" sz="1800" dirty="0"/>
              <a:t>Freely suspended in storage bag/may be visible</a:t>
            </a:r>
          </a:p>
          <a:p>
            <a:pPr marL="342900" lvl="2" indent="-342900">
              <a:spcBef>
                <a:spcPts val="600"/>
              </a:spcBef>
              <a:spcAft>
                <a:spcPts val="600"/>
              </a:spcAft>
              <a:buClr>
                <a:srgbClr val="009A44"/>
              </a:buClr>
              <a:buFont typeface="Wingdings" charset="2"/>
              <a:buChar char="²"/>
            </a:pPr>
            <a:r>
              <a:rPr lang="en-US" sz="1800" dirty="0"/>
              <a:t>Check for unbroken frangible; if product does not flow freely, break in-tact frangible (refer to Instructions for Use) and notify Terumo BCT</a:t>
            </a:r>
          </a:p>
        </p:txBody>
      </p:sp>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pic>
        <p:nvPicPr>
          <p:cNvPr id="7" name="Picture 6" descr="Broken Frangibles.JPG"/>
          <p:cNvPicPr>
            <a:picLocks noChangeAspect="1"/>
          </p:cNvPicPr>
          <p:nvPr/>
        </p:nvPicPr>
        <p:blipFill>
          <a:blip r:embed="rId2" cstate="print"/>
          <a:stretch>
            <a:fillRect/>
          </a:stretch>
        </p:blipFill>
        <p:spPr>
          <a:xfrm>
            <a:off x="572391" y="2993848"/>
            <a:ext cx="4270508" cy="3202880"/>
          </a:xfrm>
          <a:prstGeom prst="rect">
            <a:avLst/>
          </a:prstGeom>
        </p:spPr>
      </p:pic>
      <p:sp>
        <p:nvSpPr>
          <p:cNvPr id="8" name="Down Arrow 7"/>
          <p:cNvSpPr/>
          <p:nvPr/>
        </p:nvSpPr>
        <p:spPr>
          <a:xfrm>
            <a:off x="1117664" y="3094834"/>
            <a:ext cx="213756" cy="450669"/>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9" name="Down Arrow 8"/>
          <p:cNvSpPr/>
          <p:nvPr/>
        </p:nvSpPr>
        <p:spPr>
          <a:xfrm flipH="1" flipV="1">
            <a:off x="1117664" y="5142596"/>
            <a:ext cx="211777" cy="450670"/>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3" name="Title 1"/>
          <p:cNvSpPr txBox="1">
            <a:spLocks/>
          </p:cNvSpPr>
          <p:nvPr/>
        </p:nvSpPr>
        <p:spPr bwMode="auto">
          <a:xfrm>
            <a:off x="374842" y="770859"/>
            <a:ext cx="8336446" cy="71997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err="1">
                <a:solidFill>
                  <a:srgbClr val="616365"/>
                </a:solidFill>
                <a:latin typeface="+mj-lt"/>
                <a:ea typeface="+mj-ea"/>
                <a:cs typeface="+mj-cs"/>
              </a:rPr>
              <a:t>Frangibles</a:t>
            </a:r>
            <a:endParaRPr lang="en-US" sz="2800" b="1" dirty="0">
              <a:solidFill>
                <a:srgbClr val="616365"/>
              </a:solidFill>
              <a:latin typeface="+mj-lt"/>
              <a:ea typeface="+mj-ea"/>
              <a:cs typeface="+mj-cs"/>
            </a:endParaRPr>
          </a:p>
        </p:txBody>
      </p:sp>
      <p:pic>
        <p:nvPicPr>
          <p:cNvPr id="10" name="Picture 9">
            <a:extLst>
              <a:ext uri="{FF2B5EF4-FFF2-40B4-BE49-F238E27FC236}">
                <a16:creationId xmlns:a16="http://schemas.microsoft.com/office/drawing/2014/main" id="{82C48ACB-925E-43AE-A33F-0382787912CA}"/>
              </a:ext>
            </a:extLst>
          </p:cNvPr>
          <p:cNvPicPr>
            <a:picLocks noChangeAspect="1"/>
          </p:cNvPicPr>
          <p:nvPr/>
        </p:nvPicPr>
        <p:blipFill rotWithShape="1">
          <a:blip r:embed="rId3">
            <a:extLst>
              <a:ext uri="{28A0092B-C50C-407E-A947-70E740481C1C}">
                <a14:useLocalDpi xmlns:a14="http://schemas.microsoft.com/office/drawing/2010/main" val="0"/>
              </a:ext>
            </a:extLst>
          </a:blip>
          <a:srcRect l="25356"/>
          <a:stretch/>
        </p:blipFill>
        <p:spPr>
          <a:xfrm rot="5400000">
            <a:off x="5322149" y="2985955"/>
            <a:ext cx="3313611" cy="3329397"/>
          </a:xfrm>
          <a:prstGeom prst="rect">
            <a:avLst/>
          </a:prstGeom>
        </p:spPr>
      </p:pic>
      <p:sp>
        <p:nvSpPr>
          <p:cNvPr id="11" name="Down Arrow 7">
            <a:extLst>
              <a:ext uri="{FF2B5EF4-FFF2-40B4-BE49-F238E27FC236}">
                <a16:creationId xmlns:a16="http://schemas.microsoft.com/office/drawing/2014/main" id="{06AC1D1C-EC69-48C9-8D4C-79A071E0D649}"/>
              </a:ext>
            </a:extLst>
          </p:cNvPr>
          <p:cNvSpPr/>
          <p:nvPr/>
        </p:nvSpPr>
        <p:spPr>
          <a:xfrm rot="14344466">
            <a:off x="6408121" y="4369953"/>
            <a:ext cx="213756" cy="450669"/>
          </a:xfrm>
          <a:prstGeom prst="downArrow">
            <a:avLst/>
          </a:prstGeom>
          <a:solidFill>
            <a:srgbClr val="FF00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2" name="TextBox 1">
            <a:extLst>
              <a:ext uri="{FF2B5EF4-FFF2-40B4-BE49-F238E27FC236}">
                <a16:creationId xmlns:a16="http://schemas.microsoft.com/office/drawing/2014/main" id="{FF116CD7-A086-4901-B033-15D5D040D20E}"/>
              </a:ext>
            </a:extLst>
          </p:cNvPr>
          <p:cNvSpPr txBox="1"/>
          <p:nvPr/>
        </p:nvSpPr>
        <p:spPr>
          <a:xfrm>
            <a:off x="1521565" y="3105181"/>
            <a:ext cx="3866607" cy="276999"/>
          </a:xfrm>
          <a:prstGeom prst="rect">
            <a:avLst/>
          </a:prstGeom>
          <a:noFill/>
        </p:spPr>
        <p:txBody>
          <a:bodyPr wrap="square" lIns="0" tIns="0" rIns="0" bIns="0" rtlCol="0">
            <a:spAutoFit/>
          </a:bodyPr>
          <a:lstStyle/>
          <a:p>
            <a:pPr>
              <a:lnSpc>
                <a:spcPct val="90000"/>
              </a:lnSpc>
            </a:pPr>
            <a:r>
              <a:rPr lang="en-US" sz="2000" b="1" dirty="0">
                <a:solidFill>
                  <a:srgbClr val="FF0000"/>
                </a:solidFill>
              </a:rPr>
              <a:t>Broken (CORRECT)</a:t>
            </a:r>
          </a:p>
        </p:txBody>
      </p:sp>
      <p:sp>
        <p:nvSpPr>
          <p:cNvPr id="15" name="TextBox 14">
            <a:extLst>
              <a:ext uri="{FF2B5EF4-FFF2-40B4-BE49-F238E27FC236}">
                <a16:creationId xmlns:a16="http://schemas.microsoft.com/office/drawing/2014/main" id="{2BAAF58B-E65A-459B-B6E3-B8CABB8DDF7D}"/>
              </a:ext>
            </a:extLst>
          </p:cNvPr>
          <p:cNvSpPr txBox="1"/>
          <p:nvPr/>
        </p:nvSpPr>
        <p:spPr>
          <a:xfrm>
            <a:off x="5689131" y="3105181"/>
            <a:ext cx="3866607" cy="276999"/>
          </a:xfrm>
          <a:prstGeom prst="rect">
            <a:avLst/>
          </a:prstGeom>
          <a:noFill/>
        </p:spPr>
        <p:txBody>
          <a:bodyPr wrap="square" lIns="0" tIns="0" rIns="0" bIns="0" rtlCol="0">
            <a:spAutoFit/>
          </a:bodyPr>
          <a:lstStyle/>
          <a:p>
            <a:pPr>
              <a:lnSpc>
                <a:spcPct val="90000"/>
              </a:lnSpc>
            </a:pPr>
            <a:r>
              <a:rPr lang="en-US" sz="2000" b="1" dirty="0">
                <a:solidFill>
                  <a:srgbClr val="FF0000"/>
                </a:solidFill>
              </a:rPr>
              <a:t>Intact (INCORRECT)</a:t>
            </a:r>
          </a:p>
        </p:txBody>
      </p:sp>
    </p:spTree>
    <p:extLst>
      <p:ext uri="{BB962C8B-B14F-4D97-AF65-F5344CB8AC3E}">
        <p14:creationId xmlns:p14="http://schemas.microsoft.com/office/powerpoint/2010/main" val="423920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a:spLocks noGrp="1"/>
          </p:cNvSpPr>
          <p:nvPr>
            <p:ph type="title"/>
          </p:nvPr>
        </p:nvSpPr>
        <p:spPr>
          <a:xfrm>
            <a:off x="415925" y="358775"/>
            <a:ext cx="8291513" cy="1084263"/>
          </a:xfrm>
        </p:spPr>
        <p:txBody>
          <a:bodyPr/>
          <a:lstStyle/>
          <a:p>
            <a:br>
              <a:rPr lang="en-US" dirty="0"/>
            </a:br>
            <a:r>
              <a:rPr lang="en-US" dirty="0"/>
              <a:t>Investigational Product Accountability</a:t>
            </a:r>
          </a:p>
        </p:txBody>
      </p:sp>
      <p:sp>
        <p:nvSpPr>
          <p:cNvPr id="4" name="Content Placeholder 2"/>
          <p:cNvSpPr>
            <a:spLocks noGrp="1"/>
          </p:cNvSpPr>
          <p:nvPr>
            <p:ph idx="4294967295"/>
          </p:nvPr>
        </p:nvSpPr>
        <p:spPr>
          <a:xfrm>
            <a:off x="415925" y="1527859"/>
            <a:ext cx="8291512" cy="4884516"/>
          </a:xfrm>
          <a:prstGeom prst="rect">
            <a:avLst/>
          </a:prstGeom>
        </p:spPr>
        <p:txBody>
          <a:bodyPr>
            <a:normAutofit/>
          </a:bodyPr>
          <a:lstStyle/>
          <a:p>
            <a:pPr>
              <a:buNone/>
            </a:pPr>
            <a:endParaRPr lang="en-US" b="1" dirty="0"/>
          </a:p>
          <a:p>
            <a:pPr marL="342900" lvl="2" indent="-342900">
              <a:lnSpc>
                <a:spcPct val="120000"/>
              </a:lnSpc>
              <a:spcAft>
                <a:spcPts val="600"/>
              </a:spcAft>
              <a:buClr>
                <a:srgbClr val="009A44"/>
              </a:buClr>
              <a:buFont typeface="Wingdings" charset="2"/>
              <a:buChar char="²"/>
              <a:tabLst>
                <a:tab pos="347663" algn="l"/>
              </a:tabLst>
            </a:pPr>
            <a:r>
              <a:rPr lang="en-US" sz="2000" b="1" dirty="0"/>
              <a:t>Records of accountability must include the following to support chain of custody documentation requirements</a:t>
            </a:r>
          </a:p>
          <a:p>
            <a:pPr lvl="1"/>
            <a:r>
              <a:rPr lang="en-US" dirty="0"/>
              <a:t>Record of the PLT order for each patient by a clinician; should be a reference to the patient’s participation in the MIPLATE study </a:t>
            </a:r>
          </a:p>
          <a:p>
            <a:pPr lvl="1"/>
            <a:r>
              <a:rPr lang="en-US" dirty="0"/>
              <a:t>Completed study-specific order form for all MIR PLTs that were ordered from the blood center (REF PLTs follow standard ordering process)</a:t>
            </a:r>
          </a:p>
          <a:p>
            <a:pPr lvl="1"/>
            <a:r>
              <a:rPr lang="en-US" dirty="0"/>
              <a:t>Record of receipt (packing list) for each MIR PLT from the blood center</a:t>
            </a:r>
          </a:p>
          <a:p>
            <a:pPr lvl="1"/>
            <a:r>
              <a:rPr lang="en-US" dirty="0"/>
              <a:t>Record of dispensation of each PLT to the applicable study subject including date/time of release for transfusion</a:t>
            </a:r>
          </a:p>
          <a:p>
            <a:pPr lvl="1"/>
            <a:r>
              <a:rPr lang="en-US" dirty="0"/>
              <a:t>Record of final disposition for each MIR PL, including those that were not transfused (destruction per institutional procedures)</a:t>
            </a:r>
          </a:p>
          <a:p>
            <a:endParaRPr lang="en-US" sz="2000" dirty="0"/>
          </a:p>
          <a:p>
            <a:pPr lvl="2"/>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a:spLocks noGrp="1"/>
          </p:cNvSpPr>
          <p:nvPr>
            <p:ph type="title"/>
          </p:nvPr>
        </p:nvSpPr>
        <p:spPr>
          <a:xfrm>
            <a:off x="415925" y="358775"/>
            <a:ext cx="8291513" cy="1084263"/>
          </a:xfrm>
        </p:spPr>
        <p:txBody>
          <a:bodyPr/>
          <a:lstStyle/>
          <a:p>
            <a:br>
              <a:rPr lang="en-US" dirty="0"/>
            </a:br>
            <a:r>
              <a:rPr lang="en-US" dirty="0"/>
              <a:t>Device Deficiencies</a:t>
            </a:r>
          </a:p>
        </p:txBody>
      </p:sp>
      <p:sp>
        <p:nvSpPr>
          <p:cNvPr id="4" name="Content Placeholder 2"/>
          <p:cNvSpPr>
            <a:spLocks noGrp="1"/>
          </p:cNvSpPr>
          <p:nvPr>
            <p:ph idx="4294967295"/>
          </p:nvPr>
        </p:nvSpPr>
        <p:spPr>
          <a:xfrm>
            <a:off x="415925" y="1527859"/>
            <a:ext cx="8291512" cy="4884516"/>
          </a:xfrm>
          <a:prstGeom prst="rect">
            <a:avLst/>
          </a:prstGeom>
        </p:spPr>
        <p:txBody>
          <a:bodyPr>
            <a:normAutofit/>
          </a:bodyPr>
          <a:lstStyle/>
          <a:p>
            <a:pPr>
              <a:buNone/>
            </a:pPr>
            <a:endParaRPr lang="en-US" b="1" dirty="0"/>
          </a:p>
          <a:p>
            <a:pPr marL="342900" lvl="2" indent="-342900">
              <a:lnSpc>
                <a:spcPct val="120000"/>
              </a:lnSpc>
              <a:spcAft>
                <a:spcPts val="600"/>
              </a:spcAft>
              <a:buClr>
                <a:srgbClr val="009A44"/>
              </a:buClr>
              <a:buFont typeface="Wingdings" charset="2"/>
              <a:buChar char="²"/>
              <a:tabLst>
                <a:tab pos="347663" algn="l"/>
              </a:tabLst>
            </a:pPr>
            <a:r>
              <a:rPr lang="en-US" sz="2000" b="1" dirty="0"/>
              <a:t>Definition</a:t>
            </a:r>
          </a:p>
          <a:p>
            <a:pPr lvl="1"/>
            <a:r>
              <a:rPr lang="en-US" dirty="0"/>
              <a:t>The inadequacy of a medical device with respect to its identity, quality, durability, reliability, safety or performance; includes malfunctions, use errors, and inadequate labeling </a:t>
            </a:r>
          </a:p>
          <a:p>
            <a:pPr marL="342900" lvl="2" indent="-342900">
              <a:lnSpc>
                <a:spcPct val="120000"/>
              </a:lnSpc>
              <a:spcAft>
                <a:spcPts val="600"/>
              </a:spcAft>
              <a:buClr>
                <a:srgbClr val="009A44"/>
              </a:buClr>
              <a:buFont typeface="Wingdings" charset="2"/>
              <a:buChar char="²"/>
              <a:tabLst>
                <a:tab pos="347663" algn="l"/>
              </a:tabLst>
            </a:pPr>
            <a:r>
              <a:rPr lang="en-US" sz="2000" b="1" dirty="0"/>
              <a:t>Examples</a:t>
            </a:r>
          </a:p>
          <a:p>
            <a:pPr lvl="1"/>
            <a:r>
              <a:rPr lang="en-US" dirty="0"/>
              <a:t>Defect in the bag that causes unintentional leakage of product or difficulty/inability to connect the bag for transfusion</a:t>
            </a:r>
          </a:p>
          <a:p>
            <a:pPr lvl="1"/>
            <a:r>
              <a:rPr lang="en-US" dirty="0"/>
              <a:t>Improper or deficient product labeling</a:t>
            </a:r>
          </a:p>
          <a:p>
            <a:pPr lvl="1"/>
            <a:r>
              <a:rPr lang="en-US" dirty="0"/>
              <a:t>Positive bacterial culture result on a </a:t>
            </a:r>
            <a:r>
              <a:rPr lang="en-US" dirty="0" err="1"/>
              <a:t>Mirasol</a:t>
            </a:r>
            <a:r>
              <a:rPr lang="en-US" dirty="0"/>
              <a:t>-treated platelet unit</a:t>
            </a:r>
          </a:p>
          <a:p>
            <a:pPr marL="0" indent="0">
              <a:buNone/>
            </a:pPr>
            <a:endParaRPr lang="en-US" sz="2000" dirty="0"/>
          </a:p>
          <a:p>
            <a:pPr lvl="2"/>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a:spLocks noGrp="1"/>
          </p:cNvSpPr>
          <p:nvPr>
            <p:ph type="title"/>
          </p:nvPr>
        </p:nvSpPr>
        <p:spPr>
          <a:xfrm>
            <a:off x="415925" y="358775"/>
            <a:ext cx="8291513" cy="1084263"/>
          </a:xfrm>
        </p:spPr>
        <p:txBody>
          <a:bodyPr/>
          <a:lstStyle/>
          <a:p>
            <a:br>
              <a:rPr lang="en-US" dirty="0"/>
            </a:br>
            <a:r>
              <a:rPr lang="en-US" dirty="0"/>
              <a:t>Device Deficiencies</a:t>
            </a:r>
          </a:p>
        </p:txBody>
      </p:sp>
      <p:sp>
        <p:nvSpPr>
          <p:cNvPr id="4" name="Content Placeholder 2"/>
          <p:cNvSpPr>
            <a:spLocks noGrp="1"/>
          </p:cNvSpPr>
          <p:nvPr>
            <p:ph idx="4294967295"/>
          </p:nvPr>
        </p:nvSpPr>
        <p:spPr>
          <a:xfrm>
            <a:off x="415925" y="1527859"/>
            <a:ext cx="8291512" cy="4884516"/>
          </a:xfrm>
          <a:prstGeom prst="rect">
            <a:avLst/>
          </a:prstGeom>
        </p:spPr>
        <p:txBody>
          <a:bodyPr>
            <a:normAutofit/>
          </a:bodyPr>
          <a:lstStyle/>
          <a:p>
            <a:pPr>
              <a:buNone/>
            </a:pPr>
            <a:endParaRPr lang="en-US" b="1" dirty="0"/>
          </a:p>
          <a:p>
            <a:pPr marL="342900" lvl="2" indent="-342900">
              <a:lnSpc>
                <a:spcPct val="120000"/>
              </a:lnSpc>
              <a:spcAft>
                <a:spcPts val="600"/>
              </a:spcAft>
              <a:buClr>
                <a:srgbClr val="009A44"/>
              </a:buClr>
              <a:buFont typeface="Wingdings" charset="2"/>
              <a:buChar char="²"/>
              <a:tabLst>
                <a:tab pos="347663" algn="l"/>
              </a:tabLst>
            </a:pPr>
            <a:r>
              <a:rPr lang="en-US" sz="2000" b="1" dirty="0"/>
              <a:t>Reporting</a:t>
            </a:r>
          </a:p>
          <a:p>
            <a:pPr lvl="1"/>
            <a:r>
              <a:rPr lang="en-US" dirty="0"/>
              <a:t>Complete a Device Deficiency Report Form and submit to the sponsor within 24 hours after the event.  </a:t>
            </a:r>
          </a:p>
          <a:p>
            <a:pPr lvl="1"/>
            <a:r>
              <a:rPr lang="en-US" dirty="0"/>
              <a:t>Do not provide any unblinding information (subject identifier) in your initial report.</a:t>
            </a:r>
          </a:p>
          <a:p>
            <a:pPr lvl="1"/>
            <a:r>
              <a:rPr lang="en-US" dirty="0"/>
              <a:t>Retain product and administration set until contacted by sponsor.</a:t>
            </a:r>
          </a:p>
          <a:p>
            <a:pPr lvl="1"/>
            <a:r>
              <a:rPr lang="en-US" dirty="0"/>
              <a:t>Blood center will report any positive bacteria culture results </a:t>
            </a:r>
          </a:p>
          <a:p>
            <a:pPr lvl="1"/>
            <a:r>
              <a:rPr lang="en-US" dirty="0"/>
              <a:t>When completing a Report Form, obtain as much information about the incident as possible</a:t>
            </a:r>
          </a:p>
          <a:p>
            <a:pPr lvl="2"/>
            <a:r>
              <a:rPr lang="en-US" dirty="0"/>
              <a:t>Obtain as much information as possible from nursing to describe any challenges with connecting or transfusing the product</a:t>
            </a:r>
          </a:p>
          <a:p>
            <a:pPr lvl="2"/>
            <a:r>
              <a:rPr lang="en-US" dirty="0"/>
              <a:t>Did it result in a delay that affected the safety of the patient?</a:t>
            </a:r>
          </a:p>
          <a:p>
            <a:endParaRPr lang="en-US" sz="2000" dirty="0"/>
          </a:p>
        </p:txBody>
      </p:sp>
    </p:spTree>
    <p:extLst>
      <p:ext uri="{BB962C8B-B14F-4D97-AF65-F5344CB8AC3E}">
        <p14:creationId xmlns:p14="http://schemas.microsoft.com/office/powerpoint/2010/main" val="281205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5925" y="3549806"/>
            <a:ext cx="6197598" cy="2865065"/>
          </a:xfrm>
        </p:spPr>
        <p:txBody>
          <a:bodyPr>
            <a:normAutofit/>
          </a:bodyPr>
          <a:lstStyle/>
          <a:p>
            <a:r>
              <a:rPr lang="en-US" dirty="0"/>
              <a:t>MIPLATE CLINICAL INVESTIGATIONAL PLAN OVERVIEW</a:t>
            </a:r>
            <a:br>
              <a:rPr lang="en-US" dirty="0"/>
            </a:br>
            <a:endParaRPr lang="en-US" dirty="0"/>
          </a:p>
        </p:txBody>
      </p:sp>
      <p:sp>
        <p:nvSpPr>
          <p:cNvPr id="6" name="Subtitle 5"/>
          <p:cNvSpPr>
            <a:spLocks noGrp="1"/>
          </p:cNvSpPr>
          <p:nvPr>
            <p:ph type="subTitle" idx="1"/>
          </p:nvPr>
        </p:nvSpPr>
        <p:spPr>
          <a:xfrm>
            <a:off x="703677" y="5667797"/>
            <a:ext cx="5636248" cy="469234"/>
          </a:xfrm>
        </p:spPr>
        <p:txBody>
          <a:bodyPr>
            <a:normAutofit fontScale="92500" lnSpcReduction="10000"/>
          </a:bodyPr>
          <a:lstStyle/>
          <a:p>
            <a:r>
              <a:rPr lang="en-US" dirty="0"/>
              <a:t>Study design, Eligibility criteria, Roles and Responsibilities, STUDY PROCEDURES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normAutofit fontScale="90000"/>
          </a:bodyPr>
          <a:lstStyle/>
          <a:p>
            <a:br>
              <a:rPr lang="en-US" dirty="0"/>
            </a:br>
            <a:r>
              <a:rPr lang="en-US" dirty="0"/>
              <a:t> </a:t>
            </a:r>
            <a:r>
              <a:rPr lang="en-US" dirty="0" err="1"/>
              <a:t>Mirasol</a:t>
            </a:r>
            <a:r>
              <a:rPr lang="en-US" dirty="0"/>
              <a:t> PRT System for Platelets Regulatory Status</a:t>
            </a:r>
          </a:p>
        </p:txBody>
      </p:sp>
      <p:sp>
        <p:nvSpPr>
          <p:cNvPr id="6" name="Content Placeholder 2"/>
          <p:cNvSpPr>
            <a:spLocks noGrp="1"/>
          </p:cNvSpPr>
          <p:nvPr>
            <p:ph idx="4294967295"/>
          </p:nvPr>
        </p:nvSpPr>
        <p:spPr>
          <a:xfrm>
            <a:off x="430439" y="1512434"/>
            <a:ext cx="8291512" cy="4786766"/>
          </a:xfrm>
          <a:prstGeom prst="rect">
            <a:avLst/>
          </a:prstGeom>
        </p:spPr>
        <p:txBody>
          <a:bodyPr>
            <a:normAutofit/>
          </a:bodyPr>
          <a:lstStyle/>
          <a:p>
            <a:pPr>
              <a:spcAft>
                <a:spcPts val="600"/>
              </a:spcAft>
              <a:buFont typeface="Wingdings" charset="2"/>
              <a:buChar char="²"/>
            </a:pPr>
            <a:r>
              <a:rPr lang="en-US" sz="2400" b="1" dirty="0" err="1"/>
              <a:t>Mirasol</a:t>
            </a:r>
            <a:r>
              <a:rPr lang="en-US" sz="2400" b="1" dirty="0"/>
              <a:t> for Platelets CE Marked</a:t>
            </a:r>
            <a:r>
              <a:rPr lang="en-US" sz="2400" dirty="0"/>
              <a:t> </a:t>
            </a:r>
            <a:r>
              <a:rPr lang="en-US" sz="2400" b="1" dirty="0"/>
              <a:t>in 2007 in the EU</a:t>
            </a:r>
          </a:p>
          <a:p>
            <a:pPr>
              <a:spcAft>
                <a:spcPts val="600"/>
              </a:spcAft>
              <a:buFont typeface="Wingdings" charset="2"/>
              <a:buChar char="²"/>
            </a:pPr>
            <a:r>
              <a:rPr lang="en-US" sz="2400" b="1" dirty="0"/>
              <a:t>FDA Registered as Class III Device</a:t>
            </a:r>
          </a:p>
          <a:p>
            <a:pPr lvl="1">
              <a:lnSpc>
                <a:spcPct val="90000"/>
              </a:lnSpc>
            </a:pPr>
            <a:r>
              <a:rPr lang="en-US" dirty="0"/>
              <a:t>Support/sustain human life;</a:t>
            </a:r>
          </a:p>
          <a:p>
            <a:pPr lvl="1">
              <a:lnSpc>
                <a:spcPct val="90000"/>
              </a:lnSpc>
            </a:pPr>
            <a:r>
              <a:rPr lang="en-US" u="sng" dirty="0"/>
              <a:t>Substantial importance in preventing impairment of human health</a:t>
            </a:r>
            <a:r>
              <a:rPr lang="en-US" dirty="0"/>
              <a:t>; or</a:t>
            </a:r>
          </a:p>
          <a:p>
            <a:pPr lvl="1">
              <a:lnSpc>
                <a:spcPct val="90000"/>
              </a:lnSpc>
            </a:pPr>
            <a:r>
              <a:rPr lang="en-US" dirty="0"/>
              <a:t>Present a potential, unreasonable risk of illness or injury</a:t>
            </a:r>
          </a:p>
          <a:p>
            <a:pPr>
              <a:lnSpc>
                <a:spcPct val="110000"/>
              </a:lnSpc>
              <a:spcAft>
                <a:spcPts val="600"/>
              </a:spcAft>
              <a:buFont typeface="Wingdings" charset="2"/>
              <a:buChar char="²"/>
            </a:pPr>
            <a:r>
              <a:rPr lang="en-US" sz="2400" b="1" dirty="0"/>
              <a:t>Pre-market  approval (PMA) required for marketing approval of Class III devices in US</a:t>
            </a:r>
          </a:p>
          <a:p>
            <a:pPr lvl="1">
              <a:lnSpc>
                <a:spcPct val="90000"/>
              </a:lnSpc>
            </a:pPr>
            <a:r>
              <a:rPr lang="en-US" dirty="0"/>
              <a:t>Valid scientific evidence to assure safety and effectiveness for intended use</a:t>
            </a:r>
            <a:endParaRPr lang="en-US" sz="2400" b="1" dirty="0"/>
          </a:p>
          <a:p>
            <a:pPr>
              <a:spcAft>
                <a:spcPts val="600"/>
              </a:spcAft>
              <a:buFont typeface="Wingdings" charset="2"/>
              <a:buChar char="²"/>
            </a:pPr>
            <a:r>
              <a:rPr lang="en-US" sz="2400" b="1" dirty="0"/>
              <a:t>MIPLATE trial is a pivotal trial intended to support a PMA for the </a:t>
            </a:r>
            <a:r>
              <a:rPr lang="en-US" sz="2400" b="1" dirty="0" err="1"/>
              <a:t>Mirasol</a:t>
            </a:r>
            <a:r>
              <a:rPr lang="en-US" sz="2400" b="1" dirty="0"/>
              <a:t> PRT System for Platelets</a:t>
            </a:r>
          </a:p>
          <a:p>
            <a:pPr>
              <a:lnSpc>
                <a:spcPct val="90000"/>
              </a:lnSpc>
            </a:pPr>
            <a:endParaRPr lang="en-US" dirty="0"/>
          </a:p>
          <a:p>
            <a:pPr>
              <a:lnSpc>
                <a:spcPct val="90000"/>
              </a:lnSpc>
            </a:pPr>
            <a:endParaRPr lang="en-US" dirty="0"/>
          </a:p>
          <a:p>
            <a:pPr>
              <a:lnSpc>
                <a:spcPct val="90000"/>
              </a:lnSpc>
            </a:pPr>
            <a:endParaRPr lang="en-US" sz="1700" b="1" dirty="0"/>
          </a:p>
          <a:p>
            <a:pPr>
              <a:lnSpc>
                <a:spcPct val="90000"/>
              </a:lnSpc>
            </a:pPr>
            <a:endParaRPr lang="en-US" sz="2400" b="1"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lstStyle/>
          <a:p>
            <a:br>
              <a:rPr lang="en-US" dirty="0"/>
            </a:br>
            <a:r>
              <a:rPr lang="en-US" dirty="0"/>
              <a:t>Study Overview</a:t>
            </a:r>
          </a:p>
        </p:txBody>
      </p:sp>
      <p:sp>
        <p:nvSpPr>
          <p:cNvPr id="9" name="Content Placeholder 2"/>
          <p:cNvSpPr txBox="1">
            <a:spLocks/>
          </p:cNvSpPr>
          <p:nvPr/>
        </p:nvSpPr>
        <p:spPr bwMode="auto">
          <a:xfrm>
            <a:off x="568325" y="1879909"/>
            <a:ext cx="8291513" cy="422275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342900" marR="0" lvl="2" indent="-342900" defTabSz="914400" eaLnBrk="0" latinLnBrk="0" hangingPunct="0">
              <a:lnSpc>
                <a:spcPct val="100000"/>
              </a:lnSpc>
              <a:spcBef>
                <a:spcPts val="600"/>
              </a:spcBef>
              <a:spcAft>
                <a:spcPts val="600"/>
              </a:spcAft>
              <a:buClr>
                <a:srgbClr val="009A44"/>
              </a:buClr>
              <a:buSzTx/>
              <a:buFont typeface="Wingdings" charset="2"/>
              <a:buChar char="²"/>
              <a:tabLst/>
              <a:defRPr/>
            </a:pPr>
            <a:r>
              <a:rPr lang="en-US" sz="2200" b="1" dirty="0">
                <a:solidFill>
                  <a:srgbClr val="616365"/>
                </a:solidFill>
                <a:latin typeface="+mn-lt"/>
                <a:cs typeface="+mn-cs"/>
              </a:rPr>
              <a:t>T</a:t>
            </a:r>
            <a:r>
              <a:rPr lang="en-US" sz="2200" b="1" dirty="0" err="1">
                <a:solidFill>
                  <a:srgbClr val="616365"/>
                </a:solidFill>
                <a:latin typeface="+mn-lt"/>
                <a:cs typeface="+mn-cs"/>
              </a:rPr>
              <a:t>itle</a:t>
            </a:r>
          </a:p>
          <a:p>
            <a:pPr marL="623888" marR="0" lvl="1" indent="-276225" algn="l" defTabSz="914400" rtl="0" eaLnBrk="0" fontAlgn="base" latinLnBrk="0" hangingPunct="0">
              <a:lnSpc>
                <a:spcPct val="100000"/>
              </a:lnSpc>
              <a:spcBef>
                <a:spcPts val="600"/>
              </a:spcBef>
              <a:spcAft>
                <a:spcPct val="0"/>
              </a:spcAft>
              <a:buClr>
                <a:schemeClr val="tx1">
                  <a:lumMod val="60000"/>
                  <a:lumOff val="40000"/>
                </a:schemeClr>
              </a:buClr>
              <a:buSzTx/>
              <a:buFont typeface="Wingdings" pitchFamily="2" charset="2"/>
              <a:buChar char="§"/>
              <a:tabLst/>
              <a:defRPr/>
            </a:pPr>
            <a:r>
              <a:rPr kumimoji="0" lang="en-US" sz="1800" b="0" i="0" u="none" strike="noStrike" kern="1200" cap="none" spc="0" normalizeH="0" baseline="0" noProof="0" dirty="0">
                <a:ln>
                  <a:noFill/>
                </a:ln>
                <a:solidFill>
                  <a:srgbClr val="616365"/>
                </a:solidFill>
                <a:effectLst/>
                <a:uLnTx/>
                <a:uFillTx/>
                <a:latin typeface="+mn-lt"/>
                <a:ea typeface="+mn-ea"/>
                <a:cs typeface="+mn-cs"/>
              </a:rPr>
              <a:t>Clinical Effectiveness of Standard Versus </a:t>
            </a:r>
            <a:r>
              <a:rPr kumimoji="0" lang="en-US" sz="1800" b="0" i="0" u="sng" strike="noStrike" kern="1200" cap="none" spc="0" normalizeH="0" baseline="0" noProof="0" dirty="0" err="1">
                <a:ln>
                  <a:noFill/>
                </a:ln>
                <a:solidFill>
                  <a:srgbClr val="616365"/>
                </a:solidFill>
                <a:effectLst/>
                <a:uLnTx/>
                <a:uFillTx/>
                <a:latin typeface="+mn-lt"/>
                <a:ea typeface="+mn-ea"/>
                <a:cs typeface="+mn-cs"/>
              </a:rPr>
              <a:t>Mi</a:t>
            </a:r>
            <a:r>
              <a:rPr kumimoji="0" lang="en-US" sz="1800" b="0" i="0" u="none" strike="noStrike" kern="1200" cap="none" spc="0" normalizeH="0" baseline="0" noProof="0" dirty="0" err="1">
                <a:ln>
                  <a:noFill/>
                </a:ln>
                <a:solidFill>
                  <a:srgbClr val="616365"/>
                </a:solidFill>
                <a:effectLst/>
                <a:uLnTx/>
                <a:uFillTx/>
                <a:latin typeface="+mn-lt"/>
                <a:ea typeface="+mn-ea"/>
                <a:cs typeface="+mn-cs"/>
              </a:rPr>
              <a:t>rasol</a:t>
            </a:r>
            <a:r>
              <a:rPr kumimoji="0" lang="en-US" sz="1800" b="0" i="0" u="none" strike="noStrike" kern="1200" cap="none" spc="0" normalizeH="0" baseline="0" noProof="0" dirty="0">
                <a:ln>
                  <a:noFill/>
                </a:ln>
                <a:solidFill>
                  <a:srgbClr val="616365"/>
                </a:solidFill>
                <a:effectLst/>
                <a:uLnTx/>
                <a:uFillTx/>
                <a:latin typeface="+mn-lt"/>
                <a:ea typeface="+mn-ea"/>
                <a:cs typeface="+mn-cs"/>
              </a:rPr>
              <a:t>-treated </a:t>
            </a:r>
            <a:r>
              <a:rPr kumimoji="0" lang="en-US" sz="1800" b="0" i="0" u="none" strike="noStrike" kern="1200" cap="none" spc="0" normalizeH="0" baseline="0" noProof="0" dirty="0" err="1">
                <a:ln>
                  <a:noFill/>
                </a:ln>
                <a:solidFill>
                  <a:srgbClr val="616365"/>
                </a:solidFill>
                <a:effectLst/>
                <a:uLnTx/>
                <a:uFillTx/>
                <a:latin typeface="+mn-lt"/>
                <a:ea typeface="+mn-ea"/>
                <a:cs typeface="+mn-cs"/>
              </a:rPr>
              <a:t>Apheresis</a:t>
            </a:r>
            <a:r>
              <a:rPr kumimoji="0" lang="en-US" sz="1800" b="0" i="0" u="none" strike="noStrike" kern="1200" cap="none" spc="0" normalizeH="0" baseline="0" noProof="0" dirty="0">
                <a:ln>
                  <a:noFill/>
                </a:ln>
                <a:solidFill>
                  <a:srgbClr val="616365"/>
                </a:solidFill>
                <a:effectLst/>
                <a:uLnTx/>
                <a:uFillTx/>
                <a:latin typeface="+mn-lt"/>
                <a:ea typeface="+mn-ea"/>
                <a:cs typeface="+mn-cs"/>
              </a:rPr>
              <a:t> </a:t>
            </a:r>
            <a:r>
              <a:rPr kumimoji="0" lang="en-US" sz="1800" b="0" i="0" u="sng" strike="noStrike" kern="1200" cap="none" spc="0" normalizeH="0" baseline="0" noProof="0" dirty="0">
                <a:ln>
                  <a:noFill/>
                </a:ln>
                <a:solidFill>
                  <a:srgbClr val="616365"/>
                </a:solidFill>
                <a:effectLst/>
                <a:uLnTx/>
                <a:uFillTx/>
                <a:latin typeface="+mn-lt"/>
                <a:ea typeface="+mn-ea"/>
                <a:cs typeface="+mn-cs"/>
              </a:rPr>
              <a:t>Plate</a:t>
            </a:r>
            <a:r>
              <a:rPr kumimoji="0" lang="en-US" sz="1800" b="0" i="0" u="none" strike="noStrike" kern="1200" cap="none" spc="0" normalizeH="0" baseline="0" noProof="0" dirty="0">
                <a:ln>
                  <a:noFill/>
                </a:ln>
                <a:solidFill>
                  <a:srgbClr val="616365"/>
                </a:solidFill>
                <a:effectLst/>
                <a:uLnTx/>
                <a:uFillTx/>
                <a:latin typeface="+mn-lt"/>
                <a:ea typeface="+mn-ea"/>
                <a:cs typeface="+mn-cs"/>
              </a:rPr>
              <a:t>lets in Patients With Hypoproliferative Thrombocytopenia</a:t>
            </a:r>
          </a:p>
          <a:p>
            <a:pPr marL="342900" marR="0" lvl="2" indent="-342900" defTabSz="914400" eaLnBrk="0" latinLnBrk="0" hangingPunct="0">
              <a:lnSpc>
                <a:spcPct val="100000"/>
              </a:lnSpc>
              <a:spcBef>
                <a:spcPts val="600"/>
              </a:spcBef>
              <a:spcAft>
                <a:spcPts val="600"/>
              </a:spcAft>
              <a:buClr>
                <a:srgbClr val="009A44"/>
              </a:buClr>
              <a:buSzTx/>
              <a:buFont typeface="Wingdings" charset="2"/>
              <a:buChar char="²"/>
              <a:tabLst/>
              <a:defRPr/>
            </a:pPr>
            <a:r>
              <a:rPr lang="en-US" sz="2200" b="1" dirty="0">
                <a:solidFill>
                  <a:srgbClr val="616365"/>
                </a:solidFill>
                <a:latin typeface="+mn-lt"/>
                <a:cs typeface="+mn-cs"/>
              </a:rPr>
              <a:t>Target Population</a:t>
            </a:r>
          </a:p>
          <a:p>
            <a:pPr marL="623888" marR="0" lvl="1" indent="-276225" algn="l" defTabSz="914400" rtl="0" eaLnBrk="0" fontAlgn="base" latinLnBrk="0" hangingPunct="0">
              <a:lnSpc>
                <a:spcPct val="100000"/>
              </a:lnSpc>
              <a:spcBef>
                <a:spcPts val="600"/>
              </a:spcBef>
              <a:spcAft>
                <a:spcPct val="0"/>
              </a:spcAft>
              <a:buClr>
                <a:schemeClr val="tx1">
                  <a:lumMod val="60000"/>
                  <a:lumOff val="40000"/>
                </a:schemeClr>
              </a:buClr>
              <a:buSzTx/>
              <a:buFont typeface="Wingdings" pitchFamily="2" charset="2"/>
              <a:buChar char="§"/>
              <a:tabLst/>
              <a:defRPr/>
            </a:pPr>
            <a:r>
              <a:rPr kumimoji="0" lang="en-US" sz="1800" b="0" i="0" u="none" strike="noStrike" kern="1200" cap="none" spc="0" normalizeH="0" baseline="0" noProof="0" dirty="0">
                <a:ln>
                  <a:noFill/>
                </a:ln>
                <a:solidFill>
                  <a:srgbClr val="616365"/>
                </a:solidFill>
                <a:effectLst/>
                <a:uLnTx/>
                <a:uFillTx/>
                <a:latin typeface="+mn-lt"/>
                <a:ea typeface="+mn-ea"/>
                <a:cs typeface="+mn-cs"/>
              </a:rPr>
              <a:t>Patients with hematologic malignancies with hypoproliferative thrombocytopenia who are expected to have a platelet (PLT) count  ≤ 10,000/µL requiring ≥ 2 platelet transfusions</a:t>
            </a:r>
          </a:p>
          <a:p>
            <a:pPr marL="342900" marR="0" lvl="2" indent="-342900" defTabSz="914400" eaLnBrk="0" latinLnBrk="0" hangingPunct="0">
              <a:lnSpc>
                <a:spcPct val="100000"/>
              </a:lnSpc>
              <a:spcBef>
                <a:spcPts val="600"/>
              </a:spcBef>
              <a:spcAft>
                <a:spcPts val="600"/>
              </a:spcAft>
              <a:buClr>
                <a:srgbClr val="009A44"/>
              </a:buClr>
              <a:buSzTx/>
              <a:buFont typeface="Wingdings" charset="2"/>
              <a:buChar char="²"/>
              <a:tabLst/>
              <a:defRPr/>
            </a:pPr>
            <a:r>
              <a:rPr lang="en-US" sz="2200" b="1" dirty="0">
                <a:solidFill>
                  <a:srgbClr val="616365"/>
                </a:solidFill>
                <a:latin typeface="+mn-lt"/>
                <a:cs typeface="+mn-cs"/>
              </a:rPr>
              <a:t>Applicable </a:t>
            </a:r>
            <a:r>
              <a:rPr lang="en-US" sz="2200" b="1" dirty="0" err="1">
                <a:solidFill>
                  <a:srgbClr val="616365"/>
                </a:solidFill>
                <a:latin typeface="+mn-lt"/>
                <a:cs typeface="+mn-cs"/>
              </a:rPr>
              <a:t>Guidances</a:t>
            </a:r>
            <a:r>
              <a:rPr lang="en-US" sz="2200" b="1" dirty="0">
                <a:solidFill>
                  <a:srgbClr val="616365"/>
                </a:solidFill>
                <a:latin typeface="+mn-lt"/>
                <a:cs typeface="+mn-cs"/>
              </a:rPr>
              <a:t>/Regulations</a:t>
            </a:r>
          </a:p>
          <a:p>
            <a:pPr marL="623888" lvl="1" indent="-276225" eaLnBrk="0" hangingPunct="0">
              <a:spcBef>
                <a:spcPts val="600"/>
              </a:spcBef>
              <a:buClr>
                <a:schemeClr val="tx1">
                  <a:lumMod val="60000"/>
                  <a:lumOff val="40000"/>
                </a:schemeClr>
              </a:buClr>
              <a:buFont typeface="Wingdings" pitchFamily="2" charset="2"/>
              <a:buChar char="§"/>
              <a:defRPr/>
            </a:pPr>
            <a:r>
              <a:rPr lang="en-US" dirty="0">
                <a:solidFill>
                  <a:srgbClr val="616365"/>
                </a:solidFill>
                <a:latin typeface="+mn-lt"/>
                <a:cs typeface="+mn-cs"/>
              </a:rPr>
              <a:t>21 CFR 812 (FDA Investigational Device Exemptions Regulations)</a:t>
            </a:r>
          </a:p>
          <a:p>
            <a:pPr marL="623888" lvl="1" indent="-276225" eaLnBrk="0" hangingPunct="0">
              <a:spcBef>
                <a:spcPts val="600"/>
              </a:spcBef>
              <a:buClr>
                <a:schemeClr val="tx1">
                  <a:lumMod val="60000"/>
                  <a:lumOff val="40000"/>
                </a:schemeClr>
              </a:buClr>
              <a:buFont typeface="Wingdings" pitchFamily="2" charset="2"/>
              <a:buChar char="§"/>
              <a:defRPr/>
            </a:pPr>
            <a:r>
              <a:rPr lang="en-US" dirty="0">
                <a:solidFill>
                  <a:srgbClr val="616365"/>
                </a:solidFill>
                <a:latin typeface="+mn-lt"/>
                <a:cs typeface="+mn-cs"/>
              </a:rPr>
              <a:t>ISO14155 (Good Clinical Practices for Device Trials Guidance)</a:t>
            </a:r>
          </a:p>
          <a:p>
            <a:pPr marL="623888" lvl="1" indent="-276225" eaLnBrk="0" hangingPunct="0">
              <a:spcBef>
                <a:spcPts val="600"/>
              </a:spcBef>
              <a:buClr>
                <a:schemeClr val="tx1">
                  <a:lumMod val="60000"/>
                  <a:lumOff val="40000"/>
                </a:schemeClr>
              </a:buClr>
              <a:buFont typeface="Wingdings" pitchFamily="2" charset="2"/>
              <a:buChar char="§"/>
              <a:defRPr/>
            </a:pPr>
            <a:r>
              <a:rPr lang="en-US" dirty="0">
                <a:solidFill>
                  <a:srgbClr val="616365"/>
                </a:solidFill>
                <a:latin typeface="+mn-lt"/>
                <a:cs typeface="+mn-cs"/>
              </a:rPr>
              <a:t>ICH E6 (Good Clinical Practices Guidance)</a:t>
            </a:r>
          </a:p>
          <a:p>
            <a:pPr marL="665163" marR="0" lvl="1" indent="-323850" algn="l" defTabSz="914400" rtl="0" eaLnBrk="0" fontAlgn="base" latinLnBrk="0" hangingPunct="0">
              <a:lnSpc>
                <a:spcPct val="100000"/>
              </a:lnSpc>
              <a:spcBef>
                <a:spcPts val="600"/>
              </a:spcBef>
              <a:spcAft>
                <a:spcPct val="0"/>
              </a:spcAft>
              <a:buClr>
                <a:schemeClr val="tx1">
                  <a:lumMod val="60000"/>
                  <a:lumOff val="40000"/>
                </a:schemeClr>
              </a:buClr>
              <a:buSzTx/>
              <a:buFont typeface="Wingdings" pitchFamily="2" charset="2"/>
              <a:buNone/>
              <a:tabLst/>
              <a:defRPr/>
            </a:pPr>
            <a:endParaRPr kumimoji="0" lang="en-US" sz="1800" b="0" i="0" u="none" strike="noStrike" kern="1200" cap="none" spc="0" normalizeH="0" baseline="0" noProof="0" dirty="0">
              <a:ln>
                <a:noFill/>
              </a:ln>
              <a:solidFill>
                <a:srgbClr val="616365"/>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t>Study Design</a:t>
            </a:r>
          </a:p>
        </p:txBody>
      </p:sp>
      <p:sp>
        <p:nvSpPr>
          <p:cNvPr id="4" name="Content Placeholder 2"/>
          <p:cNvSpPr>
            <a:spLocks noGrp="1"/>
          </p:cNvSpPr>
          <p:nvPr>
            <p:ph idx="4294967295"/>
          </p:nvPr>
        </p:nvSpPr>
        <p:spPr>
          <a:xfrm>
            <a:off x="415925" y="1805319"/>
            <a:ext cx="8291512" cy="4527241"/>
          </a:xfrm>
          <a:prstGeom prst="rect">
            <a:avLst/>
          </a:prstGeom>
        </p:spPr>
        <p:txBody>
          <a:bodyPr>
            <a:normAutofit fontScale="85000" lnSpcReduction="10000"/>
          </a:bodyPr>
          <a:lstStyle/>
          <a:p>
            <a:pPr marL="342900" lvl="2" indent="-342900">
              <a:lnSpc>
                <a:spcPct val="120000"/>
              </a:lnSpc>
              <a:spcAft>
                <a:spcPts val="600"/>
              </a:spcAft>
              <a:buClr>
                <a:srgbClr val="009A44"/>
              </a:buClr>
              <a:buFont typeface="Wingdings" charset="2"/>
              <a:buChar char="²"/>
            </a:pPr>
            <a:r>
              <a:rPr lang="en-US" sz="2200" b="1" dirty="0"/>
              <a:t>Study Type/Treatment Arms</a:t>
            </a:r>
          </a:p>
          <a:p>
            <a:pPr lvl="1">
              <a:tabLst>
                <a:tab pos="682625" algn="l"/>
              </a:tabLst>
            </a:pPr>
            <a:r>
              <a:rPr lang="en-US" dirty="0"/>
              <a:t>Supportive care; two treatment arms</a:t>
            </a:r>
          </a:p>
          <a:p>
            <a:pPr lvl="2">
              <a:tabLst>
                <a:tab pos="682625" algn="l"/>
              </a:tabLst>
            </a:pPr>
            <a:r>
              <a:rPr lang="en-US" dirty="0"/>
              <a:t>Transfusions with </a:t>
            </a:r>
            <a:r>
              <a:rPr lang="en-US" dirty="0" err="1"/>
              <a:t>Mirasol</a:t>
            </a:r>
            <a:r>
              <a:rPr lang="en-US" dirty="0"/>
              <a:t>-treated, </a:t>
            </a:r>
            <a:r>
              <a:rPr lang="en-US" dirty="0" err="1"/>
              <a:t>leukoreduced</a:t>
            </a:r>
            <a:r>
              <a:rPr lang="en-US" dirty="0"/>
              <a:t>, </a:t>
            </a:r>
            <a:r>
              <a:rPr lang="en-US" dirty="0" err="1"/>
              <a:t>Trima</a:t>
            </a:r>
            <a:r>
              <a:rPr lang="en-US" dirty="0"/>
              <a:t> </a:t>
            </a:r>
            <a:r>
              <a:rPr lang="en-US" dirty="0" err="1"/>
              <a:t>Accel</a:t>
            </a:r>
            <a:r>
              <a:rPr lang="en-US" dirty="0"/>
              <a:t>® </a:t>
            </a:r>
            <a:r>
              <a:rPr lang="en-US" dirty="0" err="1"/>
              <a:t>Apheresis</a:t>
            </a:r>
            <a:r>
              <a:rPr lang="en-US" dirty="0"/>
              <a:t> platelets stored in plasma (MIR PLTs); OR</a:t>
            </a:r>
          </a:p>
          <a:p>
            <a:pPr lvl="2"/>
            <a:r>
              <a:rPr lang="en-US" dirty="0"/>
              <a:t>Transfusions with conventional (non-pathogen reduced), </a:t>
            </a:r>
            <a:r>
              <a:rPr lang="en-US" dirty="0" err="1"/>
              <a:t>leukoreduced</a:t>
            </a:r>
            <a:r>
              <a:rPr lang="en-US" dirty="0"/>
              <a:t>, </a:t>
            </a:r>
            <a:r>
              <a:rPr lang="en-US" dirty="0" err="1"/>
              <a:t>Apheresis</a:t>
            </a:r>
            <a:r>
              <a:rPr lang="en-US" dirty="0"/>
              <a:t> platelets stored in plasma (REF PLTs)</a:t>
            </a:r>
          </a:p>
          <a:p>
            <a:pPr marL="342900" lvl="2" indent="-342900">
              <a:lnSpc>
                <a:spcPct val="120000"/>
              </a:lnSpc>
              <a:spcAft>
                <a:spcPts val="600"/>
              </a:spcAft>
              <a:buClr>
                <a:srgbClr val="009A44"/>
              </a:buClr>
              <a:buFont typeface="Wingdings" charset="2"/>
              <a:buChar char="²"/>
            </a:pPr>
            <a:r>
              <a:rPr lang="en-US" sz="2200" b="1" dirty="0"/>
              <a:t>Target Enrollment</a:t>
            </a:r>
          </a:p>
          <a:p>
            <a:pPr marL="623888" lvl="1" indent="-276225">
              <a:lnSpc>
                <a:spcPct val="110000"/>
              </a:lnSpc>
            </a:pPr>
            <a:r>
              <a:rPr lang="en-US" dirty="0"/>
              <a:t>500 subjects in the </a:t>
            </a:r>
            <a:r>
              <a:rPr lang="en-US" dirty="0" err="1"/>
              <a:t>mITT</a:t>
            </a:r>
            <a:r>
              <a:rPr lang="en-US" dirty="0"/>
              <a:t> population (received at least 1 per protocol PLT transfusion)</a:t>
            </a:r>
          </a:p>
          <a:p>
            <a:pPr marL="623888" lvl="1" indent="-276225">
              <a:lnSpc>
                <a:spcPct val="110000"/>
              </a:lnSpc>
            </a:pPr>
            <a:r>
              <a:rPr lang="en-US" dirty="0"/>
              <a:t>Enrollment anticipated to last 3.5 years</a:t>
            </a:r>
          </a:p>
          <a:p>
            <a:pPr marL="342900" lvl="2" indent="-342900">
              <a:lnSpc>
                <a:spcPct val="120000"/>
              </a:lnSpc>
              <a:spcAft>
                <a:spcPts val="600"/>
              </a:spcAft>
              <a:buClr>
                <a:srgbClr val="009A44"/>
              </a:buClr>
              <a:buFont typeface="Wingdings" charset="2"/>
              <a:buChar char="²"/>
            </a:pPr>
            <a:r>
              <a:rPr lang="en-US" sz="2200" b="1" dirty="0"/>
              <a:t>Randomization</a:t>
            </a:r>
          </a:p>
          <a:p>
            <a:pPr marL="623888" lvl="1" indent="-276225">
              <a:lnSpc>
                <a:spcPct val="110000"/>
              </a:lnSpc>
            </a:pPr>
            <a:r>
              <a:rPr lang="en-US" dirty="0"/>
              <a:t>1:1, stratified by hospital/site and type of treatment</a:t>
            </a:r>
          </a:p>
          <a:p>
            <a:pPr marL="929888" lvl="2" indent="-276225">
              <a:lnSpc>
                <a:spcPct val="120000"/>
              </a:lnSpc>
              <a:buFont typeface="Arial" pitchFamily="34" charset="0"/>
              <a:buChar char="•"/>
            </a:pPr>
            <a:r>
              <a:rPr lang="en-US" dirty="0" err="1"/>
              <a:t>Allogeneic</a:t>
            </a:r>
            <a:r>
              <a:rPr lang="en-US" dirty="0"/>
              <a:t> transplant</a:t>
            </a:r>
          </a:p>
          <a:p>
            <a:pPr marL="929888" lvl="2" indent="-276225">
              <a:lnSpc>
                <a:spcPct val="120000"/>
              </a:lnSpc>
              <a:buFont typeface="Arial" pitchFamily="34" charset="0"/>
              <a:buChar char="•"/>
            </a:pPr>
            <a:r>
              <a:rPr lang="en-US" dirty="0" err="1"/>
              <a:t>Autologous</a:t>
            </a:r>
            <a:r>
              <a:rPr lang="en-US" dirty="0"/>
              <a:t> transplant</a:t>
            </a:r>
          </a:p>
          <a:p>
            <a:pPr marL="929888" lvl="2" indent="-276225">
              <a:lnSpc>
                <a:spcPct val="120000"/>
              </a:lnSpc>
              <a:buFont typeface="Arial" pitchFamily="34" charset="0"/>
              <a:buChar char="•"/>
            </a:pPr>
            <a:r>
              <a:rPr lang="en-US" dirty="0"/>
              <a:t>Chemotherapy</a:t>
            </a:r>
          </a:p>
          <a:p>
            <a:pPr marL="929888" lvl="2" indent="-276225">
              <a:lnSpc>
                <a:spcPct val="110000"/>
              </a:lnSpc>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t>Study Design</a:t>
            </a:r>
          </a:p>
        </p:txBody>
      </p:sp>
      <p:sp>
        <p:nvSpPr>
          <p:cNvPr id="4" name="Content Placeholder 2"/>
          <p:cNvSpPr>
            <a:spLocks noGrp="1"/>
          </p:cNvSpPr>
          <p:nvPr>
            <p:ph idx="4294967295"/>
          </p:nvPr>
        </p:nvSpPr>
        <p:spPr>
          <a:xfrm>
            <a:off x="415925" y="1805319"/>
            <a:ext cx="8291512" cy="4527241"/>
          </a:xfrm>
          <a:prstGeom prst="rect">
            <a:avLst/>
          </a:prstGeom>
        </p:spPr>
        <p:txBody>
          <a:bodyPr>
            <a:normAutofit/>
          </a:bodyPr>
          <a:lstStyle/>
          <a:p>
            <a:pPr marL="342900" lvl="2" indent="-342900">
              <a:lnSpc>
                <a:spcPct val="120000"/>
              </a:lnSpc>
              <a:spcAft>
                <a:spcPts val="600"/>
              </a:spcAft>
              <a:buClr>
                <a:srgbClr val="009A44"/>
              </a:buClr>
              <a:buFont typeface="Wingdings" charset="2"/>
              <a:buChar char="²"/>
            </a:pPr>
            <a:r>
              <a:rPr lang="en-US" sz="2200" b="1" dirty="0"/>
              <a:t>Study Blinding</a:t>
            </a:r>
          </a:p>
          <a:p>
            <a:pPr marL="623888" lvl="1" indent="-276225">
              <a:lnSpc>
                <a:spcPct val="110000"/>
              </a:lnSpc>
            </a:pPr>
            <a:r>
              <a:rPr lang="en-US" dirty="0"/>
              <a:t>Blinding is not possible</a:t>
            </a:r>
          </a:p>
          <a:p>
            <a:pPr marL="930275" lvl="2" indent="-276225">
              <a:lnSpc>
                <a:spcPct val="110000"/>
              </a:lnSpc>
            </a:pPr>
            <a:r>
              <a:rPr lang="en-US" dirty="0"/>
              <a:t>Different platelet storage/transfusion bags and labeling</a:t>
            </a:r>
          </a:p>
          <a:p>
            <a:pPr marL="930275" lvl="2" indent="-276225">
              <a:lnSpc>
                <a:spcPct val="110000"/>
              </a:lnSpc>
            </a:pPr>
            <a:r>
              <a:rPr lang="en-US" dirty="0"/>
              <a:t>For many institutions, MIR PLTs will be ordered from a different blood center than REF PLTs </a:t>
            </a:r>
          </a:p>
          <a:p>
            <a:pPr marL="930275" lvl="2" indent="-276225">
              <a:lnSpc>
                <a:spcPct val="110000"/>
              </a:lnSpc>
            </a:pPr>
            <a:r>
              <a:rPr lang="en-US" dirty="0"/>
              <a:t>Subjects receiving MIR PLTs may have more pronounced yellow coloring of urine (riboflavin)</a:t>
            </a:r>
          </a:p>
          <a:p>
            <a:pPr marL="929888" lvl="2" indent="-276225">
              <a:lnSpc>
                <a:spcPct val="120000"/>
              </a:lnSpc>
              <a:buNone/>
            </a:pPr>
            <a:endParaRPr lang="en-US" dirty="0"/>
          </a:p>
          <a:p>
            <a:pPr marL="929888" lvl="2" indent="-276225">
              <a:lnSpc>
                <a:spcPct val="110000"/>
              </a:lnSpc>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5925" y="3549806"/>
            <a:ext cx="6197598" cy="2865065"/>
          </a:xfrm>
        </p:spPr>
        <p:txBody>
          <a:bodyPr>
            <a:normAutofit/>
          </a:bodyPr>
          <a:lstStyle/>
          <a:p>
            <a:r>
              <a:rPr lang="en-US" dirty="0"/>
              <a:t>Mirasol</a:t>
            </a:r>
            <a:r>
              <a:rPr lang="en-US" baseline="30000" dirty="0"/>
              <a:t>®</a:t>
            </a:r>
            <a:r>
              <a:rPr lang="en-US" dirty="0"/>
              <a:t> Pathogen Reduction Technology (PRT) System FOR PLATELETS</a:t>
            </a:r>
            <a:br>
              <a:rPr lang="en-US" dirty="0"/>
            </a:br>
            <a:endParaRPr lang="en-US" dirty="0"/>
          </a:p>
        </p:txBody>
      </p:sp>
      <p:sp>
        <p:nvSpPr>
          <p:cNvPr id="6" name="Subtitle 5"/>
          <p:cNvSpPr>
            <a:spLocks noGrp="1"/>
          </p:cNvSpPr>
          <p:nvPr>
            <p:ph type="subTitle" idx="1"/>
          </p:nvPr>
        </p:nvSpPr>
        <p:spPr>
          <a:xfrm>
            <a:off x="703677" y="5667797"/>
            <a:ext cx="5636248" cy="469234"/>
          </a:xfrm>
        </p:spPr>
        <p:txBody>
          <a:bodyPr>
            <a:normAutofit fontScale="92500" lnSpcReduction="10000"/>
          </a:bodyPr>
          <a:lstStyle/>
          <a:p>
            <a:r>
              <a:rPr lang="en-US" dirty="0"/>
              <a:t>Overview of intended use, Mode of action, SYSTEM COMPONENTS and PROCESS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t>Study Objectives and Endpoints</a:t>
            </a:r>
          </a:p>
        </p:txBody>
      </p:sp>
      <p:sp>
        <p:nvSpPr>
          <p:cNvPr id="4" name="Content Placeholder 2"/>
          <p:cNvSpPr>
            <a:spLocks noGrp="1"/>
          </p:cNvSpPr>
          <p:nvPr>
            <p:ph idx="4294967295"/>
          </p:nvPr>
        </p:nvSpPr>
        <p:spPr>
          <a:xfrm>
            <a:off x="415925" y="1846263"/>
            <a:ext cx="8291513" cy="4222750"/>
          </a:xfrm>
          <a:prstGeom prst="rect">
            <a:avLst/>
          </a:prstGeom>
        </p:spPr>
        <p:txBody>
          <a:bodyPr>
            <a:normAutofit/>
          </a:bodyPr>
          <a:lstStyle/>
          <a:p>
            <a:pPr marL="342900" lvl="2" indent="-342900">
              <a:lnSpc>
                <a:spcPct val="120000"/>
              </a:lnSpc>
              <a:spcAft>
                <a:spcPts val="600"/>
              </a:spcAft>
              <a:buClr>
                <a:srgbClr val="009A44"/>
              </a:buClr>
              <a:buFont typeface="Wingdings" charset="2"/>
              <a:buChar char="²"/>
            </a:pPr>
            <a:r>
              <a:rPr lang="en-US" sz="2200" b="1" dirty="0"/>
              <a:t>Primary Objective</a:t>
            </a:r>
          </a:p>
          <a:p>
            <a:pPr marL="623888" lvl="1" indent="-276225"/>
            <a:r>
              <a:rPr lang="en-US" dirty="0"/>
              <a:t>To determine if the hemostatic efficacy of MIR PLTs are </a:t>
            </a:r>
            <a:r>
              <a:rPr lang="en-US" b="1" dirty="0"/>
              <a:t>non-inferior </a:t>
            </a:r>
            <a:r>
              <a:rPr lang="en-US" dirty="0"/>
              <a:t>to REF PLTs in the target population of enrolled subjects</a:t>
            </a:r>
          </a:p>
          <a:p>
            <a:pPr marL="342900" lvl="2" indent="-342900">
              <a:lnSpc>
                <a:spcPct val="120000"/>
              </a:lnSpc>
              <a:spcAft>
                <a:spcPts val="600"/>
              </a:spcAft>
              <a:buClr>
                <a:srgbClr val="009A44"/>
              </a:buClr>
              <a:buFont typeface="Wingdings" charset="2"/>
              <a:buChar char="²"/>
            </a:pPr>
            <a:r>
              <a:rPr lang="en-US" sz="2200" b="1" dirty="0"/>
              <a:t>Primary Efficacy Endpoint</a:t>
            </a:r>
          </a:p>
          <a:p>
            <a:pPr marL="623888" lvl="1" indent="-276225"/>
            <a:r>
              <a:rPr lang="en-US" b="1" dirty="0"/>
              <a:t>Number of days of grade 2 or higher bleeding </a:t>
            </a:r>
            <a:r>
              <a:rPr lang="en-US" dirty="0"/>
              <a:t>recorded from the first post‑</a:t>
            </a:r>
            <a:r>
              <a:rPr lang="en-US" dirty="0" err="1"/>
              <a:t>randomization</a:t>
            </a:r>
            <a:r>
              <a:rPr lang="en-US" dirty="0"/>
              <a:t> PLT transfusion through 28 days following the first transfusion OR until transfusion independence (10 days without PLT transfusion)</a:t>
            </a:r>
          </a:p>
          <a:p>
            <a:pPr lvl="1"/>
            <a:endParaRPr lang="en-US" sz="2200" dirty="0"/>
          </a:p>
          <a:p>
            <a:pPr marL="457200" lvl="1" indent="0">
              <a:buNone/>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t>Study Objectives and Endpoints</a:t>
            </a:r>
          </a:p>
        </p:txBody>
      </p:sp>
      <p:sp>
        <p:nvSpPr>
          <p:cNvPr id="4" name="Content Placeholder 2"/>
          <p:cNvSpPr>
            <a:spLocks noGrp="1"/>
          </p:cNvSpPr>
          <p:nvPr>
            <p:ph idx="4294967295"/>
          </p:nvPr>
        </p:nvSpPr>
        <p:spPr>
          <a:xfrm>
            <a:off x="415925" y="1846263"/>
            <a:ext cx="8291513" cy="4222750"/>
          </a:xfrm>
          <a:prstGeom prst="rect">
            <a:avLst/>
          </a:prstGeom>
        </p:spPr>
        <p:txBody>
          <a:bodyPr>
            <a:normAutofit fontScale="92500" lnSpcReduction="20000"/>
          </a:bodyPr>
          <a:lstStyle/>
          <a:p>
            <a:pPr marL="342900" lvl="2" indent="-342900">
              <a:spcAft>
                <a:spcPts val="600"/>
              </a:spcAft>
              <a:buClr>
                <a:srgbClr val="009A44"/>
              </a:buClr>
              <a:buFont typeface="Wingdings" charset="2"/>
              <a:buChar char="²"/>
            </a:pPr>
            <a:r>
              <a:rPr lang="en-US" sz="2200" b="1" dirty="0"/>
              <a:t>Select Secondary/Exploratory Endpoints</a:t>
            </a:r>
          </a:p>
          <a:p>
            <a:pPr marL="623888" lvl="1" indent="-276225">
              <a:lnSpc>
                <a:spcPct val="120000"/>
              </a:lnSpc>
            </a:pPr>
            <a:r>
              <a:rPr lang="en-US" dirty="0"/>
              <a:t>Human leukocyte antigen (HLA) </a:t>
            </a:r>
            <a:r>
              <a:rPr lang="en-US" dirty="0" err="1"/>
              <a:t>alloimmunization</a:t>
            </a:r>
            <a:r>
              <a:rPr lang="en-US" dirty="0"/>
              <a:t> rates</a:t>
            </a:r>
          </a:p>
          <a:p>
            <a:pPr marL="623888" lvl="1" indent="-276225">
              <a:lnSpc>
                <a:spcPct val="120000"/>
              </a:lnSpc>
            </a:pPr>
            <a:r>
              <a:rPr lang="en-US" dirty="0"/>
              <a:t>Proportion of subjects with bleeding; time to first bleed</a:t>
            </a:r>
          </a:p>
          <a:p>
            <a:pPr marL="623888" lvl="1" indent="-276225">
              <a:lnSpc>
                <a:spcPct val="120000"/>
              </a:lnSpc>
            </a:pPr>
            <a:r>
              <a:rPr lang="en-US" dirty="0"/>
              <a:t>Proportion of subjects with PLT refractoriness</a:t>
            </a:r>
          </a:p>
          <a:p>
            <a:pPr marL="623888" lvl="1" indent="-276225">
              <a:lnSpc>
                <a:spcPct val="110000"/>
              </a:lnSpc>
            </a:pPr>
            <a:r>
              <a:rPr lang="en-US" dirty="0"/>
              <a:t>Corrected count increments (CCIs)</a:t>
            </a:r>
          </a:p>
          <a:p>
            <a:pPr marL="623888" lvl="1" indent="-276225">
              <a:lnSpc>
                <a:spcPct val="110000"/>
              </a:lnSpc>
            </a:pPr>
            <a:r>
              <a:rPr lang="en-US" dirty="0"/>
              <a:t>Number of red blood cell (RBC) transfusions </a:t>
            </a:r>
          </a:p>
          <a:p>
            <a:pPr lvl="1"/>
            <a:endParaRPr lang="en-US" sz="2200" dirty="0"/>
          </a:p>
          <a:p>
            <a:pPr marL="342900" lvl="2" indent="-342900">
              <a:lnSpc>
                <a:spcPct val="120000"/>
              </a:lnSpc>
              <a:spcAft>
                <a:spcPts val="600"/>
              </a:spcAft>
              <a:buClr>
                <a:srgbClr val="009A44"/>
              </a:buClr>
              <a:buFont typeface="Wingdings" charset="2"/>
              <a:buChar char="²"/>
            </a:pPr>
            <a:r>
              <a:rPr lang="en-US" sz="2200" b="1" dirty="0"/>
              <a:t>Select Safety Endpoints</a:t>
            </a:r>
          </a:p>
          <a:p>
            <a:pPr marL="623888" lvl="1" indent="-276225">
              <a:lnSpc>
                <a:spcPct val="110000"/>
              </a:lnSpc>
            </a:pPr>
            <a:r>
              <a:rPr lang="en-US" dirty="0"/>
              <a:t>Adverse events (AEs) and serious adverse events (SAEs)</a:t>
            </a:r>
          </a:p>
          <a:p>
            <a:pPr marL="623888" lvl="1" indent="-276225">
              <a:lnSpc>
                <a:spcPct val="110000"/>
              </a:lnSpc>
            </a:pPr>
            <a:r>
              <a:rPr lang="en-US" dirty="0"/>
              <a:t>Unanticipated adverse device effects (UADEs)</a:t>
            </a:r>
          </a:p>
          <a:p>
            <a:pPr marL="623888" lvl="1" indent="-276225">
              <a:lnSpc>
                <a:spcPct val="110000"/>
              </a:lnSpc>
            </a:pPr>
            <a:r>
              <a:rPr lang="en-US" dirty="0"/>
              <a:t>Pulmonary events including subjects on assisted ventilation</a:t>
            </a:r>
          </a:p>
          <a:p>
            <a:pPr marL="623888" lvl="1" indent="-276225">
              <a:lnSpc>
                <a:spcPct val="110000"/>
              </a:lnSpc>
            </a:pPr>
            <a:r>
              <a:rPr lang="en-US" dirty="0"/>
              <a:t>Death due to bleeding as the primary or contributory cause of mortality</a:t>
            </a:r>
          </a:p>
          <a:p>
            <a:pPr marL="457200" lvl="1" indent="0">
              <a:buNone/>
            </a:pP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latin typeface="+mn-lt"/>
                <a:ea typeface="+mn-ea"/>
                <a:cs typeface="+mn-cs"/>
              </a:rPr>
              <a:t>Subjects</a:t>
            </a:r>
          </a:p>
        </p:txBody>
      </p:sp>
      <p:sp>
        <p:nvSpPr>
          <p:cNvPr id="7" name="Content Placeholder 2"/>
          <p:cNvSpPr>
            <a:spLocks noGrp="1"/>
          </p:cNvSpPr>
          <p:nvPr>
            <p:ph idx="4294967295"/>
          </p:nvPr>
        </p:nvSpPr>
        <p:spPr>
          <a:xfrm>
            <a:off x="415925" y="1805319"/>
            <a:ext cx="8291512" cy="4527241"/>
          </a:xfrm>
          <a:prstGeom prst="rect">
            <a:avLst/>
          </a:prstGeom>
        </p:spPr>
        <p:txBody>
          <a:bodyPr>
            <a:normAutofit/>
          </a:bodyPr>
          <a:lstStyle/>
          <a:p>
            <a:pPr marL="342900" lvl="1" indent="-342900">
              <a:lnSpc>
                <a:spcPct val="120000"/>
              </a:lnSpc>
              <a:buFont typeface="Wingdings" charset="2"/>
              <a:buChar char="²"/>
            </a:pPr>
            <a:r>
              <a:rPr lang="en-US" sz="2200" b="1" dirty="0"/>
              <a:t>Inclusion Criteria</a:t>
            </a:r>
          </a:p>
          <a:p>
            <a:pPr marL="623888" lvl="0" indent="-276225" defTabSz="623888" fontAlgn="base">
              <a:buFont typeface="+mj-lt"/>
              <a:buAutoNum type="arabicPeriod"/>
              <a:tabLst>
                <a:tab pos="623888" algn="l"/>
              </a:tabLst>
            </a:pPr>
            <a:r>
              <a:rPr lang="en-US" sz="1800" dirty="0"/>
              <a:t>Subject weight &gt;10 kg</a:t>
            </a:r>
          </a:p>
          <a:p>
            <a:pPr marL="623888" indent="-276225" defTabSz="623888">
              <a:buFont typeface="+mj-lt"/>
              <a:buAutoNum type="arabicPeriod"/>
              <a:tabLst>
                <a:tab pos="623888" algn="l"/>
              </a:tabLst>
            </a:pPr>
            <a:r>
              <a:rPr lang="en-US" sz="1800" dirty="0"/>
              <a:t>Hematologic malignancy with </a:t>
            </a:r>
            <a:r>
              <a:rPr lang="en-US" sz="1800" dirty="0" err="1"/>
              <a:t>hypoproliferative</a:t>
            </a:r>
            <a:r>
              <a:rPr lang="en-US" sz="1800" dirty="0"/>
              <a:t> thrombocytopenia and is expected to have PLT count(s) ≤10,000/µL requiring ≥ 2 PLT transfusions</a:t>
            </a:r>
          </a:p>
          <a:p>
            <a:pPr marL="623888" indent="-276225" defTabSz="623888">
              <a:buFont typeface="+mj-lt"/>
              <a:buAutoNum type="arabicPeriod"/>
              <a:tabLst>
                <a:tab pos="623888" algn="l"/>
              </a:tabLst>
            </a:pPr>
            <a:r>
              <a:rPr lang="en-US" sz="1800" dirty="0"/>
              <a:t>Laboratory results within 5 days prior to anticipated initiation of the first post‑</a:t>
            </a:r>
            <a:r>
              <a:rPr lang="en-US" sz="1800" dirty="0" err="1"/>
              <a:t>randomization</a:t>
            </a:r>
            <a:r>
              <a:rPr lang="en-US" sz="1800" dirty="0"/>
              <a:t> PLT transfusion:</a:t>
            </a:r>
          </a:p>
          <a:p>
            <a:pPr marL="1013663" lvl="1" indent="-342900" defTabSz="623888">
              <a:buFont typeface="+mj-lt"/>
              <a:buAutoNum type="alphaLcPeriod"/>
              <a:tabLst>
                <a:tab pos="623888" algn="l"/>
              </a:tabLst>
            </a:pPr>
            <a:r>
              <a:rPr lang="en-US" dirty="0"/>
              <a:t>PT and/or INR ≤ 1.3 × ULN</a:t>
            </a:r>
          </a:p>
          <a:p>
            <a:pPr marL="1013663" lvl="1" indent="-342900" defTabSz="623888">
              <a:buFont typeface="+mj-lt"/>
              <a:buAutoNum type="alphaLcPeriod"/>
              <a:tabLst>
                <a:tab pos="623888" algn="l"/>
              </a:tabLst>
            </a:pPr>
            <a:r>
              <a:rPr lang="en-US" dirty="0" err="1"/>
              <a:t>aPTT</a:t>
            </a:r>
            <a:r>
              <a:rPr lang="en-US" dirty="0"/>
              <a:t> ≤ 1.3 × ULN</a:t>
            </a:r>
          </a:p>
          <a:p>
            <a:pPr marL="1013663" lvl="1" indent="-342900" defTabSz="623888">
              <a:buFont typeface="+mj-lt"/>
              <a:buAutoNum type="alphaLcPeriod"/>
              <a:tabLst>
                <a:tab pos="623888" algn="l"/>
              </a:tabLst>
            </a:pPr>
            <a:r>
              <a:rPr lang="en-US" dirty="0"/>
              <a:t>Fib ≥ 100 mg/</a:t>
            </a:r>
            <a:r>
              <a:rPr lang="en-US" dirty="0" err="1"/>
              <a:t>dL</a:t>
            </a:r>
            <a:endParaRPr lang="en-US" dirty="0"/>
          </a:p>
          <a:p>
            <a:pPr marL="623888" indent="-276225" defTabSz="623888">
              <a:buFont typeface="+mj-lt"/>
              <a:buAutoNum type="arabicPeriod"/>
              <a:tabLst>
                <a:tab pos="623888" algn="l"/>
              </a:tabLst>
            </a:pPr>
            <a:r>
              <a:rPr lang="en-US" sz="1800" dirty="0"/>
              <a:t>Women of childbearing potential with negative pregnancy test and agree to medically acceptable contraception</a:t>
            </a:r>
          </a:p>
          <a:p>
            <a:pPr marL="623888" indent="-276225" defTabSz="623888">
              <a:buFont typeface="+mj-lt"/>
              <a:buAutoNum type="arabicPeriod"/>
              <a:tabLst>
                <a:tab pos="623888" algn="l"/>
              </a:tabLst>
            </a:pPr>
            <a:r>
              <a:rPr lang="en-US" sz="1800" dirty="0"/>
              <a:t>Provide informed consent and/or assent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latin typeface="+mn-lt"/>
                <a:ea typeface="+mn-ea"/>
                <a:cs typeface="+mn-cs"/>
              </a:rPr>
              <a:t>Subjects</a:t>
            </a:r>
          </a:p>
        </p:txBody>
      </p:sp>
      <p:sp>
        <p:nvSpPr>
          <p:cNvPr id="4" name="Content Placeholder 2"/>
          <p:cNvSpPr>
            <a:spLocks noGrp="1"/>
          </p:cNvSpPr>
          <p:nvPr>
            <p:ph idx="4294967295"/>
          </p:nvPr>
        </p:nvSpPr>
        <p:spPr>
          <a:xfrm>
            <a:off x="415925" y="1805319"/>
            <a:ext cx="8291512" cy="4527241"/>
          </a:xfrm>
          <a:prstGeom prst="rect">
            <a:avLst/>
          </a:prstGeom>
        </p:spPr>
        <p:txBody>
          <a:bodyPr>
            <a:normAutofit lnSpcReduction="10000"/>
          </a:bodyPr>
          <a:lstStyle/>
          <a:p>
            <a:pPr marL="342900" lvl="1" indent="-342900">
              <a:lnSpc>
                <a:spcPct val="120000"/>
              </a:lnSpc>
              <a:buFont typeface="Wingdings" charset="2"/>
              <a:buChar char="²"/>
            </a:pPr>
            <a:r>
              <a:rPr lang="en-US" sz="2200" b="1" dirty="0"/>
              <a:t>Exclusion Criteria</a:t>
            </a:r>
          </a:p>
          <a:p>
            <a:pPr marL="623888" lvl="0" indent="-276225" defTabSz="623888" fontAlgn="base">
              <a:buFont typeface="+mj-lt"/>
              <a:buAutoNum type="arabicPeriod"/>
              <a:tabLst>
                <a:tab pos="623888" algn="l"/>
              </a:tabLst>
            </a:pPr>
            <a:r>
              <a:rPr lang="en-US" sz="1800" dirty="0"/>
              <a:t>Previous treatment with pathogen-reduced blood products</a:t>
            </a:r>
          </a:p>
          <a:p>
            <a:pPr marL="623888" lvl="0" indent="-276225" defTabSz="623888" fontAlgn="base">
              <a:buFont typeface="+mj-lt"/>
              <a:buAutoNum type="arabicPeriod"/>
              <a:tabLst>
                <a:tab pos="623888" algn="l"/>
              </a:tabLst>
            </a:pPr>
            <a:r>
              <a:rPr lang="en-US" sz="1800" dirty="0"/>
              <a:t>Previously been enrolled in this study with at least 1 per protocol PLT transfusion</a:t>
            </a:r>
          </a:p>
          <a:p>
            <a:pPr marL="623888" lvl="0" indent="-276225" defTabSz="623888" fontAlgn="base">
              <a:buFont typeface="+mj-lt"/>
              <a:buAutoNum type="arabicPeriod"/>
              <a:tabLst>
                <a:tab pos="623888" algn="l"/>
              </a:tabLst>
            </a:pPr>
            <a:r>
              <a:rPr lang="en-US" sz="1800" dirty="0"/>
              <a:t>Receiving anticoagulant (including aspirin), pro-coagulant or antithrombotic, </a:t>
            </a:r>
            <a:r>
              <a:rPr lang="en-US" sz="1800" dirty="0" err="1"/>
              <a:t>antiplatelet</a:t>
            </a:r>
            <a:r>
              <a:rPr lang="en-US" sz="1800" dirty="0"/>
              <a:t> agents, and/or PLT specific growth factors within 10 days prior to randomization </a:t>
            </a:r>
          </a:p>
          <a:p>
            <a:pPr marL="623888" indent="-276225" defTabSz="623888">
              <a:buFont typeface="+mj-lt"/>
              <a:buAutoNum type="arabicPeriod"/>
              <a:tabLst>
                <a:tab pos="623888" algn="l"/>
              </a:tabLst>
            </a:pPr>
            <a:r>
              <a:rPr lang="en-US" sz="1800" dirty="0"/>
              <a:t>≥ grade 2 bleeding at the time of randomization</a:t>
            </a:r>
          </a:p>
          <a:p>
            <a:pPr marL="623888" indent="-276225" defTabSz="623888">
              <a:buFont typeface="+mj-lt"/>
              <a:buAutoNum type="arabicPeriod"/>
              <a:tabLst>
                <a:tab pos="623888" algn="l"/>
              </a:tabLst>
            </a:pPr>
            <a:r>
              <a:rPr lang="en-US" sz="1800" dirty="0"/>
              <a:t>Planned administration of bedside LR PLT transfusion(s)</a:t>
            </a:r>
          </a:p>
          <a:p>
            <a:pPr marL="623888" indent="-276225" defTabSz="623888">
              <a:buFont typeface="+mj-lt"/>
              <a:buAutoNum type="arabicPeriod"/>
              <a:tabLst>
                <a:tab pos="623888" algn="l"/>
              </a:tabLst>
            </a:pPr>
            <a:r>
              <a:rPr lang="en-US" sz="1800" dirty="0"/>
              <a:t>Anticipated need for PLT washing or volume reduction</a:t>
            </a:r>
          </a:p>
          <a:p>
            <a:pPr marL="623888" indent="-276225" defTabSz="623888">
              <a:buFont typeface="+mj-lt"/>
              <a:buAutoNum type="arabicPeriod"/>
              <a:tabLst>
                <a:tab pos="623888" algn="l"/>
              </a:tabLst>
            </a:pPr>
            <a:r>
              <a:rPr lang="en-US" sz="1800" dirty="0"/>
              <a:t>History of acute </a:t>
            </a:r>
            <a:r>
              <a:rPr lang="en-US" sz="1800" dirty="0" err="1"/>
              <a:t>promyelocytic</a:t>
            </a:r>
            <a:r>
              <a:rPr lang="en-US" sz="1800" dirty="0"/>
              <a:t> leukemia (APML), idiopathic thrombocytopenic </a:t>
            </a:r>
            <a:r>
              <a:rPr lang="en-US" sz="1800" dirty="0" err="1"/>
              <a:t>purpura</a:t>
            </a:r>
            <a:r>
              <a:rPr lang="en-US" sz="1800" dirty="0"/>
              <a:t> (ITP), thrombotic thrombocytopenic </a:t>
            </a:r>
            <a:r>
              <a:rPr lang="en-US" sz="1800" dirty="0" err="1"/>
              <a:t>purpura</a:t>
            </a:r>
            <a:r>
              <a:rPr lang="en-US" sz="1800" dirty="0"/>
              <a:t> (TTP), or hemolytic uremic syndrome (HUS)</a:t>
            </a:r>
          </a:p>
          <a:p>
            <a:pPr marL="623888" indent="-276225" defTabSz="623888">
              <a:buFont typeface="+mj-lt"/>
              <a:buAutoNum type="arabicPeriod"/>
              <a:tabLst>
                <a:tab pos="623888" algn="l"/>
              </a:tabLst>
            </a:pPr>
            <a:r>
              <a:rPr lang="en-US" sz="1800" dirty="0"/>
              <a:t>HLA and/or HPA alloimmunization and/or clinically relevant antibodies (clinician judgment if testing not part of care standard)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3" name="Title 1"/>
          <p:cNvSpPr>
            <a:spLocks noGrp="1"/>
          </p:cNvSpPr>
          <p:nvPr>
            <p:ph type="title"/>
          </p:nvPr>
        </p:nvSpPr>
        <p:spPr>
          <a:xfrm>
            <a:off x="415925" y="358775"/>
            <a:ext cx="8291513" cy="1084263"/>
          </a:xfrm>
        </p:spPr>
        <p:txBody>
          <a:bodyPr/>
          <a:lstStyle/>
          <a:p>
            <a:br>
              <a:rPr lang="en-US" dirty="0"/>
            </a:br>
            <a:r>
              <a:rPr lang="en-US" dirty="0">
                <a:latin typeface="+mn-lt"/>
                <a:ea typeface="+mn-ea"/>
                <a:cs typeface="+mn-cs"/>
              </a:rPr>
              <a:t>Subjects</a:t>
            </a:r>
          </a:p>
        </p:txBody>
      </p:sp>
      <p:sp>
        <p:nvSpPr>
          <p:cNvPr id="4" name="Content Placeholder 2"/>
          <p:cNvSpPr>
            <a:spLocks noGrp="1"/>
          </p:cNvSpPr>
          <p:nvPr>
            <p:ph idx="4294967295"/>
          </p:nvPr>
        </p:nvSpPr>
        <p:spPr>
          <a:xfrm>
            <a:off x="415925" y="1805319"/>
            <a:ext cx="8291512" cy="4527241"/>
          </a:xfrm>
          <a:prstGeom prst="rect">
            <a:avLst/>
          </a:prstGeom>
        </p:spPr>
        <p:txBody>
          <a:bodyPr>
            <a:normAutofit/>
          </a:bodyPr>
          <a:lstStyle/>
          <a:p>
            <a:pPr marL="342900" lvl="1" indent="-342900">
              <a:lnSpc>
                <a:spcPct val="120000"/>
              </a:lnSpc>
              <a:buFont typeface="Wingdings" charset="2"/>
              <a:buChar char="²"/>
            </a:pPr>
            <a:r>
              <a:rPr lang="en-US" sz="2200" b="1" dirty="0"/>
              <a:t>Exclusion Criteria (cont’d)</a:t>
            </a:r>
          </a:p>
          <a:p>
            <a:pPr marL="690563" defTabSz="623888">
              <a:buFont typeface="+mj-lt"/>
              <a:buAutoNum type="arabicPeriod" startAt="9"/>
              <a:tabLst>
                <a:tab pos="623888" algn="l"/>
              </a:tabLst>
            </a:pPr>
            <a:r>
              <a:rPr lang="en-US" sz="1800" dirty="0" err="1"/>
              <a:t>Splenomegaly</a:t>
            </a:r>
            <a:r>
              <a:rPr lang="en-US" sz="1800" dirty="0"/>
              <a:t> (presence of a palpable spleen whose border could be felt more than 4 cm below the costal margin)</a:t>
            </a:r>
          </a:p>
          <a:p>
            <a:pPr marL="623888" indent="-276225" defTabSz="623888">
              <a:buFont typeface="+mj-lt"/>
              <a:buAutoNum type="arabicPeriod" startAt="9"/>
              <a:tabLst>
                <a:tab pos="623888" algn="l"/>
              </a:tabLst>
            </a:pPr>
            <a:r>
              <a:rPr lang="en-US" sz="1800" dirty="0"/>
              <a:t>History or diagnosis of a disease affecting </a:t>
            </a:r>
            <a:r>
              <a:rPr lang="en-US" sz="1800" dirty="0" err="1"/>
              <a:t>hemostasis</a:t>
            </a:r>
            <a:endParaRPr lang="en-US" sz="1800" dirty="0"/>
          </a:p>
          <a:p>
            <a:pPr marL="623888" indent="-276225" defTabSz="623888">
              <a:buFont typeface="+mj-lt"/>
              <a:buAutoNum type="arabicPeriod" startAt="9"/>
              <a:tabLst>
                <a:tab pos="623888" algn="l"/>
              </a:tabLst>
            </a:pPr>
            <a:r>
              <a:rPr lang="en-US" sz="1800" dirty="0"/>
              <a:t>Currently taking, or participating in a clinical study involving PLT substitutes, PLT growth factors, or pharmacologic agents intended to enhance (</a:t>
            </a:r>
            <a:r>
              <a:rPr lang="en-US" sz="1800" dirty="0" err="1"/>
              <a:t>ie</a:t>
            </a:r>
            <a:r>
              <a:rPr lang="en-US" sz="1800" dirty="0"/>
              <a:t>, </a:t>
            </a:r>
            <a:r>
              <a:rPr lang="en-US" sz="1800" dirty="0" err="1"/>
              <a:t>antifibrinolytic</a:t>
            </a:r>
            <a:r>
              <a:rPr lang="en-US" sz="1800" dirty="0"/>
              <a:t> agents) or decrease PLT </a:t>
            </a:r>
            <a:r>
              <a:rPr lang="en-US" sz="1800" dirty="0" err="1"/>
              <a:t>hemostatic</a:t>
            </a:r>
            <a:r>
              <a:rPr lang="en-US" sz="1800" dirty="0"/>
              <a:t> function</a:t>
            </a:r>
          </a:p>
          <a:p>
            <a:pPr marL="623888" indent="-276225" defTabSz="623888">
              <a:buFont typeface="+mj-lt"/>
              <a:buAutoNum type="arabicPeriod" startAt="9"/>
              <a:tabLst>
                <a:tab pos="623888" algn="l"/>
              </a:tabLst>
            </a:pPr>
            <a:r>
              <a:rPr lang="en-US" sz="1800" dirty="0"/>
              <a:t>Acute or chronic medical disorder that, in the opinion of the investigator, would impair the ability of the subject to receive protocol treatment</a:t>
            </a:r>
          </a:p>
          <a:p>
            <a:pPr marL="623888" indent="-276225" defTabSz="623888">
              <a:buFont typeface="+mj-lt"/>
              <a:buAutoNum type="arabicPeriod" startAt="9"/>
              <a:tabLst>
                <a:tab pos="623888" algn="l"/>
              </a:tabLst>
            </a:pPr>
            <a:r>
              <a:rPr lang="en-US" sz="1800" dirty="0"/>
              <a:t>Subject is pregnant or lactating</a:t>
            </a:r>
          </a:p>
          <a:p>
            <a:pPr marL="623888" indent="-276225" defTabSz="623888">
              <a:buFont typeface="+mj-lt"/>
              <a:buAutoNum type="arabicPeriod" startAt="9"/>
              <a:tabLst>
                <a:tab pos="623888" algn="l"/>
              </a:tabLst>
            </a:pPr>
            <a:r>
              <a:rPr lang="en-US" sz="1800" dirty="0"/>
              <a:t>Inability of the subject to comply with study procedures and/or follow-up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txBox="1">
            <a:spLocks/>
          </p:cNvSpPr>
          <p:nvPr/>
        </p:nvSpPr>
        <p:spPr bwMode="auto">
          <a:xfrm>
            <a:off x="415925" y="358775"/>
            <a:ext cx="8291513" cy="1084263"/>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br>
              <a:rPr kumimoji="0" lang="en-US" sz="2800" b="1" i="0" u="none" strike="noStrike" kern="1200" cap="none" spc="0" normalizeH="0" baseline="0" noProof="0">
                <a:ln>
                  <a:noFill/>
                </a:ln>
                <a:solidFill>
                  <a:srgbClr val="616365"/>
                </a:solidFill>
                <a:effectLst/>
                <a:uLnTx/>
                <a:uFillTx/>
                <a:latin typeface="+mj-lt"/>
                <a:ea typeface="+mj-ea"/>
                <a:cs typeface="+mj-cs"/>
              </a:rPr>
            </a:br>
            <a:r>
              <a:rPr kumimoji="0" lang="en-US" sz="2800" b="1" i="0" u="none" strike="noStrike" kern="1200" cap="none" spc="0" normalizeH="0" baseline="0" noProof="0">
                <a:ln>
                  <a:noFill/>
                </a:ln>
                <a:solidFill>
                  <a:srgbClr val="616365"/>
                </a:solidFill>
                <a:effectLst/>
                <a:uLnTx/>
                <a:uFillTx/>
                <a:latin typeface="+mj-lt"/>
                <a:ea typeface="+mj-ea"/>
                <a:cs typeface="+mj-cs"/>
              </a:rPr>
              <a:t>Treatment Plan</a:t>
            </a:r>
            <a:endParaRPr kumimoji="0" lang="en-US" sz="2800" b="1" i="0" u="none" strike="noStrike" kern="1200" cap="none" spc="0" normalizeH="0" baseline="0" noProof="0" dirty="0">
              <a:ln>
                <a:noFill/>
              </a:ln>
              <a:solidFill>
                <a:srgbClr val="616365"/>
              </a:solidFill>
              <a:effectLst/>
              <a:uLnTx/>
              <a:uFillTx/>
              <a:latin typeface="+mj-lt"/>
              <a:ea typeface="+mj-ea"/>
              <a:cs typeface="+mj-cs"/>
            </a:endParaRPr>
          </a:p>
        </p:txBody>
      </p:sp>
      <p:sp>
        <p:nvSpPr>
          <p:cNvPr id="8" name="Content Placeholder 2"/>
          <p:cNvSpPr>
            <a:spLocks noGrp="1"/>
          </p:cNvSpPr>
          <p:nvPr>
            <p:ph idx="4294967295"/>
          </p:nvPr>
        </p:nvSpPr>
        <p:spPr>
          <a:xfrm>
            <a:off x="415925" y="1805319"/>
            <a:ext cx="8291512" cy="4527241"/>
          </a:xfrm>
          <a:prstGeom prst="rect">
            <a:avLst/>
          </a:prstGeom>
        </p:spPr>
        <p:txBody>
          <a:bodyPr>
            <a:normAutofit fontScale="92500"/>
          </a:bodyPr>
          <a:lstStyle/>
          <a:p>
            <a:pPr marL="342900" lvl="2" indent="-342900">
              <a:lnSpc>
                <a:spcPct val="120000"/>
              </a:lnSpc>
              <a:spcAft>
                <a:spcPts val="600"/>
              </a:spcAft>
              <a:buClr>
                <a:srgbClr val="009A44"/>
              </a:buClr>
              <a:buFont typeface="Wingdings" charset="2"/>
              <a:buChar char="²"/>
              <a:tabLst>
                <a:tab pos="347663" algn="l"/>
              </a:tabLst>
            </a:pPr>
            <a:r>
              <a:rPr lang="en-US" sz="2200" b="1" dirty="0"/>
              <a:t>Randomization to occur within 5 days prior to first anticipated per-protocol transfusion</a:t>
            </a:r>
          </a:p>
          <a:p>
            <a:pPr marL="623888" lvl="1" indent="-276225">
              <a:lnSpc>
                <a:spcPct val="110000"/>
              </a:lnSpc>
              <a:tabLst>
                <a:tab pos="347663" algn="l"/>
              </a:tabLst>
            </a:pPr>
            <a:r>
              <a:rPr lang="en-US" dirty="0"/>
              <a:t>Targeted as initial prophylactic PLT transfusion initiated for PLT count ≤10,000/µL</a:t>
            </a:r>
          </a:p>
          <a:p>
            <a:pPr marL="623888" lvl="1" indent="-276225">
              <a:lnSpc>
                <a:spcPct val="110000"/>
              </a:lnSpc>
              <a:tabLst>
                <a:tab pos="347663" algn="l"/>
              </a:tabLst>
            </a:pPr>
            <a:r>
              <a:rPr lang="en-US" dirty="0"/>
              <a:t>Actual day of first post-randomization PLT transfusion will become the start of the transfusion period (Day 0) </a:t>
            </a:r>
          </a:p>
          <a:p>
            <a:pPr marL="342900" lvl="2" indent="-342900">
              <a:lnSpc>
                <a:spcPct val="120000"/>
              </a:lnSpc>
              <a:spcAft>
                <a:spcPts val="600"/>
              </a:spcAft>
              <a:buClr>
                <a:srgbClr val="009A44"/>
              </a:buClr>
              <a:buFont typeface="Wingdings" charset="2"/>
              <a:buChar char="²"/>
              <a:tabLst>
                <a:tab pos="347663" algn="l"/>
              </a:tabLst>
            </a:pPr>
            <a:r>
              <a:rPr lang="en-US" sz="2200" b="1" dirty="0"/>
              <a:t>PLT transfusions in accordance with assigned treatment group for 28 days after initial PLT transfusion OR transfusion independence (10 days without PLT transfusion)</a:t>
            </a:r>
          </a:p>
          <a:p>
            <a:pPr marL="623888" lvl="1" indent="-276225">
              <a:lnSpc>
                <a:spcPct val="110000"/>
              </a:lnSpc>
              <a:tabLst>
                <a:tab pos="347663" algn="l"/>
              </a:tabLst>
            </a:pPr>
            <a:r>
              <a:rPr lang="en-US" dirty="0"/>
              <a:t>PLT transfusions ordered per investigator care standard (PLT-count-related prophylaxis, intervention-related prophylaxis, therapeutic/treatment for bleeding, etc.)</a:t>
            </a:r>
          </a:p>
          <a:p>
            <a:pPr lvl="1">
              <a:tabLst>
                <a:tab pos="347663" algn="l"/>
              </a:tabLst>
            </a:pPr>
            <a:endParaRPr lang="en-US" dirty="0"/>
          </a:p>
          <a:p>
            <a:pPr lvl="1">
              <a:buNone/>
              <a:tabLst>
                <a:tab pos="347663" algn="l"/>
              </a:tabLst>
            </a:pPr>
            <a:endParaRPr lang="en-US" dirty="0"/>
          </a:p>
          <a:p>
            <a:pPr lvl="2">
              <a:tabLst>
                <a:tab pos="347663" algn="l"/>
              </a:tabLst>
            </a:pPr>
            <a:endParaRPr lang="en-US" dirty="0"/>
          </a:p>
          <a:p>
            <a:pPr marL="929888" lvl="2" indent="-276225">
              <a:lnSpc>
                <a:spcPct val="110000"/>
              </a:lnSpc>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7" name="Title 1"/>
          <p:cNvSpPr txBox="1">
            <a:spLocks/>
          </p:cNvSpPr>
          <p:nvPr/>
        </p:nvSpPr>
        <p:spPr bwMode="auto">
          <a:xfrm>
            <a:off x="415925" y="358775"/>
            <a:ext cx="8291513" cy="1084263"/>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br>
              <a:rPr kumimoji="0" lang="en-US" sz="2800" b="1" i="0" u="none" strike="noStrike" kern="1200" cap="none" spc="0" normalizeH="0" baseline="0" noProof="0">
                <a:ln>
                  <a:noFill/>
                </a:ln>
                <a:solidFill>
                  <a:srgbClr val="616365"/>
                </a:solidFill>
                <a:effectLst/>
                <a:uLnTx/>
                <a:uFillTx/>
                <a:latin typeface="+mj-lt"/>
                <a:ea typeface="+mj-ea"/>
                <a:cs typeface="+mj-cs"/>
              </a:rPr>
            </a:br>
            <a:r>
              <a:rPr kumimoji="0" lang="en-US" sz="2800" b="1" i="0" u="none" strike="noStrike" kern="1200" cap="none" spc="0" normalizeH="0" baseline="0" noProof="0">
                <a:ln>
                  <a:noFill/>
                </a:ln>
                <a:solidFill>
                  <a:srgbClr val="616365"/>
                </a:solidFill>
                <a:effectLst/>
                <a:uLnTx/>
                <a:uFillTx/>
                <a:latin typeface="+mj-lt"/>
                <a:ea typeface="+mj-ea"/>
                <a:cs typeface="+mj-cs"/>
              </a:rPr>
              <a:t>Treatment Plan</a:t>
            </a:r>
            <a:endParaRPr kumimoji="0" lang="en-US" sz="2800" b="1" i="0" u="none" strike="noStrike" kern="1200" cap="none" spc="0" normalizeH="0" baseline="0" noProof="0" dirty="0">
              <a:ln>
                <a:noFill/>
              </a:ln>
              <a:solidFill>
                <a:srgbClr val="616365"/>
              </a:solidFill>
              <a:effectLst/>
              <a:uLnTx/>
              <a:uFillTx/>
              <a:latin typeface="+mj-lt"/>
              <a:ea typeface="+mj-ea"/>
              <a:cs typeface="+mj-cs"/>
            </a:endParaRPr>
          </a:p>
        </p:txBody>
      </p:sp>
      <p:sp>
        <p:nvSpPr>
          <p:cNvPr id="6" name="Content Placeholder 2"/>
          <p:cNvSpPr>
            <a:spLocks noGrp="1"/>
          </p:cNvSpPr>
          <p:nvPr>
            <p:ph idx="4294967295"/>
          </p:nvPr>
        </p:nvSpPr>
        <p:spPr>
          <a:xfrm>
            <a:off x="415925" y="1805319"/>
            <a:ext cx="8291512" cy="4527241"/>
          </a:xfrm>
          <a:prstGeom prst="rect">
            <a:avLst/>
          </a:prstGeom>
        </p:spPr>
        <p:txBody>
          <a:bodyPr>
            <a:normAutofit/>
          </a:bodyPr>
          <a:lstStyle/>
          <a:p>
            <a:pPr marL="342900" lvl="2" indent="-342900">
              <a:lnSpc>
                <a:spcPct val="120000"/>
              </a:lnSpc>
              <a:spcAft>
                <a:spcPts val="600"/>
              </a:spcAft>
              <a:buClr>
                <a:srgbClr val="009A44"/>
              </a:buClr>
              <a:buFont typeface="Wingdings" charset="2"/>
              <a:buChar char="²"/>
              <a:tabLst>
                <a:tab pos="347663" algn="l"/>
              </a:tabLst>
            </a:pPr>
            <a:r>
              <a:rPr lang="en-US" sz="2000" b="1" dirty="0"/>
              <a:t>Off-Protocol Transfusions</a:t>
            </a:r>
          </a:p>
          <a:p>
            <a:pPr lvl="1">
              <a:tabLst>
                <a:tab pos="347663" algn="l"/>
              </a:tabLst>
            </a:pPr>
            <a:r>
              <a:rPr lang="en-GB" dirty="0"/>
              <a:t>Any PLT transfusion other than to which subject was randomized </a:t>
            </a:r>
            <a:endParaRPr lang="en-US" dirty="0"/>
          </a:p>
          <a:p>
            <a:pPr lvl="1">
              <a:tabLst>
                <a:tab pos="347663" algn="l"/>
              </a:tabLst>
            </a:pPr>
            <a:r>
              <a:rPr lang="en-US" dirty="0"/>
              <a:t>Includes transfusions that must be volume reduced or washed, or PLTs in additive solution</a:t>
            </a:r>
          </a:p>
          <a:p>
            <a:pPr lvl="1">
              <a:tabLst>
                <a:tab pos="347663" algn="l"/>
              </a:tabLst>
            </a:pPr>
            <a:r>
              <a:rPr lang="en-US" dirty="0"/>
              <a:t>Subject will continue to receive study transfusions as per the allocated treatment group until study completion or one of the reasons for study treatment discontinuation/termination occurs</a:t>
            </a:r>
          </a:p>
          <a:p>
            <a:pPr lvl="1">
              <a:tabLst>
                <a:tab pos="347663" algn="l"/>
              </a:tabLst>
            </a:pPr>
            <a:r>
              <a:rPr lang="en-US" dirty="0"/>
              <a:t>75% of transfusions must be per treatment assignment for patient’s data to be included in the Per Protocol analysis; </a:t>
            </a:r>
            <a:r>
              <a:rPr lang="en-US" u="sng" dirty="0"/>
              <a:t>it is therefore critical to minimize off-protocol transfusions whenever possible</a:t>
            </a:r>
          </a:p>
          <a:p>
            <a:pPr lvl="1">
              <a:buNone/>
              <a:tabLst>
                <a:tab pos="347663" algn="l"/>
              </a:tabLst>
            </a:pPr>
            <a:endParaRPr lang="en-US" dirty="0"/>
          </a:p>
          <a:p>
            <a:pPr lvl="1">
              <a:buNone/>
              <a:tabLst>
                <a:tab pos="347663" algn="l"/>
              </a:tabLst>
            </a:pPr>
            <a:endParaRPr lang="en-US" dirty="0"/>
          </a:p>
          <a:p>
            <a:pPr lvl="2">
              <a:tabLst>
                <a:tab pos="347663" algn="l"/>
              </a:tabLst>
            </a:pPr>
            <a:endParaRPr lang="en-US" dirty="0"/>
          </a:p>
          <a:p>
            <a:pPr marL="929888" lvl="2" indent="-276225">
              <a:lnSpc>
                <a:spcPct val="110000"/>
              </a:lnSpc>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lstStyle/>
          <a:p>
            <a:br>
              <a:rPr lang="en-US" dirty="0"/>
            </a:br>
            <a:r>
              <a:rPr lang="en-US" dirty="0"/>
              <a:t> Bleeding Assessments</a:t>
            </a:r>
          </a:p>
        </p:txBody>
      </p:sp>
      <p:sp>
        <p:nvSpPr>
          <p:cNvPr id="9" name="Content Placeholder 2"/>
          <p:cNvSpPr>
            <a:spLocks noGrp="1"/>
          </p:cNvSpPr>
          <p:nvPr>
            <p:ph idx="4294967295"/>
          </p:nvPr>
        </p:nvSpPr>
        <p:spPr>
          <a:xfrm>
            <a:off x="415925" y="1805319"/>
            <a:ext cx="8291512" cy="4527241"/>
          </a:xfrm>
          <a:prstGeom prst="rect">
            <a:avLst/>
          </a:prstGeom>
        </p:spPr>
        <p:txBody>
          <a:bodyPr>
            <a:normAutofit/>
          </a:bodyPr>
          <a:lstStyle/>
          <a:p>
            <a:pPr marL="342900" lvl="2" indent="-342900">
              <a:lnSpc>
                <a:spcPct val="120000"/>
              </a:lnSpc>
              <a:spcAft>
                <a:spcPts val="600"/>
              </a:spcAft>
              <a:buClr>
                <a:srgbClr val="009A44"/>
              </a:buClr>
              <a:buFont typeface="Wingdings" charset="2"/>
              <a:buChar char="²"/>
              <a:tabLst>
                <a:tab pos="347663" algn="l"/>
              </a:tabLst>
            </a:pPr>
            <a:r>
              <a:rPr lang="en-US" sz="2000" b="1" dirty="0"/>
              <a:t>Conducted every calendar day during the transfusion period</a:t>
            </a:r>
          </a:p>
          <a:p>
            <a:pPr marL="342900" lvl="2" indent="-342900">
              <a:lnSpc>
                <a:spcPct val="120000"/>
              </a:lnSpc>
              <a:spcAft>
                <a:spcPts val="600"/>
              </a:spcAft>
              <a:buClr>
                <a:srgbClr val="009A44"/>
              </a:buClr>
              <a:buFont typeface="Wingdings" charset="2"/>
              <a:buChar char="²"/>
              <a:tabLst>
                <a:tab pos="347663" algn="l"/>
              </a:tabLst>
            </a:pPr>
            <a:r>
              <a:rPr lang="en-US" sz="2000" b="1" dirty="0"/>
              <a:t>Assessed per the World Health Organization Grading Scale for Bleeding</a:t>
            </a:r>
          </a:p>
          <a:p>
            <a:pPr marL="342900" lvl="2" indent="-342900">
              <a:lnSpc>
                <a:spcPct val="120000"/>
              </a:lnSpc>
              <a:spcAft>
                <a:spcPts val="600"/>
              </a:spcAft>
              <a:buClr>
                <a:srgbClr val="009A44"/>
              </a:buClr>
              <a:buFont typeface="Wingdings" charset="2"/>
              <a:buChar char="²"/>
              <a:tabLst>
                <a:tab pos="347663" algn="l"/>
              </a:tabLst>
            </a:pPr>
            <a:r>
              <a:rPr lang="en-US" sz="2000" b="1" dirty="0"/>
              <a:t>Assessment Components</a:t>
            </a:r>
          </a:p>
          <a:p>
            <a:pPr lvl="1">
              <a:lnSpc>
                <a:spcPct val="90000"/>
              </a:lnSpc>
            </a:pPr>
            <a:r>
              <a:rPr lang="en-US" dirty="0"/>
              <a:t>Interview (FTF when in patient/in-clinic, phone when outpatient)</a:t>
            </a:r>
          </a:p>
          <a:p>
            <a:pPr lvl="1">
              <a:lnSpc>
                <a:spcPct val="90000"/>
              </a:lnSpc>
            </a:pPr>
            <a:r>
              <a:rPr lang="en-US" dirty="0"/>
              <a:t>Physical inspection for bleeding (conducted by Assessor unless all aspects covered as part of SOC exam/inspection and can be abstracted from chart)</a:t>
            </a:r>
          </a:p>
          <a:p>
            <a:pPr lvl="1">
              <a:lnSpc>
                <a:spcPct val="90000"/>
              </a:lnSpc>
            </a:pPr>
            <a:r>
              <a:rPr lang="en-US" dirty="0"/>
              <a:t>Medical record review</a:t>
            </a:r>
          </a:p>
          <a:p>
            <a:pPr marL="342900" lvl="2" indent="-342900">
              <a:lnSpc>
                <a:spcPct val="120000"/>
              </a:lnSpc>
              <a:spcAft>
                <a:spcPts val="600"/>
              </a:spcAft>
              <a:buClr>
                <a:srgbClr val="009A44"/>
              </a:buClr>
              <a:buFont typeface="Wingdings" charset="2"/>
              <a:buChar char="²"/>
              <a:tabLst>
                <a:tab pos="347663" algn="l"/>
              </a:tabLst>
            </a:pPr>
            <a:r>
              <a:rPr lang="en-US" sz="2000" b="1" dirty="0"/>
              <a:t>Assessor(s) must be delegated member(s) of the study team without explicit knowledge/access to subject randomization assignments</a:t>
            </a:r>
          </a:p>
          <a:p>
            <a:pPr lvl="1">
              <a:buNone/>
              <a:tabLst>
                <a:tab pos="347663" algn="l"/>
              </a:tabLst>
            </a:pPr>
            <a:endParaRPr lang="en-US" dirty="0"/>
          </a:p>
          <a:p>
            <a:pPr lvl="1">
              <a:buNone/>
              <a:tabLst>
                <a:tab pos="347663" algn="l"/>
              </a:tabLst>
            </a:pPr>
            <a:endParaRPr lang="en-US" dirty="0"/>
          </a:p>
          <a:p>
            <a:pPr lvl="1">
              <a:buNone/>
              <a:tabLst>
                <a:tab pos="347663" algn="l"/>
              </a:tabLst>
            </a:pPr>
            <a:endParaRPr lang="en-US" dirty="0"/>
          </a:p>
          <a:p>
            <a:pPr lvl="2">
              <a:tabLst>
                <a:tab pos="347663" algn="l"/>
              </a:tabLst>
            </a:pPr>
            <a:endParaRPr lang="en-US" dirty="0"/>
          </a:p>
          <a:p>
            <a:pPr marL="929888" lvl="2" indent="-276225">
              <a:lnSpc>
                <a:spcPct val="110000"/>
              </a:lnSpc>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a:spLocks noGrp="1"/>
          </p:cNvSpPr>
          <p:nvPr>
            <p:ph type="title"/>
          </p:nvPr>
        </p:nvSpPr>
        <p:spPr>
          <a:xfrm>
            <a:off x="415925" y="358775"/>
            <a:ext cx="8291513" cy="1084263"/>
          </a:xfrm>
        </p:spPr>
        <p:txBody>
          <a:bodyPr>
            <a:normAutofit fontScale="90000"/>
          </a:bodyPr>
          <a:lstStyle/>
          <a:p>
            <a:br>
              <a:rPr lang="en-US" dirty="0"/>
            </a:br>
            <a:r>
              <a:rPr lang="en-US" dirty="0"/>
              <a:t>Maintaining Study Integrity with Treatment Assignments</a:t>
            </a:r>
          </a:p>
        </p:txBody>
      </p:sp>
      <p:sp>
        <p:nvSpPr>
          <p:cNvPr id="9" name="Content Placeholder 2"/>
          <p:cNvSpPr>
            <a:spLocks noGrp="1"/>
          </p:cNvSpPr>
          <p:nvPr>
            <p:ph idx="4294967295"/>
          </p:nvPr>
        </p:nvSpPr>
        <p:spPr>
          <a:xfrm>
            <a:off x="415925" y="1805319"/>
            <a:ext cx="8291512" cy="4527241"/>
          </a:xfrm>
          <a:prstGeom prst="rect">
            <a:avLst/>
          </a:prstGeom>
        </p:spPr>
        <p:txBody>
          <a:bodyPr>
            <a:normAutofit fontScale="92500" lnSpcReduction="10000"/>
          </a:bodyPr>
          <a:lstStyle/>
          <a:p>
            <a:pPr marL="342900" lvl="2" indent="-342900">
              <a:lnSpc>
                <a:spcPct val="120000"/>
              </a:lnSpc>
              <a:spcAft>
                <a:spcPts val="600"/>
              </a:spcAft>
              <a:buClr>
                <a:srgbClr val="009A44"/>
              </a:buClr>
              <a:buFont typeface="Wingdings" charset="2"/>
              <a:buChar char="²"/>
              <a:tabLst>
                <a:tab pos="347663" algn="l"/>
              </a:tabLst>
            </a:pPr>
            <a:r>
              <a:rPr lang="en-US" sz="2000" b="1" dirty="0"/>
              <a:t>Though this is not a blinded study, it is critical that Bleeding Assessors and Investigators assessing AEs for causality do not have knowledge of treatment assignment</a:t>
            </a:r>
            <a:endParaRPr lang="en-US" sz="1800" b="1" dirty="0"/>
          </a:p>
          <a:p>
            <a:pPr lvl="1"/>
            <a:r>
              <a:rPr lang="en-US" dirty="0"/>
              <a:t>What floor nurses can do:</a:t>
            </a:r>
          </a:p>
          <a:p>
            <a:pPr lvl="2"/>
            <a:r>
              <a:rPr lang="en-US" dirty="0"/>
              <a:t>Request that all potentially </a:t>
            </a:r>
            <a:r>
              <a:rPr lang="en-US" dirty="0" err="1"/>
              <a:t>unblinding</a:t>
            </a:r>
            <a:r>
              <a:rPr lang="en-US" dirty="0"/>
              <a:t> items be removed from the subject’s room or blinded before applicable study team members have access to subjects:</a:t>
            </a:r>
          </a:p>
          <a:p>
            <a:pPr lvl="3">
              <a:lnSpc>
                <a:spcPct val="90000"/>
              </a:lnSpc>
            </a:pPr>
            <a:r>
              <a:rPr lang="en-US" dirty="0"/>
              <a:t>Remove platelet transfusion bag </a:t>
            </a:r>
          </a:p>
          <a:p>
            <a:pPr lvl="3">
              <a:lnSpc>
                <a:spcPct val="90000"/>
              </a:lnSpc>
            </a:pPr>
            <a:r>
              <a:rPr lang="en-US" dirty="0"/>
              <a:t>Ensure catheter bags out of sight</a:t>
            </a:r>
          </a:p>
          <a:p>
            <a:pPr lvl="2"/>
            <a:r>
              <a:rPr lang="en-US" dirty="0"/>
              <a:t>No entries in the medical record specific to which platelet product was transfused</a:t>
            </a:r>
          </a:p>
          <a:p>
            <a:pPr lvl="2"/>
            <a:r>
              <a:rPr lang="en-US" dirty="0"/>
              <a:t>Remind the subject not to discuss any changes in urine color (per the ICF) or information  related to “look” of the platelet bag with the study team</a:t>
            </a:r>
          </a:p>
          <a:p>
            <a:pPr lvl="1"/>
            <a:r>
              <a:rPr lang="en-US" dirty="0"/>
              <a:t>What blood bankers can do:</a:t>
            </a:r>
          </a:p>
          <a:p>
            <a:pPr lvl="2"/>
            <a:r>
              <a:rPr lang="en-US" dirty="0"/>
              <a:t>Avoid communication of treatment assignment information with Bleeding Assessors and Investigators assessing AEs.</a:t>
            </a:r>
          </a:p>
          <a:p>
            <a:pPr lvl="2"/>
            <a:r>
              <a:rPr lang="en-US" dirty="0"/>
              <a:t>Your site CRA will review your transfusion/platelet accountability records, so it is OK to communicate treatment </a:t>
            </a:r>
            <a:r>
              <a:rPr lang="en-US"/>
              <a:t>assignment information </a:t>
            </a:r>
            <a:r>
              <a:rPr lang="en-US" dirty="0"/>
              <a:t>with him/her</a:t>
            </a:r>
          </a:p>
          <a:p>
            <a:pPr lvl="1">
              <a:buNone/>
              <a:tabLst>
                <a:tab pos="347663" algn="l"/>
              </a:tabLst>
            </a:pPr>
            <a:endParaRPr lang="en-US" dirty="0"/>
          </a:p>
          <a:p>
            <a:pPr lvl="1">
              <a:buNone/>
              <a:tabLst>
                <a:tab pos="347663" algn="l"/>
              </a:tabLst>
            </a:pPr>
            <a:endParaRPr lang="en-US" dirty="0"/>
          </a:p>
          <a:p>
            <a:pPr lvl="2">
              <a:tabLst>
                <a:tab pos="347663" algn="l"/>
              </a:tabLst>
            </a:pPr>
            <a:endParaRPr lang="en-US" dirty="0"/>
          </a:p>
          <a:p>
            <a:pPr marL="929888" lvl="2" indent="-276225">
              <a:lnSpc>
                <a:spcPct val="110000"/>
              </a:lnSpc>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rmAutofit/>
          </a:bodyPr>
          <a:lstStyle/>
          <a:p>
            <a:pPr marL="342900" lvl="2" indent="-342900">
              <a:spcBef>
                <a:spcPts val="600"/>
              </a:spcBef>
              <a:spcAft>
                <a:spcPts val="600"/>
              </a:spcAft>
              <a:buClr>
                <a:srgbClr val="009A44"/>
              </a:buClr>
              <a:buFont typeface="Wingdings" charset="2"/>
              <a:buChar char="²"/>
            </a:pPr>
            <a:r>
              <a:rPr lang="en-US" sz="2200" b="1" dirty="0"/>
              <a:t>Riboflavin and </a:t>
            </a:r>
            <a:r>
              <a:rPr lang="en-US" sz="2200" b="1" dirty="0" err="1"/>
              <a:t>Lumichrome</a:t>
            </a:r>
            <a:r>
              <a:rPr lang="en-US" sz="2200" b="1" dirty="0"/>
              <a:t> (photoproduct of Riboflavin)</a:t>
            </a:r>
          </a:p>
          <a:p>
            <a:pPr lvl="1">
              <a:spcBef>
                <a:spcPts val="600"/>
              </a:spcBef>
            </a:pPr>
            <a:r>
              <a:rPr lang="en-US" dirty="0"/>
              <a:t>Risk of toxic effects is minimal (naturally present in human diet and in human blood) </a:t>
            </a:r>
          </a:p>
          <a:p>
            <a:pPr marL="342900" lvl="2" indent="-342900">
              <a:spcBef>
                <a:spcPts val="600"/>
              </a:spcBef>
              <a:spcAft>
                <a:spcPts val="600"/>
              </a:spcAft>
              <a:buClr>
                <a:srgbClr val="009A44"/>
              </a:buClr>
              <a:buFont typeface="Wingdings" charset="2"/>
              <a:buChar char="²"/>
            </a:pPr>
            <a:r>
              <a:rPr lang="en-US" sz="2200" b="1" dirty="0"/>
              <a:t>MIR PLTs </a:t>
            </a:r>
          </a:p>
          <a:p>
            <a:pPr lvl="1">
              <a:spcBef>
                <a:spcPts val="600"/>
              </a:spcBef>
            </a:pPr>
            <a:r>
              <a:rPr lang="en-US" dirty="0"/>
              <a:t>Possibility for lower corrected count increment (CCI), but no statistically significant increases in bleeding in previous studies</a:t>
            </a:r>
          </a:p>
          <a:p>
            <a:pPr lvl="1">
              <a:spcBef>
                <a:spcPts val="600"/>
              </a:spcBef>
            </a:pPr>
            <a:r>
              <a:rPr lang="en-US" dirty="0"/>
              <a:t>No significant differences in the frequency and severity of AEs and SAEs compared to REF PLTs</a:t>
            </a:r>
          </a:p>
          <a:p>
            <a:pPr lvl="1">
              <a:spcBef>
                <a:spcPts val="600"/>
              </a:spcBef>
            </a:pPr>
            <a:r>
              <a:rPr lang="en-US" dirty="0"/>
              <a:t>No AEs or SAEs have been reported as attributed to the infusion of MIR PLTs specifically by either investigators or DSMB members</a:t>
            </a:r>
          </a:p>
          <a:p>
            <a:pPr lvl="1">
              <a:spcBef>
                <a:spcPts val="600"/>
              </a:spcBef>
            </a:pPr>
            <a:r>
              <a:rPr lang="en-US" dirty="0"/>
              <a:t>May require more frequent transfusions</a:t>
            </a:r>
          </a:p>
          <a:p>
            <a:pPr marL="342900" lvl="2" indent="-342900">
              <a:spcBef>
                <a:spcPts val="600"/>
              </a:spcBef>
              <a:spcAft>
                <a:spcPts val="600"/>
              </a:spcAft>
              <a:buClr>
                <a:srgbClr val="009A44"/>
              </a:buClr>
              <a:buFont typeface="Wingdings" charset="2"/>
              <a:buChar char="²"/>
            </a:pPr>
            <a:r>
              <a:rPr lang="en-US" sz="2200" b="1" dirty="0"/>
              <a:t>Refer to Investigator’s Brochure and Clinical Investigational Plan for further details/data</a:t>
            </a:r>
          </a:p>
          <a:p>
            <a:pPr lvl="1">
              <a:spcBef>
                <a:spcPts val="600"/>
              </a:spcBef>
              <a:buNone/>
            </a:pPr>
            <a:endParaRPr lang="en-US" dirty="0"/>
          </a:p>
          <a:p>
            <a:pPr lvl="1">
              <a:spcBef>
                <a:spcPts val="600"/>
              </a:spcBef>
            </a:pPr>
            <a:endParaRPr lang="en-US" dirty="0"/>
          </a:p>
        </p:txBody>
      </p:sp>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6"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err="1">
                <a:solidFill>
                  <a:srgbClr val="616365"/>
                </a:solidFill>
                <a:latin typeface="+mj-lt"/>
                <a:ea typeface="+mj-ea"/>
                <a:cs typeface="+mj-cs"/>
              </a:rPr>
              <a:t>Mirasol</a:t>
            </a:r>
            <a:r>
              <a:rPr lang="en-US" sz="2800" b="1" dirty="0">
                <a:solidFill>
                  <a:srgbClr val="616365"/>
                </a:solidFill>
                <a:latin typeface="+mj-lt"/>
                <a:ea typeface="+mj-ea"/>
                <a:cs typeface="+mj-cs"/>
              </a:rPr>
              <a:t> Platelet Risks to Patients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rmAutofit/>
          </a:bodyPr>
          <a:lstStyle/>
          <a:p>
            <a:pPr marL="342900" lvl="2" indent="-342900">
              <a:spcBef>
                <a:spcPts val="600"/>
              </a:spcBef>
              <a:spcAft>
                <a:spcPts val="600"/>
              </a:spcAft>
              <a:buClr>
                <a:srgbClr val="009A44"/>
              </a:buClr>
              <a:buFont typeface="Wingdings" charset="2"/>
              <a:buChar char="²"/>
              <a:defRPr/>
            </a:pPr>
            <a:r>
              <a:rPr lang="en-US" sz="2200" b="1" dirty="0"/>
              <a:t>The Mirasol Pathogen Reduction System for Platelets (PLTs) uses ultraviolet light energy and riboflavin to damage nucleic acids resulting in: </a:t>
            </a:r>
          </a:p>
          <a:p>
            <a:pPr lvl="1">
              <a:spcBef>
                <a:spcPts val="600"/>
              </a:spcBef>
            </a:pPr>
            <a:r>
              <a:rPr lang="en-US" dirty="0"/>
              <a:t>Pathogen reduction of Apheresis (Aph) PLT components stored in 100% plasma </a:t>
            </a:r>
          </a:p>
          <a:p>
            <a:pPr lvl="2">
              <a:spcBef>
                <a:spcPts val="600"/>
              </a:spcBef>
            </a:pPr>
            <a:r>
              <a:rPr lang="en-US" dirty="0"/>
              <a:t>Reduces risk of transfusion-transmitted infection (TTI) </a:t>
            </a:r>
          </a:p>
          <a:p>
            <a:pPr lvl="1">
              <a:spcBef>
                <a:spcPts val="600"/>
              </a:spcBef>
            </a:pPr>
            <a:r>
              <a:rPr lang="en-US" dirty="0"/>
              <a:t>Inactivation of white blood cells (WBCs)</a:t>
            </a:r>
          </a:p>
          <a:p>
            <a:pPr lvl="2">
              <a:spcBef>
                <a:spcPts val="600"/>
              </a:spcBef>
            </a:pPr>
            <a:r>
              <a:rPr lang="en-US" dirty="0"/>
              <a:t>Reduces the risk of transfusion-associated graft-versus-host disease (TA-GvHD)</a:t>
            </a:r>
          </a:p>
        </p:txBody>
      </p:sp>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8"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Intended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2262362" y="4620972"/>
            <a:ext cx="5814453" cy="1347788"/>
          </a:xfrm>
          <a:prstGeom prst="rect">
            <a:avLst/>
          </a:prstGeom>
        </p:spPr>
        <p:txBody>
          <a:bodyPr/>
          <a:lstStyle/>
          <a:p>
            <a:pPr marL="342900" marR="0" lvl="0" indent="-342900" algn="l" defTabSz="914400" rtl="0" eaLnBrk="0" fontAlgn="base" latinLnBrk="0" hangingPunct="0">
              <a:lnSpc>
                <a:spcPct val="90000"/>
              </a:lnSpc>
              <a:spcBef>
                <a:spcPct val="100000"/>
              </a:spcBef>
              <a:spcAft>
                <a:spcPct val="0"/>
              </a:spcAft>
              <a:buClr>
                <a:srgbClr val="009A44"/>
              </a:buClr>
              <a:buSzTx/>
              <a:buFontTx/>
              <a:buNone/>
              <a:tabLst/>
              <a:defRPr/>
            </a:pPr>
            <a:endParaRPr kumimoji="0" lang="en-US" sz="1600" b="1" i="0" u="none" strike="noStrike" kern="1200" cap="none" spc="0" normalizeH="0" baseline="0" noProof="0">
              <a:ln>
                <a:noFill/>
              </a:ln>
              <a:solidFill>
                <a:srgbClr val="616365"/>
              </a:solidFill>
              <a:effectLst/>
              <a:uLnTx/>
              <a:uFillTx/>
              <a:latin typeface="+mn-lt"/>
              <a:ea typeface="ＭＳ Ｐゴシック" charset="-128"/>
              <a:cs typeface="+mn-cs"/>
            </a:endParaRPr>
          </a:p>
          <a:p>
            <a:pPr marL="342900" marR="0" lvl="0" indent="-342900" algn="l" defTabSz="914400" rtl="0" eaLnBrk="1" fontAlgn="base" latinLnBrk="0" hangingPunct="1">
              <a:lnSpc>
                <a:spcPct val="100000"/>
              </a:lnSpc>
              <a:spcBef>
                <a:spcPct val="10000"/>
              </a:spcBef>
              <a:spcAft>
                <a:spcPct val="0"/>
              </a:spcAft>
              <a:buClr>
                <a:srgbClr val="009A44"/>
              </a:buClr>
              <a:buSzTx/>
              <a:buFont typeface="Wingdings" pitchFamily="2" charset="2"/>
              <a:buChar char="ü"/>
              <a:tabLst/>
              <a:defRPr/>
            </a:pPr>
            <a:r>
              <a:rPr kumimoji="0" lang="en-US" sz="1600" b="0" i="0" u="none" strike="noStrike" kern="1200" cap="none" spc="0" normalizeH="0" baseline="0" noProof="0">
                <a:ln>
                  <a:noFill/>
                </a:ln>
                <a:solidFill>
                  <a:srgbClr val="616365"/>
                </a:solidFill>
                <a:effectLst/>
                <a:uLnTx/>
                <a:uFillTx/>
                <a:latin typeface="+mn-lt"/>
                <a:ea typeface="ＭＳ Ｐゴシック" charset="-128"/>
                <a:cs typeface="+mn-cs"/>
              </a:rPr>
              <a:t>Reduction of viruses, bacteria, parasites</a:t>
            </a:r>
          </a:p>
          <a:p>
            <a:pPr marL="342900" marR="0" lvl="0" indent="-342900" algn="l" defTabSz="914400" rtl="0" eaLnBrk="1" fontAlgn="base" latinLnBrk="0" hangingPunct="1">
              <a:lnSpc>
                <a:spcPct val="100000"/>
              </a:lnSpc>
              <a:spcBef>
                <a:spcPct val="10000"/>
              </a:spcBef>
              <a:spcAft>
                <a:spcPct val="0"/>
              </a:spcAft>
              <a:buClr>
                <a:srgbClr val="009A44"/>
              </a:buClr>
              <a:buSzTx/>
              <a:buFont typeface="Wingdings" pitchFamily="2" charset="2"/>
              <a:buChar char="ü"/>
              <a:tabLst/>
              <a:defRPr/>
            </a:pPr>
            <a:r>
              <a:rPr kumimoji="0" lang="en-US" sz="1600" b="0" i="0" u="none" strike="noStrike" kern="1200" cap="none" spc="0" normalizeH="0" baseline="0" noProof="0">
                <a:ln>
                  <a:noFill/>
                </a:ln>
                <a:solidFill>
                  <a:srgbClr val="616365"/>
                </a:solidFill>
                <a:effectLst/>
                <a:uLnTx/>
                <a:uFillTx/>
                <a:latin typeface="+mn-lt"/>
                <a:ea typeface="ＭＳ Ｐゴシック" charset="-128"/>
                <a:cs typeface="+mn-cs"/>
              </a:rPr>
              <a:t>Inactivation of residual leukocytes</a:t>
            </a:r>
          </a:p>
          <a:p>
            <a:pPr marL="342900" marR="0" lvl="0" indent="-342900" algn="l" defTabSz="914400" rtl="0" eaLnBrk="0" fontAlgn="base" latinLnBrk="0" hangingPunct="0">
              <a:lnSpc>
                <a:spcPct val="100000"/>
              </a:lnSpc>
              <a:spcBef>
                <a:spcPts val="600"/>
              </a:spcBef>
              <a:spcAft>
                <a:spcPct val="0"/>
              </a:spcAft>
              <a:buClr>
                <a:srgbClr val="009A44"/>
              </a:buClr>
              <a:buSzTx/>
              <a:buFontTx/>
              <a:buNone/>
              <a:tabLst/>
              <a:defRPr/>
            </a:pPr>
            <a:endParaRPr kumimoji="0" lang="en-US" sz="2000" b="0" i="0" u="none" strike="noStrike" kern="1200" cap="none" spc="0" normalizeH="0" baseline="0" noProof="0" dirty="0">
              <a:ln>
                <a:noFill/>
              </a:ln>
              <a:solidFill>
                <a:srgbClr val="616365"/>
              </a:solidFill>
              <a:effectLst/>
              <a:uLnTx/>
              <a:uFillTx/>
              <a:latin typeface="+mn-lt"/>
              <a:ea typeface="ＭＳ Ｐゴシック" charset="-128"/>
              <a:cs typeface="+mn-cs"/>
            </a:endParaRPr>
          </a:p>
        </p:txBody>
      </p:sp>
      <p:sp>
        <p:nvSpPr>
          <p:cNvPr id="19" name="Text Box 8"/>
          <p:cNvSpPr txBox="1">
            <a:spLocks noChangeArrowheads="1"/>
          </p:cNvSpPr>
          <p:nvPr/>
        </p:nvSpPr>
        <p:spPr bwMode="auto">
          <a:xfrm>
            <a:off x="3225337" y="3612124"/>
            <a:ext cx="1441450" cy="830997"/>
          </a:xfrm>
          <a:prstGeom prst="rect">
            <a:avLst/>
          </a:prstGeom>
          <a:noFill/>
          <a:ln w="9525">
            <a:noFill/>
            <a:miter lim="800000"/>
            <a:headEnd/>
            <a:tailEnd/>
          </a:ln>
        </p:spPr>
        <p:txBody>
          <a:bodyPr>
            <a:spAutoFit/>
          </a:bodyPr>
          <a:lstStyle/>
          <a:p>
            <a:pPr algn="ctr"/>
            <a:r>
              <a:rPr lang="en-US" sz="1600" dirty="0">
                <a:solidFill>
                  <a:srgbClr val="616365"/>
                </a:solidFill>
              </a:rPr>
              <a:t>Riboflavin</a:t>
            </a:r>
            <a:br>
              <a:rPr lang="en-US" sz="1600" dirty="0">
                <a:solidFill>
                  <a:srgbClr val="616365"/>
                </a:solidFill>
              </a:rPr>
            </a:br>
            <a:r>
              <a:rPr lang="en-US" sz="1600" dirty="0">
                <a:solidFill>
                  <a:srgbClr val="616365"/>
                </a:solidFill>
              </a:rPr>
              <a:t>(vitamin B2)</a:t>
            </a:r>
          </a:p>
          <a:p>
            <a:pPr algn="ctr"/>
            <a:r>
              <a:rPr lang="en-US" sz="1600" dirty="0">
                <a:solidFill>
                  <a:srgbClr val="616365"/>
                </a:solidFill>
              </a:rPr>
              <a:t>solution</a:t>
            </a:r>
          </a:p>
        </p:txBody>
      </p:sp>
      <p:sp>
        <p:nvSpPr>
          <p:cNvPr id="20" name="Text Box 9"/>
          <p:cNvSpPr txBox="1">
            <a:spLocks noChangeArrowheads="1"/>
          </p:cNvSpPr>
          <p:nvPr/>
        </p:nvSpPr>
        <p:spPr bwMode="auto">
          <a:xfrm>
            <a:off x="6032481" y="3607517"/>
            <a:ext cx="1133475" cy="338554"/>
          </a:xfrm>
          <a:prstGeom prst="rect">
            <a:avLst/>
          </a:prstGeom>
          <a:noFill/>
          <a:ln w="9525">
            <a:noFill/>
            <a:miter lim="800000"/>
            <a:headEnd/>
            <a:tailEnd/>
          </a:ln>
        </p:spPr>
        <p:txBody>
          <a:bodyPr>
            <a:spAutoFit/>
          </a:bodyPr>
          <a:lstStyle/>
          <a:p>
            <a:pPr algn="ctr"/>
            <a:r>
              <a:rPr lang="en-US" sz="1600" dirty="0">
                <a:solidFill>
                  <a:srgbClr val="616365"/>
                </a:solidFill>
              </a:rPr>
              <a:t>UV light</a:t>
            </a:r>
          </a:p>
        </p:txBody>
      </p:sp>
      <p:sp>
        <p:nvSpPr>
          <p:cNvPr id="21" name="Text Box 11"/>
          <p:cNvSpPr txBox="1">
            <a:spLocks noChangeArrowheads="1"/>
          </p:cNvSpPr>
          <p:nvPr/>
        </p:nvSpPr>
        <p:spPr bwMode="auto">
          <a:xfrm>
            <a:off x="1268444" y="3613890"/>
            <a:ext cx="1609859" cy="338554"/>
          </a:xfrm>
          <a:prstGeom prst="rect">
            <a:avLst/>
          </a:prstGeom>
          <a:noFill/>
          <a:ln w="9525">
            <a:noFill/>
            <a:miter lim="800000"/>
            <a:headEnd/>
            <a:tailEnd/>
          </a:ln>
        </p:spPr>
        <p:txBody>
          <a:bodyPr wrap="square">
            <a:spAutoFit/>
          </a:bodyPr>
          <a:lstStyle/>
          <a:p>
            <a:pPr algn="ctr"/>
            <a:r>
              <a:rPr lang="en-US" sz="1600" dirty="0">
                <a:solidFill>
                  <a:srgbClr val="616365"/>
                </a:solidFill>
              </a:rPr>
              <a:t>Blood product</a:t>
            </a:r>
          </a:p>
        </p:txBody>
      </p:sp>
      <p:sp>
        <p:nvSpPr>
          <p:cNvPr id="22" name="Rectangle 12"/>
          <p:cNvSpPr>
            <a:spLocks noChangeArrowheads="1"/>
          </p:cNvSpPr>
          <p:nvPr/>
        </p:nvSpPr>
        <p:spPr bwMode="auto">
          <a:xfrm>
            <a:off x="2829251" y="2704899"/>
            <a:ext cx="638175" cy="646331"/>
          </a:xfrm>
          <a:prstGeom prst="rect">
            <a:avLst/>
          </a:prstGeom>
          <a:noFill/>
          <a:ln w="9525">
            <a:noFill/>
            <a:miter lim="800000"/>
            <a:headEnd/>
            <a:tailEnd/>
          </a:ln>
        </p:spPr>
        <p:txBody>
          <a:bodyPr>
            <a:spAutoFit/>
          </a:bodyPr>
          <a:lstStyle/>
          <a:p>
            <a:r>
              <a:rPr lang="en-US" sz="3600" dirty="0">
                <a:solidFill>
                  <a:srgbClr val="616365"/>
                </a:solidFill>
                <a:latin typeface="Arial Narrow" pitchFamily="34" charset="0"/>
              </a:rPr>
              <a:t>+</a:t>
            </a:r>
          </a:p>
        </p:txBody>
      </p:sp>
      <p:sp>
        <p:nvSpPr>
          <p:cNvPr id="23" name="AutoShape 17"/>
          <p:cNvSpPr>
            <a:spLocks/>
          </p:cNvSpPr>
          <p:nvPr/>
        </p:nvSpPr>
        <p:spPr bwMode="auto">
          <a:xfrm rot="5381606" flipV="1">
            <a:off x="4387656" y="1240459"/>
            <a:ext cx="295345" cy="6667761"/>
          </a:xfrm>
          <a:prstGeom prst="rightBrace">
            <a:avLst>
              <a:gd name="adj1" fmla="val 90333"/>
              <a:gd name="adj2" fmla="val 49023"/>
            </a:avLst>
          </a:prstGeom>
          <a:solidFill>
            <a:schemeClr val="bg1"/>
          </a:solidFill>
          <a:ln w="38100">
            <a:solidFill>
              <a:schemeClr val="tx2"/>
            </a:solidFill>
            <a:round/>
            <a:headEnd/>
            <a:tailEnd/>
          </a:ln>
        </p:spPr>
        <p:txBody>
          <a:bodyPr wrap="none" anchor="ctr"/>
          <a:lstStyle/>
          <a:p>
            <a:endParaRPr lang="en-US" dirty="0"/>
          </a:p>
        </p:txBody>
      </p:sp>
      <p:pic>
        <p:nvPicPr>
          <p:cNvPr id="24" name="Picture 23" descr="_BCT4510 VH.png"/>
          <p:cNvPicPr>
            <a:picLocks noChangeAspect="1"/>
          </p:cNvPicPr>
          <p:nvPr/>
        </p:nvPicPr>
        <p:blipFill>
          <a:blip r:embed="rId3" cstate="screen"/>
          <a:stretch>
            <a:fillRect/>
          </a:stretch>
        </p:blipFill>
        <p:spPr>
          <a:xfrm>
            <a:off x="5429258" y="2195862"/>
            <a:ext cx="2320820" cy="1555272"/>
          </a:xfrm>
          <a:prstGeom prst="rect">
            <a:avLst/>
          </a:prstGeom>
        </p:spPr>
      </p:pic>
      <p:pic>
        <p:nvPicPr>
          <p:cNvPr id="25" name="Picture 24" descr="Riboflavin.png"/>
          <p:cNvPicPr>
            <a:picLocks noChangeAspect="1"/>
          </p:cNvPicPr>
          <p:nvPr/>
        </p:nvPicPr>
        <p:blipFill>
          <a:blip r:embed="rId4" cstate="screen"/>
          <a:stretch>
            <a:fillRect/>
          </a:stretch>
        </p:blipFill>
        <p:spPr>
          <a:xfrm>
            <a:off x="3504672" y="2573189"/>
            <a:ext cx="868723" cy="1009566"/>
          </a:xfrm>
          <a:prstGeom prst="rect">
            <a:avLst/>
          </a:prstGeom>
        </p:spPr>
      </p:pic>
      <p:pic>
        <p:nvPicPr>
          <p:cNvPr id="26" name="Picture 25" descr="PlasmaProcess4.png"/>
          <p:cNvPicPr>
            <a:picLocks noChangeAspect="1"/>
          </p:cNvPicPr>
          <p:nvPr/>
        </p:nvPicPr>
        <p:blipFill>
          <a:blip r:embed="rId5" cstate="screen"/>
          <a:stretch>
            <a:fillRect/>
          </a:stretch>
        </p:blipFill>
        <p:spPr>
          <a:xfrm>
            <a:off x="1667686" y="2518481"/>
            <a:ext cx="707413" cy="1069133"/>
          </a:xfrm>
          <a:prstGeom prst="rect">
            <a:avLst/>
          </a:prstGeom>
        </p:spPr>
      </p:pic>
      <p:sp>
        <p:nvSpPr>
          <p:cNvPr id="27" name="Rectangle 26"/>
          <p:cNvSpPr>
            <a:spLocks noChangeArrowheads="1"/>
          </p:cNvSpPr>
          <p:nvPr/>
        </p:nvSpPr>
        <p:spPr bwMode="auto">
          <a:xfrm>
            <a:off x="4605875" y="2702751"/>
            <a:ext cx="638175" cy="646331"/>
          </a:xfrm>
          <a:prstGeom prst="rect">
            <a:avLst/>
          </a:prstGeom>
          <a:noFill/>
          <a:ln w="9525">
            <a:noFill/>
            <a:miter lim="800000"/>
            <a:headEnd/>
            <a:tailEnd/>
          </a:ln>
        </p:spPr>
        <p:txBody>
          <a:bodyPr>
            <a:spAutoFit/>
          </a:bodyPr>
          <a:lstStyle/>
          <a:p>
            <a:r>
              <a:rPr lang="en-US" sz="3600" dirty="0">
                <a:solidFill>
                  <a:srgbClr val="616365"/>
                </a:solidFill>
                <a:latin typeface="Arial Narrow" pitchFamily="34" charset="0"/>
              </a:rPr>
              <a:t>+</a:t>
            </a:r>
          </a:p>
        </p:txBody>
      </p:sp>
      <p:sp>
        <p:nvSpPr>
          <p:cNvPr id="16"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Primary Mode of Action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755545" y="2677360"/>
            <a:ext cx="6626225" cy="2800767"/>
          </a:xfrm>
          <a:prstGeom prst="rect">
            <a:avLst/>
          </a:prstGeom>
          <a:noFill/>
          <a:ln w="9525">
            <a:noFill/>
            <a:miter lim="800000"/>
            <a:headEnd/>
            <a:tailEnd/>
          </a:ln>
        </p:spPr>
        <p:txBody>
          <a:bodyPr>
            <a:spAutoFit/>
          </a:bodyPr>
          <a:lstStyle/>
          <a:p>
            <a:pPr>
              <a:lnSpc>
                <a:spcPct val="90000"/>
              </a:lnSpc>
              <a:spcBef>
                <a:spcPct val="50000"/>
              </a:spcBef>
              <a:buClr>
                <a:srgbClr val="EB6E1F"/>
              </a:buClr>
            </a:pPr>
            <a:r>
              <a:rPr lang="en-US" sz="1600" dirty="0">
                <a:solidFill>
                  <a:srgbClr val="009A44"/>
                </a:solidFill>
              </a:rPr>
              <a:t>1.  UV light only: reversible inactivation</a:t>
            </a:r>
          </a:p>
          <a:p>
            <a:pPr marL="623888" lvl="1" indent="-268288">
              <a:spcBef>
                <a:spcPct val="30000"/>
              </a:spcBef>
              <a:buClr>
                <a:srgbClr val="616365"/>
              </a:buClr>
              <a:buSzPct val="100000"/>
              <a:buFont typeface="Wingdings" pitchFamily="2" charset="2"/>
              <a:buChar char="§"/>
            </a:pPr>
            <a:r>
              <a:rPr lang="en-US" sz="1600" dirty="0">
                <a:solidFill>
                  <a:srgbClr val="616365"/>
                </a:solidFill>
              </a:rPr>
              <a:t>UV light alone breaks chemical bonds in the    </a:t>
            </a:r>
            <a:br>
              <a:rPr lang="en-US" sz="1600" dirty="0">
                <a:solidFill>
                  <a:srgbClr val="616365"/>
                </a:solidFill>
              </a:rPr>
            </a:br>
            <a:r>
              <a:rPr lang="en-US" sz="1600" dirty="0">
                <a:solidFill>
                  <a:srgbClr val="616365"/>
                </a:solidFill>
              </a:rPr>
              <a:t>nucleic acids of pathogens</a:t>
            </a:r>
          </a:p>
          <a:p>
            <a:pPr>
              <a:lnSpc>
                <a:spcPct val="90000"/>
              </a:lnSpc>
              <a:spcBef>
                <a:spcPct val="100000"/>
              </a:spcBef>
              <a:buClr>
                <a:srgbClr val="EB6E1F"/>
              </a:buClr>
            </a:pPr>
            <a:r>
              <a:rPr lang="en-US" sz="1600" dirty="0">
                <a:solidFill>
                  <a:srgbClr val="009A44"/>
                </a:solidFill>
              </a:rPr>
              <a:t>2.  UV light + riboflavin: irreversible inactivation</a:t>
            </a:r>
          </a:p>
          <a:p>
            <a:pPr marL="623888" lvl="1" indent="-268288">
              <a:spcBef>
                <a:spcPct val="30000"/>
              </a:spcBef>
              <a:buClr>
                <a:srgbClr val="616365"/>
              </a:buClr>
              <a:buFont typeface="Wingdings" pitchFamily="2" charset="2"/>
              <a:buChar char="§"/>
            </a:pPr>
            <a:r>
              <a:rPr lang="en-US" sz="1600" dirty="0">
                <a:solidFill>
                  <a:srgbClr val="616365"/>
                </a:solidFill>
              </a:rPr>
              <a:t>Riboflavin molecules form complexes with nucleic acids </a:t>
            </a:r>
          </a:p>
          <a:p>
            <a:pPr marL="623888" lvl="1" indent="-268288">
              <a:spcBef>
                <a:spcPct val="30000"/>
              </a:spcBef>
              <a:buClr>
                <a:srgbClr val="616365"/>
              </a:buClr>
              <a:buFont typeface="Wingdings" pitchFamily="2" charset="2"/>
              <a:buChar char="§"/>
            </a:pPr>
            <a:r>
              <a:rPr lang="en-US" sz="1600" dirty="0">
                <a:solidFill>
                  <a:srgbClr val="616365"/>
                </a:solidFill>
              </a:rPr>
              <a:t>UV light from the Mirasol Illuminator activates the</a:t>
            </a:r>
            <a:br>
              <a:rPr lang="en-US" sz="1600" dirty="0">
                <a:solidFill>
                  <a:srgbClr val="616365"/>
                </a:solidFill>
              </a:rPr>
            </a:br>
            <a:r>
              <a:rPr lang="en-US" sz="1600" dirty="0">
                <a:solidFill>
                  <a:srgbClr val="616365"/>
                </a:solidFill>
              </a:rPr>
              <a:t>riboflavin molecule in the complex </a:t>
            </a:r>
          </a:p>
          <a:p>
            <a:pPr marL="623888" lvl="1" indent="-268288">
              <a:spcBef>
                <a:spcPct val="30000"/>
              </a:spcBef>
              <a:buClr>
                <a:srgbClr val="616365"/>
              </a:buClr>
              <a:buFont typeface="Wingdings" pitchFamily="2" charset="2"/>
              <a:buChar char="§"/>
            </a:pPr>
            <a:r>
              <a:rPr lang="en-US" sz="1600" dirty="0">
                <a:solidFill>
                  <a:srgbClr val="616365"/>
                </a:solidFill>
              </a:rPr>
              <a:t>Photoactivated riboflavin induces a chemical alteration</a:t>
            </a:r>
            <a:br>
              <a:rPr lang="en-US" sz="1600" dirty="0">
                <a:solidFill>
                  <a:srgbClr val="616365"/>
                </a:solidFill>
              </a:rPr>
            </a:br>
            <a:r>
              <a:rPr lang="en-US" sz="1600" dirty="0">
                <a:solidFill>
                  <a:srgbClr val="616365"/>
                </a:solidFill>
              </a:rPr>
              <a:t>to nucleic acids, making pathogens unable to replicate</a:t>
            </a:r>
          </a:p>
        </p:txBody>
      </p:sp>
      <p:grpSp>
        <p:nvGrpSpPr>
          <p:cNvPr id="3" name="Group 33"/>
          <p:cNvGrpSpPr/>
          <p:nvPr/>
        </p:nvGrpSpPr>
        <p:grpSpPr>
          <a:xfrm>
            <a:off x="5969094" y="2502085"/>
            <a:ext cx="2311151" cy="2870015"/>
            <a:chOff x="5969094" y="2502085"/>
            <a:chExt cx="2311151" cy="2870015"/>
          </a:xfrm>
        </p:grpSpPr>
        <p:pic>
          <p:nvPicPr>
            <p:cNvPr id="9" name="Picture 8" descr="RiboDNA 2.png"/>
            <p:cNvPicPr>
              <a:picLocks noChangeAspect="1"/>
            </p:cNvPicPr>
            <p:nvPr/>
          </p:nvPicPr>
          <p:blipFill>
            <a:blip r:embed="rId3" cstate="screen"/>
            <a:srcRect/>
            <a:stretch>
              <a:fillRect/>
            </a:stretch>
          </p:blipFill>
          <p:spPr>
            <a:xfrm>
              <a:off x="5969094" y="2502085"/>
              <a:ext cx="2311151" cy="2870015"/>
            </a:xfrm>
            <a:prstGeom prst="rect">
              <a:avLst/>
            </a:prstGeom>
          </p:spPr>
        </p:pic>
        <p:sp>
          <p:nvSpPr>
            <p:cNvPr id="10" name="TextBox 9"/>
            <p:cNvSpPr txBox="1"/>
            <p:nvPr/>
          </p:nvSpPr>
          <p:spPr>
            <a:xfrm>
              <a:off x="6923315" y="2666006"/>
              <a:ext cx="795647" cy="553998"/>
            </a:xfrm>
            <a:prstGeom prst="rect">
              <a:avLst/>
            </a:prstGeom>
            <a:solidFill>
              <a:schemeClr val="bg1"/>
            </a:solidFill>
          </p:spPr>
          <p:txBody>
            <a:bodyPr wrap="square" lIns="0" tIns="0" rIns="0" bIns="0" rtlCol="0">
              <a:spAutoFit/>
            </a:bodyPr>
            <a:lstStyle/>
            <a:p>
              <a:pPr>
                <a:lnSpc>
                  <a:spcPct val="90000"/>
                </a:lnSpc>
              </a:pPr>
              <a:endParaRPr lang="fr-BE" sz="2000" dirty="0"/>
            </a:p>
            <a:p>
              <a:pPr>
                <a:lnSpc>
                  <a:spcPct val="90000"/>
                </a:lnSpc>
              </a:pPr>
              <a:endParaRPr lang="fr-BE" sz="2000" dirty="0"/>
            </a:p>
          </p:txBody>
        </p:sp>
      </p:grpSp>
      <p:sp>
        <p:nvSpPr>
          <p:cNvPr id="8" name="Content Placeholder 2"/>
          <p:cNvSpPr txBox="1">
            <a:spLocks/>
          </p:cNvSpPr>
          <p:nvPr/>
        </p:nvSpPr>
        <p:spPr>
          <a:xfrm>
            <a:off x="415925" y="1609725"/>
            <a:ext cx="8291512" cy="4682217"/>
          </a:xfrm>
          <a:prstGeom prst="rect">
            <a:avLst/>
          </a:prstGeom>
        </p:spPr>
        <p:txBody>
          <a:bodyPr>
            <a:noAutofit/>
          </a:bodyPr>
          <a:lstStyle/>
          <a:p>
            <a:pPr marL="342900" lvl="2" indent="-342900" eaLnBrk="0" hangingPunct="0">
              <a:spcBef>
                <a:spcPts val="600"/>
              </a:spcBef>
              <a:spcAft>
                <a:spcPts val="600"/>
              </a:spcAft>
              <a:buClr>
                <a:srgbClr val="009A44"/>
              </a:buClr>
              <a:buFont typeface="Wingdings" charset="2"/>
              <a:buChar char="²"/>
              <a:defRPr/>
            </a:pPr>
            <a:r>
              <a:rPr lang="en-US" sz="2200" b="1" dirty="0">
                <a:solidFill>
                  <a:srgbClr val="616365"/>
                </a:solidFill>
                <a:latin typeface="+mn-lt"/>
                <a:cs typeface="+mn-cs"/>
              </a:rPr>
              <a:t>The </a:t>
            </a:r>
            <a:r>
              <a:rPr lang="en-US" sz="2200" b="1" dirty="0" err="1">
                <a:solidFill>
                  <a:srgbClr val="616365"/>
                </a:solidFill>
                <a:latin typeface="+mn-lt"/>
                <a:cs typeface="+mn-cs"/>
              </a:rPr>
              <a:t>Mirasol</a:t>
            </a:r>
            <a:r>
              <a:rPr lang="en-US" sz="2200" b="1" dirty="0">
                <a:solidFill>
                  <a:srgbClr val="616365"/>
                </a:solidFill>
                <a:latin typeface="+mn-lt"/>
                <a:cs typeface="+mn-cs"/>
              </a:rPr>
              <a:t> system inactivates pathogens by altering their nucleic acids in 2 primary ways</a:t>
            </a:r>
          </a:p>
        </p:txBody>
      </p:sp>
      <p:sp>
        <p:nvSpPr>
          <p:cNvPr id="11"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Primary Mode of Action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Autofit/>
          </a:bodyPr>
          <a:lstStyle/>
          <a:p>
            <a:pPr marL="342900" lvl="2" indent="-342900">
              <a:spcBef>
                <a:spcPts val="600"/>
              </a:spcBef>
              <a:spcAft>
                <a:spcPts val="600"/>
              </a:spcAft>
              <a:buClr>
                <a:srgbClr val="009A44"/>
              </a:buClr>
              <a:buFont typeface="Wingdings" charset="2"/>
              <a:buChar char="²"/>
            </a:pPr>
            <a:r>
              <a:rPr lang="en-US" sz="2200" b="1" dirty="0"/>
              <a:t>Uses a non-toxic compound with known safety profile (riboflavin = vitamin B2)</a:t>
            </a:r>
          </a:p>
          <a:p>
            <a:pPr marL="342900" lvl="2" indent="-342900">
              <a:spcBef>
                <a:spcPts val="600"/>
              </a:spcBef>
              <a:spcAft>
                <a:spcPts val="600"/>
              </a:spcAft>
              <a:buClr>
                <a:srgbClr val="009A44"/>
              </a:buClr>
              <a:buFont typeface="Wingdings" charset="2"/>
              <a:buChar char="²"/>
            </a:pPr>
            <a:r>
              <a:rPr lang="en-US" sz="2200" b="1" dirty="0"/>
              <a:t>Effective against a broad range of pathogens</a:t>
            </a:r>
          </a:p>
          <a:p>
            <a:pPr marL="665163" lvl="1" indent="-323850">
              <a:spcBef>
                <a:spcPts val="600"/>
              </a:spcBef>
              <a:spcAft>
                <a:spcPts val="600"/>
              </a:spcAft>
              <a:buFont typeface="Wingdings" pitchFamily="2" charset="2"/>
              <a:buChar char="§"/>
            </a:pPr>
            <a:r>
              <a:rPr lang="en-US" sz="1800" dirty="0"/>
              <a:t>Reduces pathogen load typically by ~3-6 log</a:t>
            </a:r>
          </a:p>
          <a:p>
            <a:pPr marL="342900" lvl="2" indent="-342900">
              <a:spcBef>
                <a:spcPts val="600"/>
              </a:spcBef>
              <a:spcAft>
                <a:spcPts val="600"/>
              </a:spcAft>
              <a:buClr>
                <a:srgbClr val="009A44"/>
              </a:buClr>
              <a:buFont typeface="Wingdings" charset="2"/>
              <a:buChar char="²"/>
            </a:pPr>
            <a:r>
              <a:rPr lang="en-US" sz="2200" b="1" dirty="0"/>
              <a:t>Effective white blood cell inactivation</a:t>
            </a:r>
          </a:p>
          <a:p>
            <a:pPr marL="665163" lvl="1" indent="-323850">
              <a:spcBef>
                <a:spcPts val="600"/>
              </a:spcBef>
              <a:spcAft>
                <a:spcPts val="600"/>
              </a:spcAft>
              <a:buFont typeface="Wingdings" pitchFamily="2" charset="2"/>
              <a:buChar char="§"/>
            </a:pPr>
            <a:r>
              <a:rPr lang="en-US" sz="1800" dirty="0"/>
              <a:t>Non-clinical data shows reduction of immunological complications of transfusion, such as graft-versus-host disease (GvHD) </a:t>
            </a:r>
          </a:p>
          <a:p>
            <a:pPr marL="342900" lvl="2" indent="-342900">
              <a:spcBef>
                <a:spcPts val="600"/>
              </a:spcBef>
              <a:spcAft>
                <a:spcPts val="600"/>
              </a:spcAft>
              <a:buClr>
                <a:srgbClr val="009A44"/>
              </a:buClr>
              <a:buFont typeface="Wingdings" charset="2"/>
              <a:buChar char="²"/>
            </a:pPr>
            <a:r>
              <a:rPr lang="en-US" sz="2200" b="1" dirty="0"/>
              <a:t>Preserves PLT viability and function and plasma protein factors</a:t>
            </a:r>
          </a:p>
          <a:p>
            <a:pPr marL="342900" lvl="2" indent="-342900">
              <a:spcBef>
                <a:spcPts val="600"/>
              </a:spcBef>
              <a:spcAft>
                <a:spcPts val="600"/>
              </a:spcAft>
              <a:buClr>
                <a:srgbClr val="009A44"/>
              </a:buClr>
              <a:buFont typeface="Wingdings" charset="2"/>
              <a:buChar char="²"/>
            </a:pPr>
            <a:r>
              <a:rPr lang="en-US" sz="2200" b="1" dirty="0"/>
              <a:t>Easy to use and implement</a:t>
            </a:r>
          </a:p>
        </p:txBody>
      </p:sp>
      <p:pic>
        <p:nvPicPr>
          <p:cNvPr id="5" name="Picture 4" descr="Riboflavin.png"/>
          <p:cNvPicPr>
            <a:picLocks noChangeAspect="1"/>
          </p:cNvPicPr>
          <p:nvPr/>
        </p:nvPicPr>
        <p:blipFill>
          <a:blip r:embed="rId3" cstate="screen"/>
          <a:stretch>
            <a:fillRect/>
          </a:stretch>
        </p:blipFill>
        <p:spPr>
          <a:xfrm>
            <a:off x="3279041" y="506882"/>
            <a:ext cx="868723" cy="1009566"/>
          </a:xfrm>
          <a:prstGeom prst="rect">
            <a:avLst/>
          </a:prstGeom>
        </p:spPr>
      </p:pic>
      <p:sp>
        <p:nvSpPr>
          <p:cNvPr id="7"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Why Riboflavin?</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46100" y="1625600"/>
            <a:ext cx="7772400" cy="4308233"/>
            <a:chOff x="-28352" y="1154946"/>
            <a:chExt cx="9172352" cy="5181764"/>
          </a:xfrm>
        </p:grpSpPr>
        <p:sp>
          <p:nvSpPr>
            <p:cNvPr id="6" name="Rectangle 5"/>
            <p:cNvSpPr/>
            <p:nvPr/>
          </p:nvSpPr>
          <p:spPr>
            <a:xfrm>
              <a:off x="8274071" y="1199400"/>
              <a:ext cx="869929" cy="27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 name="Group 20"/>
            <p:cNvGrpSpPr>
              <a:grpSpLocks/>
            </p:cNvGrpSpPr>
            <p:nvPr/>
          </p:nvGrpSpPr>
          <p:grpSpPr bwMode="auto">
            <a:xfrm>
              <a:off x="-28352" y="1154946"/>
              <a:ext cx="8998179" cy="5181764"/>
              <a:chOff x="-28352" y="1384516"/>
              <a:chExt cx="8998179" cy="5181764"/>
            </a:xfrm>
          </p:grpSpPr>
          <p:pic>
            <p:nvPicPr>
              <p:cNvPr id="8" name="Picture 4" descr="3B6_on_white_floor_no_spot.jpg                                 1003C93AMAC                            7C25BE8F:"/>
              <p:cNvPicPr>
                <a:picLocks noChangeAspect="1" noChangeArrowheads="1"/>
              </p:cNvPicPr>
              <p:nvPr/>
            </p:nvPicPr>
            <p:blipFill>
              <a:blip r:embed="rId3" cstate="print"/>
              <a:srcRect t="15076" b="5267"/>
              <a:stretch>
                <a:fillRect/>
              </a:stretch>
            </p:blipFill>
            <p:spPr bwMode="auto">
              <a:xfrm>
                <a:off x="0" y="1399163"/>
                <a:ext cx="8310563" cy="3984625"/>
              </a:xfrm>
              <a:prstGeom prst="rect">
                <a:avLst/>
              </a:prstGeom>
              <a:noFill/>
              <a:ln w="9525">
                <a:noFill/>
                <a:miter lim="800000"/>
                <a:headEnd/>
                <a:tailEnd/>
              </a:ln>
            </p:spPr>
          </p:pic>
          <p:sp>
            <p:nvSpPr>
              <p:cNvPr id="9" name="Text Box 6"/>
              <p:cNvSpPr txBox="1">
                <a:spLocks noChangeArrowheads="1"/>
              </p:cNvSpPr>
              <p:nvPr/>
            </p:nvSpPr>
            <p:spPr bwMode="auto">
              <a:xfrm>
                <a:off x="6632575" y="4460659"/>
                <a:ext cx="1965325" cy="638721"/>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rgbClr val="7030A0"/>
                    </a:solidFill>
                  </a:rPr>
                  <a:t>Mirasol Manager computer </a:t>
                </a:r>
              </a:p>
            </p:txBody>
          </p:sp>
          <p:sp>
            <p:nvSpPr>
              <p:cNvPr id="10" name="Text Box 7"/>
              <p:cNvSpPr txBox="1">
                <a:spLocks noChangeArrowheads="1"/>
              </p:cNvSpPr>
              <p:nvPr/>
            </p:nvSpPr>
            <p:spPr bwMode="auto">
              <a:xfrm>
                <a:off x="7135586" y="1646685"/>
                <a:ext cx="1834241" cy="646465"/>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rgbClr val="7030A0"/>
                    </a:solidFill>
                  </a:rPr>
                  <a:t>Mirasol Process Label printer </a:t>
                </a:r>
              </a:p>
            </p:txBody>
          </p:sp>
          <p:sp>
            <p:nvSpPr>
              <p:cNvPr id="11" name="Text Box 8"/>
              <p:cNvSpPr txBox="1">
                <a:spLocks noChangeArrowheads="1"/>
              </p:cNvSpPr>
              <p:nvPr/>
            </p:nvSpPr>
            <p:spPr bwMode="auto">
              <a:xfrm>
                <a:off x="2790149" y="1649646"/>
                <a:ext cx="1373640" cy="369786"/>
              </a:xfrm>
              <a:prstGeom prst="rect">
                <a:avLst/>
              </a:prstGeom>
              <a:noFill/>
              <a:ln w="9525">
                <a:noFill/>
                <a:miter lim="800000"/>
                <a:headEnd/>
                <a:tailEnd/>
              </a:ln>
            </p:spPr>
            <p:txBody>
              <a:bodyPr>
                <a:spAutoFit/>
              </a:bodyPr>
              <a:lstStyle/>
              <a:p>
                <a:pPr eaLnBrk="0" hangingPunct="0">
                  <a:spcBef>
                    <a:spcPct val="50000"/>
                  </a:spcBef>
                </a:pPr>
                <a:r>
                  <a:rPr lang="en-US" sz="1400" dirty="0"/>
                  <a:t>Illuminator</a:t>
                </a:r>
              </a:p>
            </p:txBody>
          </p:sp>
          <p:sp>
            <p:nvSpPr>
              <p:cNvPr id="12" name="Text Box 9"/>
              <p:cNvSpPr txBox="1">
                <a:spLocks noChangeArrowheads="1"/>
              </p:cNvSpPr>
              <p:nvPr/>
            </p:nvSpPr>
            <p:spPr bwMode="auto">
              <a:xfrm>
                <a:off x="3050719" y="5403381"/>
                <a:ext cx="1089025" cy="369786"/>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rgbClr val="7030A0"/>
                    </a:solidFill>
                  </a:rPr>
                  <a:t>Scale</a:t>
                </a:r>
                <a:endParaRPr lang="en-US" sz="1600" dirty="0">
                  <a:solidFill>
                    <a:srgbClr val="7030A0"/>
                  </a:solidFill>
                </a:endParaRPr>
              </a:p>
            </p:txBody>
          </p:sp>
          <p:sp>
            <p:nvSpPr>
              <p:cNvPr id="13" name="Text Box 10"/>
              <p:cNvSpPr txBox="1">
                <a:spLocks noChangeArrowheads="1"/>
              </p:cNvSpPr>
              <p:nvPr/>
            </p:nvSpPr>
            <p:spPr bwMode="auto">
              <a:xfrm>
                <a:off x="-28352" y="1384516"/>
                <a:ext cx="2314348" cy="370181"/>
              </a:xfrm>
              <a:prstGeom prst="rect">
                <a:avLst/>
              </a:prstGeom>
              <a:noFill/>
              <a:ln w="9525">
                <a:noFill/>
                <a:miter lim="800000"/>
                <a:headEnd/>
                <a:tailEnd/>
              </a:ln>
            </p:spPr>
            <p:txBody>
              <a:bodyPr>
                <a:spAutoFit/>
              </a:bodyPr>
              <a:lstStyle/>
              <a:p>
                <a:pPr algn="ctr" eaLnBrk="0" hangingPunct="0">
                  <a:spcBef>
                    <a:spcPct val="50000"/>
                  </a:spcBef>
                </a:pPr>
                <a:r>
                  <a:rPr lang="en-US" sz="1400" dirty="0"/>
                  <a:t>PLT product bag</a:t>
                </a:r>
              </a:p>
            </p:txBody>
          </p:sp>
          <p:sp>
            <p:nvSpPr>
              <p:cNvPr id="14" name="Text Box 17"/>
              <p:cNvSpPr txBox="1">
                <a:spLocks noChangeArrowheads="1"/>
              </p:cNvSpPr>
              <p:nvPr/>
            </p:nvSpPr>
            <p:spPr bwMode="auto">
              <a:xfrm>
                <a:off x="4080330" y="5049534"/>
                <a:ext cx="1063533" cy="629307"/>
              </a:xfrm>
              <a:prstGeom prst="rect">
                <a:avLst/>
              </a:prstGeom>
              <a:noFill/>
              <a:ln w="9525">
                <a:noFill/>
                <a:miter lim="800000"/>
                <a:headEnd/>
                <a:tailEnd/>
              </a:ln>
            </p:spPr>
            <p:txBody>
              <a:bodyPr wrap="none">
                <a:spAutoFit/>
              </a:bodyPr>
              <a:lstStyle/>
              <a:p>
                <a:pPr eaLnBrk="0" hangingPunct="0">
                  <a:spcBef>
                    <a:spcPct val="50000"/>
                  </a:spcBef>
                </a:pPr>
                <a:r>
                  <a:rPr lang="en-US" sz="1400" dirty="0"/>
                  <a:t>Barcode </a:t>
                </a:r>
                <a:br>
                  <a:rPr lang="en-US" sz="1400" dirty="0"/>
                </a:br>
                <a:r>
                  <a:rPr lang="en-US" sz="1400" dirty="0"/>
                  <a:t>scanner</a:t>
                </a:r>
              </a:p>
            </p:txBody>
          </p:sp>
          <p:sp>
            <p:nvSpPr>
              <p:cNvPr id="15" name="Oval 19"/>
              <p:cNvSpPr>
                <a:spLocks noChangeArrowheads="1"/>
              </p:cNvSpPr>
              <p:nvPr/>
            </p:nvSpPr>
            <p:spPr bwMode="auto">
              <a:xfrm>
                <a:off x="741363" y="2365819"/>
                <a:ext cx="1147762" cy="1103313"/>
              </a:xfrm>
              <a:prstGeom prst="ellipse">
                <a:avLst/>
              </a:prstGeom>
              <a:noFill/>
              <a:ln w="28575">
                <a:solidFill>
                  <a:schemeClr val="accent6"/>
                </a:solidFill>
                <a:round/>
                <a:headEnd/>
                <a:tailEnd/>
              </a:ln>
            </p:spPr>
            <p:txBody>
              <a:bodyPr wrap="none" anchor="ctr"/>
              <a:lstStyle/>
              <a:p>
                <a:endParaRPr lang="en-US" dirty="0"/>
              </a:p>
            </p:txBody>
          </p:sp>
          <p:sp>
            <p:nvSpPr>
              <p:cNvPr id="16" name="Line 20"/>
              <p:cNvSpPr>
                <a:spLocks noChangeShapeType="1"/>
              </p:cNvSpPr>
              <p:nvPr/>
            </p:nvSpPr>
            <p:spPr bwMode="auto">
              <a:xfrm>
                <a:off x="963385" y="2041614"/>
                <a:ext cx="180749" cy="322390"/>
              </a:xfrm>
              <a:prstGeom prst="line">
                <a:avLst/>
              </a:prstGeom>
              <a:noFill/>
              <a:ln w="28575">
                <a:solidFill>
                  <a:schemeClr val="accent6"/>
                </a:solidFill>
                <a:round/>
                <a:headEnd/>
                <a:tailEnd type="triangle" w="med" len="med"/>
              </a:ln>
            </p:spPr>
            <p:txBody>
              <a:bodyPr wrap="none" anchor="ctr"/>
              <a:lstStyle/>
              <a:p>
                <a:endParaRPr lang="en-US" dirty="0"/>
              </a:p>
            </p:txBody>
          </p:sp>
          <p:sp>
            <p:nvSpPr>
              <p:cNvPr id="17" name="Oval 21"/>
              <p:cNvSpPr>
                <a:spLocks noChangeArrowheads="1"/>
              </p:cNvSpPr>
              <p:nvPr/>
            </p:nvSpPr>
            <p:spPr bwMode="auto">
              <a:xfrm>
                <a:off x="748166" y="3492197"/>
                <a:ext cx="1147762" cy="1103313"/>
              </a:xfrm>
              <a:prstGeom prst="ellipse">
                <a:avLst/>
              </a:prstGeom>
              <a:noFill/>
              <a:ln w="28575">
                <a:solidFill>
                  <a:schemeClr val="accent6"/>
                </a:solidFill>
                <a:round/>
                <a:headEnd/>
                <a:tailEnd/>
              </a:ln>
            </p:spPr>
            <p:txBody>
              <a:bodyPr wrap="none" anchor="ctr"/>
              <a:lstStyle/>
              <a:p>
                <a:endParaRPr lang="en-US" dirty="0"/>
              </a:p>
            </p:txBody>
          </p:sp>
          <p:sp>
            <p:nvSpPr>
              <p:cNvPr id="18" name="Line 22"/>
              <p:cNvSpPr>
                <a:spLocks noChangeShapeType="1"/>
              </p:cNvSpPr>
              <p:nvPr/>
            </p:nvSpPr>
            <p:spPr bwMode="auto">
              <a:xfrm>
                <a:off x="1292225" y="4630726"/>
                <a:ext cx="0" cy="550863"/>
              </a:xfrm>
              <a:prstGeom prst="line">
                <a:avLst/>
              </a:prstGeom>
              <a:noFill/>
              <a:ln w="28575">
                <a:solidFill>
                  <a:schemeClr val="accent6"/>
                </a:solidFill>
                <a:round/>
                <a:headEnd type="triangle" w="med" len="med"/>
                <a:tailEnd/>
              </a:ln>
            </p:spPr>
            <p:txBody>
              <a:bodyPr wrap="none" anchor="ctr"/>
              <a:lstStyle/>
              <a:p>
                <a:endParaRPr lang="en-US" dirty="0"/>
              </a:p>
            </p:txBody>
          </p:sp>
          <p:sp>
            <p:nvSpPr>
              <p:cNvPr id="19" name="Line 23"/>
              <p:cNvSpPr>
                <a:spLocks noChangeShapeType="1"/>
              </p:cNvSpPr>
              <p:nvPr/>
            </p:nvSpPr>
            <p:spPr bwMode="auto">
              <a:xfrm>
                <a:off x="2887434" y="5080218"/>
                <a:ext cx="465364" cy="330987"/>
              </a:xfrm>
              <a:prstGeom prst="line">
                <a:avLst/>
              </a:prstGeom>
              <a:noFill/>
              <a:ln w="28575">
                <a:solidFill>
                  <a:schemeClr val="accent6"/>
                </a:solidFill>
                <a:round/>
                <a:headEnd type="triangle" w="med" len="med"/>
                <a:tailEnd/>
              </a:ln>
            </p:spPr>
            <p:txBody>
              <a:bodyPr wrap="none" anchor="ctr"/>
              <a:lstStyle/>
              <a:p>
                <a:endParaRPr lang="en-US" dirty="0"/>
              </a:p>
            </p:txBody>
          </p:sp>
          <p:sp>
            <p:nvSpPr>
              <p:cNvPr id="20" name="Line 24"/>
              <p:cNvSpPr>
                <a:spLocks noChangeShapeType="1"/>
              </p:cNvSpPr>
              <p:nvPr/>
            </p:nvSpPr>
            <p:spPr bwMode="auto">
              <a:xfrm>
                <a:off x="3643314" y="4828248"/>
                <a:ext cx="420686" cy="321660"/>
              </a:xfrm>
              <a:prstGeom prst="line">
                <a:avLst/>
              </a:prstGeom>
              <a:noFill/>
              <a:ln w="28575">
                <a:solidFill>
                  <a:schemeClr val="accent6"/>
                </a:solidFill>
                <a:round/>
                <a:headEnd type="triangle" w="med" len="med"/>
                <a:tailEnd/>
              </a:ln>
            </p:spPr>
            <p:txBody>
              <a:bodyPr wrap="none" anchor="ctr"/>
              <a:lstStyle/>
              <a:p>
                <a:endParaRPr lang="en-US" dirty="0"/>
              </a:p>
            </p:txBody>
          </p:sp>
          <p:sp>
            <p:nvSpPr>
              <p:cNvPr id="21" name="Line 25"/>
              <p:cNvSpPr>
                <a:spLocks noChangeShapeType="1"/>
              </p:cNvSpPr>
              <p:nvPr/>
            </p:nvSpPr>
            <p:spPr bwMode="auto">
              <a:xfrm>
                <a:off x="3468688" y="2032000"/>
                <a:ext cx="261937" cy="652463"/>
              </a:xfrm>
              <a:prstGeom prst="line">
                <a:avLst/>
              </a:prstGeom>
              <a:noFill/>
              <a:ln w="28575">
                <a:solidFill>
                  <a:schemeClr val="accent6"/>
                </a:solidFill>
                <a:round/>
                <a:headEnd/>
                <a:tailEnd type="triangle" w="med" len="med"/>
              </a:ln>
            </p:spPr>
            <p:txBody>
              <a:bodyPr wrap="none" anchor="ctr"/>
              <a:lstStyle/>
              <a:p>
                <a:endParaRPr lang="en-US" dirty="0"/>
              </a:p>
            </p:txBody>
          </p:sp>
          <p:sp>
            <p:nvSpPr>
              <p:cNvPr id="22" name="Line 26"/>
              <p:cNvSpPr>
                <a:spLocks noChangeShapeType="1"/>
              </p:cNvSpPr>
              <p:nvPr/>
            </p:nvSpPr>
            <p:spPr bwMode="auto">
              <a:xfrm flipH="1">
                <a:off x="7780338" y="2379663"/>
                <a:ext cx="260350" cy="406400"/>
              </a:xfrm>
              <a:prstGeom prst="line">
                <a:avLst/>
              </a:prstGeom>
              <a:noFill/>
              <a:ln w="28575">
                <a:solidFill>
                  <a:schemeClr val="accent6"/>
                </a:solidFill>
                <a:round/>
                <a:headEnd/>
                <a:tailEnd type="triangle" w="med" len="med"/>
              </a:ln>
            </p:spPr>
            <p:txBody>
              <a:bodyPr wrap="none" anchor="ctr"/>
              <a:lstStyle/>
              <a:p>
                <a:endParaRPr lang="en-US" dirty="0"/>
              </a:p>
            </p:txBody>
          </p:sp>
          <p:sp>
            <p:nvSpPr>
              <p:cNvPr id="23" name="Line 27"/>
              <p:cNvSpPr>
                <a:spLocks noChangeShapeType="1"/>
              </p:cNvSpPr>
              <p:nvPr/>
            </p:nvSpPr>
            <p:spPr bwMode="auto">
              <a:xfrm>
                <a:off x="6967538" y="3773488"/>
                <a:ext cx="652462" cy="654050"/>
              </a:xfrm>
              <a:prstGeom prst="line">
                <a:avLst/>
              </a:prstGeom>
              <a:noFill/>
              <a:ln w="28575">
                <a:solidFill>
                  <a:schemeClr val="accent6"/>
                </a:solidFill>
                <a:round/>
                <a:headEnd type="triangle" w="med" len="med"/>
                <a:tailEnd/>
              </a:ln>
            </p:spPr>
            <p:txBody>
              <a:bodyPr wrap="none" anchor="ctr"/>
              <a:lstStyle/>
              <a:p>
                <a:endParaRPr lang="en-US" dirty="0"/>
              </a:p>
            </p:txBody>
          </p:sp>
          <p:sp>
            <p:nvSpPr>
              <p:cNvPr id="24" name="Text Box 5"/>
              <p:cNvSpPr txBox="1">
                <a:spLocks noChangeArrowheads="1"/>
              </p:cNvSpPr>
              <p:nvPr/>
            </p:nvSpPr>
            <p:spPr bwMode="auto">
              <a:xfrm>
                <a:off x="61461" y="5159593"/>
                <a:ext cx="2696255" cy="1406687"/>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mn-lt"/>
                  </a:rPr>
                  <a:t>Disposable Kit </a:t>
                </a:r>
                <a:r>
                  <a:rPr lang="en-US" sz="1400" dirty="0">
                    <a:latin typeface="+mn-lt"/>
                    <a:sym typeface="Wingdings" pitchFamily="2" charset="2"/>
                  </a:rPr>
                  <a:t>(example):</a:t>
                </a:r>
                <a:r>
                  <a:rPr lang="en-US" sz="1400" dirty="0">
                    <a:latin typeface="+mn-lt"/>
                  </a:rPr>
                  <a:t> Illumination/Storage Bag and </a:t>
                </a:r>
                <a:br>
                  <a:rPr lang="en-US" sz="1400" dirty="0">
                    <a:latin typeface="+mn-lt"/>
                  </a:rPr>
                </a:br>
                <a:r>
                  <a:rPr lang="en-US" sz="1400" dirty="0">
                    <a:latin typeface="+mn-lt"/>
                  </a:rPr>
                  <a:t>Riboflavin Solution Bag </a:t>
                </a:r>
                <a:br>
                  <a:rPr lang="en-US" sz="1400" dirty="0">
                    <a:latin typeface="+mn-lt"/>
                  </a:rPr>
                </a:br>
                <a:r>
                  <a:rPr lang="en-US" sz="1400" dirty="0">
                    <a:latin typeface="+mn-lt"/>
                  </a:rPr>
                  <a:t>(not shown)</a:t>
                </a:r>
              </a:p>
            </p:txBody>
          </p:sp>
        </p:grpSp>
      </p:grpSp>
      <p:sp>
        <p:nvSpPr>
          <p:cNvPr id="29"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System Components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5"/>
          </p:nvPr>
        </p:nvSpPr>
        <p:spPr/>
        <p:txBody>
          <a:bodyPr>
            <a:normAutofit/>
          </a:bodyPr>
          <a:lstStyle/>
          <a:p>
            <a:pPr marL="342900" lvl="2" indent="-342900">
              <a:spcBef>
                <a:spcPts val="600"/>
              </a:spcBef>
              <a:spcAft>
                <a:spcPts val="600"/>
              </a:spcAft>
              <a:buClr>
                <a:srgbClr val="009A44"/>
              </a:buClr>
              <a:buFont typeface="Wingdings" charset="2"/>
              <a:buChar char="²"/>
            </a:pPr>
            <a:r>
              <a:rPr lang="en-US" sz="2200" b="1" dirty="0" err="1"/>
              <a:t>Apheresis</a:t>
            </a:r>
            <a:r>
              <a:rPr lang="en-US" sz="2200" b="1" dirty="0"/>
              <a:t> platelet collection in using </a:t>
            </a:r>
            <a:r>
              <a:rPr lang="en-US" sz="2200" b="1" dirty="0" err="1"/>
              <a:t>Trima</a:t>
            </a:r>
            <a:r>
              <a:rPr lang="en-US" sz="2200" b="1" dirty="0"/>
              <a:t> </a:t>
            </a:r>
            <a:r>
              <a:rPr lang="en-US" sz="2200" b="1" dirty="0" err="1"/>
              <a:t>Accel</a:t>
            </a:r>
            <a:r>
              <a:rPr lang="en-US" sz="2400" baseline="30000" dirty="0"/>
              <a:t> ®</a:t>
            </a:r>
            <a:r>
              <a:rPr lang="en-US" sz="2200" b="1" dirty="0"/>
              <a:t> System </a:t>
            </a:r>
          </a:p>
          <a:p>
            <a:pPr lvl="1">
              <a:spcBef>
                <a:spcPts val="600"/>
              </a:spcBef>
            </a:pPr>
            <a:r>
              <a:rPr lang="en-US" dirty="0"/>
              <a:t>Platelets must rest for 2 hours post-collection </a:t>
            </a:r>
          </a:p>
          <a:p>
            <a:pPr marL="342900" lvl="2" indent="-342900">
              <a:spcBef>
                <a:spcPts val="600"/>
              </a:spcBef>
              <a:spcAft>
                <a:spcPts val="600"/>
              </a:spcAft>
              <a:buClr>
                <a:srgbClr val="009A44"/>
              </a:buClr>
              <a:buFont typeface="Wingdings" charset="2"/>
              <a:buChar char="²"/>
            </a:pPr>
            <a:r>
              <a:rPr lang="en-US" sz="2200" b="1" dirty="0" err="1"/>
              <a:t>Mirasol</a:t>
            </a:r>
            <a:r>
              <a:rPr lang="en-US" sz="2200" b="1" dirty="0"/>
              <a:t> Treatment </a:t>
            </a:r>
          </a:p>
          <a:p>
            <a:pPr lvl="1">
              <a:spcBef>
                <a:spcPts val="600"/>
              </a:spcBef>
            </a:pPr>
            <a:r>
              <a:rPr lang="en-US" dirty="0"/>
              <a:t>Treatment initiated 2-22 hours post-collection</a:t>
            </a:r>
          </a:p>
          <a:p>
            <a:pPr lvl="1">
              <a:spcBef>
                <a:spcPts val="600"/>
              </a:spcBef>
            </a:pPr>
            <a:r>
              <a:rPr lang="en-US" dirty="0"/>
              <a:t>Treatment of one platelet unit requires 20-25 minutes</a:t>
            </a:r>
          </a:p>
          <a:p>
            <a:pPr lvl="2">
              <a:spcBef>
                <a:spcPts val="600"/>
              </a:spcBef>
            </a:pPr>
            <a:r>
              <a:rPr lang="en-US" dirty="0"/>
              <a:t>Sterile docking and mixing of riboflavin with platelet product in the provided disposables set</a:t>
            </a:r>
          </a:p>
          <a:p>
            <a:pPr lvl="2">
              <a:spcBef>
                <a:spcPts val="600"/>
              </a:spcBef>
            </a:pPr>
            <a:r>
              <a:rPr lang="en-US" dirty="0"/>
              <a:t>Disconnect original product collection bag and riboflavin bag</a:t>
            </a:r>
          </a:p>
          <a:p>
            <a:pPr lvl="2">
              <a:spcBef>
                <a:spcPts val="600"/>
              </a:spcBef>
            </a:pPr>
            <a:r>
              <a:rPr lang="en-US" dirty="0"/>
              <a:t>Illuminate product for 4-10 minutes; actual time depends on product volume</a:t>
            </a:r>
          </a:p>
          <a:p>
            <a:pPr lvl="2">
              <a:spcBef>
                <a:spcPts val="600"/>
              </a:spcBef>
            </a:pPr>
            <a:r>
              <a:rPr lang="en-US" dirty="0"/>
              <a:t>Break frangible connectors to spike ports on storage bag</a:t>
            </a:r>
          </a:p>
          <a:p>
            <a:pPr lvl="2">
              <a:spcBef>
                <a:spcPts val="600"/>
              </a:spcBef>
            </a:pPr>
            <a:r>
              <a:rPr lang="en-US" dirty="0"/>
              <a:t>Final product labeling</a:t>
            </a:r>
          </a:p>
          <a:p>
            <a:pPr lvl="1">
              <a:spcBef>
                <a:spcPts val="600"/>
              </a:spcBef>
            </a:pPr>
            <a:r>
              <a:rPr lang="en-US" dirty="0" err="1"/>
              <a:t>Mirasol</a:t>
            </a:r>
            <a:r>
              <a:rPr lang="en-US" dirty="0"/>
              <a:t>-treated platelet unit is ready for transfusion or storage/distribution</a:t>
            </a:r>
          </a:p>
          <a:p>
            <a:pPr lvl="1">
              <a:spcBef>
                <a:spcPts val="600"/>
              </a:spcBef>
            </a:pPr>
            <a:r>
              <a:rPr lang="en-US" dirty="0"/>
              <a:t>Bacterial testing required per institutional SOPs</a:t>
            </a:r>
          </a:p>
          <a:p>
            <a:pPr lvl="1">
              <a:spcBef>
                <a:spcPts val="600"/>
              </a:spcBef>
            </a:pPr>
            <a:endParaRPr lang="en-US" dirty="0"/>
          </a:p>
        </p:txBody>
      </p:sp>
      <p:sp>
        <p:nvSpPr>
          <p:cNvPr id="5" name="Slide Number Placeholder 4"/>
          <p:cNvSpPr>
            <a:spLocks noGrp="1"/>
          </p:cNvSpPr>
          <p:nvPr>
            <p:ph type="sldNum" sz="quarter" idx="4294967295"/>
          </p:nvPr>
        </p:nvSpPr>
        <p:spPr>
          <a:xfrm>
            <a:off x="0" y="6523038"/>
            <a:ext cx="2195513" cy="122237"/>
          </a:xfrm>
          <a:prstGeom prst="rect">
            <a:avLst/>
          </a:prstGeom>
        </p:spPr>
        <p:txBody>
          <a:bodyPr/>
          <a:lstStyle/>
          <a:p>
            <a:r>
              <a:rPr lang="en-US" dirty="0"/>
              <a:t>    </a:t>
            </a:r>
          </a:p>
        </p:txBody>
      </p:sp>
      <p:sp>
        <p:nvSpPr>
          <p:cNvPr id="6" name="Title 1"/>
          <p:cNvSpPr txBox="1">
            <a:spLocks/>
          </p:cNvSpPr>
          <p:nvPr/>
        </p:nvSpPr>
        <p:spPr bwMode="auto">
          <a:xfrm>
            <a:off x="374842" y="770859"/>
            <a:ext cx="8336446" cy="120785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eaLnBrk="0" hangingPunct="0">
              <a:lnSpc>
                <a:spcPct val="90000"/>
              </a:lnSpc>
              <a:defRPr/>
            </a:pPr>
            <a:r>
              <a:rPr lang="en-US" sz="2800" b="1" dirty="0">
                <a:solidFill>
                  <a:srgbClr val="616365"/>
                </a:solidFill>
                <a:latin typeface="+mj-lt"/>
                <a:ea typeface="+mj-ea"/>
                <a:cs typeface="+mj-cs"/>
              </a:rPr>
              <a:t>Overview of </a:t>
            </a:r>
            <a:r>
              <a:rPr lang="en-US" sz="2800" b="1" dirty="0" err="1">
                <a:solidFill>
                  <a:srgbClr val="616365"/>
                </a:solidFill>
                <a:latin typeface="+mj-lt"/>
                <a:ea typeface="+mj-ea"/>
                <a:cs typeface="+mj-cs"/>
              </a:rPr>
              <a:t>Mirasol</a:t>
            </a:r>
            <a:r>
              <a:rPr lang="en-US" sz="2800" b="1" dirty="0">
                <a:solidFill>
                  <a:srgbClr val="616365"/>
                </a:solidFill>
                <a:latin typeface="+mj-lt"/>
                <a:ea typeface="+mj-ea"/>
                <a:cs typeface="+mj-cs"/>
              </a:rPr>
              <a:t> Treatment Process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BCT PowerPoint Template Slidecollection">
  <a:themeElements>
    <a:clrScheme name="TBCT">
      <a:dk1>
        <a:srgbClr val="616365"/>
      </a:dk1>
      <a:lt1>
        <a:sysClr val="window" lastClr="FFFFFF"/>
      </a:lt1>
      <a:dk2>
        <a:srgbClr val="009A44"/>
      </a:dk2>
      <a:lt2>
        <a:srgbClr val="FF7900"/>
      </a:lt2>
      <a:accent1>
        <a:srgbClr val="616365"/>
      </a:accent1>
      <a:accent2>
        <a:srgbClr val="D0D0CE"/>
      </a:accent2>
      <a:accent3>
        <a:srgbClr val="F7403A"/>
      </a:accent3>
      <a:accent4>
        <a:srgbClr val="FECB00"/>
      </a:accent4>
      <a:accent5>
        <a:srgbClr val="447EBC"/>
      </a:accent5>
      <a:accent6>
        <a:srgbClr val="76D750"/>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noProof="0" dirty="0" err="1" smtClean="0">
            <a:solidFill>
              <a:srgbClr val="616365"/>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1636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BCT">
    <a:dk1>
      <a:srgbClr val="616365"/>
    </a:dk1>
    <a:lt1>
      <a:sysClr val="window" lastClr="FFFFFF"/>
    </a:lt1>
    <a:dk2>
      <a:srgbClr val="009A44"/>
    </a:dk2>
    <a:lt2>
      <a:srgbClr val="FF7900"/>
    </a:lt2>
    <a:accent1>
      <a:srgbClr val="616365"/>
    </a:accent1>
    <a:accent2>
      <a:srgbClr val="D0D0CE"/>
    </a:accent2>
    <a:accent3>
      <a:srgbClr val="F7403A"/>
    </a:accent3>
    <a:accent4>
      <a:srgbClr val="FECB00"/>
    </a:accent4>
    <a:accent5>
      <a:srgbClr val="447EBC"/>
    </a:accent5>
    <a:accent6>
      <a:srgbClr val="76D75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PMLiveListConfig xmlns="19700915-2642-40e6-aeea-1a2ef89f27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E457DD4A2E8349B318417C879D07CF" ma:contentTypeVersion="1" ma:contentTypeDescription="Create a new document." ma:contentTypeScope="" ma:versionID="dae01feb60b6bd5ece81ee96b02de43a">
  <xsd:schema xmlns:xsd="http://www.w3.org/2001/XMLSchema" xmlns:xs="http://www.w3.org/2001/XMLSchema" xmlns:p="http://schemas.microsoft.com/office/2006/metadata/properties" xmlns:ns2="19700915-2642-40e6-aeea-1a2ef89f2795" targetNamespace="http://schemas.microsoft.com/office/2006/metadata/properties" ma:root="true" ma:fieldsID="b944a692e2f6c47570f44e699cbc054c" ns2:_="">
    <xsd:import namespace="19700915-2642-40e6-aeea-1a2ef89f2795"/>
    <xsd:element name="properties">
      <xsd:complexType>
        <xsd:sequence>
          <xsd:element name="documentManagement">
            <xsd:complexType>
              <xsd:all>
                <xsd:element ref="ns2:EPMLiveListConfi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0915-2642-40e6-aeea-1a2ef89f2795" elementFormDefault="qualified">
    <xsd:import namespace="http://schemas.microsoft.com/office/2006/documentManagement/types"/>
    <xsd:import namespace="http://schemas.microsoft.com/office/infopath/2007/PartnerControls"/>
    <xsd:element name="EPMLiveListConfig" ma:index="8"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1C3D04-4C85-45F8-998E-EAAFA1B6CED8}">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19700915-2642-40e6-aeea-1a2ef89f2795"/>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9E608DB-5AD8-4A0B-A955-262492597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0915-2642-40e6-aeea-1a2ef89f2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8D0373-2280-40B3-B645-A39F242920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13187</TotalTime>
  <Words>3092</Words>
  <Application>Microsoft Office PowerPoint</Application>
  <PresentationFormat>Letter Paper (8.5x11 in)</PresentationFormat>
  <Paragraphs>392</Paragraphs>
  <Slides>39</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ＭＳ Ｐゴシック</vt:lpstr>
      <vt:lpstr>Arial</vt:lpstr>
      <vt:lpstr>Arial Narrow</vt:lpstr>
      <vt:lpstr>Calibri</vt:lpstr>
      <vt:lpstr>Wingdings</vt:lpstr>
      <vt:lpstr>TBCT PowerPoint Template Slidecollection</vt:lpstr>
      <vt:lpstr>Acrobat Document</vt:lpstr>
      <vt:lpstr>MIPLATE CLINICAL TRIAL TERUMO BCT BIOTECHNOLOGIES, LLC </vt:lpstr>
      <vt:lpstr>PowerPoint Presentation</vt:lpstr>
      <vt:lpstr>Mirasol® Pathogen Reduction Technology (PRT) System FOR PLATELETS </vt:lpstr>
      <vt:lpstr>PowerPoint Presentation</vt:lpstr>
      <vt:lpstr>PowerPoint Presentation</vt:lpstr>
      <vt:lpstr>PowerPoint Presentation</vt:lpstr>
      <vt:lpstr>PowerPoint Presentation</vt:lpstr>
      <vt:lpstr>PowerPoint Presentation</vt:lpstr>
      <vt:lpstr>PowerPoint Presentation</vt:lpstr>
      <vt:lpstr>  Mirasol Platelet Storage Requirements</vt:lpstr>
      <vt:lpstr>PowerPoint Presentation</vt:lpstr>
      <vt:lpstr>MIPLATE Investigational product details  </vt:lpstr>
      <vt:lpstr> Platelet Product Details</vt:lpstr>
      <vt:lpstr> Irradiation with Mirasol-Treated Platelets</vt:lpstr>
      <vt:lpstr> Mirasol Platelet Product Ordering</vt:lpstr>
      <vt:lpstr>  Mirasol Platelet ISBT Label</vt:lpstr>
      <vt:lpstr>  Mirasol Platelet/MIPLATE Study Tie-Tag</vt:lpstr>
      <vt:lpstr>  Mirasol Platelet/MIPLATE Sample Packing List</vt:lpstr>
      <vt:lpstr>PowerPoint Presentation</vt:lpstr>
      <vt:lpstr>PowerPoint Presentation</vt:lpstr>
      <vt:lpstr>PowerPoint Presentation</vt:lpstr>
      <vt:lpstr> Investigational Product Accountability</vt:lpstr>
      <vt:lpstr> Device Deficiencies</vt:lpstr>
      <vt:lpstr> Device Deficiencies</vt:lpstr>
      <vt:lpstr>MIPLATE CLINICAL INVESTIGATIONAL PLAN OVERVIEW </vt:lpstr>
      <vt:lpstr>  Mirasol PRT System for Platelets Regulatory Status</vt:lpstr>
      <vt:lpstr> Study Overview</vt:lpstr>
      <vt:lpstr> Study Design</vt:lpstr>
      <vt:lpstr> Study Design</vt:lpstr>
      <vt:lpstr> Study Objectives and Endpoints</vt:lpstr>
      <vt:lpstr> Study Objectives and Endpoints</vt:lpstr>
      <vt:lpstr> Subjects</vt:lpstr>
      <vt:lpstr> Subjects</vt:lpstr>
      <vt:lpstr> Subjects</vt:lpstr>
      <vt:lpstr>PowerPoint Presentation</vt:lpstr>
      <vt:lpstr>PowerPoint Presentation</vt:lpstr>
      <vt:lpstr>  Bleeding Assessments</vt:lpstr>
      <vt:lpstr> Maintaining Study Integrity with Treatment Assignments</vt:lpstr>
      <vt:lpstr>PowerPoint Presentation</vt:lpstr>
    </vt:vector>
  </TitlesOfParts>
  <Company>CaridianBCT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Terumo BCT</dc:title>
  <dc:creator>lhayusb</dc:creator>
  <cp:lastModifiedBy>Stanford, Chriss</cp:lastModifiedBy>
  <cp:revision>792</cp:revision>
  <dcterms:created xsi:type="dcterms:W3CDTF">2011-11-09T21:33:12Z</dcterms:created>
  <dcterms:modified xsi:type="dcterms:W3CDTF">2018-07-30T21:19:51Z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0x0101000FE457DD4A2E8349B318417C879D07CF</vt:lpwstr>
  </property>
</Properties>
</file>