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2" r:id="rId10"/>
    <p:sldId id="264" r:id="rId11"/>
    <p:sldId id="269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057317-B0E2-4E63-8358-EDDCF78B1915}">
          <p14:sldIdLst>
            <p14:sldId id="256"/>
            <p14:sldId id="257"/>
            <p14:sldId id="258"/>
            <p14:sldId id="259"/>
            <p14:sldId id="260"/>
            <p14:sldId id="268"/>
            <p14:sldId id="261"/>
            <p14:sldId id="263"/>
            <p14:sldId id="262"/>
            <p14:sldId id="264"/>
            <p14:sldId id="269"/>
            <p14:sldId id="265"/>
            <p14:sldId id="266"/>
            <p14:sldId id="267"/>
            <p14:sldId id="272"/>
            <p14:sldId id="273"/>
            <p14:sldId id="274"/>
            <p14:sldId id="275"/>
            <p14:sldId id="270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with-Clark, Christine A" initials="B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B377-8D26-4CF1-84E4-8EB5B2FBB470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494A-3CC0-40B5-A224-141506A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NTD </a:t>
            </a:r>
            <a:r>
              <a:rPr lang="en-US" dirty="0" err="1" smtClean="0"/>
              <a:t>Pos</a:t>
            </a:r>
            <a:r>
              <a:rPr lang="en-US" dirty="0" smtClean="0"/>
              <a:t>, NTD </a:t>
            </a:r>
            <a:r>
              <a:rPr lang="en-US" dirty="0" err="1" smtClean="0"/>
              <a:t>Neg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 Live: December 3</a:t>
            </a:r>
            <a:r>
              <a:rPr lang="en-US" baseline="30000" dirty="0" smtClean="0"/>
              <a:t>rd</a:t>
            </a:r>
            <a:r>
              <a:rPr lang="en-US" dirty="0" smtClean="0"/>
              <a:t> , 2018</a:t>
            </a:r>
          </a:p>
          <a:p>
            <a:r>
              <a:rPr lang="en-US" dirty="0" smtClean="0"/>
              <a:t>UWMC Blood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1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Example-Platelet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Allocation of Rh </a:t>
            </a:r>
            <a:r>
              <a:rPr lang="en-US" dirty="0" err="1"/>
              <a:t>N</a:t>
            </a:r>
            <a:r>
              <a:rPr lang="en-US" dirty="0" err="1" smtClean="0"/>
              <a:t>eg</a:t>
            </a:r>
            <a:r>
              <a:rPr lang="en-US" dirty="0" smtClean="0"/>
              <a:t> Platelet to a NTD NEG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49910"/>
          <a:stretch/>
        </p:blipFill>
        <p:spPr bwMode="auto">
          <a:xfrm>
            <a:off x="1080279" y="1828800"/>
            <a:ext cx="66294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1" y="3657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acceptable to allocate and issue.  No override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524001" y="2057400"/>
            <a:ext cx="2514599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81200" y="3505200"/>
            <a:ext cx="4114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81300" y="4495800"/>
            <a:ext cx="11049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2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unacceptable</a:t>
            </a:r>
            <a:r>
              <a:rPr lang="en-US" dirty="0" smtClean="0"/>
              <a:t> to allocate and issue?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323"/>
              </p:ext>
            </p:extLst>
          </p:nvPr>
        </p:nvGraphicFramePr>
        <p:xfrm>
          <a:off x="457200" y="1600200"/>
          <a:ext cx="82296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 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 NEG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RBC, Granulocyte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B, 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A,B,AB,</a:t>
                      </a:r>
                      <a:r>
                        <a:rPr lang="en-US" baseline="0" dirty="0" smtClean="0"/>
                        <a:t> Rh 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None*</a:t>
                      </a:r>
                    </a:p>
                    <a:p>
                      <a:r>
                        <a:rPr lang="en-US" dirty="0" smtClean="0"/>
                        <a:t>*See</a:t>
                      </a:r>
                      <a:r>
                        <a:rPr lang="en-US" baseline="0" dirty="0" smtClean="0"/>
                        <a:t> Selection of Platelet Components SOP for ABO compatibility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Rh positive*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Selection of Platelet Components SOP for ABO compatibility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A,B,O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A,B,O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Cryoprecipitate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Adult: None</a:t>
                      </a:r>
                    </a:p>
                    <a:p>
                      <a:r>
                        <a:rPr lang="en-US" dirty="0" smtClean="0"/>
                        <a:t>&lt;4mos old: A/B/O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Adult:</a:t>
                      </a:r>
                      <a:r>
                        <a:rPr lang="en-US" baseline="0" dirty="0" smtClean="0"/>
                        <a:t> None</a:t>
                      </a:r>
                    </a:p>
                    <a:p>
                      <a:r>
                        <a:rPr lang="en-US" baseline="0" dirty="0" smtClean="0"/>
                        <a:t>&lt;4mos old: A/B/O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1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 </a:t>
            </a:r>
            <a:r>
              <a:rPr lang="en-US" dirty="0" smtClean="0">
                <a:solidFill>
                  <a:srgbClr val="FF0000"/>
                </a:solidFill>
              </a:rPr>
              <a:t>RBC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50089"/>
          <a:stretch/>
        </p:blipFill>
        <p:spPr bwMode="auto">
          <a:xfrm>
            <a:off x="807971" y="1295400"/>
            <a:ext cx="7563679" cy="512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senn\AppData\Local\Microsoft\Windows\Temporary Internet Files\Content.IE5\NXZB0EXA\240px-Red_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75150"/>
            <a:ext cx="23919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589391"/>
            <a:ext cx="414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Pos</a:t>
            </a:r>
            <a:r>
              <a:rPr lang="en-US" dirty="0" smtClean="0"/>
              <a:t> RBC allocated to NTD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smtClean="0"/>
              <a:t>Do Not Override without TSL MD approval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38400" y="3581400"/>
            <a:ext cx="533400" cy="1007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6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</a:t>
            </a:r>
            <a:r>
              <a:rPr lang="en-US" dirty="0" smtClean="0">
                <a:solidFill>
                  <a:srgbClr val="FF0000"/>
                </a:solidFill>
              </a:rPr>
              <a:t>RBC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/>
          <a:srcRect r="49732"/>
          <a:stretch/>
        </p:blipFill>
        <p:spPr bwMode="auto">
          <a:xfrm>
            <a:off x="931822" y="1447800"/>
            <a:ext cx="7280355" cy="467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 descr="C:\Users\senn\AppData\Local\Microsoft\Windows\Temporary Internet Files\Content.IE5\4CM0N50T\Red_Battle_X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895600"/>
            <a:ext cx="20653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4724400"/>
            <a:ext cx="369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 err="1" smtClean="0"/>
              <a:t>Pos</a:t>
            </a:r>
            <a:r>
              <a:rPr lang="en-US" dirty="0" smtClean="0"/>
              <a:t> RBC allocated to a NTD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smtClean="0"/>
              <a:t>Do NOT Override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14600" y="3581400"/>
            <a:ext cx="457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590800" y="3124200"/>
            <a:ext cx="3810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7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</a:t>
            </a:r>
            <a:r>
              <a:rPr lang="en-US" dirty="0" smtClean="0">
                <a:solidFill>
                  <a:srgbClr val="FF0000"/>
                </a:solidFill>
              </a:rPr>
              <a:t>Platelet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r="49910"/>
          <a:stretch/>
        </p:blipFill>
        <p:spPr bwMode="auto">
          <a:xfrm>
            <a:off x="838200" y="1600200"/>
            <a:ext cx="725457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51396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 Positive Platelet allocated to NTD NEG</a:t>
            </a:r>
          </a:p>
          <a:p>
            <a:r>
              <a:rPr lang="en-US" dirty="0" smtClean="0"/>
              <a:t>Do NOT Override without TSL MD approval 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90800" y="3581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:\Users\senn\AppData\Local\Microsoft\Windows\Temporary Internet Files\Content.IE5\NXZB0EXA\240px-Red_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149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8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QA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Critical review of the QA warnings must be made at allocation and issue </a:t>
            </a:r>
          </a:p>
          <a:p>
            <a:r>
              <a:rPr lang="en-US" dirty="0" smtClean="0"/>
              <a:t>Below are common examples of QA warnings that may pop up when units are allocated in SQ</a:t>
            </a:r>
          </a:p>
          <a:p>
            <a:pPr marL="400050" lvl="1" indent="0">
              <a:buNone/>
            </a:pPr>
            <a:r>
              <a:rPr lang="en-US" dirty="0" smtClean="0"/>
              <a:t>1. QA warning: </a:t>
            </a:r>
            <a:r>
              <a:rPr lang="en-US" i="1" dirty="0"/>
              <a:t>Selected unit's ABO does not match patient's permanent </a:t>
            </a:r>
            <a:r>
              <a:rPr lang="en-US" i="1" dirty="0" smtClean="0"/>
              <a:t>ABO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-example BAD file is NTD </a:t>
            </a:r>
            <a:r>
              <a:rPr lang="en-US" dirty="0" err="1" smtClean="0">
                <a:solidFill>
                  <a:srgbClr val="FF0000"/>
                </a:solidFill>
              </a:rPr>
              <a:t>Neg</a:t>
            </a:r>
            <a:r>
              <a:rPr lang="en-US" dirty="0" smtClean="0">
                <a:solidFill>
                  <a:srgbClr val="FF0000"/>
                </a:solidFill>
              </a:rPr>
              <a:t>/Unit is B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2.QA warning: </a:t>
            </a:r>
            <a:r>
              <a:rPr lang="en-US" i="1" dirty="0"/>
              <a:t>Selected unit's RH does not match patient's permanent RH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example BAD file is NTD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/Unit is Rh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3. QA warning: </a:t>
            </a:r>
            <a:r>
              <a:rPr lang="en-US" i="1" dirty="0"/>
              <a:t>Selected units' ABO does not match specimen's </a:t>
            </a:r>
            <a:r>
              <a:rPr lang="en-US" i="1" dirty="0" smtClean="0"/>
              <a:t>ABO </a:t>
            </a:r>
            <a:r>
              <a:rPr lang="en-US" dirty="0" smtClean="0">
                <a:solidFill>
                  <a:srgbClr val="FF0000"/>
                </a:solidFill>
              </a:rPr>
              <a:t>-example specimen ABO is NTD/Unit is O </a:t>
            </a:r>
            <a:r>
              <a:rPr lang="en-US" dirty="0" err="1" smtClean="0">
                <a:solidFill>
                  <a:srgbClr val="FF0000"/>
                </a:solidFill>
              </a:rPr>
              <a:t>Pos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dirty="0" smtClean="0"/>
              <a:t>4.QA warning: </a:t>
            </a:r>
            <a:r>
              <a:rPr lang="en-US" i="1" dirty="0"/>
              <a:t>Selected unit's RH does not match specimen's </a:t>
            </a:r>
            <a:r>
              <a:rPr lang="en-US" i="1" dirty="0" smtClean="0"/>
              <a:t>RH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example specimen Rh is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 /Unit is Rh </a:t>
            </a:r>
            <a:r>
              <a:rPr lang="en-US" dirty="0" err="1" smtClean="0">
                <a:solidFill>
                  <a:srgbClr val="FF0000"/>
                </a:solidFill>
              </a:rPr>
              <a:t>Pos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8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 SQ QA Warnings- RBCs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000" dirty="0" smtClean="0"/>
              <a:t>Below are some examples when the different QA warnings will pop up. </a:t>
            </a:r>
            <a:r>
              <a:rPr lang="en-US" sz="2000" b="1" i="1" dirty="0" smtClean="0"/>
              <a:t>Remember- not all are appropriate to override. </a:t>
            </a:r>
          </a:p>
          <a:p>
            <a:pPr marL="0" indent="0">
              <a:buNone/>
            </a:pPr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0744"/>
              </p:ext>
            </p:extLst>
          </p:nvPr>
        </p:nvGraphicFramePr>
        <p:xfrm>
          <a:off x="533401" y="1828800"/>
          <a:ext cx="8153399" cy="467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67"/>
                <a:gridCol w="1185993"/>
                <a:gridCol w="981428"/>
                <a:gridCol w="3794205"/>
                <a:gridCol w="1490406"/>
              </a:tblGrid>
              <a:tr h="6972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BAD 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Specimen blood</a:t>
                      </a:r>
                      <a:r>
                        <a:rPr lang="en-US" sz="1400" baseline="0" dirty="0" smtClean="0"/>
                        <a:t>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ABO/Rh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QA warning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Allocate and issue</a:t>
                      </a:r>
                      <a:endParaRPr lang="en-US" sz="1400" dirty="0"/>
                    </a:p>
                  </a:txBody>
                  <a:tcPr/>
                </a:tc>
              </a:tr>
              <a:tr h="4880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13712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</a:t>
                      </a:r>
                      <a:r>
                        <a:rPr lang="en-US" sz="1400" dirty="0" err="1" smtClean="0"/>
                        <a:t>Neg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 override: Selected unit's ABO does not match patient's permanent ABO</a:t>
                      </a:r>
                    </a:p>
                    <a:p>
                      <a:r>
                        <a:rPr lang="en-US" sz="1100" dirty="0" smtClean="0"/>
                        <a:t>2. override: Selected units' ABO does not match specimen's ABO</a:t>
                      </a:r>
                    </a:p>
                    <a:p>
                      <a:r>
                        <a:rPr lang="en-US" sz="1100" dirty="0" smtClean="0"/>
                        <a:t>3. override: Selected unit's RH does not match patient's permanent RH </a:t>
                      </a:r>
                    </a:p>
                    <a:p>
                      <a:r>
                        <a:rPr lang="en-US" sz="1100" dirty="0" smtClean="0"/>
                        <a:t>4. override: Selected unit's RH does not match specimen's RH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04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Neg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 override: Selected units' ABO does not match specimen's ABO</a:t>
                      </a:r>
                    </a:p>
                    <a:p>
                      <a:r>
                        <a:rPr lang="en-US" sz="1100" dirty="0" smtClean="0"/>
                        <a:t>2. override: Selected unit's RH does not match specimen's RH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13712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 </a:t>
                      </a:r>
                      <a:r>
                        <a:rPr lang="en-US" sz="1400" dirty="0" err="1" smtClean="0"/>
                        <a:t>Neg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 </a:t>
                      </a:r>
                      <a:r>
                        <a:rPr lang="en-US" sz="1400" dirty="0" err="1" smtClean="0"/>
                        <a:t>Pos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 override: Selected unit's ABO does not match patient's permanent ABO</a:t>
                      </a:r>
                    </a:p>
                    <a:p>
                      <a:r>
                        <a:rPr lang="en-US" sz="1100" dirty="0" smtClean="0"/>
                        <a:t>2. override: Selected units' ABO does not match specimen's ABO</a:t>
                      </a:r>
                    </a:p>
                    <a:p>
                      <a:r>
                        <a:rPr lang="en-US" sz="1100" dirty="0" smtClean="0"/>
                        <a:t>3. override: Selected unit's RH does not match patient's permanent RH </a:t>
                      </a:r>
                    </a:p>
                    <a:p>
                      <a:r>
                        <a:rPr lang="en-US" sz="1100" dirty="0" smtClean="0"/>
                        <a:t>4. override: Selected unit's RH does not match specimen's RH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8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QA Warnings-Platelet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22936"/>
              </p:ext>
            </p:extLst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447800"/>
                <a:gridCol w="990600"/>
                <a:gridCol w="35356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BAD</a:t>
                      </a:r>
                      <a:r>
                        <a:rPr lang="en-US" sz="1600" baseline="0" dirty="0" smtClean="0"/>
                        <a:t> File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Specimen blood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 ABO/Rh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QA warning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Allocate and Issue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NTD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 </a:t>
                      </a:r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 </a:t>
                      </a:r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override: Selected unit's ABO does not match patient's permanent ABO</a:t>
                      </a:r>
                    </a:p>
                    <a:p>
                      <a:r>
                        <a:rPr lang="en-US" sz="1600" dirty="0" smtClean="0"/>
                        <a:t>2. override: Selected unit's RH does not match patient's permanent RH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NTD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</a:t>
                      </a:r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NTD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override: Selected unit's ABO does not match patient's permanent ABO</a:t>
                      </a:r>
                    </a:p>
                    <a:p>
                      <a:r>
                        <a:rPr lang="en-US" sz="1600" dirty="0" smtClean="0"/>
                        <a:t>2. override: Selected unit's RH does not match patient's permanent RH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NTD </a:t>
                      </a:r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 </a:t>
                      </a:r>
                      <a:r>
                        <a:rPr lang="en-US" sz="1600" dirty="0" err="1" smtClean="0"/>
                        <a:t>neg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 </a:t>
                      </a:r>
                      <a:r>
                        <a:rPr lang="en-US" sz="1600" dirty="0" err="1" smtClean="0"/>
                        <a:t>Pos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2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 QA Warnings-Plasma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23402"/>
              </p:ext>
            </p:extLst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990600"/>
                <a:gridCol w="34594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BAD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Specimen</a:t>
                      </a:r>
                      <a:r>
                        <a:rPr lang="en-US" baseline="0" dirty="0" smtClean="0"/>
                        <a:t> Blood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ABO/Rh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QA</a:t>
                      </a:r>
                      <a:r>
                        <a:rPr lang="en-US" baseline="0" dirty="0" smtClean="0"/>
                        <a:t> warning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Allocate and Issue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NTD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NTD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override: Selected units ABO does not match patient's permanent ABO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NTD </a:t>
                      </a:r>
                      <a:r>
                        <a:rPr lang="en-US" dirty="0" err="1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NTD </a:t>
                      </a:r>
                      <a:r>
                        <a:rPr lang="en-US" dirty="0" err="1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override: Selected units ABO does not match patient's permanent ABO</a:t>
                      </a:r>
                    </a:p>
                    <a:p>
                      <a:r>
                        <a:rPr lang="en-US" dirty="0" smtClean="0"/>
                        <a:t>2. override: Selected units Rh does not match patient's permanent 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3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Transfusion Record</a:t>
            </a:r>
            <a:br>
              <a:rPr lang="en-US" sz="3200" dirty="0" smtClean="0"/>
            </a:br>
            <a:r>
              <a:rPr lang="en-US" sz="3200" dirty="0" smtClean="0"/>
              <a:t>RBC/Granulocytes- Patient ABO/Rh will be the specimen ABO/Rh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61" y="1600200"/>
            <a:ext cx="35000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22860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Positive listed as patient specimen ABO/Rh, </a:t>
            </a:r>
          </a:p>
          <a:p>
            <a:r>
              <a:rPr lang="en-US" dirty="0" smtClean="0"/>
              <a:t>not historical BAD file ABO/Rh NTD </a:t>
            </a:r>
            <a:r>
              <a:rPr lang="en-US" dirty="0" err="1" smtClean="0"/>
              <a:t>Pos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23622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0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Understand the use of NTD </a:t>
            </a:r>
            <a:r>
              <a:rPr lang="en-US" dirty="0" err="1" smtClean="0"/>
              <a:t>Pos</a:t>
            </a:r>
            <a:r>
              <a:rPr lang="en-US" dirty="0" smtClean="0"/>
              <a:t> and NTD </a:t>
            </a:r>
            <a:r>
              <a:rPr lang="en-US" dirty="0" err="1" smtClean="0"/>
              <a:t>Neg</a:t>
            </a:r>
            <a:r>
              <a:rPr lang="en-US" dirty="0" smtClean="0"/>
              <a:t> in </a:t>
            </a:r>
            <a:r>
              <a:rPr lang="en-US" dirty="0" err="1" smtClean="0"/>
              <a:t>Sunquest</a:t>
            </a:r>
            <a:r>
              <a:rPr lang="en-US" dirty="0" smtClean="0"/>
              <a:t> (SQ) LIS system</a:t>
            </a:r>
          </a:p>
          <a:p>
            <a:r>
              <a:rPr lang="en-US" dirty="0" smtClean="0"/>
              <a:t>Identify acceptable and compatible blood products that will be allocated and issued to recipients with permanent ABO NTD POS/NEG designation</a:t>
            </a:r>
          </a:p>
          <a:p>
            <a:r>
              <a:rPr lang="en-US" dirty="0" smtClean="0"/>
              <a:t>QA Warnings</a:t>
            </a:r>
          </a:p>
          <a:p>
            <a:r>
              <a:rPr lang="en-US" dirty="0" smtClean="0"/>
              <a:t>Examples </a:t>
            </a:r>
            <a:r>
              <a:rPr lang="en-US" dirty="0"/>
              <a:t>in SQ and Transfusion </a:t>
            </a:r>
            <a:r>
              <a:rPr lang="en-US" dirty="0" smtClean="0"/>
              <a:t>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Transfusion Record</a:t>
            </a:r>
            <a:br>
              <a:rPr lang="en-US" sz="3200" dirty="0" smtClean="0"/>
            </a:br>
            <a:r>
              <a:rPr lang="en-US" sz="3200" dirty="0" smtClean="0"/>
              <a:t>Platelet/Plasma/</a:t>
            </a:r>
            <a:r>
              <a:rPr lang="en-US" sz="3200" dirty="0" err="1" smtClean="0"/>
              <a:t>Cryo</a:t>
            </a:r>
            <a:r>
              <a:rPr lang="en-US" sz="3200" dirty="0" smtClean="0"/>
              <a:t>- Patient ABO/Rh will be the BAD file blood type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61" y="1600200"/>
            <a:ext cx="35000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667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BAD file NTD-Negative listed as Patient ABO/Rh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09800" y="2438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Current State </a:t>
            </a:r>
          </a:p>
          <a:p>
            <a:r>
              <a:rPr lang="en-US" dirty="0" smtClean="0"/>
              <a:t>NTD- “No Type Determined” was built as an interpretation in SQ. This was built to accommodate the Bone Marrow Transplant (BMT) where recipient blood type is different from the donor </a:t>
            </a:r>
          </a:p>
          <a:p>
            <a:r>
              <a:rPr lang="en-US" dirty="0" smtClean="0"/>
              <a:t>NTD</a:t>
            </a:r>
          </a:p>
          <a:p>
            <a:pPr lvl="1"/>
            <a:r>
              <a:rPr lang="en-US" dirty="0" smtClean="0"/>
              <a:t>Allows issue of only O </a:t>
            </a:r>
            <a:r>
              <a:rPr lang="en-US" dirty="0" err="1" smtClean="0"/>
              <a:t>Neg</a:t>
            </a:r>
            <a:r>
              <a:rPr lang="en-US" dirty="0" smtClean="0"/>
              <a:t> RBC without a QA failure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Pos</a:t>
            </a:r>
            <a:r>
              <a:rPr lang="en-US" dirty="0" smtClean="0"/>
              <a:t> RBC cannot be issued without override in SQ</a:t>
            </a:r>
          </a:p>
          <a:p>
            <a:pPr lvl="1"/>
            <a:r>
              <a:rPr lang="en-US" dirty="0" smtClean="0"/>
              <a:t>Allows allocation of Rh </a:t>
            </a:r>
            <a:r>
              <a:rPr lang="en-US" dirty="0" err="1" smtClean="0"/>
              <a:t>Pos</a:t>
            </a:r>
            <a:r>
              <a:rPr lang="en-US" dirty="0" smtClean="0"/>
              <a:t> platelets to Rh </a:t>
            </a:r>
            <a:r>
              <a:rPr lang="en-US" dirty="0" err="1" smtClean="0"/>
              <a:t>neg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restrict the allocation or issue of platelet based on </a:t>
            </a:r>
            <a:r>
              <a:rPr lang="en-US" dirty="0" smtClean="0"/>
              <a:t>ABO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4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NTD POS/NEG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NTD POS and NTD NEG was built for the following reasons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Reduce the amount of QA overrides when acceptable components are allocated and issued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Restrict the allocation of Rh POS platelets and RBCs to NTD NEG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Allow the allocation of Rh </a:t>
            </a:r>
            <a:r>
              <a:rPr lang="en-US" dirty="0" err="1" smtClean="0"/>
              <a:t>Neg</a:t>
            </a:r>
            <a:r>
              <a:rPr lang="en-US" dirty="0" smtClean="0"/>
              <a:t>/</a:t>
            </a:r>
            <a:r>
              <a:rPr lang="en-US" dirty="0" err="1" smtClean="0"/>
              <a:t>Pos</a:t>
            </a:r>
            <a:r>
              <a:rPr lang="en-US" dirty="0" smtClean="0"/>
              <a:t> platelets and RBCs to NTD POS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Does NOT restrict the allocation or issue of platelet based on ABO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8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NTD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UW TSL management will enter NTD POS or NTD NEG in Sunquest Blood bank </a:t>
            </a:r>
            <a:r>
              <a:rPr lang="en-US" dirty="0" err="1" smtClean="0"/>
              <a:t>Adminstrative</a:t>
            </a:r>
            <a:r>
              <a:rPr lang="en-US" dirty="0" smtClean="0"/>
              <a:t> Data File (BAD) when the patient receives an incompatible BMT.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However NTD POS/NEG is </a:t>
            </a:r>
            <a:r>
              <a:rPr lang="en-US" b="1" dirty="0" smtClean="0"/>
              <a:t>NOT</a:t>
            </a:r>
            <a:r>
              <a:rPr lang="en-US" dirty="0" smtClean="0"/>
              <a:t> valid to use for interpretation of an ABO discrepancy when performing %ABR testing. NTD should still be used in for interpretation of test results (specimen ABO)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7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acceptable to allocate and issue?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891684"/>
              </p:ext>
            </p:extLst>
          </p:nvPr>
        </p:nvGraphicFramePr>
        <p:xfrm>
          <a:off x="457200" y="1600200"/>
          <a:ext cx="8229600" cy="381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2075"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 POS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NTD NEG</a:t>
                      </a:r>
                      <a:endParaRPr lang="en-US" dirty="0"/>
                    </a:p>
                  </a:txBody>
                  <a:tcPr/>
                </a:tc>
              </a:tr>
              <a:tr h="652075">
                <a:tc>
                  <a:txBody>
                    <a:bodyPr/>
                    <a:lstStyle/>
                    <a:p>
                      <a:r>
                        <a:rPr lang="en-US" dirty="0" smtClean="0"/>
                        <a:t>RBC/Granulocyte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 Positive or O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 Negative</a:t>
                      </a:r>
                      <a:endParaRPr lang="en-US" dirty="0"/>
                    </a:p>
                  </a:txBody>
                  <a:tcPr/>
                </a:tc>
              </a:tr>
              <a:tr h="652075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Positive or Rh</a:t>
                      </a:r>
                      <a:r>
                        <a:rPr lang="en-US" baseline="0" dirty="0" smtClean="0"/>
                        <a:t> Negative</a:t>
                      </a:r>
                      <a:r>
                        <a:rPr lang="en-US" sz="1800" b="1" dirty="0" smtClean="0"/>
                        <a:t>*</a:t>
                      </a:r>
                      <a:endParaRPr lang="en-US" baseline="0" dirty="0" smtClean="0"/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Selection of Platelet Components SOP for ABO compatibility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 Negative</a:t>
                      </a:r>
                      <a:r>
                        <a:rPr lang="en-US" sz="1800" b="1" dirty="0" smtClean="0"/>
                        <a:t>*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Selection of Platelet Components SOP for ABO compatibility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2075">
                <a:tc>
                  <a:txBody>
                    <a:bodyPr/>
                    <a:lstStyle/>
                    <a:p>
                      <a:r>
                        <a:rPr lang="en-US" dirty="0" smtClean="0"/>
                        <a:t>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</a:tr>
              <a:tr h="1125500">
                <a:tc>
                  <a:txBody>
                    <a:bodyPr/>
                    <a:lstStyle/>
                    <a:p>
                      <a:r>
                        <a:rPr lang="en-US" dirty="0" smtClean="0"/>
                        <a:t>Cryoprecipitate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Adult: any type</a:t>
                      </a:r>
                    </a:p>
                    <a:p>
                      <a:r>
                        <a:rPr lang="en-US" dirty="0" smtClean="0"/>
                        <a:t>&lt;4mos old: 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Adult: any type</a:t>
                      </a:r>
                    </a:p>
                    <a:p>
                      <a:r>
                        <a:rPr lang="en-US" dirty="0" smtClean="0"/>
                        <a:t>&lt;4mos old:</a:t>
                      </a:r>
                      <a:r>
                        <a:rPr lang="en-US" baseline="0" dirty="0" smtClean="0"/>
                        <a:t> AB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7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Example- RBC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Allocation of a O </a:t>
            </a:r>
            <a:r>
              <a:rPr lang="en-US" dirty="0" err="1" smtClean="0"/>
              <a:t>Pos</a:t>
            </a:r>
            <a:r>
              <a:rPr lang="en-US" dirty="0" smtClean="0"/>
              <a:t> RBC to a NTD POS type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1"/>
            <a:ext cx="6211887" cy="41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1" y="4419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acceptable to Allocate and Issue. No </a:t>
            </a:r>
            <a:r>
              <a:rPr lang="en-US" dirty="0" smtClean="0"/>
              <a:t>override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95600" y="49530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76400" y="2362200"/>
            <a:ext cx="2133600" cy="1900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86001" y="4262833"/>
            <a:ext cx="5105399" cy="690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Example-RBC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Allocation of O </a:t>
            </a:r>
            <a:r>
              <a:rPr lang="en-US" dirty="0" err="1"/>
              <a:t>N</a:t>
            </a:r>
            <a:r>
              <a:rPr lang="en-US" dirty="0" err="1" smtClean="0"/>
              <a:t>eg</a:t>
            </a:r>
            <a:r>
              <a:rPr lang="en-US" dirty="0" smtClean="0"/>
              <a:t> RBC to NTD NEG type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50089"/>
          <a:stretch/>
        </p:blipFill>
        <p:spPr bwMode="auto">
          <a:xfrm>
            <a:off x="990600" y="1905000"/>
            <a:ext cx="67818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3810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acceptable to allocate and issue. No override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3657600"/>
            <a:ext cx="4572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47800" y="2133600"/>
            <a:ext cx="30480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67000" y="4800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8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Example-Platelet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Allocation of Rh </a:t>
            </a:r>
            <a:r>
              <a:rPr lang="en-US" dirty="0" err="1"/>
              <a:t>P</a:t>
            </a:r>
            <a:r>
              <a:rPr lang="en-US" dirty="0" err="1" smtClean="0"/>
              <a:t>os</a:t>
            </a:r>
            <a:r>
              <a:rPr lang="en-US" dirty="0" smtClean="0"/>
              <a:t> Platelet to a NTD POS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49910"/>
          <a:stretch/>
        </p:blipFill>
        <p:spPr bwMode="auto">
          <a:xfrm>
            <a:off x="914400" y="1981200"/>
            <a:ext cx="7086600" cy="422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3810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acceptable to allocate and issue. No </a:t>
            </a:r>
            <a:r>
              <a:rPr lang="en-US" dirty="0" smtClean="0"/>
              <a:t>override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62200" y="3637865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323739" y="2209800"/>
            <a:ext cx="2029062" cy="1428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4628465"/>
            <a:ext cx="990600" cy="705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4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1068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NTD Pos, NTD Neg</vt:lpstr>
      <vt:lpstr>Objective</vt:lpstr>
      <vt:lpstr> NTD</vt:lpstr>
      <vt:lpstr>NTD POS/NEG</vt:lpstr>
      <vt:lpstr>Where does NTD Pos/Neg go?</vt:lpstr>
      <vt:lpstr>What is acceptable to allocate and issue?</vt:lpstr>
      <vt:lpstr>Example- RBC</vt:lpstr>
      <vt:lpstr>Example-RBC</vt:lpstr>
      <vt:lpstr>Example-Platelet</vt:lpstr>
      <vt:lpstr>Example-Platelet</vt:lpstr>
      <vt:lpstr>What is unacceptable to allocate and issue?</vt:lpstr>
      <vt:lpstr>Example- RBC</vt:lpstr>
      <vt:lpstr>Example-RBC</vt:lpstr>
      <vt:lpstr>Example-Platelet</vt:lpstr>
      <vt:lpstr>SQ QA Warnings</vt:lpstr>
      <vt:lpstr> SQ QA Warnings- RBCs</vt:lpstr>
      <vt:lpstr>SQ QA Warnings-Platelet</vt:lpstr>
      <vt:lpstr>SQ QA Warnings-Plasma</vt:lpstr>
      <vt:lpstr>Transfusion Record RBC/Granulocytes- Patient ABO/Rh will be the specimen ABO/Rh</vt:lpstr>
      <vt:lpstr>Transfusion Record Platelet/Plasma/Cryo- Patient ABO/Rh will be the BAD file blood type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NTD Pos, NTD Neg</dc:title>
  <dc:creator>Sen, Nina</dc:creator>
  <cp:lastModifiedBy>Sen, Nina</cp:lastModifiedBy>
  <cp:revision>62</cp:revision>
  <dcterms:created xsi:type="dcterms:W3CDTF">2006-08-16T00:00:00Z</dcterms:created>
  <dcterms:modified xsi:type="dcterms:W3CDTF">2018-11-19T00:32:28Z</dcterms:modified>
</cp:coreProperties>
</file>