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58" r:id="rId4"/>
    <p:sldId id="265" r:id="rId5"/>
    <p:sldId id="268" r:id="rId6"/>
    <p:sldId id="263" r:id="rId7"/>
    <p:sldId id="270" r:id="rId8"/>
    <p:sldId id="259" r:id="rId9"/>
    <p:sldId id="271" r:id="rId10"/>
    <p:sldId id="272" r:id="rId11"/>
    <p:sldId id="273" r:id="rId12"/>
    <p:sldId id="274" r:id="rId13"/>
    <p:sldId id="276" r:id="rId14"/>
    <p:sldId id="275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2947-FF56-4AB5-A2AA-AEDEECD6669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81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E18F4-C3D8-41B4-8BB9-5936A76B5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5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40E7-75BE-4710-AC5A-7ABC3499AD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0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DDECF-3C6A-4E4F-8F28-2A5E655E16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73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C482A-8F69-4F8C-BB37-308D659298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11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EE11-AEA2-4C54-9C4F-3C6A84F789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9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D73E-BB93-4E2A-80DD-2B55A8768A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9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31E88-E3D8-4B22-BD3E-1323B6391C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8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4C8E-C101-4EAE-B844-DD4F08C925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6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9DD1-039B-46B8-A0BF-B398001D39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58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37C3C-94D2-4CAA-94EA-68793785A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0BFB7-B6B7-4FE1-A8C0-FCF00A3B14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6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0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1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odworks.training.bloodhub.com/" TargetMode="External"/><Relationship Id="rId2" Type="http://schemas.openxmlformats.org/officeDocument/2006/relationships/hyperlink" Target="https://bloodworks.bloodhu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odworks.validation.bloodhub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microsoft.com/office/2007/relationships/hdphoto" Target="../media/hdphoto4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microsoft.com/office/2007/relationships/hdphoto" Target="../media/hdphoto6.wdp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2286001"/>
            <a:ext cx="7108243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BloodHub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Antigen Negative RBC Ordering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Hospital Customer Training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3669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Selecting Antigens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0"/>
                    </a14:imgEffect>
                    <a14:imgEffect>
                      <a14:brightnessContrast contrast="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" y="914400"/>
            <a:ext cx="10972800" cy="35232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1774" y="4515773"/>
            <a:ext cx="2505282" cy="23266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3444240" y="914400"/>
            <a:ext cx="3068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Select desired antigens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759201" y="1283732"/>
            <a:ext cx="792479" cy="8092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242560" y="1244600"/>
            <a:ext cx="1270000" cy="13766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54960" y="3688527"/>
            <a:ext cx="6482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If antigen does not  appear in list  above, type the desired antigen in the box and click the plus  sign to add antigen to order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1950720" y="3917951"/>
            <a:ext cx="904240" cy="937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893756" y="5081389"/>
            <a:ext cx="2093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Click the next arrow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890811" y="5545574"/>
            <a:ext cx="893111" cy="4183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28893" y="5813886"/>
            <a:ext cx="214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Then click on Submit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8736827" y="5963920"/>
            <a:ext cx="879784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0539" y="5659343"/>
            <a:ext cx="1171575" cy="10477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40487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781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Order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047" y="1098863"/>
            <a:ext cx="11315272" cy="54966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075381" y="3200869"/>
            <a:ext cx="5691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Order will show units, requested antigens and patient info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91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2436"/>
            <a:ext cx="10972800" cy="794542"/>
          </a:xfrm>
        </p:spPr>
        <p:txBody>
          <a:bodyPr/>
          <a:lstStyle/>
          <a:p>
            <a:r>
              <a:rPr lang="en-US" sz="4000" dirty="0" smtClean="0">
                <a:solidFill>
                  <a:prstClr val="black"/>
                </a:solidFill>
              </a:rPr>
              <a:t>Order Status &amp; Fulfillment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809" y="1294544"/>
            <a:ext cx="3561708" cy="19124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2000"/>
                    </a14:imgEffect>
                    <a14:imgEffect>
                      <a14:saturation sat="140000"/>
                    </a14:imgEffect>
                    <a14:imgEffect>
                      <a14:brightnessContrast bright="5000" contrast="-2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0826" y="3986373"/>
            <a:ext cx="10794715" cy="255254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4438436" y="1158014"/>
            <a:ext cx="6442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order is now in Submitted status.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Hospital users can still make edits to the order while in this status.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7757" y="2155053"/>
            <a:ext cx="6982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IRL staff will acknowledge the order by promoting it to Received status.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Hospital users must call IRL at this point to make any changes to order.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16437" y="3190980"/>
            <a:ext cx="6409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Once IRL is ready to work on filling the order, it will be promoted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to In Process Status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3" idx="1"/>
          </p:cNvCxnSpPr>
          <p:nvPr/>
        </p:nvCxnSpPr>
        <p:spPr>
          <a:xfrm flipH="1">
            <a:off x="3435927" y="1481180"/>
            <a:ext cx="1002509" cy="1721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523345" y="2950446"/>
            <a:ext cx="18473" cy="9990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609080" y="3569985"/>
            <a:ext cx="511888" cy="416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175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Order Status &amp; Fulfillment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 orders will be shipped directly from IRL in Central Seattle</a:t>
            </a:r>
          </a:p>
          <a:p>
            <a:r>
              <a:rPr lang="en-US" dirty="0" smtClean="0"/>
              <a:t>ASAP orders may be shipped from Central Seattle or Your location distribution site</a:t>
            </a:r>
          </a:p>
          <a:p>
            <a:r>
              <a:rPr lang="en-US" dirty="0" smtClean="0"/>
              <a:t>Routine orders will be shipped from your regular depot Renton, Portland or Eugene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517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3122"/>
          </a:xfrm>
        </p:spPr>
        <p:txBody>
          <a:bodyPr/>
          <a:lstStyle/>
          <a:p>
            <a:r>
              <a:rPr lang="en-US" sz="4000" dirty="0">
                <a:solidFill>
                  <a:prstClr val="black"/>
                </a:solidFill>
              </a:rPr>
              <a:t>Order Status &amp; Fulfillment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4000"/>
                    </a14:imgEffect>
                    <a14:imgEffect>
                      <a14:brightnessContrast bright="6000" contrast="-1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2320" y="2418080"/>
            <a:ext cx="10474959" cy="281670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2320" y="1514344"/>
            <a:ext cx="3493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Once the order has been packed,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it will move to Verified status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6290" y="1495475"/>
            <a:ext cx="35966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When the order leaves Bloodworks,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it will show as Shipped status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12850" y="1514345"/>
            <a:ext cx="3673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When the order has been delivered,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it will change to delivered status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29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Contacting IRL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you have questions regarding antigen negative blood products, call the Immunohematology Reference Department </a:t>
            </a:r>
            <a:r>
              <a:rPr lang="en-US" b="1" dirty="0" smtClean="0">
                <a:solidFill>
                  <a:srgbClr val="FF0000"/>
                </a:solidFill>
              </a:rPr>
              <a:t>@ 206-689-6534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Staff are available 24/7 to help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5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16826"/>
            <a:ext cx="10972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Overview 					           Page 3</a:t>
            </a:r>
          </a:p>
          <a:p>
            <a:r>
              <a:rPr lang="en-US" dirty="0" smtClean="0"/>
              <a:t>Accessing BloodHub					Page 4</a:t>
            </a:r>
          </a:p>
          <a:p>
            <a:r>
              <a:rPr lang="en-US" dirty="0" smtClean="0"/>
              <a:t>Creating New Order					Page 5</a:t>
            </a:r>
          </a:p>
          <a:p>
            <a:r>
              <a:rPr lang="en-US" dirty="0" smtClean="0"/>
              <a:t>Delivery Type						Page 6-7</a:t>
            </a:r>
          </a:p>
          <a:p>
            <a:r>
              <a:rPr lang="en-US" dirty="0" smtClean="0"/>
              <a:t>Order Type and Entering Patient Data		Page </a:t>
            </a:r>
            <a:r>
              <a:rPr lang="en-US" dirty="0"/>
              <a:t>8</a:t>
            </a:r>
            <a:endParaRPr lang="en-US" dirty="0" smtClean="0"/>
          </a:p>
          <a:p>
            <a:r>
              <a:rPr lang="en-US" dirty="0" smtClean="0"/>
              <a:t>Unit Type						           Page </a:t>
            </a:r>
            <a:r>
              <a:rPr lang="en-US" dirty="0"/>
              <a:t>9</a:t>
            </a:r>
            <a:endParaRPr lang="en-US" dirty="0" smtClean="0"/>
          </a:p>
          <a:p>
            <a:r>
              <a:rPr lang="en-US" dirty="0" smtClean="0"/>
              <a:t>Entering Antigens					Page 10</a:t>
            </a:r>
          </a:p>
          <a:p>
            <a:r>
              <a:rPr lang="en-US" dirty="0" smtClean="0"/>
              <a:t>Order Status and Fulfillmen</a:t>
            </a:r>
            <a:r>
              <a:rPr lang="en-US" dirty="0"/>
              <a:t>t</a:t>
            </a:r>
            <a:r>
              <a:rPr lang="en-US" dirty="0" smtClean="0"/>
              <a:t>			Page 11-14</a:t>
            </a:r>
          </a:p>
          <a:p>
            <a:r>
              <a:rPr lang="en-US" dirty="0" smtClean="0"/>
              <a:t>Contacting IRL						Page 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b="1" smtClean="0">
                <a:solidFill>
                  <a:schemeClr val="tx1"/>
                </a:solidFill>
              </a:rPr>
              <a:t>2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389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Antigen unit ordering will now need to be done using the BloodHub ordering system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There will be a phased go live with each hospital going live on a negotiated date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Antibody ID requests will still need to be done by paper form and the current process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3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BloodHub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BloodHub runs best on </a:t>
            </a:r>
            <a:r>
              <a:rPr lang="en-US" b="1" dirty="0">
                <a:solidFill>
                  <a:prstClr val="black"/>
                </a:solidFill>
              </a:rPr>
              <a:t>Google Chrome, Safari, Edge or Firefox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b="1" dirty="0">
                <a:solidFill>
                  <a:prstClr val="black"/>
                </a:solidFill>
              </a:rPr>
              <a:t>Microsoft Internet Explorer </a:t>
            </a:r>
            <a:r>
              <a:rPr lang="en-US" dirty="0">
                <a:solidFill>
                  <a:prstClr val="black"/>
                </a:solidFill>
              </a:rPr>
              <a:t>is </a:t>
            </a:r>
            <a:r>
              <a:rPr lang="en-US" b="1" dirty="0">
                <a:solidFill>
                  <a:prstClr val="black"/>
                </a:solidFill>
              </a:rPr>
              <a:t>not</a:t>
            </a:r>
            <a:r>
              <a:rPr lang="en-US" dirty="0">
                <a:solidFill>
                  <a:prstClr val="black"/>
                </a:solidFill>
              </a:rPr>
              <a:t> recommended. </a:t>
            </a:r>
          </a:p>
          <a:p>
            <a:r>
              <a:rPr lang="en-US" dirty="0">
                <a:solidFill>
                  <a:prstClr val="black"/>
                </a:solidFill>
              </a:rPr>
              <a:t>To access </a:t>
            </a:r>
            <a:r>
              <a:rPr lang="en-US" dirty="0" smtClean="0">
                <a:solidFill>
                  <a:prstClr val="black"/>
                </a:solidFill>
              </a:rPr>
              <a:t>the BloodHub </a:t>
            </a:r>
            <a:r>
              <a:rPr lang="en-US" dirty="0">
                <a:solidFill>
                  <a:prstClr val="black"/>
                </a:solidFill>
              </a:rPr>
              <a:t>live production site, go to </a:t>
            </a:r>
            <a:r>
              <a:rPr lang="en-US" dirty="0">
                <a:solidFill>
                  <a:prstClr val="black"/>
                </a:solidFill>
                <a:hlinkClick r:id="rId2"/>
              </a:rPr>
              <a:t>bloodworks.bloodhub.com 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To access the BloodHub training site where you can practice creating orders, go to  </a:t>
            </a:r>
            <a:r>
              <a:rPr lang="en-US" dirty="0">
                <a:solidFill>
                  <a:prstClr val="black"/>
                </a:solidFill>
                <a:hlinkClick r:id="rId3"/>
              </a:rPr>
              <a:t>bloodworks.training.bloodhub.com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/>
              <a:t>To access the newest version with new features prior to go-live, go to </a:t>
            </a:r>
            <a:r>
              <a:rPr lang="en-US" dirty="0" smtClean="0">
                <a:hlinkClick r:id="rId4"/>
              </a:rPr>
              <a:t>validation.bloodhub.com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(You can use your BloodHub username and password to access the validation and test systems. Please call Bloodworks if you have issues accessing sites)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4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Creating New </a:t>
            </a:r>
            <a:r>
              <a:rPr lang="en-US" dirty="0" smtClean="0">
                <a:solidFill>
                  <a:prstClr val="black"/>
                </a:solidFill>
              </a:rPr>
              <a:t>Orders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5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234038"/>
            <a:ext cx="10972800" cy="4311241"/>
          </a:xfrm>
          <a:prstGeom prst="rect">
            <a:avLst/>
          </a:prstGeom>
        </p:spPr>
      </p:pic>
      <p:sp>
        <p:nvSpPr>
          <p:cNvPr id="8" name="Oval Callout 7"/>
          <p:cNvSpPr/>
          <p:nvPr/>
        </p:nvSpPr>
        <p:spPr>
          <a:xfrm>
            <a:off x="4492719" y="4148571"/>
            <a:ext cx="2342190" cy="1899226"/>
          </a:xfrm>
          <a:prstGeom prst="wedgeEllipseCallout">
            <a:avLst>
              <a:gd name="adj1" fmla="val -171715"/>
              <a:gd name="adj2" fmla="val -115849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From the Home page, click on “New Order” to start order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73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7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41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Selecting Delivery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7000"/>
                    </a14:imgEffect>
                    <a14:imgEffect>
                      <a14:brightnessContrast bright="3000" contrast="1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031" y="928835"/>
            <a:ext cx="11747529" cy="82249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032" y="1751328"/>
            <a:ext cx="11747530" cy="4953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23000"/>
                    </a14:imgEffect>
                    <a14:imgEffect>
                      <a14:brightnessContrast bright="5000" contrast="-2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6031" y="2246628"/>
            <a:ext cx="6078249" cy="439047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Rounded Rectangle 13"/>
          <p:cNvSpPr/>
          <p:nvPr/>
        </p:nvSpPr>
        <p:spPr>
          <a:xfrm>
            <a:off x="2294774" y="2678358"/>
            <a:ext cx="2258291" cy="1756879"/>
          </a:xfrm>
          <a:prstGeom prst="roundRect">
            <a:avLst/>
          </a:prstGeom>
          <a:solidFill>
            <a:srgbClr val="F7F5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supplier field is initially auto-filled based on the Bloodworks location that supplies your hospital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4280" y="2246628"/>
            <a:ext cx="5669280" cy="4390478"/>
          </a:xfrm>
          <a:prstGeom prst="rect">
            <a:avLst/>
          </a:prstGeom>
        </p:spPr>
      </p:pic>
      <p:sp>
        <p:nvSpPr>
          <p:cNvPr id="15" name="Oval Callout 14"/>
          <p:cNvSpPr/>
          <p:nvPr/>
        </p:nvSpPr>
        <p:spPr>
          <a:xfrm>
            <a:off x="7842022" y="4827669"/>
            <a:ext cx="4349978" cy="1368061"/>
          </a:xfrm>
          <a:prstGeom prst="wedgeEllipseCallout">
            <a:avLst>
              <a:gd name="adj1" fmla="val -36467"/>
              <a:gd name="adj2" fmla="val -15013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Select “Delivery Type” from the pull-down menu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(See next page for description of delivery types)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5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Selecting Delivery Type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1"/>
                </a:solidFill>
              </a:rPr>
              <a:t>Delivery Type	</a:t>
            </a:r>
            <a:endParaRPr lang="en-US" u="sng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777038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ln w="0"/>
                <a:solidFill>
                  <a:schemeClr val="accent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Routine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Delivered by Date/Time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ASAP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STAT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/>
                </a:solidFill>
              </a:rPr>
              <a:t>Scheduled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1"/>
                </a:solidFill>
              </a:rPr>
              <a:t>When to Order</a:t>
            </a:r>
            <a:endParaRPr lang="en-US" u="sng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For Scheduled Deliveries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To have delivered by a specific Date/Time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chemeClr val="accent5"/>
                </a:solidFill>
              </a:rPr>
              <a:t>    </a:t>
            </a:r>
            <a:r>
              <a:rPr lang="en-US" sz="1700" b="1" dirty="0" smtClean="0"/>
              <a:t>(</a:t>
            </a:r>
            <a:r>
              <a:rPr lang="en-US" sz="1700" b="1" dirty="0"/>
              <a:t>Not recommended due to time </a:t>
            </a:r>
            <a:r>
              <a:rPr lang="en-US" sz="1700" b="1" dirty="0" smtClean="0"/>
              <a:t>glitch in system-Consult </a:t>
            </a:r>
            <a:r>
              <a:rPr lang="en-US" sz="1700" b="1" dirty="0"/>
              <a:t>Bloodworks if you would like to use  this </a:t>
            </a:r>
            <a:r>
              <a:rPr lang="en-US" sz="1700" b="1"/>
              <a:t>option</a:t>
            </a:r>
            <a:r>
              <a:rPr lang="en-US" sz="1700" b="1" smtClean="0"/>
              <a:t>)</a:t>
            </a:r>
          </a:p>
          <a:p>
            <a:pPr marL="0" indent="0" algn="ctr">
              <a:buNone/>
            </a:pPr>
            <a:endParaRPr lang="en-US" sz="1700" b="1" dirty="0"/>
          </a:p>
          <a:p>
            <a:r>
              <a:rPr lang="en-US" dirty="0" smtClean="0">
                <a:solidFill>
                  <a:schemeClr val="accent6"/>
                </a:solidFill>
              </a:rPr>
              <a:t>For orders needed prior to next scheduled shipment, but  not needed stat</a:t>
            </a:r>
          </a:p>
          <a:p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For orders needed immediately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4"/>
                </a:solidFill>
              </a:rPr>
              <a:t>For </a:t>
            </a:r>
            <a:r>
              <a:rPr lang="en-US" dirty="0">
                <a:solidFill>
                  <a:schemeClr val="accent4"/>
                </a:solidFill>
              </a:rPr>
              <a:t>r</a:t>
            </a:r>
            <a:r>
              <a:rPr lang="en-US" dirty="0" smtClean="0">
                <a:solidFill>
                  <a:schemeClr val="accent4"/>
                </a:solidFill>
              </a:rPr>
              <a:t>eoccurring standing orders</a:t>
            </a:r>
            <a:endParaRPr lang="en-US" dirty="0">
              <a:solidFill>
                <a:schemeClr val="accent4"/>
              </a:solidFill>
            </a:endParaRPr>
          </a:p>
          <a:p>
            <a:pPr marL="0" indent="0" algn="ctr">
              <a:buNone/>
            </a:pPr>
            <a:r>
              <a:rPr lang="en-US" sz="1700" b="1" dirty="0" smtClean="0"/>
              <a:t>(Do Not Use  for Antigen Negative Orders)</a:t>
            </a:r>
            <a:endParaRPr lang="en-US" sz="1700" b="1" dirty="0"/>
          </a:p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175462" y="2419004"/>
            <a:ext cx="2821055" cy="83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14058" y="2814637"/>
            <a:ext cx="15824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801389" y="3754814"/>
            <a:ext cx="3195128" cy="190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867891" y="4506267"/>
            <a:ext cx="3195128" cy="113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934393" y="5491008"/>
            <a:ext cx="3062124" cy="249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5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58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Selecting Order Type &amp; Entering Patient Data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8000"/>
                    </a14:imgEffect>
                    <a14:imgEffect>
                      <a14:colorTemperature colorTemp="6588"/>
                    </a14:imgEffect>
                    <a14:imgEffect>
                      <a14:brightnessContrast contrast="-2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285" y="1179100"/>
            <a:ext cx="5878701" cy="26017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7732" y="1976063"/>
            <a:ext cx="3363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Choose Antigen Screened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rder type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977744" y="2357402"/>
            <a:ext cx="392762" cy="6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31000"/>
                    </a14:imgEffect>
                    <a14:imgEffect>
                      <a14:brightnessContrast bright="2000" contrast="-2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84247" y="886911"/>
            <a:ext cx="5772150" cy="5000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7758643" y="1514398"/>
            <a:ext cx="4158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Fill in patient data in pop-up box.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Fields are optional, but please fill in as much info as possible.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1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76890" y="6139873"/>
            <a:ext cx="1095375" cy="6191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6809351" y="6040201"/>
            <a:ext cx="1473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Then click on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next arrow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452171" y="6449435"/>
            <a:ext cx="357180" cy="49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285" y="4014446"/>
            <a:ext cx="5619750" cy="18730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2509997" y="4647280"/>
            <a:ext cx="3860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Units can be ordered as stock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dirty="0" smtClean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Patient-specific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7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1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Selecting Unit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A20-FC77-4BF2-AF79-47DDA24B7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0671" y="814055"/>
            <a:ext cx="11514335" cy="29279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202626" y="3686941"/>
            <a:ext cx="3945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Choose ABO/Rh and number of  units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96327" y="2790066"/>
            <a:ext cx="5799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Select Regular RBC or Irradiated RBC from pull-down menu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346960" y="3047929"/>
            <a:ext cx="845290" cy="2029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831" y="4056273"/>
            <a:ext cx="11514335" cy="256081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1053954" y="6283722"/>
            <a:ext cx="467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Check CMV box if CMV negative  units required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94358" y="6358897"/>
            <a:ext cx="359596" cy="1094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04603" y="5712872"/>
            <a:ext cx="651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For patient orders, patient’s blood type will be highlighted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105059" y="5393272"/>
            <a:ext cx="575352" cy="347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45388" y="5842145"/>
            <a:ext cx="1571625" cy="6000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1" name="TextBox 20"/>
          <p:cNvSpPr txBox="1"/>
          <p:nvPr/>
        </p:nvSpPr>
        <p:spPr>
          <a:xfrm>
            <a:off x="6666787" y="6198072"/>
            <a:ext cx="349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Click Add to add units to order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9760449" y="6198072"/>
            <a:ext cx="392465" cy="1733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9510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3579</TotalTime>
  <Words>608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1_Office Theme</vt:lpstr>
      <vt:lpstr>BloodHub  Antigen Negative RBC Ordering Hospital Customer Training</vt:lpstr>
      <vt:lpstr>Index</vt:lpstr>
      <vt:lpstr>Overview</vt:lpstr>
      <vt:lpstr>Accessing BloodHub</vt:lpstr>
      <vt:lpstr>Creating New Orders</vt:lpstr>
      <vt:lpstr>Selecting Delivery Type</vt:lpstr>
      <vt:lpstr>Selecting Delivery Type</vt:lpstr>
      <vt:lpstr>Selecting Order Type &amp; Entering Patient Data</vt:lpstr>
      <vt:lpstr>Selecting Unit Type</vt:lpstr>
      <vt:lpstr>Selecting Antigens</vt:lpstr>
      <vt:lpstr>Order Status</vt:lpstr>
      <vt:lpstr>Order Status &amp; Fulfillment</vt:lpstr>
      <vt:lpstr>Order Status &amp; Fulfillment</vt:lpstr>
      <vt:lpstr>Order Status &amp; Fulfillment</vt:lpstr>
      <vt:lpstr>Contacting IRL</vt:lpstr>
    </vt:vector>
  </TitlesOfParts>
  <Company>Puget Sound Blood Center and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BloodHub  Antigen Negative RBC Orders</dc:title>
  <dc:creator>Brian Willett</dc:creator>
  <cp:lastModifiedBy>Brian Willett</cp:lastModifiedBy>
  <cp:revision>46</cp:revision>
  <dcterms:created xsi:type="dcterms:W3CDTF">2018-09-24T19:57:54Z</dcterms:created>
  <dcterms:modified xsi:type="dcterms:W3CDTF">2019-02-19T20:02:43Z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