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670" r:id="rId5"/>
    <p:sldMasterId id="2147483650" r:id="rId6"/>
    <p:sldMasterId id="2147483682" r:id="rId7"/>
    <p:sldMasterId id="2147483679" r:id="rId8"/>
    <p:sldMasterId id="2147483651" r:id="rId9"/>
    <p:sldMasterId id="2147483652" r:id="rId10"/>
    <p:sldMasterId id="2147483653" r:id="rId11"/>
    <p:sldMasterId id="2147483672" r:id="rId12"/>
    <p:sldMasterId id="2147483674" r:id="rId13"/>
    <p:sldMasterId id="2147483685" r:id="rId14"/>
  </p:sldMasterIdLst>
  <p:notesMasterIdLst>
    <p:notesMasterId r:id="rId25"/>
  </p:notesMasterIdLst>
  <p:handoutMasterIdLst>
    <p:handoutMasterId r:id="rId26"/>
  </p:handoutMasterIdLst>
  <p:sldIdLst>
    <p:sldId id="280" r:id="rId15"/>
    <p:sldId id="261" r:id="rId16"/>
    <p:sldId id="279" r:id="rId17"/>
    <p:sldId id="283" r:id="rId18"/>
    <p:sldId id="278" r:id="rId19"/>
    <p:sldId id="281" r:id="rId20"/>
    <p:sldId id="282" r:id="rId21"/>
    <p:sldId id="285" r:id="rId22"/>
    <p:sldId id="286" r:id="rId23"/>
    <p:sldId id="284" r:id="rId2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252760-AE60-4F72-926B-0136CC4B2117}">
          <p14:sldIdLst>
            <p14:sldId id="280"/>
            <p14:sldId id="261"/>
            <p14:sldId id="279"/>
            <p14:sldId id="283"/>
            <p14:sldId id="278"/>
            <p14:sldId id="281"/>
            <p14:sldId id="282"/>
            <p14:sldId id="285"/>
            <p14:sldId id="286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4178" userDrawn="1">
          <p15:clr>
            <a:srgbClr val="A4A3A4"/>
          </p15:clr>
        </p15:guide>
        <p15:guide id="3" orient="horz" pos="812" userDrawn="1">
          <p15:clr>
            <a:srgbClr val="A4A3A4"/>
          </p15:clr>
        </p15:guide>
        <p15:guide id="4" orient="horz" pos="179" userDrawn="1">
          <p15:clr>
            <a:srgbClr val="A4A3A4"/>
          </p15:clr>
        </p15:guide>
        <p15:guide id="5" orient="horz" pos="634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289" userDrawn="1">
          <p15:clr>
            <a:srgbClr val="A4A3A4"/>
          </p15:clr>
        </p15:guide>
        <p15:guide id="8" pos="5472" userDrawn="1">
          <p15:clr>
            <a:srgbClr val="A4A3A4"/>
          </p15:clr>
        </p15:guide>
        <p15:guide id="9" pos="8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ran, Alysha" initials="DA" lastIdx="1" clrIdx="0">
    <p:extLst/>
  </p:cmAuthor>
  <p:cmAuthor id="2" name="Sandra Olson" initials="SO" lastIdx="6" clrIdx="1">
    <p:extLst>
      <p:ext uri="{19B8F6BF-5375-455C-9EA6-DF929625EA0E}">
        <p15:presenceInfo xmlns:p15="http://schemas.microsoft.com/office/powerpoint/2012/main" userId="S::skolson@uw.edu::07e9cc9f-b1b1-482b-84c9-1764ab1fee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463"/>
    <a:srgbClr val="5CB8B2"/>
    <a:srgbClr val="DCD5E1"/>
    <a:srgbClr val="AFA1BB"/>
    <a:srgbClr val="C1C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77"/>
    <p:restoredTop sz="95360" autoAdjust="0"/>
  </p:normalViewPr>
  <p:slideViewPr>
    <p:cSldViewPr snapToGrid="0" showGuides="1">
      <p:cViewPr varScale="1">
        <p:scale>
          <a:sx n="87" d="100"/>
          <a:sy n="87" d="100"/>
        </p:scale>
        <p:origin x="1037" y="77"/>
      </p:cViewPr>
      <p:guideLst>
        <p:guide orient="horz" pos="2160"/>
        <p:guide orient="horz" pos="4178"/>
        <p:guide orient="horz" pos="812"/>
        <p:guide orient="horz" pos="179"/>
        <p:guide orient="horz" pos="634"/>
        <p:guide pos="2880"/>
        <p:guide pos="289"/>
        <p:guide pos="5472"/>
        <p:guide pos="8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-3048" y="-84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E8B01318-1067-41BD-BB04-E31C4514B7C7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85971AD-ABD9-44AF-B603-E780144B96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80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3003DE6-F300-4F78-8564-1AF1CD01D6BD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86FEA77B-8C38-452D-AE96-AC1426FF0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7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EA77B-8C38-452D-AE96-AC1426FF00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91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EA77B-8C38-452D-AE96-AC1426FF00C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0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457200" y="2679510"/>
            <a:ext cx="8229600" cy="91408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 slide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3777108"/>
            <a:ext cx="7450772" cy="1892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06399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960DA48-90DB-48F6-BD32-116C608566A5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B1F62E-43B9-4266-8CFA-7231E975B2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9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74640"/>
            <a:ext cx="82296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8788" y="1289050"/>
            <a:ext cx="8228012" cy="401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/>
            <a:r>
              <a:rPr lang="en-US" dirty="0"/>
              <a:t>Content goes here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8EC64AD-55E2-4E18-80EA-888D008ED0A2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B1F62E-43B9-4266-8CFA-7231E975B2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13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8EC64AD-55E2-4E18-80EA-888D008ED0A2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B1F62E-43B9-4266-8CFA-7231E975B2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1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650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788" y="2130427"/>
            <a:ext cx="8045132" cy="112483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8" y="3429000"/>
            <a:ext cx="7313612" cy="220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659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788" y="2130427"/>
            <a:ext cx="8045132" cy="112483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8" y="3429000"/>
            <a:ext cx="7313612" cy="220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4692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48"/>
            <a:ext cx="8229600" cy="73183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8788" y="1289050"/>
            <a:ext cx="8228012" cy="401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892" indent="0">
              <a:buNone/>
              <a:defRPr sz="1500"/>
            </a:lvl2pPr>
            <a:lvl3pPr marL="685783" indent="0">
              <a:buNone/>
              <a:defRPr sz="15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</a:lstStyle>
          <a:p>
            <a:pPr lvl="0"/>
            <a:r>
              <a:rPr lang="en-US" dirty="0"/>
              <a:t>Content goes here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960DA48-90DB-48F6-BD32-116C608566A5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B1F62E-43B9-4266-8CFA-7231E975B2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38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960DA48-90DB-48F6-BD32-116C608566A5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B1F62E-43B9-4266-8CFA-7231E975B2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7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788" y="1289179"/>
            <a:ext cx="7772400" cy="960247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Alternate cover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8" y="235915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510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94626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8788" y="1289050"/>
            <a:ext cx="8228012" cy="401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/>
            <a:r>
              <a:rPr lang="en-US" dirty="0"/>
              <a:t>Content goes here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3F6403D-CC18-48F1-BFFF-FBCB2BB80D93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B1F62E-43B9-4266-8CFA-7231E975B2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8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D613-ABDF-401E-879A-8372AE13BA0D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1F62E-43B9-4266-8CFA-7231E975B2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5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5483" y="954369"/>
            <a:ext cx="7074462" cy="694626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187072" y="1968781"/>
            <a:ext cx="7073097" cy="401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/>
            <a:r>
              <a:rPr lang="en-US" dirty="0"/>
              <a:t>Content goes here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3F6403D-CC18-48F1-BFFF-FBCB2BB80D93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B1F62E-43B9-4266-8CFA-7231E975B2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8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D613-ABDF-401E-879A-8372AE13BA0D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1F62E-43B9-4266-8CFA-7231E975B2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6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94626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8788" y="997094"/>
            <a:ext cx="8228012" cy="0"/>
          </a:xfrm>
          <a:prstGeom prst="line">
            <a:avLst/>
          </a:prstGeom>
          <a:ln w="508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8788" y="1289050"/>
            <a:ext cx="8228012" cy="401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/>
            <a:r>
              <a:rPr lang="en-US" dirty="0"/>
              <a:t>Content goes here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3F6403D-CC18-48F1-BFFF-FBCB2BB80D93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B1F62E-43B9-4266-8CFA-7231E975B2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2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D613-ABDF-401E-879A-8372AE13BA0D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1F62E-43B9-4266-8CFA-7231E975B2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5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40"/>
            <a:ext cx="8229600" cy="73183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8788" y="1289050"/>
            <a:ext cx="8228012" cy="401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/>
            <a:r>
              <a:rPr lang="en-US" dirty="0"/>
              <a:t>Content goes here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960DA48-90DB-48F6-BD32-116C608566A5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B1F62E-43B9-4266-8CFA-7231E975B2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1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"/>
            <a:ext cx="3072384" cy="362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7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A6D8911-A4A9-4DB2-A39F-E2A0F6F24F13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FB1F62E-43B9-4266-8CFA-7231E975B2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4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ftr="0"/>
  <p:txStyles>
    <p:titleStyle>
      <a:lvl1pPr algn="l" defTabSz="685783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2848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1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161D613-ABDF-401E-879A-8372AE13BA0D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B1F62E-43B9-4266-8CFA-7231E975B2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5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6" r:id="rId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9064A1-3A45-C54A-8EAE-C96C572F12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48" y="-56148"/>
            <a:ext cx="6930190" cy="693019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161D613-ABDF-401E-879A-8372AE13BA0D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B1F62E-43B9-4266-8CFA-7231E975B2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1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161D613-ABDF-401E-879A-8372AE13BA0D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B1F62E-43B9-4266-8CFA-7231E975B2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6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A6D8911-A4A9-4DB2-A39F-E2A0F6F24F13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FB1F62E-43B9-4266-8CFA-7231E975B2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7" r:id="rId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8774FF16-CE84-4FA4-B48E-35CE4CC2FBA7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FB1F62E-43B9-4266-8CFA-7231E975B2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2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8" r:id="rId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8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4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uwmc.uwmedicine.org/sites/PoliciesProcedures/apop/Pages/85-52.aspx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B93353D-0F5D-49B8-BCF8-506FC4CEFD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SCCA Hospital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81810B8C-D721-49D8-9F4D-9868AABDF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988" y="2044827"/>
            <a:ext cx="6400800" cy="1752600"/>
          </a:xfrm>
        </p:spPr>
        <p:txBody>
          <a:bodyPr/>
          <a:lstStyle/>
          <a:p>
            <a:r>
              <a:rPr lang="en-US" dirty="0"/>
              <a:t>Training on Upcoming Changes to Medical Record and Patient ID Bands</a:t>
            </a:r>
          </a:p>
          <a:p>
            <a:endParaRPr lang="en-US" dirty="0"/>
          </a:p>
          <a:p>
            <a:r>
              <a:rPr lang="en-US" sz="2400" dirty="0"/>
              <a:t>May/June 2019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C2CFB-988F-46C1-84D7-B2F6127CCE8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1D613-ABDF-401E-879A-8372AE13BA0D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166F43-D811-4BBD-ACA4-E2ED46D4D0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B1F62E-43B9-4266-8CFA-7231E975B2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7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60687-0986-466C-BF4D-08F257F3172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161D613-ABDF-401E-879A-8372AE13BA0D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CB81EE-2409-4DD1-9E48-B20C878CAC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B1F62E-43B9-4266-8CFA-7231E975B24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9B69C1-7046-41B9-812A-C0BC1CB45C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3192" y="2733675"/>
            <a:ext cx="8229600" cy="6953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5400" dirty="0"/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95FB8F-BBDC-4439-B3F0-8397F1A66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214882"/>
            <a:ext cx="2556793" cy="258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9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44" y="470670"/>
            <a:ext cx="8556171" cy="731837"/>
          </a:xfrm>
        </p:spPr>
        <p:txBody>
          <a:bodyPr/>
          <a:lstStyle/>
          <a:p>
            <a:r>
              <a:rPr lang="en-US" sz="2800" dirty="0"/>
              <a:t>The Seattle Cancer Care Alliance is a hospital providing inpatient and outpatient care 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495498"/>
            <a:ext cx="8229600" cy="391097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200" dirty="0"/>
              <a:t>In order to best fulfill our regulatory obligations set by the U.S. Centers for Medicare and Medicaid Services (CMS) and the Washington State Department of Health (DOH), we will be making a few changes to our SCCA Hospital medical record. 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This training will inform you of the changes to look out for.</a:t>
            </a:r>
          </a:p>
          <a:p>
            <a:pPr>
              <a:spcAft>
                <a:spcPts val="1800"/>
              </a:spcAft>
            </a:pPr>
            <a:r>
              <a:rPr lang="en-US" sz="2200" dirty="0"/>
              <a:t>Thank you for your participation!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DD90BD-B12E-4A5A-A25A-EE380D5EBBD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1F62E-43B9-4266-8CFA-7231E975B2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2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DBEAB1-EFC6-4C0D-B14B-50443FCF3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Record Overview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98B1D1-F8CD-4924-B88B-ACA93C7027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Changes will be made to the legal medical record and patient ID bands to clearly identify SCCA patients currently admitted to the SCCA Hospital. </a:t>
            </a:r>
            <a:r>
              <a:rPr lang="en-US" sz="2400" b="1" dirty="0"/>
              <a:t>These changes will go into effect between May 30 – June 4, 2019.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 following items have an updated view:</a:t>
            </a:r>
          </a:p>
          <a:p>
            <a:pPr marL="685800" lvl="1" indent="-342900">
              <a:buFont typeface="Wingdings" panose="05000000000000000000" pitchFamily="2" charset="2"/>
              <a:buChar char="ü"/>
            </a:pPr>
            <a:r>
              <a:rPr lang="en-US" sz="2200" dirty="0"/>
              <a:t>Epic Patient Header</a:t>
            </a:r>
          </a:p>
          <a:p>
            <a:pPr marL="685800" lvl="1" indent="-342900">
              <a:buFont typeface="Wingdings" panose="05000000000000000000" pitchFamily="2" charset="2"/>
              <a:buChar char="ü"/>
            </a:pPr>
            <a:r>
              <a:rPr lang="en-US" sz="2200" dirty="0"/>
              <a:t>Patient ID Band</a:t>
            </a:r>
          </a:p>
          <a:p>
            <a:pPr marL="685800" lvl="1" indent="-342900">
              <a:buFont typeface="Wingdings" panose="05000000000000000000" pitchFamily="2" charset="2"/>
              <a:buChar char="ü"/>
            </a:pPr>
            <a:r>
              <a:rPr lang="en-US" sz="2200" dirty="0"/>
              <a:t>ORCA Patient Header</a:t>
            </a:r>
          </a:p>
          <a:p>
            <a:pPr marL="685800" lvl="1" indent="-342900">
              <a:buFont typeface="Wingdings" panose="05000000000000000000" pitchFamily="2" charset="2"/>
              <a:buChar char="ü"/>
            </a:pPr>
            <a:r>
              <a:rPr lang="en-US" sz="2200" dirty="0"/>
              <a:t>Patient Chart (effective January 7, 2019)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D59FD6-DF9F-4AE8-9113-B27396146A6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161D613-ABDF-401E-879A-8372AE13BA0D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E78-120B-4685-946F-DDE7331DDB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B1F62E-43B9-4266-8CFA-7231E975B2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9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9B69C1-7046-41B9-812A-C0BC1CB45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7947"/>
            <a:ext cx="8229600" cy="694626"/>
          </a:xfrm>
        </p:spPr>
        <p:txBody>
          <a:bodyPr/>
          <a:lstStyle/>
          <a:p>
            <a:r>
              <a:rPr lang="en-US" dirty="0"/>
              <a:t>Epic Header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60687-0986-466C-BF4D-08F257F3172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161D613-ABDF-401E-879A-8372AE13BA0D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CB81EE-2409-4DD1-9E48-B20C878CAC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B1F62E-43B9-4266-8CFA-7231E975B2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2E61AA-65B7-44B4-9883-C495E55369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8154" y="1062573"/>
            <a:ext cx="8470608" cy="996950"/>
          </a:xfrm>
        </p:spPr>
        <p:txBody>
          <a:bodyPr/>
          <a:lstStyle/>
          <a:p>
            <a:r>
              <a:rPr lang="en-US" sz="2200" dirty="0"/>
              <a:t>The Patient Header now displays the SCCA MRN for all patients in the SCCA Hospital.</a:t>
            </a:r>
          </a:p>
          <a:p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04C57-88E7-460F-92A2-9B635C08D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24" y="4578558"/>
            <a:ext cx="7806612" cy="2181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589D59-891C-49B0-AFE4-2B4FC82D5BF4}"/>
              </a:ext>
            </a:extLst>
          </p:cNvPr>
          <p:cNvSpPr txBox="1"/>
          <p:nvPr/>
        </p:nvSpPr>
        <p:spPr>
          <a:xfrm>
            <a:off x="289245" y="4288171"/>
            <a:ext cx="633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 Header: Future State </a:t>
            </a:r>
            <a:r>
              <a:rPr lang="en-US" b="1" dirty="0">
                <a:solidFill>
                  <a:srgbClr val="FF0000"/>
                </a:solidFill>
              </a:rPr>
              <a:t>beginning May 30, 2019 at 9:30 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E0E85-497C-4341-A531-AC12CE659889}"/>
              </a:ext>
            </a:extLst>
          </p:cNvPr>
          <p:cNvSpPr txBox="1"/>
          <p:nvPr/>
        </p:nvSpPr>
        <p:spPr>
          <a:xfrm>
            <a:off x="326569" y="1862008"/>
            <a:ext cx="56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 Header: Current State </a:t>
            </a:r>
            <a:r>
              <a:rPr lang="en-US" b="1" dirty="0">
                <a:solidFill>
                  <a:srgbClr val="FF0000"/>
                </a:solidFill>
              </a:rPr>
              <a:t>prior to May 30, 2019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0D115E-4209-436E-BDD0-7B263FDA41AB}"/>
              </a:ext>
            </a:extLst>
          </p:cNvPr>
          <p:cNvSpPr/>
          <p:nvPr/>
        </p:nvSpPr>
        <p:spPr>
          <a:xfrm>
            <a:off x="264364" y="5171651"/>
            <a:ext cx="811766" cy="3164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872387-B595-443C-A170-73077B50D57E}"/>
              </a:ext>
            </a:extLst>
          </p:cNvPr>
          <p:cNvSpPr/>
          <p:nvPr/>
        </p:nvSpPr>
        <p:spPr>
          <a:xfrm>
            <a:off x="4585992" y="5217073"/>
            <a:ext cx="1583098" cy="2531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878FEB0-A0E4-46EB-9625-A5BB14F179AC}"/>
              </a:ext>
            </a:extLst>
          </p:cNvPr>
          <p:cNvCxnSpPr>
            <a:cxnSpLocks/>
          </p:cNvCxnSpPr>
          <p:nvPr/>
        </p:nvCxnSpPr>
        <p:spPr>
          <a:xfrm flipH="1" flipV="1">
            <a:off x="1009264" y="5438104"/>
            <a:ext cx="351452" cy="3731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6D66042-0161-4432-8E6E-7768F4DC5DC3}"/>
              </a:ext>
            </a:extLst>
          </p:cNvPr>
          <p:cNvSpPr txBox="1"/>
          <p:nvPr/>
        </p:nvSpPr>
        <p:spPr>
          <a:xfrm>
            <a:off x="1121231" y="5836617"/>
            <a:ext cx="1007706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SCCA MRN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A08BDC3-98F5-4A44-AB1D-D0547C1FC747}"/>
              </a:ext>
            </a:extLst>
          </p:cNvPr>
          <p:cNvCxnSpPr>
            <a:cxnSpLocks/>
          </p:cNvCxnSpPr>
          <p:nvPr/>
        </p:nvCxnSpPr>
        <p:spPr>
          <a:xfrm flipH="1" flipV="1">
            <a:off x="6041571" y="5422317"/>
            <a:ext cx="351452" cy="3731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667A78F-D53D-453F-9DEA-F9B93B9DEF7B}"/>
              </a:ext>
            </a:extLst>
          </p:cNvPr>
          <p:cNvSpPr txBox="1"/>
          <p:nvPr/>
        </p:nvSpPr>
        <p:spPr>
          <a:xfrm>
            <a:off x="6231292" y="5806825"/>
            <a:ext cx="1259633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SCCA Hospital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D0DAD75-D696-421B-AC22-54FF47A36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24" y="2231340"/>
            <a:ext cx="7806612" cy="19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1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545E08-D226-4DF7-9FF9-5353512B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ID Bands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FB291D-9748-4BAA-83B9-02CFA46F19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8788" y="1230154"/>
            <a:ext cx="8228012" cy="987619"/>
          </a:xfrm>
        </p:spPr>
        <p:txBody>
          <a:bodyPr/>
          <a:lstStyle/>
          <a:p>
            <a:r>
              <a:rPr lang="en-US" sz="2400" dirty="0"/>
              <a:t>The patient ID band is now </a:t>
            </a:r>
            <a:r>
              <a:rPr lang="en-US" sz="2400" b="1" dirty="0">
                <a:solidFill>
                  <a:srgbClr val="FFC000"/>
                </a:solidFill>
              </a:rPr>
              <a:t>yellow</a:t>
            </a:r>
            <a:r>
              <a:rPr lang="en-US" sz="2400" dirty="0"/>
              <a:t>, and clearly indicates that the patient has been admitted to the SCCA Hospital.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E20B34-C539-4E86-AEA3-120B7BEBA3D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161D613-ABDF-401E-879A-8372AE13BA0D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A2930E-9D7C-454B-BD1E-43F96D4840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B1F62E-43B9-4266-8CFA-7231E975B24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48CE2196-9ECE-4F2F-8562-D72C00CC5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4" y="2757083"/>
            <a:ext cx="5804936" cy="119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7F2B-25B0-4E9A-8485-050ED9F7879D}"/>
              </a:ext>
            </a:extLst>
          </p:cNvPr>
          <p:cNvSpPr txBox="1"/>
          <p:nvPr/>
        </p:nvSpPr>
        <p:spPr>
          <a:xfrm>
            <a:off x="503123" y="2332210"/>
            <a:ext cx="56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 ID Band: Current State </a:t>
            </a:r>
            <a:r>
              <a:rPr lang="en-US" b="1" dirty="0">
                <a:solidFill>
                  <a:srgbClr val="FF0000"/>
                </a:solidFill>
              </a:rPr>
              <a:t>prior to June 4,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145FF2-C19B-4F35-B5C9-113594F3A095}"/>
              </a:ext>
            </a:extLst>
          </p:cNvPr>
          <p:cNvSpPr txBox="1"/>
          <p:nvPr/>
        </p:nvSpPr>
        <p:spPr>
          <a:xfrm>
            <a:off x="503122" y="4211953"/>
            <a:ext cx="7005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 ID Band: Future State </a:t>
            </a:r>
            <a:r>
              <a:rPr lang="en-US" b="1" dirty="0">
                <a:solidFill>
                  <a:srgbClr val="FF0000"/>
                </a:solidFill>
              </a:rPr>
              <a:t>beginning the morning of June 4,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E2D30C-E755-4B92-B866-5CB2DD365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98" y="4585835"/>
            <a:ext cx="6605102" cy="141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9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9B69C1-7046-41B9-812A-C0BC1CB4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ORCA Header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60687-0986-466C-BF4D-08F257F3172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161D613-ABDF-401E-879A-8372AE13BA0D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CB81EE-2409-4DD1-9E48-B20C878CAC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B1F62E-43B9-4266-8CFA-7231E975B2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48B2FF3-050D-4D44-A945-1832971F5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6696" y="1109226"/>
            <a:ext cx="8470608" cy="996950"/>
          </a:xfrm>
        </p:spPr>
        <p:txBody>
          <a:bodyPr/>
          <a:lstStyle/>
          <a:p>
            <a:r>
              <a:rPr lang="en-US" sz="2200" dirty="0"/>
              <a:t>The Patient Header will now display the SCCA MRN for all patients in the SCCA Hospital.</a:t>
            </a:r>
          </a:p>
          <a:p>
            <a:endParaRPr lang="en-US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8DDD43-E732-44EE-865C-68D4CAC84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7" y="4305020"/>
            <a:ext cx="8920065" cy="9527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88765F-242E-4CF1-8C8F-84CDB63639A8}"/>
              </a:ext>
            </a:extLst>
          </p:cNvPr>
          <p:cNvSpPr txBox="1"/>
          <p:nvPr/>
        </p:nvSpPr>
        <p:spPr>
          <a:xfrm>
            <a:off x="83974" y="3935688"/>
            <a:ext cx="665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 Header: Future State </a:t>
            </a:r>
            <a:r>
              <a:rPr lang="en-US" b="1" dirty="0">
                <a:solidFill>
                  <a:srgbClr val="FF0000"/>
                </a:solidFill>
              </a:rPr>
              <a:t>beginning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May 30, 2019 at 9:30 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658241-B6EF-465E-A7A1-F0CC42061756}"/>
              </a:ext>
            </a:extLst>
          </p:cNvPr>
          <p:cNvSpPr txBox="1"/>
          <p:nvPr/>
        </p:nvSpPr>
        <p:spPr>
          <a:xfrm>
            <a:off x="83974" y="2315705"/>
            <a:ext cx="56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 Header: Current State </a:t>
            </a:r>
            <a:r>
              <a:rPr lang="en-US" b="1" dirty="0">
                <a:solidFill>
                  <a:srgbClr val="FF0000"/>
                </a:solidFill>
              </a:rPr>
              <a:t>prior to May 30, 2019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951D2EF-32B7-4BD4-9871-49E5E09A82AD}"/>
              </a:ext>
            </a:extLst>
          </p:cNvPr>
          <p:cNvSpPr/>
          <p:nvPr/>
        </p:nvSpPr>
        <p:spPr>
          <a:xfrm>
            <a:off x="34212" y="4912456"/>
            <a:ext cx="1160110" cy="2716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38AD40A-1DB0-4CC3-BB3E-5E5533372AE1}"/>
              </a:ext>
            </a:extLst>
          </p:cNvPr>
          <p:cNvCxnSpPr>
            <a:cxnSpLocks/>
          </p:cNvCxnSpPr>
          <p:nvPr/>
        </p:nvCxnSpPr>
        <p:spPr>
          <a:xfrm flipH="1" flipV="1">
            <a:off x="813321" y="5204783"/>
            <a:ext cx="351452" cy="3731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E66D5AE-49D9-4F5C-82CC-EAC3C1DCC558}"/>
              </a:ext>
            </a:extLst>
          </p:cNvPr>
          <p:cNvSpPr txBox="1"/>
          <p:nvPr/>
        </p:nvSpPr>
        <p:spPr>
          <a:xfrm>
            <a:off x="925288" y="5603296"/>
            <a:ext cx="1007706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SCCA MRN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81E222-F013-482D-9B17-8561C670ECF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0" y="2696150"/>
            <a:ext cx="8850272" cy="81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2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9B69C1-7046-41B9-812A-C0BC1CB45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1350"/>
            <a:ext cx="8229600" cy="694626"/>
          </a:xfrm>
        </p:spPr>
        <p:txBody>
          <a:bodyPr/>
          <a:lstStyle/>
          <a:p>
            <a:r>
              <a:rPr lang="en-US" dirty="0"/>
              <a:t>Patient Chart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60687-0986-466C-BF4D-08F257F3172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161D613-ABDF-401E-879A-8372AE13BA0D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CB81EE-2409-4DD1-9E48-B20C878CAC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B1F62E-43B9-4266-8CFA-7231E975B2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D5423D2-FC49-453A-B014-BC36381754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624" y="1120431"/>
            <a:ext cx="8228012" cy="21648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As of June 4, 2019: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sz="1900" dirty="0"/>
              <a:t>Yellow chart + yellow patient ID band = SCCA Hospital patient.  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sz="1900" dirty="0"/>
              <a:t>Yellow chart + white patient ID band = Former SCCA Hospital patient who has been discharged and readmitted to UWMC. </a:t>
            </a:r>
          </a:p>
          <a:p>
            <a:pPr lvl="1"/>
            <a:endParaRPr lang="en-US" sz="1900" dirty="0"/>
          </a:p>
          <a:p>
            <a:endParaRPr lang="en-US" sz="1900" dirty="0"/>
          </a:p>
          <a:p>
            <a:endParaRPr lang="en-US" sz="1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B5B3AD-C955-4CD6-BE1A-7346453B2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2719748"/>
            <a:ext cx="2930985" cy="297390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21E76D-6CC8-4D85-B988-B4D93EF89D92}"/>
              </a:ext>
            </a:extLst>
          </p:cNvPr>
          <p:cNvSpPr txBox="1"/>
          <p:nvPr/>
        </p:nvSpPr>
        <p:spPr>
          <a:xfrm>
            <a:off x="420624" y="2719748"/>
            <a:ext cx="57058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/>
              <a:t>What does this mean for you?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sz="1900" dirty="0"/>
              <a:t>The yellow chart follows a patient through a discharge from SCCA Hospital and readmit to UWMC until they are discharged to outpatient.  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sz="1900" dirty="0"/>
              <a:t>The yellow chart indicates that there are documents that must go to SCCA Health Information Management (HIM) aka “Medical Records” upon discharge from the inpatient setting.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sz="1900" dirty="0"/>
              <a:t>The yellow chart should be delivered to 8NE/SCCA Hospital when a patient is discharged outpatient or after death.</a:t>
            </a:r>
          </a:p>
        </p:txBody>
      </p:sp>
    </p:spTree>
    <p:extLst>
      <p:ext uri="{BB962C8B-B14F-4D97-AF65-F5344CB8AC3E}">
        <p14:creationId xmlns:p14="http://schemas.microsoft.com/office/powerpoint/2010/main" val="81224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B97485-BA1B-4612-9B01-1EE1E7A3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6078"/>
            <a:ext cx="8229600" cy="694626"/>
          </a:xfrm>
        </p:spPr>
        <p:txBody>
          <a:bodyPr/>
          <a:lstStyle/>
          <a:p>
            <a:r>
              <a:rPr lang="en-US" dirty="0"/>
              <a:t>What do these changes mean operationally?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41780-3D0D-4B0C-9C5B-2BDA731819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8788" y="1289050"/>
            <a:ext cx="8228012" cy="4014788"/>
          </a:xfrm>
        </p:spPr>
        <p:txBody>
          <a:bodyPr/>
          <a:lstStyle/>
          <a:p>
            <a:r>
              <a:rPr lang="en-US" sz="2000" b="1" u="sng" dirty="0"/>
              <a:t>Epic and ORCA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 way to easily identify a patient who is currently admitted to the SCCA Hospital</a:t>
            </a:r>
          </a:p>
          <a:p>
            <a:r>
              <a:rPr lang="en-US" sz="2000" b="1" u="sng" dirty="0"/>
              <a:t>Chart Color</a:t>
            </a:r>
            <a:endParaRPr lang="en-US" sz="1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Action required for chart at discharge to outpatient or death</a:t>
            </a:r>
          </a:p>
          <a:p>
            <a:r>
              <a:rPr lang="en-US" sz="2000" b="1" u="sng" dirty="0"/>
              <a:t>Patient ID Band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Visual cue for when a patient does or does not need discharge/readmit </a:t>
            </a:r>
          </a:p>
          <a:p>
            <a:r>
              <a:rPr lang="en-US" sz="2000" b="1" u="sng" dirty="0"/>
              <a:t>Discharge and Readmit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C00000"/>
                </a:solidFill>
              </a:rPr>
              <a:t>Do not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discharge/readmit patients who are no longer in SCCA Hospital (Yellow chart and white ID band)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00B050"/>
                </a:solidFill>
              </a:rPr>
              <a:t>Do discharge/readmit</a:t>
            </a:r>
            <a:r>
              <a:rPr lang="en-US" sz="1800" dirty="0"/>
              <a:t> if an SCCA Hospital patient needs ICU post-procedure    (</a:t>
            </a:r>
            <a:r>
              <a:rPr lang="en-US" sz="1800" i="1" dirty="0"/>
              <a:t>Note: change in the level of care, which can be known pre-procedure or unexpected due to an unforeseen complication</a:t>
            </a:r>
            <a:r>
              <a:rPr lang="en-US" sz="1800" dirty="0"/>
              <a:t>)</a:t>
            </a:r>
          </a:p>
          <a:p>
            <a:r>
              <a:rPr lang="en-US" sz="2000" b="1" u="sng" dirty="0"/>
              <a:t>Discharge to Outpatient or Death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Send yellow charts to SCCA Hospital for processing</a:t>
            </a:r>
          </a:p>
          <a:p>
            <a:endParaRPr lang="en-US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E3E2D4-6DA2-4F6B-98F0-A8A0BAF8E9F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161D613-ABDF-401E-879A-8372AE13BA0D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4423B1-E0DA-4922-B365-A265BF9C3E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B1F62E-43B9-4266-8CFA-7231E975B2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7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E435A7-47F6-4B12-A859-47AA706FD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5941"/>
            <a:ext cx="8229600" cy="694626"/>
          </a:xfrm>
        </p:spPr>
        <p:txBody>
          <a:bodyPr/>
          <a:lstStyle/>
          <a:p>
            <a:r>
              <a:rPr lang="en-US" dirty="0"/>
              <a:t>Discharge/Readmit Scenarios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B17679-7B3B-4982-A343-795227EEEA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8788" y="1083771"/>
            <a:ext cx="8228012" cy="4014788"/>
          </a:xfrm>
        </p:spPr>
        <p:txBody>
          <a:bodyPr/>
          <a:lstStyle/>
          <a:p>
            <a:r>
              <a:rPr lang="en-US" sz="2000" b="1" u="sng" dirty="0">
                <a:solidFill>
                  <a:srgbClr val="C00000"/>
                </a:solidFill>
              </a:rPr>
              <a:t>Do not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/>
              <a:t>discharge/readmit patients: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the patient is going to a procedural area from the SCCA Hospital and returning to the SCCA Hospital post-procedure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When moving a patient between UWMC departments if the patient has a yellow chart + white patient ID band </a:t>
            </a:r>
          </a:p>
          <a:p>
            <a:pPr marL="971550" lvl="2" indent="-285750">
              <a:buFont typeface="Courier New" panose="02070309020205020404" pitchFamily="49" charset="0"/>
              <a:buChar char="o"/>
            </a:pPr>
            <a:r>
              <a:rPr lang="en-US" sz="1800" dirty="0"/>
              <a:t>This indicates they were discharged from SCCA Hospital and readmitted to UWMC during this episode of inpatient care</a:t>
            </a:r>
          </a:p>
          <a:p>
            <a:pPr marL="971550" lvl="2" indent="-285750">
              <a:buFont typeface="Courier New" panose="02070309020205020404" pitchFamily="49" charset="0"/>
              <a:buChar char="o"/>
            </a:pPr>
            <a:r>
              <a:rPr lang="en-US" sz="1800" dirty="0"/>
              <a:t>Use Epic or Orca as confirmation of current hospital admission location</a:t>
            </a:r>
          </a:p>
          <a:p>
            <a:endParaRPr lang="en-US" sz="1800" dirty="0"/>
          </a:p>
          <a:p>
            <a:r>
              <a:rPr lang="en-US" sz="2000" b="1" u="sng" dirty="0">
                <a:solidFill>
                  <a:srgbClr val="00B050"/>
                </a:solidFill>
              </a:rPr>
              <a:t>Do</a:t>
            </a:r>
            <a:r>
              <a:rPr lang="en-US" sz="2000" b="1" dirty="0"/>
              <a:t> discharge/readmit a patient: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the patient came from the SCCA Hospital and ICU is required post-procedure </a:t>
            </a:r>
          </a:p>
          <a:p>
            <a:pPr marL="971550" lvl="2" indent="-285750">
              <a:buFont typeface="Courier New" panose="02070309020205020404" pitchFamily="49" charset="0"/>
              <a:buChar char="o"/>
            </a:pPr>
            <a:r>
              <a:rPr lang="en-US" sz="1800" dirty="0"/>
              <a:t>Pre-planned or unplanned due to complication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3E1082-537F-4674-BA23-C4D7AE832FD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161D613-ABDF-401E-879A-8372AE13BA0D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7D2B1A-2F32-4B0F-9783-615C967C5B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B1F62E-43B9-4266-8CFA-7231E975B2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1D5497-94FA-4406-BC17-5D27F7B69D84}"/>
              </a:ext>
            </a:extLst>
          </p:cNvPr>
          <p:cNvSpPr txBox="1"/>
          <p:nvPr/>
        </p:nvSpPr>
        <p:spPr>
          <a:xfrm>
            <a:off x="578498" y="5771577"/>
            <a:ext cx="7987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additional information, please refer to the policy on </a:t>
            </a:r>
            <a:r>
              <a:rPr lang="en-US" sz="1600" b="1" i="1" dirty="0">
                <a:hlinkClick r:id="rId2"/>
              </a:rPr>
              <a:t>Discharging and Admitting Patients Between SCCA and UWMC Hospital Beds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8322398"/>
      </p:ext>
    </p:extLst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SCCA Brand Colors">
      <a:dk1>
        <a:srgbClr val="6C6463"/>
      </a:dk1>
      <a:lt1>
        <a:srgbClr val="FFFFFF"/>
      </a:lt1>
      <a:dk2>
        <a:srgbClr val="6C6463"/>
      </a:dk2>
      <a:lt2>
        <a:srgbClr val="5CB8B2"/>
      </a:lt2>
      <a:accent1>
        <a:srgbClr val="FFC72C"/>
      </a:accent1>
      <a:accent2>
        <a:srgbClr val="A3A467"/>
      </a:accent2>
      <a:accent3>
        <a:srgbClr val="7E9BC0"/>
      </a:accent3>
      <a:accent4>
        <a:srgbClr val="7E6990"/>
      </a:accent4>
      <a:accent5>
        <a:srgbClr val="6C6463"/>
      </a:accent5>
      <a:accent6>
        <a:srgbClr val="FFFFFF"/>
      </a:accent6>
      <a:hlink>
        <a:srgbClr val="5CB8B2"/>
      </a:hlink>
      <a:folHlink>
        <a:srgbClr val="7E9B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7_Custom Design">
  <a:themeElements>
    <a:clrScheme name="SCCA Brand Colors">
      <a:dk1>
        <a:srgbClr val="6C6463"/>
      </a:dk1>
      <a:lt1>
        <a:srgbClr val="FFFFFF"/>
      </a:lt1>
      <a:dk2>
        <a:srgbClr val="6C6463"/>
      </a:dk2>
      <a:lt2>
        <a:srgbClr val="5CB8B2"/>
      </a:lt2>
      <a:accent1>
        <a:srgbClr val="FFC72C"/>
      </a:accent1>
      <a:accent2>
        <a:srgbClr val="A3A467"/>
      </a:accent2>
      <a:accent3>
        <a:srgbClr val="7E9BC0"/>
      </a:accent3>
      <a:accent4>
        <a:srgbClr val="7E6990"/>
      </a:accent4>
      <a:accent5>
        <a:srgbClr val="6C6463"/>
      </a:accent5>
      <a:accent6>
        <a:srgbClr val="FFFFFF"/>
      </a:accent6>
      <a:hlink>
        <a:srgbClr val="5CB8B2"/>
      </a:hlink>
      <a:folHlink>
        <a:srgbClr val="7E9B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Custom Design">
  <a:themeElements>
    <a:clrScheme name="SCCA Brand Colors">
      <a:dk1>
        <a:srgbClr val="6C6463"/>
      </a:dk1>
      <a:lt1>
        <a:srgbClr val="FFFFFF"/>
      </a:lt1>
      <a:dk2>
        <a:srgbClr val="6C6463"/>
      </a:dk2>
      <a:lt2>
        <a:srgbClr val="5CB8B2"/>
      </a:lt2>
      <a:accent1>
        <a:srgbClr val="FFC72C"/>
      </a:accent1>
      <a:accent2>
        <a:srgbClr val="A3A467"/>
      </a:accent2>
      <a:accent3>
        <a:srgbClr val="7E9BC0"/>
      </a:accent3>
      <a:accent4>
        <a:srgbClr val="7E6990"/>
      </a:accent4>
      <a:accent5>
        <a:srgbClr val="6C6463"/>
      </a:accent5>
      <a:accent6>
        <a:srgbClr val="FFFFFF"/>
      </a:accent6>
      <a:hlink>
        <a:srgbClr val="5CB8B2"/>
      </a:hlink>
      <a:folHlink>
        <a:srgbClr val="7E9B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ustom Design">
  <a:themeElements>
    <a:clrScheme name="SCCA Brand Colors">
      <a:dk1>
        <a:srgbClr val="6C6463"/>
      </a:dk1>
      <a:lt1>
        <a:srgbClr val="FFFFFF"/>
      </a:lt1>
      <a:dk2>
        <a:srgbClr val="6C6463"/>
      </a:dk2>
      <a:lt2>
        <a:srgbClr val="5CB8B2"/>
      </a:lt2>
      <a:accent1>
        <a:srgbClr val="FFC72C"/>
      </a:accent1>
      <a:accent2>
        <a:srgbClr val="A3A467"/>
      </a:accent2>
      <a:accent3>
        <a:srgbClr val="7E9BC0"/>
      </a:accent3>
      <a:accent4>
        <a:srgbClr val="7E6990"/>
      </a:accent4>
      <a:accent5>
        <a:srgbClr val="6C6463"/>
      </a:accent5>
      <a:accent6>
        <a:srgbClr val="FFFFFF"/>
      </a:accent6>
      <a:hlink>
        <a:srgbClr val="5CB8B2"/>
      </a:hlink>
      <a:folHlink>
        <a:srgbClr val="7E9B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SCCA Brand Colors">
      <a:dk1>
        <a:srgbClr val="6C6463"/>
      </a:dk1>
      <a:lt1>
        <a:srgbClr val="FFFFFF"/>
      </a:lt1>
      <a:dk2>
        <a:srgbClr val="6C6463"/>
      </a:dk2>
      <a:lt2>
        <a:srgbClr val="5CB8B2"/>
      </a:lt2>
      <a:accent1>
        <a:srgbClr val="FFC72C"/>
      </a:accent1>
      <a:accent2>
        <a:srgbClr val="A3A467"/>
      </a:accent2>
      <a:accent3>
        <a:srgbClr val="7E9BC0"/>
      </a:accent3>
      <a:accent4>
        <a:srgbClr val="7E6990"/>
      </a:accent4>
      <a:accent5>
        <a:srgbClr val="6C6463"/>
      </a:accent5>
      <a:accent6>
        <a:srgbClr val="FFFFFF"/>
      </a:accent6>
      <a:hlink>
        <a:srgbClr val="5CB8B2"/>
      </a:hlink>
      <a:folHlink>
        <a:srgbClr val="7E9B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Custom Design">
  <a:themeElements>
    <a:clrScheme name="SCCA Brand Colors">
      <a:dk1>
        <a:srgbClr val="6C6463"/>
      </a:dk1>
      <a:lt1>
        <a:srgbClr val="FFFFFF"/>
      </a:lt1>
      <a:dk2>
        <a:srgbClr val="6C6463"/>
      </a:dk2>
      <a:lt2>
        <a:srgbClr val="5CB8B2"/>
      </a:lt2>
      <a:accent1>
        <a:srgbClr val="FFC72C"/>
      </a:accent1>
      <a:accent2>
        <a:srgbClr val="A3A467"/>
      </a:accent2>
      <a:accent3>
        <a:srgbClr val="7E9BC0"/>
      </a:accent3>
      <a:accent4>
        <a:srgbClr val="7E6990"/>
      </a:accent4>
      <a:accent5>
        <a:srgbClr val="6C6463"/>
      </a:accent5>
      <a:accent6>
        <a:srgbClr val="FFFFFF"/>
      </a:accent6>
      <a:hlink>
        <a:srgbClr val="5CB8B2"/>
      </a:hlink>
      <a:folHlink>
        <a:srgbClr val="7E9B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Custom Design">
  <a:themeElements>
    <a:clrScheme name="SCCA Brand Colors">
      <a:dk1>
        <a:srgbClr val="6C6463"/>
      </a:dk1>
      <a:lt1>
        <a:srgbClr val="FFFFFF"/>
      </a:lt1>
      <a:dk2>
        <a:srgbClr val="6C6463"/>
      </a:dk2>
      <a:lt2>
        <a:srgbClr val="5CB8B2"/>
      </a:lt2>
      <a:accent1>
        <a:srgbClr val="FFC72C"/>
      </a:accent1>
      <a:accent2>
        <a:srgbClr val="A3A467"/>
      </a:accent2>
      <a:accent3>
        <a:srgbClr val="7E9BC0"/>
      </a:accent3>
      <a:accent4>
        <a:srgbClr val="7E6990"/>
      </a:accent4>
      <a:accent5>
        <a:srgbClr val="6C6463"/>
      </a:accent5>
      <a:accent6>
        <a:srgbClr val="FFFFFF"/>
      </a:accent6>
      <a:hlink>
        <a:srgbClr val="5CB8B2"/>
      </a:hlink>
      <a:folHlink>
        <a:srgbClr val="7E9B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SCCA Brand Colors">
      <a:dk1>
        <a:srgbClr val="6C6463"/>
      </a:dk1>
      <a:lt1>
        <a:srgbClr val="FFFFFF"/>
      </a:lt1>
      <a:dk2>
        <a:srgbClr val="6C6463"/>
      </a:dk2>
      <a:lt2>
        <a:srgbClr val="5CB8B2"/>
      </a:lt2>
      <a:accent1>
        <a:srgbClr val="FFC72C"/>
      </a:accent1>
      <a:accent2>
        <a:srgbClr val="A3A467"/>
      </a:accent2>
      <a:accent3>
        <a:srgbClr val="7E9BC0"/>
      </a:accent3>
      <a:accent4>
        <a:srgbClr val="7E6990"/>
      </a:accent4>
      <a:accent5>
        <a:srgbClr val="6C6463"/>
      </a:accent5>
      <a:accent6>
        <a:srgbClr val="FFFFFF"/>
      </a:accent6>
      <a:hlink>
        <a:srgbClr val="5CB8B2"/>
      </a:hlink>
      <a:folHlink>
        <a:srgbClr val="7E9B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ustom Design">
  <a:themeElements>
    <a:clrScheme name="SCCA Brand Colors">
      <a:dk1>
        <a:srgbClr val="6C6463"/>
      </a:dk1>
      <a:lt1>
        <a:srgbClr val="FFFFFF"/>
      </a:lt1>
      <a:dk2>
        <a:srgbClr val="6C6463"/>
      </a:dk2>
      <a:lt2>
        <a:srgbClr val="5CB8B2"/>
      </a:lt2>
      <a:accent1>
        <a:srgbClr val="FFC72C"/>
      </a:accent1>
      <a:accent2>
        <a:srgbClr val="A3A467"/>
      </a:accent2>
      <a:accent3>
        <a:srgbClr val="7E9BC0"/>
      </a:accent3>
      <a:accent4>
        <a:srgbClr val="7E6990"/>
      </a:accent4>
      <a:accent5>
        <a:srgbClr val="6C6463"/>
      </a:accent5>
      <a:accent6>
        <a:srgbClr val="FFFFFF"/>
      </a:accent6>
      <a:hlink>
        <a:srgbClr val="5CB8B2"/>
      </a:hlink>
      <a:folHlink>
        <a:srgbClr val="7E9B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ustom Design">
  <a:themeElements>
    <a:clrScheme name="SCCA Brand Colors">
      <a:dk1>
        <a:srgbClr val="6C6463"/>
      </a:dk1>
      <a:lt1>
        <a:srgbClr val="FFFFFF"/>
      </a:lt1>
      <a:dk2>
        <a:srgbClr val="6C6463"/>
      </a:dk2>
      <a:lt2>
        <a:srgbClr val="5CB8B2"/>
      </a:lt2>
      <a:accent1>
        <a:srgbClr val="FFC72C"/>
      </a:accent1>
      <a:accent2>
        <a:srgbClr val="A3A467"/>
      </a:accent2>
      <a:accent3>
        <a:srgbClr val="7E9BC0"/>
      </a:accent3>
      <a:accent4>
        <a:srgbClr val="7E6990"/>
      </a:accent4>
      <a:accent5>
        <a:srgbClr val="6C6463"/>
      </a:accent5>
      <a:accent6>
        <a:srgbClr val="FFFFFF"/>
      </a:accent6>
      <a:hlink>
        <a:srgbClr val="5CB8B2"/>
      </a:hlink>
      <a:folHlink>
        <a:srgbClr val="7E9B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Custom Design">
  <a:themeElements>
    <a:clrScheme name="SCCA Brand Colors">
      <a:dk1>
        <a:srgbClr val="6C6463"/>
      </a:dk1>
      <a:lt1>
        <a:srgbClr val="FFFFFF"/>
      </a:lt1>
      <a:dk2>
        <a:srgbClr val="6C6463"/>
      </a:dk2>
      <a:lt2>
        <a:srgbClr val="5CB8B2"/>
      </a:lt2>
      <a:accent1>
        <a:srgbClr val="FFC72C"/>
      </a:accent1>
      <a:accent2>
        <a:srgbClr val="A3A467"/>
      </a:accent2>
      <a:accent3>
        <a:srgbClr val="7E9BC0"/>
      </a:accent3>
      <a:accent4>
        <a:srgbClr val="7E6990"/>
      </a:accent4>
      <a:accent5>
        <a:srgbClr val="6C6463"/>
      </a:accent5>
      <a:accent6>
        <a:srgbClr val="FFFFFF"/>
      </a:accent6>
      <a:hlink>
        <a:srgbClr val="5CB8B2"/>
      </a:hlink>
      <a:folHlink>
        <a:srgbClr val="7E9B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54025A693C29429EA48E9F41EC1BD7" ma:contentTypeVersion="4" ma:contentTypeDescription="Create a new document." ma:contentTypeScope="" ma:versionID="ac180335e6e8152d4dbac60d82a12fdb">
  <xsd:schema xmlns:xsd="http://www.w3.org/2001/XMLSchema" xmlns:xs="http://www.w3.org/2001/XMLSchema" xmlns:p="http://schemas.microsoft.com/office/2006/metadata/properties" xmlns:ns2="72eac75b-799e-4f8a-acbb-7cbe805894c8" xmlns:ns3="f2ab6053-c792-40c9-986d-c69fcf1c192c" targetNamespace="http://schemas.microsoft.com/office/2006/metadata/properties" ma:root="true" ma:fieldsID="53398f5f63017df6bece13e7002e988f" ns2:_="" ns3:_="">
    <xsd:import namespace="72eac75b-799e-4f8a-acbb-7cbe805894c8"/>
    <xsd:import namespace="f2ab6053-c792-40c9-986d-c69fcf1c19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ac75b-799e-4f8a-acbb-7cbe805894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b6053-c792-40c9-986d-c69fcf1c19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DAC06F-2C0D-4911-9754-3891344802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6A2F6A-25BB-4300-85D0-EEF1A9D2B338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2eac75b-799e-4f8a-acbb-7cbe805894c8"/>
    <ds:schemaRef ds:uri="f2ab6053-c792-40c9-986d-c69fcf1c192c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2514062-F189-492B-96ED-1BD74CA6098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2eac75b-799e-4f8a-acbb-7cbe805894c8"/>
    <ds:schemaRef ds:uri="f2ab6053-c792-40c9-986d-c69fcf1c192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8516</TotalTime>
  <Words>708</Words>
  <Application>Microsoft Office PowerPoint</Application>
  <PresentationFormat>On-screen Show (4:3)</PresentationFormat>
  <Paragraphs>85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Calibri</vt:lpstr>
      <vt:lpstr>Courier New</vt:lpstr>
      <vt:lpstr>Wingdings</vt:lpstr>
      <vt:lpstr>4_Custom Design</vt:lpstr>
      <vt:lpstr>5_Custom Design</vt:lpstr>
      <vt:lpstr>Custom Design</vt:lpstr>
      <vt:lpstr>9_Custom Design</vt:lpstr>
      <vt:lpstr>8_Custom Design</vt:lpstr>
      <vt:lpstr>1_Custom Design</vt:lpstr>
      <vt:lpstr>2_Custom Design</vt:lpstr>
      <vt:lpstr>3_Custom Design</vt:lpstr>
      <vt:lpstr>6_Custom Design</vt:lpstr>
      <vt:lpstr>7_Custom Design</vt:lpstr>
      <vt:lpstr>10_Custom Design</vt:lpstr>
      <vt:lpstr>SCCA Hospital</vt:lpstr>
      <vt:lpstr>The Seattle Cancer Care Alliance is a hospital providing inpatient and outpatient care  </vt:lpstr>
      <vt:lpstr>Medical Record Overview </vt:lpstr>
      <vt:lpstr>Epic Header</vt:lpstr>
      <vt:lpstr>Patient ID Bands</vt:lpstr>
      <vt:lpstr>ORCA Header</vt:lpstr>
      <vt:lpstr>Patient Chart</vt:lpstr>
      <vt:lpstr>What do these changes mean operationally?</vt:lpstr>
      <vt:lpstr>Discharge/Readmit Scenarios</vt:lpstr>
      <vt:lpstr>Thank you!</vt:lpstr>
    </vt:vector>
  </TitlesOfParts>
  <Company>Seattle Cancer Care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Reasor, Sonya G</dc:creator>
  <cp:lastModifiedBy>Duran, Alysha</cp:lastModifiedBy>
  <cp:revision>210</cp:revision>
  <cp:lastPrinted>2019-01-08T23:18:36Z</cp:lastPrinted>
  <dcterms:created xsi:type="dcterms:W3CDTF">2017-02-08T18:35:52Z</dcterms:created>
  <dcterms:modified xsi:type="dcterms:W3CDTF">2019-05-22T19:45:57Z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0x010100A754025A693C29429EA48E9F41EC1BD7</vt:lpwstr>
  </property>
  <property fmtid="{D5CDD505-2E9C-101B-9397-08002B2CF9AE}" pid="3" name="_dlc_DocIdItemGuid">
    <vt:lpwstr>bcc25fe4-48a3-41ee-b364-45bc843ef169</vt:lpwstr>
  </property>
  <property fmtid="{D5CDD505-2E9C-101B-9397-08002B2CF9AE}" pid="4" name="_dlc_DocId">
    <vt:lpwstr>62JEMTQ3YAZ6-1339-690</vt:lpwstr>
  </property>
  <property fmtid="{D5CDD505-2E9C-101B-9397-08002B2CF9AE}" pid="5" name="_dlc_DocIdUrl">
    <vt:lpwstr>https://intranet.seattlecca.org/departments/Marketing/_layouts/15/DocIdRedir.aspx?ID=62JEMTQ3YAZ6-1339-690, 62JEMTQ3YAZ6-1339-690</vt:lpwstr>
  </property>
  <property fmtid="{D5CDD505-2E9C-101B-9397-08002B2CF9AE}" pid="6" name="Document Type">
    <vt:lpwstr/>
  </property>
  <property fmtid="{D5CDD505-2E9C-101B-9397-08002B2CF9AE}" pid="7" name="Departments">
    <vt:lpwstr>48;#Marketing|41a8ca2f-41e6-4321-8ce8-e39e45ad084c</vt:lpwstr>
  </property>
  <property fmtid="{D5CDD505-2E9C-101B-9397-08002B2CF9AE}" pid="8" name="Service Lines">
    <vt:lpwstr/>
  </property>
</Properties>
</file>