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SUNQUEST UPDATES</a:t>
            </a:r>
            <a:endParaRPr lang="en-US" dirty="0"/>
          </a:p>
        </p:txBody>
      </p:sp>
      <p:sp>
        <p:nvSpPr>
          <p:cNvPr id="3" name="Subtitle 2"/>
          <p:cNvSpPr>
            <a:spLocks noGrp="1"/>
          </p:cNvSpPr>
          <p:nvPr>
            <p:ph type="subTitle" idx="1"/>
          </p:nvPr>
        </p:nvSpPr>
        <p:spPr/>
        <p:txBody>
          <a:bodyPr/>
          <a:lstStyle/>
          <a:p>
            <a:r>
              <a:rPr lang="en-US" dirty="0" smtClean="0"/>
              <a:t>Ortho Vision</a:t>
            </a:r>
            <a:r>
              <a:rPr lang="en-US" baseline="30000" dirty="0" smtClean="0"/>
              <a:t>®</a:t>
            </a:r>
            <a:r>
              <a:rPr lang="en-US" dirty="0" smtClean="0"/>
              <a:t> Go </a:t>
            </a:r>
            <a:r>
              <a:rPr lang="en-US" dirty="0" smtClean="0"/>
              <a:t>Live 6/20/19</a:t>
            </a:r>
            <a:endParaRPr lang="en-US" dirty="0"/>
          </a:p>
        </p:txBody>
      </p:sp>
    </p:spTree>
    <p:extLst>
      <p:ext uri="{BB962C8B-B14F-4D97-AF65-F5344CB8AC3E}">
        <p14:creationId xmlns:p14="http://schemas.microsoft.com/office/powerpoint/2010/main" val="3606242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Donor type Confirmation</a:t>
            </a:r>
            <a:endParaRPr lang="en-US" dirty="0"/>
          </a:p>
        </p:txBody>
      </p:sp>
      <p:sp>
        <p:nvSpPr>
          <p:cNvPr id="3" name="Content Placeholder 2"/>
          <p:cNvSpPr>
            <a:spLocks noGrp="1"/>
          </p:cNvSpPr>
          <p:nvPr>
            <p:ph idx="1"/>
          </p:nvPr>
        </p:nvSpPr>
        <p:spPr/>
        <p:txBody>
          <a:bodyPr/>
          <a:lstStyle/>
          <a:p>
            <a:r>
              <a:rPr lang="en-US" dirty="0" smtClean="0"/>
              <a:t>Do not run 1</a:t>
            </a:r>
            <a:r>
              <a:rPr lang="en-US" baseline="30000" dirty="0" smtClean="0"/>
              <a:t>st</a:t>
            </a:r>
            <a:r>
              <a:rPr lang="en-US" dirty="0" smtClean="0"/>
              <a:t>/2</a:t>
            </a:r>
            <a:r>
              <a:rPr lang="en-US" baseline="30000" dirty="0" smtClean="0"/>
              <a:t>nd</a:t>
            </a:r>
            <a:r>
              <a:rPr lang="en-US" dirty="0" smtClean="0"/>
              <a:t> container units on Vision. Results do not transmit to SQ. Results for donor type confirmation can be using batch specimen mode in Blood Bank Instruments. Select appropriate VIS 1 Unit or VIS 2 Unit </a:t>
            </a:r>
          </a:p>
          <a:p>
            <a:r>
              <a:rPr lang="en-US" dirty="0" smtClean="0"/>
              <a:t>Unit flagged in red are discrepant results between Vision and SQ blood type. Do not release results that are discrepant.  </a:t>
            </a:r>
          </a:p>
          <a:p>
            <a:endParaRPr lang="en-US" dirty="0"/>
          </a:p>
        </p:txBody>
      </p:sp>
    </p:spTree>
    <p:extLst>
      <p:ext uri="{BB962C8B-B14F-4D97-AF65-F5344CB8AC3E}">
        <p14:creationId xmlns:p14="http://schemas.microsoft.com/office/powerpoint/2010/main" val="370474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Donor type Confirmation</a:t>
            </a:r>
            <a:endParaRPr lang="en-US"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555802"/>
            <a:ext cx="7544711"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val 2"/>
          <p:cNvSpPr/>
          <p:nvPr/>
        </p:nvSpPr>
        <p:spPr>
          <a:xfrm>
            <a:off x="2590800" y="1600200"/>
            <a:ext cx="609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248400" y="5562600"/>
            <a:ext cx="7620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791200" y="4749109"/>
            <a:ext cx="2857449" cy="369332"/>
          </a:xfrm>
          <a:prstGeom prst="rect">
            <a:avLst/>
          </a:prstGeom>
          <a:noFill/>
        </p:spPr>
        <p:txBody>
          <a:bodyPr wrap="none" rtlCol="0">
            <a:spAutoFit/>
          </a:bodyPr>
          <a:lstStyle/>
          <a:p>
            <a:r>
              <a:rPr lang="en-US" dirty="0" smtClean="0"/>
              <a:t>Interpretation sent by Vision</a:t>
            </a:r>
            <a:endParaRPr lang="en-US" dirty="0"/>
          </a:p>
        </p:txBody>
      </p:sp>
      <p:sp>
        <p:nvSpPr>
          <p:cNvPr id="6" name="TextBox 5"/>
          <p:cNvSpPr txBox="1"/>
          <p:nvPr/>
        </p:nvSpPr>
        <p:spPr>
          <a:xfrm>
            <a:off x="3886200" y="1610276"/>
            <a:ext cx="2218043" cy="369332"/>
          </a:xfrm>
          <a:prstGeom prst="rect">
            <a:avLst/>
          </a:prstGeom>
          <a:noFill/>
        </p:spPr>
        <p:txBody>
          <a:bodyPr wrap="none" rtlCol="0">
            <a:spAutoFit/>
          </a:bodyPr>
          <a:lstStyle/>
          <a:p>
            <a:r>
              <a:rPr lang="en-US" dirty="0" smtClean="0"/>
              <a:t>Unit Blood Type in SQ</a:t>
            </a:r>
            <a:endParaRPr lang="en-US" dirty="0"/>
          </a:p>
        </p:txBody>
      </p:sp>
      <p:cxnSp>
        <p:nvCxnSpPr>
          <p:cNvPr id="8" name="Straight Arrow Connector 7"/>
          <p:cNvCxnSpPr>
            <a:stCxn id="6" idx="1"/>
          </p:cNvCxnSpPr>
          <p:nvPr/>
        </p:nvCxnSpPr>
        <p:spPr>
          <a:xfrm flipH="1" flipV="1">
            <a:off x="3200400" y="1752600"/>
            <a:ext cx="685800" cy="4234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705600" y="5029200"/>
            <a:ext cx="304800" cy="533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2543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 Poly</a:t>
            </a:r>
            <a:endParaRPr lang="en-US" dirty="0"/>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1" y="1219201"/>
            <a:ext cx="3244132"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4038600"/>
            <a:ext cx="5133975" cy="183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038601" y="1371600"/>
            <a:ext cx="4800600" cy="923330"/>
          </a:xfrm>
          <a:prstGeom prst="rect">
            <a:avLst/>
          </a:prstGeom>
          <a:noFill/>
        </p:spPr>
        <p:txBody>
          <a:bodyPr wrap="square" rtlCol="0">
            <a:spAutoFit/>
          </a:bodyPr>
          <a:lstStyle/>
          <a:p>
            <a:r>
              <a:rPr lang="en-US" dirty="0" smtClean="0"/>
              <a:t>If DAT Poly is positive, perform DAT IgG on Vision and DAT C3 by tube method. Control tube to be resulted with C3 tube testing grid (%DCD)</a:t>
            </a:r>
            <a:endParaRPr lang="en-US" dirty="0"/>
          </a:p>
        </p:txBody>
      </p:sp>
    </p:spTree>
    <p:extLst>
      <p:ext uri="{BB962C8B-B14F-4D97-AF65-F5344CB8AC3E}">
        <p14:creationId xmlns:p14="http://schemas.microsoft.com/office/powerpoint/2010/main" val="2005159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Cord Blood</a:t>
            </a:r>
            <a:endParaRPr lang="en-US" dirty="0"/>
          </a:p>
        </p:txBody>
      </p:sp>
      <p:sp>
        <p:nvSpPr>
          <p:cNvPr id="3" name="Content Placeholder 2"/>
          <p:cNvSpPr>
            <a:spLocks noGrp="1"/>
          </p:cNvSpPr>
          <p:nvPr>
            <p:ph idx="1"/>
          </p:nvPr>
        </p:nvSpPr>
        <p:spPr/>
        <p:txBody>
          <a:bodyPr/>
          <a:lstStyle/>
          <a:p>
            <a:pPr marL="0" indent="0">
              <a:buNone/>
            </a:pPr>
            <a:r>
              <a:rPr lang="en-US" sz="2000" dirty="0" smtClean="0"/>
              <a:t>Same ABD and reverse card as blood type used but reverse testing not performed. Vision will send “ND” for A1C and BC. DAT IgG same for cord blood and peripheral blood. </a:t>
            </a:r>
          </a:p>
          <a:p>
            <a:pPr marL="0" indent="0">
              <a:buNone/>
            </a:pPr>
            <a:endParaRPr lang="en-US"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200" y="2819400"/>
            <a:ext cx="4457700" cy="333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2178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DAT Poly </a:t>
            </a:r>
            <a:endParaRPr lang="en-US" dirty="0"/>
          </a:p>
        </p:txBody>
      </p:sp>
      <p:sp>
        <p:nvSpPr>
          <p:cNvPr id="3" name="Content Placeholder 2"/>
          <p:cNvSpPr>
            <a:spLocks noGrp="1"/>
          </p:cNvSpPr>
          <p:nvPr>
            <p:ph idx="1"/>
          </p:nvPr>
        </p:nvSpPr>
        <p:spPr/>
        <p:txBody>
          <a:bodyPr/>
          <a:lstStyle/>
          <a:p>
            <a:r>
              <a:rPr lang="en-US" dirty="0" smtClean="0"/>
              <a:t>DGEL column added for DAT performed in gel method. Do not use DGEL column for tube method results.</a:t>
            </a:r>
          </a:p>
          <a:p>
            <a:pPr marL="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352800"/>
            <a:ext cx="6267450" cy="1657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4429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DAT IgG</a:t>
            </a:r>
            <a:endParaRPr lang="en-US" dirty="0"/>
          </a:p>
        </p:txBody>
      </p:sp>
      <p:sp>
        <p:nvSpPr>
          <p:cNvPr id="4" name="Content Placeholder 3"/>
          <p:cNvSpPr>
            <a:spLocks noGrp="1"/>
          </p:cNvSpPr>
          <p:nvPr>
            <p:ph idx="1"/>
          </p:nvPr>
        </p:nvSpPr>
        <p:spPr/>
        <p:txBody>
          <a:bodyPr>
            <a:normAutofit/>
          </a:bodyPr>
          <a:lstStyle/>
          <a:p>
            <a:r>
              <a:rPr lang="en-US" sz="2400" dirty="0" smtClean="0"/>
              <a:t>DGEL column added for DAT IgG performed in gel method. Do not use DGEL column for tube method. No control tube results in gel.</a:t>
            </a:r>
          </a:p>
          <a:p>
            <a:r>
              <a:rPr lang="en-US" sz="2400" dirty="0" smtClean="0"/>
              <a:t>DAT Complement (DCD) is performed in tube method only with control tube testing. </a:t>
            </a: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061" y="3581400"/>
            <a:ext cx="6353175" cy="2162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0537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happening 6/20/19?</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With the implementation of ORTHO VISION</a:t>
            </a:r>
            <a:r>
              <a:rPr lang="en-US" baseline="30000" dirty="0" smtClean="0"/>
              <a:t>® </a:t>
            </a:r>
            <a:r>
              <a:rPr lang="en-US" dirty="0" smtClean="0"/>
              <a:t>testing; the following tests have been created or revised</a:t>
            </a:r>
          </a:p>
          <a:p>
            <a:r>
              <a:rPr lang="en-US" dirty="0" smtClean="0"/>
              <a:t>Blood Type (%ABR)</a:t>
            </a:r>
          </a:p>
          <a:p>
            <a:r>
              <a:rPr lang="en-US" dirty="0" smtClean="0"/>
              <a:t>Donor confirmation (%ARC)</a:t>
            </a:r>
          </a:p>
          <a:p>
            <a:r>
              <a:rPr lang="en-US" dirty="0" smtClean="0"/>
              <a:t>DAT Poly (%DBS)</a:t>
            </a:r>
          </a:p>
          <a:p>
            <a:r>
              <a:rPr lang="en-US" dirty="0" smtClean="0"/>
              <a:t>DAT IgG (%DIG)</a:t>
            </a:r>
          </a:p>
          <a:p>
            <a:r>
              <a:rPr lang="en-US" dirty="0" smtClean="0"/>
              <a:t>Cord Blood </a:t>
            </a:r>
            <a:endParaRPr lang="en-US" dirty="0" smtClean="0"/>
          </a:p>
          <a:p>
            <a:r>
              <a:rPr lang="en-US" dirty="0" smtClean="0"/>
              <a:t>Manual DAT Poly and DAT IgG</a:t>
            </a:r>
            <a:r>
              <a:rPr lang="en-US" dirty="0"/>
              <a:t> </a:t>
            </a:r>
            <a:r>
              <a:rPr lang="en-US" dirty="0" smtClean="0"/>
              <a:t>grid changes</a:t>
            </a:r>
            <a:endParaRPr lang="en-US" dirty="0" smtClean="0"/>
          </a:p>
          <a:p>
            <a:pPr marL="0" indent="0">
              <a:buNone/>
            </a:pPr>
            <a:endParaRPr lang="en-US" dirty="0"/>
          </a:p>
        </p:txBody>
      </p:sp>
    </p:spTree>
    <p:extLst>
      <p:ext uri="{BB962C8B-B14F-4D97-AF65-F5344CB8AC3E}">
        <p14:creationId xmlns:p14="http://schemas.microsoft.com/office/powerpoint/2010/main" val="661555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TESTS</a:t>
            </a:r>
            <a:endParaRPr lang="en-US" dirty="0"/>
          </a:p>
        </p:txBody>
      </p:sp>
      <p:sp>
        <p:nvSpPr>
          <p:cNvPr id="3" name="Content Placeholder 2"/>
          <p:cNvSpPr>
            <a:spLocks noGrp="1"/>
          </p:cNvSpPr>
          <p:nvPr>
            <p:ph idx="1"/>
          </p:nvPr>
        </p:nvSpPr>
        <p:spPr/>
        <p:txBody>
          <a:bodyPr>
            <a:normAutofit lnSpcReduction="10000"/>
          </a:bodyPr>
          <a:lstStyle/>
          <a:p>
            <a:r>
              <a:rPr lang="en-US" dirty="0" smtClean="0"/>
              <a:t>Blood type (%- ABR)- Vision has the capability to allow results to be sent across with interpretation and </a:t>
            </a:r>
            <a:r>
              <a:rPr lang="en-US" b="1" dirty="0" smtClean="0"/>
              <a:t>without</a:t>
            </a:r>
            <a:r>
              <a:rPr lang="en-US" dirty="0" smtClean="0"/>
              <a:t> interpretation</a:t>
            </a:r>
          </a:p>
          <a:p>
            <a:r>
              <a:rPr lang="en-US" dirty="0" smtClean="0"/>
              <a:t>Patient testing results need to be resulted using Blood Order Processing as is current practice</a:t>
            </a:r>
          </a:p>
          <a:p>
            <a:r>
              <a:rPr lang="en-US" dirty="0" smtClean="0"/>
              <a:t>Mixed field (MF) is only option to define mixed field in Gel. Do not grade (1+ </a:t>
            </a:r>
            <a:r>
              <a:rPr lang="en-US" dirty="0" err="1" smtClean="0"/>
              <a:t>etc</a:t>
            </a:r>
            <a:r>
              <a:rPr lang="en-US" dirty="0" smtClean="0"/>
              <a:t>)mixed fields on Vision and manual gel. </a:t>
            </a:r>
          </a:p>
        </p:txBody>
      </p:sp>
    </p:spTree>
    <p:extLst>
      <p:ext uri="{BB962C8B-B14F-4D97-AF65-F5344CB8AC3E}">
        <p14:creationId xmlns:p14="http://schemas.microsoft.com/office/powerpoint/2010/main" val="3831443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a:t>
            </a:r>
            <a:r>
              <a:rPr lang="en-US" dirty="0"/>
              <a:t>: Blood Type in BOP from Vision </a:t>
            </a:r>
            <a:r>
              <a:rPr lang="en-US" dirty="0" smtClean="0"/>
              <a:t>with </a:t>
            </a:r>
            <a:r>
              <a:rPr lang="en-US" dirty="0"/>
              <a:t>interpretation</a:t>
            </a: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2637" y="1996281"/>
            <a:ext cx="5038725"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09600" y="1629734"/>
            <a:ext cx="4596708" cy="369332"/>
          </a:xfrm>
          <a:prstGeom prst="rect">
            <a:avLst/>
          </a:prstGeom>
          <a:noFill/>
        </p:spPr>
        <p:txBody>
          <a:bodyPr wrap="none" rtlCol="0">
            <a:spAutoFit/>
          </a:bodyPr>
          <a:lstStyle/>
          <a:p>
            <a:r>
              <a:rPr lang="en-US" dirty="0" smtClean="0"/>
              <a:t>Interpretation: sent as O </a:t>
            </a:r>
            <a:r>
              <a:rPr lang="en-US" dirty="0" err="1" smtClean="0"/>
              <a:t>Neg</a:t>
            </a:r>
            <a:r>
              <a:rPr lang="en-US" dirty="0" smtClean="0"/>
              <a:t> from Vision to SQ</a:t>
            </a:r>
            <a:endParaRPr lang="en-US" dirty="0"/>
          </a:p>
        </p:txBody>
      </p:sp>
    </p:spTree>
    <p:extLst>
      <p:ext uri="{BB962C8B-B14F-4D97-AF65-F5344CB8AC3E}">
        <p14:creationId xmlns:p14="http://schemas.microsoft.com/office/powerpoint/2010/main" val="2990269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Mixed field reaction with interpretation</a:t>
            </a:r>
            <a:endParaRPr lang="en-US" dirty="0"/>
          </a:p>
        </p:txBody>
      </p:sp>
      <p:sp>
        <p:nvSpPr>
          <p:cNvPr id="3" name="Content Placeholder 2"/>
          <p:cNvSpPr>
            <a:spLocks noGrp="1"/>
          </p:cNvSpPr>
          <p:nvPr>
            <p:ph idx="1"/>
          </p:nvPr>
        </p:nvSpPr>
        <p:spPr/>
        <p:txBody>
          <a:bodyPr/>
          <a:lstStyle/>
          <a:p>
            <a:r>
              <a:rPr lang="en-US" sz="2400" dirty="0" smtClean="0"/>
              <a:t>Mixed field reactions on Vision can be called “MF” and sent across with appropriate interpretation. In this scenario this is a B </a:t>
            </a:r>
            <a:r>
              <a:rPr lang="en-US" sz="2400" dirty="0" err="1" smtClean="0"/>
              <a:t>Pos</a:t>
            </a:r>
            <a:r>
              <a:rPr lang="en-US" sz="2400" dirty="0" smtClean="0"/>
              <a:t> patient who received O </a:t>
            </a:r>
            <a:r>
              <a:rPr lang="en-US" sz="2400" dirty="0" err="1" smtClean="0"/>
              <a:t>pos</a:t>
            </a:r>
            <a:r>
              <a:rPr lang="en-US" sz="2400" dirty="0" smtClean="0"/>
              <a:t> RBC. Hence the interpretation of B </a:t>
            </a:r>
            <a:r>
              <a:rPr lang="en-US" sz="2400" dirty="0" err="1" smtClean="0"/>
              <a:t>Pos</a:t>
            </a:r>
            <a:r>
              <a:rPr lang="en-US" sz="2400" dirty="0" smtClean="0"/>
              <a:t> is appropriate to send from Vision. </a:t>
            </a:r>
          </a:p>
          <a:p>
            <a:pPr marL="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0800" y="3124200"/>
            <a:ext cx="4362450" cy="3248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851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Blood Type in BOP from Vision without interpretation</a:t>
            </a:r>
            <a:endParaRPr lang="en-US" dirty="0"/>
          </a:p>
        </p:txBody>
      </p:sp>
      <p:sp>
        <p:nvSpPr>
          <p:cNvPr id="3" name="Content Placeholder 2"/>
          <p:cNvSpPr>
            <a:spLocks noGrp="1"/>
          </p:cNvSpPr>
          <p:nvPr>
            <p:ph idx="1"/>
          </p:nvPr>
        </p:nvSpPr>
        <p:spPr/>
        <p:txBody>
          <a:bodyPr/>
          <a:lstStyle/>
          <a:p>
            <a:r>
              <a:rPr lang="en-US" sz="2400" dirty="0" smtClean="0"/>
              <a:t>Results can be sent to SQ from Vision after review without interpretation. This would be valid to do in cases where the interpretation of NTD would be appropriate.  </a:t>
            </a: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819400"/>
            <a:ext cx="4381500" cy="3228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04800" y="4724400"/>
            <a:ext cx="1905000" cy="1077218"/>
          </a:xfrm>
          <a:prstGeom prst="rect">
            <a:avLst/>
          </a:prstGeom>
          <a:noFill/>
        </p:spPr>
        <p:txBody>
          <a:bodyPr wrap="square" rtlCol="0">
            <a:spAutoFit/>
          </a:bodyPr>
          <a:lstStyle/>
          <a:p>
            <a:r>
              <a:rPr lang="en-US" sz="1600" dirty="0" smtClean="0"/>
              <a:t>“QMPOS” under Interpretation-SQ has no defined code for this</a:t>
            </a:r>
            <a:endParaRPr lang="en-US" sz="1600" dirty="0"/>
          </a:p>
        </p:txBody>
      </p:sp>
      <p:cxnSp>
        <p:nvCxnSpPr>
          <p:cNvPr id="6" name="Straight Arrow Connector 5"/>
          <p:cNvCxnSpPr>
            <a:stCxn id="4" idx="3"/>
          </p:cNvCxnSpPr>
          <p:nvPr/>
        </p:nvCxnSpPr>
        <p:spPr>
          <a:xfrm flipV="1">
            <a:off x="2209800" y="4267200"/>
            <a:ext cx="2133600" cy="9958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4267200" y="3962400"/>
            <a:ext cx="609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4997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Blood Type in BOP from Vision without interpretation</a:t>
            </a:r>
          </a:p>
        </p:txBody>
      </p:sp>
      <p:sp>
        <p:nvSpPr>
          <p:cNvPr id="3" name="Content Placeholder 2"/>
          <p:cNvSpPr>
            <a:spLocks noGrp="1"/>
          </p:cNvSpPr>
          <p:nvPr>
            <p:ph idx="1"/>
          </p:nvPr>
        </p:nvSpPr>
        <p:spPr/>
        <p:txBody>
          <a:bodyPr/>
          <a:lstStyle/>
          <a:p>
            <a:r>
              <a:rPr lang="en-US" dirty="0" smtClean="0"/>
              <a:t>The following QA Warning will appear, followed by the BOP message, click ok</a:t>
            </a:r>
          </a:p>
          <a:p>
            <a:pPr marL="0" indent="0">
              <a:buNone/>
            </a:pP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832765"/>
            <a:ext cx="5334000" cy="21202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4952999"/>
            <a:ext cx="1952625"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934200" y="2895600"/>
            <a:ext cx="367408" cy="523220"/>
          </a:xfrm>
          <a:prstGeom prst="rect">
            <a:avLst/>
          </a:prstGeom>
          <a:noFill/>
        </p:spPr>
        <p:txBody>
          <a:bodyPr wrap="none" rtlCol="0">
            <a:spAutoFit/>
          </a:bodyPr>
          <a:lstStyle/>
          <a:p>
            <a:r>
              <a:rPr lang="en-US" sz="2800" b="1" dirty="0" smtClean="0"/>
              <a:t>1</a:t>
            </a:r>
            <a:endParaRPr lang="en-US" sz="2800" b="1" dirty="0"/>
          </a:p>
        </p:txBody>
      </p:sp>
      <p:sp>
        <p:nvSpPr>
          <p:cNvPr id="5" name="TextBox 4"/>
          <p:cNvSpPr txBox="1"/>
          <p:nvPr/>
        </p:nvSpPr>
        <p:spPr>
          <a:xfrm>
            <a:off x="3529012" y="5006042"/>
            <a:ext cx="367408" cy="523220"/>
          </a:xfrm>
          <a:prstGeom prst="rect">
            <a:avLst/>
          </a:prstGeom>
          <a:noFill/>
        </p:spPr>
        <p:txBody>
          <a:bodyPr wrap="none" rtlCol="0">
            <a:spAutoFit/>
          </a:bodyPr>
          <a:lstStyle/>
          <a:p>
            <a:r>
              <a:rPr lang="en-US" sz="2800" b="1" dirty="0"/>
              <a:t>2</a:t>
            </a:r>
          </a:p>
        </p:txBody>
      </p:sp>
      <p:cxnSp>
        <p:nvCxnSpPr>
          <p:cNvPr id="7" name="Straight Arrow Connector 6"/>
          <p:cNvCxnSpPr>
            <a:stCxn id="4" idx="1"/>
          </p:cNvCxnSpPr>
          <p:nvPr/>
        </p:nvCxnSpPr>
        <p:spPr>
          <a:xfrm flipH="1">
            <a:off x="6248400" y="3157210"/>
            <a:ext cx="685800" cy="1077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4099" idx="3"/>
          </p:cNvCxnSpPr>
          <p:nvPr/>
        </p:nvCxnSpPr>
        <p:spPr>
          <a:xfrm flipH="1">
            <a:off x="3019425" y="5290810"/>
            <a:ext cx="509587" cy="2384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7712" y="5010600"/>
            <a:ext cx="3533775" cy="1276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p:nvSpPr>
        <p:spPr>
          <a:xfrm>
            <a:off x="8229600" y="4343400"/>
            <a:ext cx="367408" cy="523220"/>
          </a:xfrm>
          <a:prstGeom prst="rect">
            <a:avLst/>
          </a:prstGeom>
          <a:noFill/>
        </p:spPr>
        <p:txBody>
          <a:bodyPr wrap="none" rtlCol="0">
            <a:spAutoFit/>
          </a:bodyPr>
          <a:lstStyle/>
          <a:p>
            <a:r>
              <a:rPr lang="en-US" sz="2800" b="1" dirty="0" smtClean="0"/>
              <a:t>3</a:t>
            </a:r>
            <a:endParaRPr lang="en-US" sz="2800" b="1" dirty="0"/>
          </a:p>
        </p:txBody>
      </p:sp>
      <p:cxnSp>
        <p:nvCxnSpPr>
          <p:cNvPr id="16" name="Straight Arrow Connector 15"/>
          <p:cNvCxnSpPr/>
          <p:nvPr/>
        </p:nvCxnSpPr>
        <p:spPr>
          <a:xfrm flipH="1">
            <a:off x="7772400" y="4724400"/>
            <a:ext cx="533400" cy="2816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302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Blood Type in BOP from Vision without interpretation</a:t>
            </a:r>
          </a:p>
        </p:txBody>
      </p:sp>
      <p:sp>
        <p:nvSpPr>
          <p:cNvPr id="3" name="Content Placeholder 2"/>
          <p:cNvSpPr>
            <a:spLocks noGrp="1"/>
          </p:cNvSpPr>
          <p:nvPr>
            <p:ph idx="1"/>
          </p:nvPr>
        </p:nvSpPr>
        <p:spPr/>
        <p:txBody>
          <a:bodyPr/>
          <a:lstStyle/>
          <a:p>
            <a:r>
              <a:rPr lang="en-US" sz="2800" dirty="0" smtClean="0"/>
              <a:t>Enter interpretation such as NTD as appropriate</a:t>
            </a:r>
            <a:r>
              <a:rPr lang="en-US" dirty="0" smtClean="0"/>
              <a:t>. </a:t>
            </a:r>
          </a:p>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09800"/>
            <a:ext cx="5886450"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209801" y="3810000"/>
            <a:ext cx="3962400" cy="923330"/>
          </a:xfrm>
          <a:prstGeom prst="rect">
            <a:avLst/>
          </a:prstGeom>
          <a:noFill/>
        </p:spPr>
        <p:txBody>
          <a:bodyPr wrap="square" rtlCol="0">
            <a:spAutoFit/>
          </a:bodyPr>
          <a:lstStyle/>
          <a:p>
            <a:r>
              <a:rPr lang="en-US" dirty="0" smtClean="0"/>
              <a:t>NTD can be entered</a:t>
            </a:r>
          </a:p>
          <a:p>
            <a:r>
              <a:rPr lang="en-US" dirty="0" smtClean="0"/>
              <a:t>Note: If results sent in error or incorrect; “Reject VIS 1” results</a:t>
            </a:r>
            <a:endParaRPr lang="en-US" dirty="0"/>
          </a:p>
        </p:txBody>
      </p:sp>
      <p:cxnSp>
        <p:nvCxnSpPr>
          <p:cNvPr id="6" name="Straight Arrow Connector 5"/>
          <p:cNvCxnSpPr/>
          <p:nvPr/>
        </p:nvCxnSpPr>
        <p:spPr>
          <a:xfrm flipV="1">
            <a:off x="3886200" y="3276600"/>
            <a:ext cx="1752600" cy="609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75248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Donor type Confirmation</a:t>
            </a:r>
            <a:endParaRPr lang="en-US" dirty="0"/>
          </a:p>
        </p:txBody>
      </p:sp>
      <p:sp>
        <p:nvSpPr>
          <p:cNvPr id="3" name="Content Placeholder 2"/>
          <p:cNvSpPr>
            <a:spLocks noGrp="1"/>
          </p:cNvSpPr>
          <p:nvPr>
            <p:ph idx="1"/>
          </p:nvPr>
        </p:nvSpPr>
        <p:spPr/>
        <p:txBody>
          <a:bodyPr/>
          <a:lstStyle/>
          <a:p>
            <a:r>
              <a:rPr lang="en-US" sz="2400" dirty="0" smtClean="0"/>
              <a:t>Donor type confirmation can be run on Vision</a:t>
            </a:r>
          </a:p>
          <a:p>
            <a:r>
              <a:rPr lang="en-US" sz="2400" dirty="0" smtClean="0"/>
              <a:t>All users need to set up Blood Bank Instruments, follow instructions below</a:t>
            </a:r>
          </a:p>
          <a:p>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4000" y="2743200"/>
            <a:ext cx="4724400" cy="3368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1366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558</Words>
  <Application>Microsoft Office PowerPoint</Application>
  <PresentationFormat>On-screen Show (4:3)</PresentationFormat>
  <Paragraphs>48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SUNQUEST UPDATES</vt:lpstr>
      <vt:lpstr>What happening 6/20/19?</vt:lpstr>
      <vt:lpstr>VISION TESTS</vt:lpstr>
      <vt:lpstr>Example: Blood Type in BOP from Vision with interpretation</vt:lpstr>
      <vt:lpstr>Example: Mixed field reaction with interpretation</vt:lpstr>
      <vt:lpstr>Example: Blood Type in BOP from Vision without interpretation</vt:lpstr>
      <vt:lpstr>Example: Blood Type in BOP from Vision without interpretation</vt:lpstr>
      <vt:lpstr>Example: Blood Type in BOP from Vision without interpretation</vt:lpstr>
      <vt:lpstr>Donor type Confirmation</vt:lpstr>
      <vt:lpstr>Donor type Confirmation</vt:lpstr>
      <vt:lpstr>Donor type Confirmation</vt:lpstr>
      <vt:lpstr>DAT Poly</vt:lpstr>
      <vt:lpstr>Cord Blood</vt:lpstr>
      <vt:lpstr>Manual DAT Poly </vt:lpstr>
      <vt:lpstr>Manual DAT IgG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SUNQUEST LIS </dc:title>
  <dc:creator>Sen, Nina</dc:creator>
  <cp:lastModifiedBy>Sen, Nina</cp:lastModifiedBy>
  <cp:revision>12</cp:revision>
  <dcterms:created xsi:type="dcterms:W3CDTF">2006-08-16T00:00:00Z</dcterms:created>
  <dcterms:modified xsi:type="dcterms:W3CDTF">2019-06-19T18:27:39Z</dcterms:modified>
</cp:coreProperties>
</file>