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71" r:id="rId2"/>
    <p:sldMasterId id="2147483689" r:id="rId3"/>
    <p:sldMasterId id="2147483701" r:id="rId4"/>
    <p:sldMasterId id="2147483713" r:id="rId5"/>
    <p:sldMasterId id="2147483731" r:id="rId6"/>
    <p:sldMasterId id="2147483768" r:id="rId7"/>
  </p:sldMasterIdLst>
  <p:notesMasterIdLst>
    <p:notesMasterId r:id="rId35"/>
  </p:notesMasterIdLst>
  <p:handoutMasterIdLst>
    <p:handoutMasterId r:id="rId36"/>
  </p:handoutMasterIdLst>
  <p:sldIdLst>
    <p:sldId id="256" r:id="rId8"/>
    <p:sldId id="257" r:id="rId9"/>
    <p:sldId id="260" r:id="rId10"/>
    <p:sldId id="316" r:id="rId11"/>
    <p:sldId id="290" r:id="rId12"/>
    <p:sldId id="292" r:id="rId13"/>
    <p:sldId id="293" r:id="rId14"/>
    <p:sldId id="294" r:id="rId15"/>
    <p:sldId id="295" r:id="rId16"/>
    <p:sldId id="296" r:id="rId17"/>
    <p:sldId id="297" r:id="rId18"/>
    <p:sldId id="314" r:id="rId19"/>
    <p:sldId id="298" r:id="rId20"/>
    <p:sldId id="259" r:id="rId21"/>
    <p:sldId id="299" r:id="rId22"/>
    <p:sldId id="300" r:id="rId23"/>
    <p:sldId id="341" r:id="rId24"/>
    <p:sldId id="333" r:id="rId25"/>
    <p:sldId id="334" r:id="rId26"/>
    <p:sldId id="335" r:id="rId27"/>
    <p:sldId id="336" r:id="rId28"/>
    <p:sldId id="337" r:id="rId29"/>
    <p:sldId id="339" r:id="rId30"/>
    <p:sldId id="301" r:id="rId31"/>
    <p:sldId id="302" r:id="rId32"/>
    <p:sldId id="304" r:id="rId33"/>
    <p:sldId id="286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CC0099"/>
    <a:srgbClr val="CC00FF"/>
    <a:srgbClr val="FFCC66"/>
    <a:srgbClr val="800080"/>
    <a:srgbClr val="990099"/>
    <a:srgbClr val="660066"/>
    <a:srgbClr val="FF33CC"/>
    <a:srgbClr val="FF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454" autoAdjust="0"/>
    <p:restoredTop sz="94070" autoAdjust="0"/>
  </p:normalViewPr>
  <p:slideViewPr>
    <p:cSldViewPr showGuides="1">
      <p:cViewPr>
        <p:scale>
          <a:sx n="100" d="100"/>
          <a:sy n="100" d="100"/>
        </p:scale>
        <p:origin x="-2214" y="-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2556" y="-96"/>
      </p:cViewPr>
      <p:guideLst>
        <p:guide orient="horz" pos="2928"/>
        <p:guide pos="2208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755078-AAA1-4762-A444-2FF48D57E6C6}" type="datetimeFigureOut">
              <a:rPr lang="en-US" smtClean="0"/>
              <a:t>1/7/2020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A6DEE8-AD41-4053-AB2B-BD31159E2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4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C81708-4660-4688-BFD3-FDAB8A8667D9}" type="datetimeFigureOut">
              <a:rPr lang="en-US" smtClean="0"/>
              <a:t>1/7/2020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7C262F-B162-4DA1-8A82-093201A5A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7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C262F-B162-4DA1-8A82-093201A5A5C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78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6114-54E1-4259-A127-5BA01F20258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87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ADE4D-948F-4442-84C8-E60AF05D3F5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4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C262F-B162-4DA1-8A82-093201A5A5C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23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it this important?</a:t>
            </a:r>
          </a:p>
          <a:p>
            <a:r>
              <a:rPr lang="en-US" dirty="0"/>
              <a:t>PSN: 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4B8C3-DEDE-4356-810F-0D6FF4160E4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04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C262F-B162-4DA1-8A82-093201A5A5C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34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80246-1AF9-406F-BCAA-409CE6A7F94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62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28ED-7CE7-4FE1-A17C-14048A87ADFC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97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4306B-2CCD-48FE-9DFB-B1A22E5D6C1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12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4306B-2CCD-48FE-9DFB-B1A22E5D6C1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12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4306B-2CCD-48FE-9DFB-B1A22E5D6C1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1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C262F-B162-4DA1-8A82-093201A5A5C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72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4306B-2CCD-48FE-9DFB-B1A22E5D6C1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12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4306B-2CCD-48FE-9DFB-B1A22E5D6C1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12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4306B-2CCD-48FE-9DFB-B1A22E5D6C1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12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4306B-2CCD-48FE-9DFB-B1A22E5D6C1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12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C262F-B162-4DA1-8A82-093201A5A5C8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6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it is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4B8C3-DEDE-4356-810F-0D6FF4160E48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96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Transfusion Reactions</a:t>
            </a:r>
          </a:p>
          <a:p>
            <a:r>
              <a:rPr lang="en-US" dirty="0"/>
              <a:t>Hypocalcemia</a:t>
            </a:r>
          </a:p>
          <a:p>
            <a:r>
              <a:rPr lang="en-US" dirty="0"/>
              <a:t>Hypothermia</a:t>
            </a:r>
          </a:p>
          <a:p>
            <a:r>
              <a:rPr lang="en-US" dirty="0"/>
              <a:t>Hyperkalemia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4B8C3-DEDE-4356-810F-0D6FF4160E48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50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C262F-B162-4DA1-8A82-093201A5A5C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03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C262F-B162-4DA1-8A82-093201A5A5C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956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C262F-B162-4DA1-8A82-093201A5A5C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59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4EEE4-390D-4554-8837-95DD2300A9B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43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80246-1AF9-406F-BCAA-409CE6A7F94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62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28ED-7CE7-4FE1-A17C-14048A87ADF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97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4306B-2CCD-48FE-9DFB-B1A22E5D6C1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12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4EEE4-390D-4554-8837-95DD2300A9B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0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6" y="1"/>
            <a:ext cx="9100457" cy="6879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3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4"/>
          </a:xfrm>
        </p:spPr>
        <p:txBody>
          <a:bodyPr anchor="t" anchorCtr="0">
            <a:noAutofit/>
          </a:bodyPr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6843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52600"/>
            <a:ext cx="8229600" cy="1402055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4000"/>
              </a:lnSpc>
              <a:spcAft>
                <a:spcPts val="0"/>
              </a:spcAft>
              <a:defRPr sz="3200" b="1" cap="all" spc="25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 HEADLINE GOES HERE. PREFERRABLY IN ALL CAPS AND NO MORE THAN THREE LINES.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2075" y="4267200"/>
            <a:ext cx="6400800" cy="634997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2000" b="0" cap="all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UWMedicine_Logo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4800" y="6385405"/>
            <a:ext cx="1828800" cy="24399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00025" y="8305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000" dirty="0">
                <a:solidFill>
                  <a:srgbClr val="000000"/>
                </a:solidFill>
              </a:rPr>
              <a:t>UW MEDICINE    </a:t>
            </a:r>
            <a:r>
              <a:rPr lang="en-US" sz="1000" dirty="0">
                <a:solidFill>
                  <a:srgbClr val="FF0000"/>
                </a:solidFill>
                <a:latin typeface="Goudy"/>
              </a:rPr>
              <a:t>│</a:t>
            </a:r>
            <a:r>
              <a:rPr lang="en-US" sz="1000" dirty="0">
                <a:solidFill>
                  <a:srgbClr val="000000"/>
                </a:solidFill>
              </a:rPr>
              <a:t>  Harborview Medical Center </a:t>
            </a:r>
            <a:r>
              <a:rPr lang="en-US" sz="1000" dirty="0" smtClean="0">
                <a:solidFill>
                  <a:srgbClr val="D2232A"/>
                </a:solidFill>
              </a:rPr>
              <a:t>Operating Room RNs</a:t>
            </a:r>
            <a:endParaRPr lang="en-US" sz="1000" dirty="0">
              <a:solidFill>
                <a:srgbClr val="D2232A"/>
              </a:solidFill>
            </a:endParaRPr>
          </a:p>
          <a:p>
            <a:pPr algn="ctr"/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2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7924800" cy="48768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200" spc="50">
                <a:solidFill>
                  <a:srgbClr val="000000"/>
                </a:solidFill>
              </a:defRPr>
            </a:lvl1pPr>
            <a:lvl2pPr marL="11430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800">
                <a:solidFill>
                  <a:srgbClr val="030201"/>
                </a:solidFill>
              </a:defRPr>
            </a:lvl2pPr>
            <a:lvl3pPr marL="12620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400">
                <a:solidFill>
                  <a:srgbClr val="030201"/>
                </a:solidFill>
              </a:defRPr>
            </a:lvl3pPr>
            <a:lvl4pPr marL="13716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000">
                <a:solidFill>
                  <a:srgbClr val="030201"/>
                </a:solidFill>
              </a:defRPr>
            </a:lvl4pPr>
            <a:lvl5pPr marL="14906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0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83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Imag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rgbClr val="7C6316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740664"/>
            <a:ext cx="4572000" cy="527913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0" y="914400"/>
            <a:ext cx="4114800" cy="5791200"/>
          </a:xfrm>
        </p:spPr>
        <p:txBody>
          <a:bodyPr anchor="ctr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72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small Imag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34000" y="740664"/>
            <a:ext cx="3352800" cy="405993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648200" cy="5105400"/>
          </a:xfr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334000" y="4800600"/>
            <a:ext cx="3352800" cy="1371600"/>
          </a:xfrm>
        </p:spPr>
        <p:txBody>
          <a:bodyPr>
            <a:normAutofit/>
          </a:bodyPr>
          <a:lstStyle>
            <a:lvl1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cap="none" baseline="0"/>
            </a:lvl1pPr>
          </a:lstStyle>
          <a:p>
            <a:pPr lvl="0"/>
            <a:r>
              <a:rPr lang="en-US" dirty="0" smtClean="0"/>
              <a:t>Caption text in black.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Caption text in gold. </a:t>
            </a:r>
          </a:p>
          <a:p>
            <a:pPr lvl="0"/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04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Imag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2599265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9267"/>
            <a:ext cx="8229600" cy="753534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581400"/>
            <a:ext cx="7611536" cy="24384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spc="50">
                <a:solidFill>
                  <a:srgbClr val="030201"/>
                </a:solidFill>
              </a:defRPr>
            </a:lvl1pPr>
            <a:lvl2pPr marL="4572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800">
                <a:solidFill>
                  <a:srgbClr val="030201"/>
                </a:solidFill>
              </a:defRPr>
            </a:lvl2pPr>
            <a:lvl3pPr marL="5715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defRPr sz="2400">
                <a:solidFill>
                  <a:srgbClr val="030201"/>
                </a:solidFill>
              </a:defRPr>
            </a:lvl3pPr>
            <a:lvl4pPr marL="6858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000">
                <a:solidFill>
                  <a:srgbClr val="030201"/>
                </a:solidFill>
              </a:defRPr>
            </a:lvl4pPr>
            <a:lvl5pPr marL="8001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0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9873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59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81463" cy="259556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4081463" y="1433512"/>
            <a:ext cx="2938462" cy="11620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7019925" y="3704"/>
            <a:ext cx="2124075" cy="259556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2599265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9267"/>
            <a:ext cx="8229600" cy="753534"/>
          </a:xfrm>
        </p:spPr>
        <p:txBody>
          <a:bodyPr lIns="0" tIns="0" rIns="0" bIns="0" anchor="ctr">
            <a:norm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57600"/>
            <a:ext cx="7620000" cy="23622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spc="50">
                <a:solidFill>
                  <a:srgbClr val="000000"/>
                </a:solidFill>
              </a:defRPr>
            </a:lvl1pPr>
            <a:lvl2pPr marL="11430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600">
                <a:solidFill>
                  <a:srgbClr val="030201"/>
                </a:solidFill>
              </a:defRPr>
            </a:lvl2pPr>
            <a:lvl3pPr marL="12620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defRPr sz="2200">
                <a:solidFill>
                  <a:srgbClr val="030201"/>
                </a:solidFill>
              </a:defRPr>
            </a:lvl3pPr>
            <a:lvl4pPr marL="13716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1800">
                <a:solidFill>
                  <a:srgbClr val="030201"/>
                </a:solidFill>
              </a:defRPr>
            </a:lvl4pPr>
            <a:lvl5pPr marL="14906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18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4081463" y="0"/>
            <a:ext cx="2938462" cy="14335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20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4953000"/>
            <a:ext cx="5486400" cy="457200"/>
          </a:xfrm>
        </p:spPr>
        <p:txBody>
          <a:bodyPr anchor="b">
            <a:noAutofit/>
          </a:bodyPr>
          <a:lstStyle>
            <a:lvl1pPr algn="l">
              <a:defRPr sz="2400" b="1"/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5443538"/>
            <a:ext cx="5105400" cy="804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020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3800" y="6553200"/>
            <a:ext cx="2133600" cy="304800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457200" cy="304800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1828800" y="228600"/>
            <a:ext cx="5486400" cy="4648200"/>
          </a:xfrm>
        </p:spPr>
        <p:txBody>
          <a:bodyPr/>
          <a:lstStyle>
            <a:lvl1pPr algn="l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Full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52400"/>
            <a:ext cx="8229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434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1"/>
            <a:ext cx="4038600" cy="4876800"/>
          </a:xfrm>
        </p:spPr>
        <p:txBody>
          <a:bodyPr/>
          <a:lstStyle>
            <a:lvl1pPr>
              <a:buNone/>
              <a:defRPr sz="2800">
                <a:solidFill>
                  <a:srgbClr val="030201"/>
                </a:solidFill>
              </a:defRPr>
            </a:lvl1pPr>
            <a:lvl2pPr>
              <a:defRPr sz="2400">
                <a:solidFill>
                  <a:srgbClr val="030201"/>
                </a:solidFill>
              </a:defRPr>
            </a:lvl2pPr>
            <a:lvl3pPr>
              <a:defRPr sz="2000">
                <a:solidFill>
                  <a:srgbClr val="030201"/>
                </a:solidFill>
              </a:defRPr>
            </a:lvl3pPr>
            <a:lvl4pPr>
              <a:defRPr sz="1800">
                <a:solidFill>
                  <a:srgbClr val="030201"/>
                </a:solidFill>
              </a:defRPr>
            </a:lvl4pPr>
            <a:lvl5pPr>
              <a:buFont typeface="Arial" pitchFamily="34" charset="0"/>
              <a:buChar char="•"/>
              <a:defRPr sz="1800">
                <a:solidFill>
                  <a:srgbClr val="03020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3"/>
          </a:xfrm>
        </p:spPr>
        <p:txBody>
          <a:bodyPr/>
          <a:lstStyle>
            <a:lvl1pPr>
              <a:defRPr sz="2800">
                <a:solidFill>
                  <a:srgbClr val="030201"/>
                </a:solidFill>
              </a:defRPr>
            </a:lvl1pPr>
            <a:lvl2pPr>
              <a:defRPr sz="2400">
                <a:solidFill>
                  <a:srgbClr val="030201"/>
                </a:solidFill>
              </a:defRPr>
            </a:lvl2pPr>
            <a:lvl3pPr>
              <a:defRPr sz="2000">
                <a:solidFill>
                  <a:srgbClr val="030201"/>
                </a:solidFill>
              </a:defRPr>
            </a:lvl3pPr>
            <a:lvl4pPr>
              <a:defRPr sz="1800">
                <a:solidFill>
                  <a:srgbClr val="030201"/>
                </a:solidFill>
              </a:defRPr>
            </a:lvl4pPr>
            <a:lvl5pPr>
              <a:buFont typeface="Arial" pitchFamily="34" charset="0"/>
              <a:buChar char="•"/>
              <a:defRPr sz="1800">
                <a:solidFill>
                  <a:srgbClr val="03020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14800" y="6492875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553200"/>
            <a:ext cx="533400" cy="304800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200"/>
          </a:xfrm>
        </p:spPr>
        <p:txBody>
          <a:bodyPr lIns="0" tIns="0" rIns="0" bIns="0" anchor="ctr">
            <a:norm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361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962400" y="6492875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47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onl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457200" y="152400"/>
            <a:ext cx="8229600" cy="57912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65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only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838200"/>
            <a:ext cx="9144000" cy="51054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1219200"/>
            <a:ext cx="8229600" cy="4419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200"/>
          </a:xfrm>
        </p:spPr>
        <p:txBody>
          <a:bodyPr lIns="0" tIns="0" rIns="0" bIns="0" anchor="ctr">
            <a:norm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472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990600"/>
            <a:ext cx="5334000" cy="2895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791200" y="1143000"/>
            <a:ext cx="2895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3886200"/>
            <a:ext cx="5334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23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648200" cy="5105400"/>
          </a:xfr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334000" y="4800600"/>
            <a:ext cx="3352800" cy="1295400"/>
          </a:xfrm>
        </p:spPr>
        <p:txBody>
          <a:bodyPr anchor="ctr">
            <a:normAutofit/>
          </a:bodyPr>
          <a:lstStyle>
            <a:lvl1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cap="none" baseline="0"/>
            </a:lvl1pPr>
          </a:lstStyle>
          <a:p>
            <a:pPr lvl="0"/>
            <a:r>
              <a:rPr lang="en-US" dirty="0" smtClean="0"/>
              <a:t>Caption text in black.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Caption text in gold. </a:t>
            </a:r>
          </a:p>
          <a:p>
            <a:pPr lvl="0"/>
            <a:endParaRPr lang="en-US" dirty="0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3"/>
          </p:nvPr>
        </p:nvSpPr>
        <p:spPr>
          <a:xfrm>
            <a:off x="5334000" y="762000"/>
            <a:ext cx="3352800" cy="4038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39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990600"/>
            <a:ext cx="4114800" cy="3657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4648200"/>
            <a:ext cx="8229600" cy="137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hart Placeholder 9"/>
          <p:cNvSpPr>
            <a:spLocks noGrp="1"/>
          </p:cNvSpPr>
          <p:nvPr>
            <p:ph type="chart" sz="quarter" idx="16"/>
          </p:nvPr>
        </p:nvSpPr>
        <p:spPr>
          <a:xfrm>
            <a:off x="4572000" y="990600"/>
            <a:ext cx="4114800" cy="3657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36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990600"/>
            <a:ext cx="8229600" cy="35814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4572000"/>
            <a:ext cx="8229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78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3020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4800" y="6629400"/>
            <a:ext cx="2133600" cy="228600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1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5E4B-FD66-4EA1-842C-23ED7C145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ACD-8AA6-45AB-884F-10D6707A5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8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5E4B-FD66-4EA1-842C-23ED7C145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ACD-8AA6-45AB-884F-10D6707A5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52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5E4B-FD66-4EA1-842C-23ED7C145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ACD-8AA6-45AB-884F-10D6707A5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87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5E4B-FD66-4EA1-842C-23ED7C145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ACD-8AA6-45AB-884F-10D6707A5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45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5E4B-FD66-4EA1-842C-23ED7C145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ACD-8AA6-45AB-884F-10D6707A5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24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5E4B-FD66-4EA1-842C-23ED7C145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ACD-8AA6-45AB-884F-10D6707A5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16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5E4B-FD66-4EA1-842C-23ED7C145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ACD-8AA6-45AB-884F-10D6707A5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05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5E4B-FD66-4EA1-842C-23ED7C145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ACD-8AA6-45AB-884F-10D6707A5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5E4B-FD66-4EA1-842C-23ED7C145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ACD-8AA6-45AB-884F-10D6707A5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35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5E4B-FD66-4EA1-842C-23ED7C145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ACD-8AA6-45AB-884F-10D6707A5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5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5E4B-FD66-4EA1-842C-23ED7C145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7ACD-8AA6-45AB-884F-10D6707A5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58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36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90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30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875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80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52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38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68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7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90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81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52600"/>
            <a:ext cx="8229600" cy="1402055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4000"/>
              </a:lnSpc>
              <a:spcAft>
                <a:spcPts val="0"/>
              </a:spcAft>
              <a:defRPr sz="3200" b="1" cap="all" spc="25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 HEADLINE GOES HERE. PREFERRABLY IN ALL CAPS AND NO MORE THAN THREE LINES.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2075" y="4267200"/>
            <a:ext cx="6400800" cy="634997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2000" b="0" cap="all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UWMedicine_Logo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4800" y="6385405"/>
            <a:ext cx="1828800" cy="24399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00025" y="104775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000" dirty="0">
                <a:solidFill>
                  <a:srgbClr val="000000"/>
                </a:solidFill>
              </a:rPr>
              <a:t>UW MEDICINE    </a:t>
            </a:r>
            <a:r>
              <a:rPr lang="en-US" sz="1000" dirty="0">
                <a:solidFill>
                  <a:srgbClr val="FF0000"/>
                </a:solidFill>
                <a:latin typeface="Goudy"/>
              </a:rPr>
              <a:t>│</a:t>
            </a:r>
            <a:r>
              <a:rPr lang="en-US" sz="1000" dirty="0">
                <a:solidFill>
                  <a:srgbClr val="000000"/>
                </a:solidFill>
              </a:rPr>
              <a:t>   </a:t>
            </a:r>
            <a:r>
              <a:rPr lang="en-US" sz="1000" dirty="0">
                <a:solidFill>
                  <a:srgbClr val="D2232A"/>
                </a:solidFill>
              </a:rPr>
              <a:t>Critical Care Skills 2019</a:t>
            </a:r>
          </a:p>
          <a:p>
            <a:pPr algn="ctr"/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223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7924800" cy="48768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200" spc="50">
                <a:solidFill>
                  <a:srgbClr val="000000"/>
                </a:solidFill>
              </a:defRPr>
            </a:lvl1pPr>
            <a:lvl2pPr marL="11430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800">
                <a:solidFill>
                  <a:srgbClr val="030201"/>
                </a:solidFill>
              </a:defRPr>
            </a:lvl2pPr>
            <a:lvl3pPr marL="12620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400">
                <a:solidFill>
                  <a:srgbClr val="030201"/>
                </a:solidFill>
              </a:defRPr>
            </a:lvl3pPr>
            <a:lvl4pPr marL="13716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000">
                <a:solidFill>
                  <a:srgbClr val="030201"/>
                </a:solidFill>
              </a:defRPr>
            </a:lvl4pPr>
            <a:lvl5pPr marL="14906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 pitchFamily="34" charset="0"/>
              <a:buChar char="•"/>
              <a:defRPr sz="20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749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Imag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rgbClr val="7C6316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740664"/>
            <a:ext cx="4572000" cy="527913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0" y="914400"/>
            <a:ext cx="4114800" cy="5791200"/>
          </a:xfrm>
        </p:spPr>
        <p:txBody>
          <a:bodyPr anchor="ctr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383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small Imag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34000" y="740664"/>
            <a:ext cx="3352800" cy="405993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648200" cy="5105400"/>
          </a:xfr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334000" y="4800600"/>
            <a:ext cx="3352800" cy="1371600"/>
          </a:xfrm>
        </p:spPr>
        <p:txBody>
          <a:bodyPr>
            <a:normAutofit/>
          </a:bodyPr>
          <a:lstStyle>
            <a:lvl1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cap="none" baseline="0"/>
            </a:lvl1pPr>
          </a:lstStyle>
          <a:p>
            <a:pPr lvl="0"/>
            <a:r>
              <a:rPr lang="en-US" dirty="0"/>
              <a:t>Caption text in black.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Caption text in gold. </a:t>
            </a:r>
          </a:p>
          <a:p>
            <a:pPr lvl="0"/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26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Imag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2599265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9267"/>
            <a:ext cx="8229600" cy="753534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581400"/>
            <a:ext cx="7611536" cy="24384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spc="50">
                <a:solidFill>
                  <a:srgbClr val="030201"/>
                </a:solidFill>
              </a:defRPr>
            </a:lvl1pPr>
            <a:lvl2pPr marL="4572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800">
                <a:solidFill>
                  <a:srgbClr val="030201"/>
                </a:solidFill>
              </a:defRPr>
            </a:lvl2pPr>
            <a:lvl3pPr marL="5715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defRPr sz="2400">
                <a:solidFill>
                  <a:srgbClr val="030201"/>
                </a:solidFill>
              </a:defRPr>
            </a:lvl3pPr>
            <a:lvl4pPr marL="6858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000">
                <a:solidFill>
                  <a:srgbClr val="030201"/>
                </a:solidFill>
              </a:defRPr>
            </a:lvl4pPr>
            <a:lvl5pPr marL="800100" indent="-1143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0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9873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23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81463" cy="259556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4081463" y="1433512"/>
            <a:ext cx="2938462" cy="11620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7019925" y="3704"/>
            <a:ext cx="2124075" cy="259556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2599265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9267"/>
            <a:ext cx="8229600" cy="753534"/>
          </a:xfrm>
        </p:spPr>
        <p:txBody>
          <a:bodyPr lIns="0" tIns="0" rIns="0" bIns="0" anchor="ctr">
            <a:norm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57600"/>
            <a:ext cx="7620000" cy="2362200"/>
          </a:xfrm>
        </p:spPr>
        <p:txBody>
          <a:bodyPr lIns="9144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spc="50">
                <a:solidFill>
                  <a:srgbClr val="000000"/>
                </a:solidFill>
              </a:defRPr>
            </a:lvl1pPr>
            <a:lvl2pPr marL="11430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2600">
                <a:solidFill>
                  <a:srgbClr val="030201"/>
                </a:solidFill>
              </a:defRPr>
            </a:lvl2pPr>
            <a:lvl3pPr marL="12620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defRPr sz="2200">
                <a:solidFill>
                  <a:srgbClr val="030201"/>
                </a:solidFill>
              </a:defRPr>
            </a:lvl3pPr>
            <a:lvl4pPr marL="1371600" indent="-1095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1800">
                <a:solidFill>
                  <a:srgbClr val="030201"/>
                </a:solidFill>
              </a:defRPr>
            </a:lvl4pPr>
            <a:lvl5pPr marL="1490663" indent="-1190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595B5A"/>
              </a:buClr>
              <a:buFont typeface="Arial"/>
              <a:buChar char="•"/>
              <a:defRPr sz="1800">
                <a:solidFill>
                  <a:srgbClr val="03020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4081463" y="0"/>
            <a:ext cx="2938462" cy="14335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3457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4953000"/>
            <a:ext cx="5486400" cy="457200"/>
          </a:xfrm>
        </p:spPr>
        <p:txBody>
          <a:bodyPr anchor="b">
            <a:noAutofit/>
          </a:bodyPr>
          <a:lstStyle>
            <a:lvl1pPr algn="l">
              <a:defRPr sz="2400" b="1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5443538"/>
            <a:ext cx="5105400" cy="804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020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33800" y="6553200"/>
            <a:ext cx="2133600" cy="304800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srgbClr val="7C6316"/>
                </a:solidFill>
              </a:rPr>
              <a:t>January 2019</a:t>
            </a:r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457200" cy="304800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1828800" y="228600"/>
            <a:ext cx="5486400" cy="4648200"/>
          </a:xfrm>
        </p:spPr>
        <p:txBody>
          <a:bodyPr/>
          <a:lstStyle>
            <a:lvl1pPr algn="l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8880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Full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52400"/>
            <a:ext cx="8229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9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1"/>
            <a:ext cx="4038600" cy="4876800"/>
          </a:xfrm>
        </p:spPr>
        <p:txBody>
          <a:bodyPr/>
          <a:lstStyle>
            <a:lvl1pPr>
              <a:buNone/>
              <a:defRPr sz="2800">
                <a:solidFill>
                  <a:srgbClr val="030201"/>
                </a:solidFill>
              </a:defRPr>
            </a:lvl1pPr>
            <a:lvl2pPr>
              <a:defRPr sz="2400">
                <a:solidFill>
                  <a:srgbClr val="030201"/>
                </a:solidFill>
              </a:defRPr>
            </a:lvl2pPr>
            <a:lvl3pPr>
              <a:defRPr sz="2000">
                <a:solidFill>
                  <a:srgbClr val="030201"/>
                </a:solidFill>
              </a:defRPr>
            </a:lvl3pPr>
            <a:lvl4pPr>
              <a:defRPr sz="1800">
                <a:solidFill>
                  <a:srgbClr val="030201"/>
                </a:solidFill>
              </a:defRPr>
            </a:lvl4pPr>
            <a:lvl5pPr>
              <a:buFont typeface="Arial" pitchFamily="34" charset="0"/>
              <a:buChar char="•"/>
              <a:defRPr sz="1800">
                <a:solidFill>
                  <a:srgbClr val="03020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3"/>
          </a:xfrm>
        </p:spPr>
        <p:txBody>
          <a:bodyPr/>
          <a:lstStyle>
            <a:lvl1pPr>
              <a:defRPr sz="2800">
                <a:solidFill>
                  <a:srgbClr val="030201"/>
                </a:solidFill>
              </a:defRPr>
            </a:lvl1pPr>
            <a:lvl2pPr>
              <a:defRPr sz="2400">
                <a:solidFill>
                  <a:srgbClr val="030201"/>
                </a:solidFill>
              </a:defRPr>
            </a:lvl2pPr>
            <a:lvl3pPr>
              <a:defRPr sz="2000">
                <a:solidFill>
                  <a:srgbClr val="030201"/>
                </a:solidFill>
              </a:defRPr>
            </a:lvl3pPr>
            <a:lvl4pPr>
              <a:defRPr sz="1800">
                <a:solidFill>
                  <a:srgbClr val="030201"/>
                </a:solidFill>
              </a:defRPr>
            </a:lvl4pPr>
            <a:lvl5pPr>
              <a:buFont typeface="Arial" pitchFamily="34" charset="0"/>
              <a:buChar char="•"/>
              <a:defRPr sz="1800">
                <a:solidFill>
                  <a:srgbClr val="03020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14800" y="6492875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>
                <a:solidFill>
                  <a:srgbClr val="7C6316"/>
                </a:solidFill>
              </a:rPr>
              <a:t>January 2019</a:t>
            </a:r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553200"/>
            <a:ext cx="533400" cy="304800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200"/>
          </a:xfrm>
        </p:spPr>
        <p:txBody>
          <a:bodyPr lIns="0" tIns="0" rIns="0" bIns="0" anchor="ctr">
            <a:norm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592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962400" y="6492875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>
                <a:solidFill>
                  <a:srgbClr val="7C6316"/>
                </a:solidFill>
              </a:rPr>
              <a:t>January 2019</a:t>
            </a:r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72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onl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457200" y="152400"/>
            <a:ext cx="8229600" cy="57912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062074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only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838200"/>
            <a:ext cx="9144000" cy="51054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1219200"/>
            <a:ext cx="8229600" cy="4419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200"/>
          </a:xfrm>
        </p:spPr>
        <p:txBody>
          <a:bodyPr lIns="0" tIns="0" rIns="0" bIns="0" anchor="ctr">
            <a:norm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717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990600"/>
            <a:ext cx="5334000" cy="2895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791200" y="1143000"/>
            <a:ext cx="2895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3886200"/>
            <a:ext cx="53340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74704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4648200" cy="5105400"/>
          </a:xfr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334000" y="4800600"/>
            <a:ext cx="3352800" cy="1295400"/>
          </a:xfrm>
        </p:spPr>
        <p:txBody>
          <a:bodyPr anchor="ctr">
            <a:normAutofit/>
          </a:bodyPr>
          <a:lstStyle>
            <a:lvl1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cap="none" baseline="0"/>
            </a:lvl1pPr>
          </a:lstStyle>
          <a:p>
            <a:pPr lvl="0"/>
            <a:r>
              <a:rPr lang="en-US" dirty="0"/>
              <a:t>Caption text in black.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Caption text in gold. </a:t>
            </a:r>
          </a:p>
          <a:p>
            <a:pPr lvl="0"/>
            <a:endParaRPr lang="en-US" dirty="0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3"/>
          </p:nvPr>
        </p:nvSpPr>
        <p:spPr>
          <a:xfrm>
            <a:off x="5334000" y="762000"/>
            <a:ext cx="3352800" cy="4038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115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990600"/>
            <a:ext cx="4114800" cy="3657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4648200"/>
            <a:ext cx="8229600" cy="137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hart Placeholder 9"/>
          <p:cNvSpPr>
            <a:spLocks noGrp="1"/>
          </p:cNvSpPr>
          <p:nvPr>
            <p:ph type="chart" sz="quarter" idx="16"/>
          </p:nvPr>
        </p:nvSpPr>
        <p:spPr>
          <a:xfrm>
            <a:off x="4572000" y="990600"/>
            <a:ext cx="4114800" cy="3657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0082014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Chart-and-tex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631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990600"/>
            <a:ext cx="8229600" cy="35814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4572000"/>
            <a:ext cx="8229600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74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3020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4800" y="6629400"/>
            <a:ext cx="2133600" cy="228600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srgbClr val="7C6316"/>
                </a:solidFill>
              </a:rPr>
              <a:t>January 2019</a:t>
            </a:r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499623A8-EBC6-4F74-88B3-26EAE98D8F54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664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8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FFCC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359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390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4267200" cy="5097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4267200" cy="5097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52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870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714500"/>
            <a:ext cx="4268788" cy="44116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2870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14500"/>
            <a:ext cx="4270375" cy="44116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607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FFCC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425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732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949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98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t" anchorCtr="0">
            <a:noAutofit/>
          </a:bodyPr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901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9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283-18E4-4869-930B-AEA94FDB75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193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499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290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048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294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241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407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031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883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1/7/2020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7D5283-18E4-4869-930B-AEA94FDB75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47D5283-18E4-4869-930B-AEA94FDB75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1/7/2020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58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82296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 descr="UWMedicine_Logo_RGB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04800" y="6385405"/>
            <a:ext cx="1828800" cy="2439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38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95E4B-FD66-4EA1-842C-23ED7C145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37ACD-8AA6-45AB-884F-10D6707A5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6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82296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UWMedicine_Logo_RGB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04800" y="6385405"/>
            <a:ext cx="1828800" cy="2439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629400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5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200" b="1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3020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8700"/>
            <a:ext cx="8686800" cy="5097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5283-18E4-4869-930B-AEA94FDB754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105828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46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FFCC66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A7363-3A2B-4667-8393-7DB1122936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CF806-ED10-49D7-AF8C-8428B3BE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4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7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microsoft.com/office/2007/relationships/hdphoto" Target="../media/hdphoto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openxmlformats.org/officeDocument/2006/relationships/image" Target="../media/image32.jpeg"/><Relationship Id="rId10" Type="http://schemas.microsoft.com/office/2007/relationships/hdphoto" Target="../media/hdphoto2.wdp"/><Relationship Id="rId4" Type="http://schemas.openxmlformats.org/officeDocument/2006/relationships/image" Target="../media/image31.jpeg"/><Relationship Id="rId9" Type="http://schemas.openxmlformats.org/officeDocument/2006/relationships/image" Target="../media/image35.jpe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microsoft.com/office/2007/relationships/hdphoto" Target="../media/hdphoto4.wdp"/><Relationship Id="rId10" Type="http://schemas.openxmlformats.org/officeDocument/2006/relationships/image" Target="../media/image53.png"/><Relationship Id="rId4" Type="http://schemas.openxmlformats.org/officeDocument/2006/relationships/image" Target="../media/image48.jpeg"/><Relationship Id="rId9" Type="http://schemas.openxmlformats.org/officeDocument/2006/relationships/image" Target="../media/image52.pn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0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571500" y="2171700"/>
            <a:ext cx="7772400" cy="9144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O.R. Read back Training</a:t>
            </a:r>
            <a:b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Transfusion Safety at the bedside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5"/>
          <p:cNvSpPr>
            <a:spLocks noGrp="1"/>
          </p:cNvSpPr>
          <p:nvPr>
            <p:ph type="subTitle" idx="1"/>
          </p:nvPr>
        </p:nvSpPr>
        <p:spPr>
          <a:xfrm>
            <a:off x="1371600" y="3086100"/>
            <a:ext cx="64008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for Anesthesia and TSL Technicians</a:t>
            </a:r>
            <a:endParaRPr lang="en-US" sz="2400" dirty="0"/>
          </a:p>
        </p:txBody>
      </p:sp>
      <p:sp>
        <p:nvSpPr>
          <p:cNvPr id="5" name="Subtitl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57400" y="4953000"/>
            <a:ext cx="682992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Melora Riveira, BSN, RN, CCRN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melorag@uw.edu</a:t>
            </a: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Teodora </a:t>
            </a:r>
            <a:r>
              <a:rPr lang="en-US" sz="16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Monoski</a:t>
            </a:r>
            <a:r>
              <a:rPr lang="en-US" sz="1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Education Lead Transfusion Services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teodora2@uw.edu</a:t>
            </a: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1304925" y="3771900"/>
            <a:ext cx="640080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800" kern="120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400" kern="120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effectLst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62225" y="3657600"/>
            <a:ext cx="3886200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2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23A8-EBC6-4F74-88B3-26EAE98D8F54}" type="slidenum">
              <a:rPr lang="en-US" smtClean="0">
                <a:solidFill>
                  <a:srgbClr val="7C6316"/>
                </a:solidFill>
              </a:rPr>
              <a:pPr/>
              <a:t>10</a:t>
            </a:fld>
            <a:endParaRPr lang="en-US" dirty="0">
              <a:solidFill>
                <a:srgbClr val="7C6316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01022" y="-100822"/>
            <a:ext cx="1219199" cy="340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3049">
            <a:off x="1201780" y="2521888"/>
            <a:ext cx="2938489" cy="391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0" t="21141" r="1746" b="46766"/>
          <a:stretch/>
        </p:blipFill>
        <p:spPr bwMode="auto">
          <a:xfrm>
            <a:off x="4774016" y="499728"/>
            <a:ext cx="2849527" cy="220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xplosion 1 6"/>
          <p:cNvSpPr/>
          <p:nvPr/>
        </p:nvSpPr>
        <p:spPr>
          <a:xfrm>
            <a:off x="6421636" y="1968787"/>
            <a:ext cx="2514600" cy="1524000"/>
          </a:xfrm>
          <a:prstGeom prst="irregularSeal1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6292" y="245964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Missing signature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 on form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9"/>
          <a:stretch/>
        </p:blipFill>
        <p:spPr bwMode="auto">
          <a:xfrm>
            <a:off x="5843106" y="3625702"/>
            <a:ext cx="2618501" cy="200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xplosion 1 9"/>
          <p:cNvSpPr/>
          <p:nvPr/>
        </p:nvSpPr>
        <p:spPr>
          <a:xfrm>
            <a:off x="6627279" y="5486400"/>
            <a:ext cx="1992528" cy="1301066"/>
          </a:xfrm>
          <a:prstGeom prst="irregularSeal1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6292" y="5943600"/>
            <a:ext cx="2554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No patient label</a:t>
            </a:r>
          </a:p>
        </p:txBody>
      </p:sp>
      <p:sp>
        <p:nvSpPr>
          <p:cNvPr id="12" name="Explosion 1 11"/>
          <p:cNvSpPr/>
          <p:nvPr/>
        </p:nvSpPr>
        <p:spPr>
          <a:xfrm>
            <a:off x="2598849" y="1651575"/>
            <a:ext cx="2514600" cy="1524000"/>
          </a:xfrm>
          <a:prstGeom prst="irregularSeal1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5179" y="2151306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illegible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Explosion 1 15"/>
          <p:cNvSpPr/>
          <p:nvPr/>
        </p:nvSpPr>
        <p:spPr>
          <a:xfrm>
            <a:off x="2734617" y="5235884"/>
            <a:ext cx="2480524" cy="1566530"/>
          </a:xfrm>
          <a:prstGeom prst="irregularSeal1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0609" y="5742197"/>
            <a:ext cx="185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Missing 2 signatures, date, time on sample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7279" y="838200"/>
            <a:ext cx="840321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99" y="-16669"/>
            <a:ext cx="21209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48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941" y="1732884"/>
            <a:ext cx="8839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0000"/>
                </a:solidFill>
              </a:rPr>
              <a:t>Why is this important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Clinician time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Delays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Resources/cost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I</a:t>
            </a:r>
            <a:r>
              <a:rPr lang="en-US" sz="2400" dirty="0" smtClean="0">
                <a:solidFill>
                  <a:srgbClr val="000000"/>
                </a:solidFill>
              </a:rPr>
              <a:t>atrogenic anemia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0000"/>
                </a:solidFill>
              </a:rPr>
              <a:t>How </a:t>
            </a:r>
            <a:r>
              <a:rPr lang="en-US" sz="2400" b="1" dirty="0">
                <a:solidFill>
                  <a:srgbClr val="000000"/>
                </a:solidFill>
              </a:rPr>
              <a:t>can we prevent this: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Making transfusion related activities a time-out and understand the importance. Even in emergencies or busy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Communication with TSL on what is needed if unsure</a:t>
            </a:r>
          </a:p>
          <a:p>
            <a:pPr lvl="1"/>
            <a:endParaRPr lang="en-US" sz="24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6968" y="532555"/>
            <a:ext cx="6609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PSN </a:t>
            </a:r>
            <a:r>
              <a:rPr lang="en-US" sz="3600" b="1" u="sng" dirty="0" smtClean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Themes and Criteria for</a:t>
            </a:r>
          </a:p>
          <a:p>
            <a:pPr algn="ctr"/>
            <a:r>
              <a:rPr lang="en-US" sz="3600" b="1" u="sng" dirty="0" smtClean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</a:t>
            </a:r>
            <a:r>
              <a:rPr lang="en-US" sz="3600" b="1" u="sng" dirty="0" smtClean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Rejection</a:t>
            </a:r>
            <a:endParaRPr lang="en-US" sz="3600" b="1" u="sng" dirty="0">
              <a:solidFill>
                <a:srgbClr val="7C63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171700"/>
            <a:ext cx="21209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9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3" descr="Screen Clipping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69" y="228600"/>
            <a:ext cx="4941794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3" y="273049"/>
            <a:ext cx="3543297" cy="116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FCC6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OBTAINING BLOOD FROM TSL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57203" y="1435102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TSL will complete TRANSFUSION SERVICES BLOOD PRODUCT RELEASE FORM (HMC2594), aka “GREEN SHEET,” to fulfill request blood components for the OR.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TSL will prepare blood components based on the providers request: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Patient Identifiers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Blood component and dose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Modification Request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24966" y="4670914"/>
            <a:ext cx="3046708" cy="2062103"/>
          </a:xfrm>
          <a:prstGeom prst="rect">
            <a:avLst/>
          </a:prstGeom>
          <a:gradFill rotWithShape="1">
            <a:gsLst>
              <a:gs pos="0">
                <a:srgbClr val="AD0101">
                  <a:shade val="51000"/>
                  <a:satMod val="130000"/>
                </a:srgbClr>
              </a:gs>
              <a:gs pos="80000">
                <a:srgbClr val="AD0101">
                  <a:shade val="93000"/>
                  <a:satMod val="130000"/>
                </a:srgbClr>
              </a:gs>
              <a:gs pos="100000">
                <a:srgbClr val="AD0101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AD0101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INSPECT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blood component 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VERIFY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you have the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right component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(with the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requested attributes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 to the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right patient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Once you receive the blood product,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SIGN THIS SECTION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RETURN FORM TO TSL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4732796"/>
            <a:ext cx="21209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44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13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xmlns="" id="{AEC503BF-54D3-8C44-8AA1-A63C1FF60928}"/>
              </a:ext>
            </a:extLst>
          </p:cNvPr>
          <p:cNvSpPr txBox="1">
            <a:spLocks/>
          </p:cNvSpPr>
          <p:nvPr/>
        </p:nvSpPr>
        <p:spPr>
          <a:xfrm>
            <a:off x="7791448" y="6508751"/>
            <a:ext cx="1524001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7C6316"/>
                </a:solidFill>
              </a:rPr>
              <a:t>Jan/Feb 2019</a:t>
            </a:r>
            <a:endParaRPr lang="en-US" sz="1000" dirty="0">
              <a:solidFill>
                <a:srgbClr val="7C6316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62462"/>
            <a:ext cx="3557730" cy="474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EFB3D600-D9C2-144D-931A-81EA353F9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44009"/>
            <a:ext cx="3733800" cy="497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A42AD3D-EED7-634A-A4E2-7AB5E20A2DCF}"/>
              </a:ext>
            </a:extLst>
          </p:cNvPr>
          <p:cNvSpPr/>
          <p:nvPr/>
        </p:nvSpPr>
        <p:spPr>
          <a:xfrm>
            <a:off x="5029200" y="2291492"/>
            <a:ext cx="2590800" cy="2414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3" y="273049"/>
            <a:ext cx="4538659" cy="116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FCC6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OBTAINING BLOOD FROM TSL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-9525"/>
            <a:ext cx="21209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0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hidden="1"/>
          <p:cNvGrpSpPr/>
          <p:nvPr/>
        </p:nvGrpSpPr>
        <p:grpSpPr>
          <a:xfrm>
            <a:off x="-17426" y="-198027"/>
            <a:ext cx="8753438" cy="6944219"/>
            <a:chOff x="0" y="-198028"/>
            <a:chExt cx="9144000" cy="7254056"/>
          </a:xfrm>
        </p:grpSpPr>
        <p:pic>
          <p:nvPicPr>
            <p:cNvPr id="5" name="Bgd - B&amp;W" descr="http://www.howitworksdaily.com/wp-content/uploads/2011/01/Blood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-198027"/>
              <a:ext cx="9144000" cy="725405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Bgd - Color Cropped"/>
            <p:cNvGrpSpPr/>
            <p:nvPr/>
          </p:nvGrpSpPr>
          <p:grpSpPr>
            <a:xfrm>
              <a:off x="0" y="-198028"/>
              <a:ext cx="9144000" cy="7216113"/>
              <a:chOff x="393700" y="114299"/>
              <a:chExt cx="8356600" cy="6594725"/>
            </a:xfrm>
          </p:grpSpPr>
          <p:pic>
            <p:nvPicPr>
              <p:cNvPr id="7" name="Picture 2" descr="http://www.howitworksdaily.com/wp-content/uploads/2011/01/Blood.jpg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93700" y="1901777"/>
                <a:ext cx="5082426" cy="4807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http://www.howitworksdaily.com/wp-content/uploads/2011/01/Blood.jpg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476126" y="114299"/>
                <a:ext cx="3274174" cy="45307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://www.howitworksdaily.com/wp-content/uploads/2011/01/Blood.jpg"/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976099" y="801384"/>
                <a:ext cx="1500026" cy="1100394"/>
              </a:xfrm>
              <a:prstGeom prst="triangle">
                <a:avLst>
                  <a:gd name="adj" fmla="val 100000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" name="Plasma Trigger" descr="http://www.howitworksdaily.com/wp-content/uploads/2011/01/Blood.jpg" hidden="1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7" t="63446" r="46939" b="27240"/>
          <a:stretch/>
        </p:blipFill>
        <p:spPr bwMode="auto">
          <a:xfrm>
            <a:off x="4146311" y="4207815"/>
            <a:ext cx="480881" cy="64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lt Trigger" descr="http://www.howitworksdaily.com/wp-content/uploads/2011/01/Blood.jpg" hidden="1"/>
          <p:cNvPicPr>
            <a:picLocks noChangeAspect="1" noChangeArrowheads="1"/>
          </p:cNvPicPr>
          <p:nvPr/>
        </p:nvPicPr>
        <p:blipFill rotWithShape="1"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6685" y="3179297"/>
            <a:ext cx="335238" cy="51907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WBC Trigger" descr="http://www.howitworksdaily.com/wp-content/uploads/2011/01/Blood.jpg" hidden="1"/>
          <p:cNvPicPr>
            <a:picLocks noChangeAspect="1" noChangeArrowheads="1"/>
          </p:cNvPicPr>
          <p:nvPr/>
        </p:nvPicPr>
        <p:blipFill rotWithShape="1">
          <a:blip r:embed="rId9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18929" y="2495850"/>
            <a:ext cx="1436736" cy="136689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BC Trigger" descr="http://www.howitworksdaily.com/wp-content/uploads/2011/01/Blood.jpg" hidden="1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4" t="16461" r="20529" b="65912"/>
          <a:stretch/>
        </p:blipFill>
        <p:spPr bwMode="auto">
          <a:xfrm>
            <a:off x="3571487" y="2495025"/>
            <a:ext cx="641919" cy="887650"/>
          </a:xfrm>
          <a:prstGeom prst="ellipse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gd - B&amp;W 2" descr="http://www.howitworksdaily.com/wp-content/uploads/2011/01/Blood.jpg"/>
          <p:cNvPicPr>
            <a:picLocks noChangeAspect="1" noChangeArrowheads="1"/>
          </p:cNvPicPr>
          <p:nvPr/>
        </p:nvPicPr>
        <p:blipFill rotWithShape="1">
          <a:blip r:embed="rId11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86"/>
          <a:stretch/>
        </p:blipFill>
        <p:spPr bwMode="auto">
          <a:xfrm>
            <a:off x="195281" y="874931"/>
            <a:ext cx="8753438" cy="495506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3" name="Rectangle 32"/>
          <p:cNvSpPr/>
          <p:nvPr/>
        </p:nvSpPr>
        <p:spPr>
          <a:xfrm>
            <a:off x="196596" y="880285"/>
            <a:ext cx="8750808" cy="4955066"/>
          </a:xfrm>
          <a:prstGeom prst="rect">
            <a:avLst/>
          </a:prstGeom>
          <a:solidFill>
            <a:srgbClr val="FFCC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BC Desc"/>
          <p:cNvSpPr/>
          <p:nvPr/>
        </p:nvSpPr>
        <p:spPr bwMode="auto">
          <a:xfrm>
            <a:off x="792267" y="1045983"/>
            <a:ext cx="2771922" cy="954107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 Blood Cells</a:t>
            </a:r>
            <a:r>
              <a:rPr lang="en-US" sz="2000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0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28600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Carry oxygen from the lungs to your body’s tissue and take carbon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dioxide back to your lungs to be exhaled.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Plt Desc"/>
          <p:cNvSpPr/>
          <p:nvPr/>
        </p:nvSpPr>
        <p:spPr bwMode="auto">
          <a:xfrm>
            <a:off x="235342" y="2212068"/>
            <a:ext cx="2523784" cy="1138773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Platelets</a:t>
            </a:r>
            <a:r>
              <a:rPr lang="en-US" sz="2000" baseline="30000" dirty="0" smtClean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28600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</a:rPr>
              <a:t>Colorless cell fragments in the blood whose main function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</a:rPr>
              <a:t> is to interact with clotting proteins to stop or prevent bleeding.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" name="RBC Pic" descr="http://www.howitworksdaily.com/wp-content/uploads/2011/01/Blood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4" t="16461" r="20529" b="65912"/>
          <a:stretch/>
        </p:blipFill>
        <p:spPr bwMode="auto">
          <a:xfrm>
            <a:off x="3784193" y="1912266"/>
            <a:ext cx="641919" cy="818186"/>
          </a:xfrm>
          <a:prstGeom prst="ellipse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lt Pic" descr="http://www.howitworksdaily.com/wp-content/uploads/2011/01/Blood.jp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9392" y="2542229"/>
            <a:ext cx="335238" cy="478451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lsm Desc"/>
          <p:cNvSpPr/>
          <p:nvPr/>
        </p:nvSpPr>
        <p:spPr bwMode="auto">
          <a:xfrm>
            <a:off x="3886203" y="3200359"/>
            <a:ext cx="4128231" cy="1508105"/>
          </a:xfrm>
          <a:prstGeom prst="rect">
            <a:avLst/>
          </a:prstGeom>
          <a:solidFill>
            <a:srgbClr val="FFCC00">
              <a:alpha val="74902"/>
            </a:srgbClr>
          </a:solidFill>
          <a:ln>
            <a:noFill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Plasma</a:t>
            </a: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sz="2000" b="1" baseline="300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228600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chemeClr val="bg1"/>
                </a:solidFill>
              </a:rPr>
              <a:t>Fluid in which platelets, white blood cells, and red blood cells are suspended.  It is made up of:</a:t>
            </a:r>
          </a:p>
          <a:p>
            <a:pPr marL="4000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</a:rPr>
              <a:t>92%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</a:rPr>
              <a:t> water</a:t>
            </a:r>
          </a:p>
          <a:p>
            <a:pPr marL="4000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US" sz="1200" baseline="0" dirty="0" smtClean="0">
                <a:solidFill>
                  <a:schemeClr val="bg1"/>
                </a:solidFill>
              </a:rPr>
              <a:t>7%</a:t>
            </a:r>
            <a:r>
              <a:rPr lang="en-US" sz="1200" dirty="0" smtClean="0">
                <a:solidFill>
                  <a:schemeClr val="bg1"/>
                </a:solidFill>
              </a:rPr>
              <a:t> vital proteins such as albumin, gamma globulin, </a:t>
            </a:r>
            <a:r>
              <a:rPr lang="en-US" sz="1200" b="1" dirty="0" smtClean="0">
                <a:solidFill>
                  <a:schemeClr val="bg1"/>
                </a:solidFill>
              </a:rPr>
              <a:t>anti-hemophilic factor, and other clotting factors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4000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</a:rPr>
              <a:t>1% mineral salts, sugars, fats, hormones, and vitamins</a:t>
            </a:r>
          </a:p>
        </p:txBody>
      </p:sp>
      <p:sp>
        <p:nvSpPr>
          <p:cNvPr id="29" name="Reference"/>
          <p:cNvSpPr txBox="1"/>
          <p:nvPr/>
        </p:nvSpPr>
        <p:spPr>
          <a:xfrm>
            <a:off x="1828800" y="5835353"/>
            <a:ext cx="713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Definitions </a:t>
            </a:r>
            <a:r>
              <a:rPr lang="en-US" sz="800" dirty="0"/>
              <a:t>taken </a:t>
            </a:r>
            <a:r>
              <a:rPr lang="en-US" sz="800" dirty="0" smtClean="0"/>
              <a:t>from: 1) http</a:t>
            </a:r>
            <a:r>
              <a:rPr lang="en-US" sz="800" dirty="0"/>
              <a:t>://www.redcrossblood.org/learn-about-blood/blood-components or 2) http://</a:t>
            </a:r>
            <a:r>
              <a:rPr lang="en-US" sz="800" dirty="0" smtClean="0"/>
              <a:t>kidshealth.org/parent/general/body_basics/immune.html</a:t>
            </a:r>
          </a:p>
          <a:p>
            <a:r>
              <a:rPr lang="en-US" sz="800" dirty="0" smtClean="0"/>
              <a:t>Background image </a:t>
            </a:r>
            <a:r>
              <a:rPr lang="en-US" sz="800" dirty="0"/>
              <a:t>taken from http://</a:t>
            </a:r>
            <a:r>
              <a:rPr lang="en-US" sz="800" dirty="0" smtClean="0"/>
              <a:t>www.howitworksdaily.com/wp-content/uploads/2011/01/Blood.jpg</a:t>
            </a:r>
          </a:p>
          <a:p>
            <a:r>
              <a:rPr lang="en-US" sz="800" dirty="0" smtClean="0"/>
              <a:t>Plasma </a:t>
            </a:r>
            <a:r>
              <a:rPr lang="en-US" sz="800" dirty="0"/>
              <a:t>image taken from http://www.howitworksdaily.com/wp-content/uploads/2011/01/Blood.jpg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95283" y="114302"/>
            <a:ext cx="87521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CC66"/>
                </a:solidFill>
              </a:rPr>
              <a:t>Blood Components at HMC</a:t>
            </a:r>
            <a:endParaRPr lang="en-US" sz="4400" dirty="0">
              <a:solidFill>
                <a:srgbClr val="FFCC66"/>
              </a:solidFill>
            </a:endParaRPr>
          </a:p>
        </p:txBody>
      </p:sp>
      <p:cxnSp>
        <p:nvCxnSpPr>
          <p:cNvPr id="36" name="Elbow Connector 35"/>
          <p:cNvCxnSpPr>
            <a:endCxn id="17" idx="0"/>
          </p:cNvCxnSpPr>
          <p:nvPr/>
        </p:nvCxnSpPr>
        <p:spPr>
          <a:xfrm>
            <a:off x="3564192" y="1523035"/>
            <a:ext cx="540961" cy="389232"/>
          </a:xfrm>
          <a:prstGeom prst="bentConnector2">
            <a:avLst/>
          </a:prstGeom>
          <a:ln w="19050">
            <a:solidFill>
              <a:schemeClr val="bg2">
                <a:lumMod val="90000"/>
                <a:lumOff val="1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20" idx="3"/>
            <a:endCxn id="19" idx="2"/>
          </p:cNvCxnSpPr>
          <p:nvPr/>
        </p:nvCxnSpPr>
        <p:spPr>
          <a:xfrm>
            <a:off x="2759126" y="2781455"/>
            <a:ext cx="320266" cy="12700"/>
          </a:xfrm>
          <a:prstGeom prst="bentConnector3">
            <a:avLst>
              <a:gd name="adj1" fmla="val 50000"/>
            </a:avLst>
          </a:prstGeom>
          <a:ln w="19050">
            <a:solidFill>
              <a:schemeClr val="bg2">
                <a:lumMod val="90000"/>
                <a:lumOff val="1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6596" y="3554300"/>
            <a:ext cx="35384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blood transfusion is a procedure to replace blood or specific blood components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components are collected from either whole blood donations or apheresis donations (i.e., donors donate a specific blood component)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Plsm Desc"/>
          <p:cNvSpPr/>
          <p:nvPr/>
        </p:nvSpPr>
        <p:spPr bwMode="auto">
          <a:xfrm>
            <a:off x="6229580" y="4811328"/>
            <a:ext cx="2678203" cy="954107"/>
          </a:xfrm>
          <a:prstGeom prst="rect">
            <a:avLst/>
          </a:prstGeom>
          <a:solidFill>
            <a:srgbClr val="FFCC66">
              <a:alpha val="74902"/>
            </a:srgbClr>
          </a:solidFill>
          <a:ln>
            <a:noFill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Cryoprecipitate</a:t>
            </a:r>
            <a:r>
              <a:rPr lang="en-US" sz="2000" b="1" baseline="300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228600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chemeClr val="bg1"/>
                </a:solidFill>
              </a:rPr>
              <a:t>Derived from plasma and contains a higher concentration of clotting factors than plasma alone.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</a:endParaRPr>
          </a:p>
        </p:txBody>
      </p:sp>
      <p:cxnSp>
        <p:nvCxnSpPr>
          <p:cNvPr id="53" name="Elbow Connector 52"/>
          <p:cNvCxnSpPr>
            <a:stCxn id="26" idx="2"/>
            <a:endCxn id="52" idx="1"/>
          </p:cNvCxnSpPr>
          <p:nvPr/>
        </p:nvCxnSpPr>
        <p:spPr>
          <a:xfrm rot="16200000" flipH="1">
            <a:off x="5799990" y="4858792"/>
            <a:ext cx="579918" cy="279261"/>
          </a:xfrm>
          <a:prstGeom prst="bentConnector2">
            <a:avLst/>
          </a:prstGeom>
          <a:ln w="19050">
            <a:solidFill>
              <a:schemeClr val="bg2">
                <a:lumMod val="90000"/>
                <a:lumOff val="10000"/>
              </a:schemeClr>
            </a:solidFill>
            <a:headEnd type="oval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xplosion 2 1"/>
          <p:cNvSpPr/>
          <p:nvPr/>
        </p:nvSpPr>
        <p:spPr>
          <a:xfrm>
            <a:off x="5081756" y="1090383"/>
            <a:ext cx="2295648" cy="1703772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NEW: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Whole Blood!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30661"/>
            <a:ext cx="21209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4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15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1576013"/>
            <a:ext cx="5171004" cy="5867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Verify, verify, verify!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2 person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process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product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right equipment, compatible IV solutions, IV access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36441" y="381000"/>
            <a:ext cx="44552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u="sng" dirty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Administration</a:t>
            </a:r>
          </a:p>
          <a:p>
            <a:pPr algn="ctr"/>
            <a:endParaRPr lang="en-US" sz="3600" b="1" dirty="0">
              <a:solidFill>
                <a:srgbClr val="7C63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attachments.office.net/owa/melorag@uw.edu/service.svc/s/GetAttachmentThumbnail?id=AAMkAGY1ZjFmZGVlLTJmYmEtNDAxNC1iOTRmLWE4Nzc3MThkZmY0OQBGAAAAAADevtVh6p%2FMR5gPSjDpMJo%2BBwBAlMAuXt4vQKcAcp%2FglDVrAAAAAAEMAABAlMAuXt4vQKcAcp%2FglDVrAAK0T8LJAAABEgAQAJRDiyJFOepCriRBV%2BZsHAY%3D&amp;thumbnailType=2&amp;owa=outlook.office.com&amp;scriptVer=2019080502.13&amp;X-OWA-CANARY=8TYQw9dt7ECehKcJCZ8ZrPAdvJ1yH9cYKXkdVo-H3MYUP2qrPxZ2IGHLL1OFX5p4jNK3Tv0JNzc.&amp;token=eyJhbGciOiJSUzI1NiIsImtpZCI6IjA2MDBGOUY2NzQ2MjA3MzdFNzM0MDRFMjg3QzQ1QTgxOENCN0NFQjgiLCJ4NXQiOiJCZ0Q1OW5SaUJ6Zm5OQVRpaDhSYWdZeTN6cmciLCJ0eXAiOiJKV1QifQ.eyJpbl9jb3JwIjoidHJ1ZSIsInZlciI6IkV4Y2hhbmdlLkNhbGxiYWNrLlYxIiwiYXBwY3R4c2VuZGVyIjoiT3dhRG93bmxvYWRAZjZiNmRkNWItZjAyZi00NDFhLTk5YTAtMTYyYWM1MDYwYmQyIiwiYXBwY3R4Ijoie1wibXNleGNocHJvdFwiOlwib3dhXCIsXCJwcmltYXJ5c2lkXCI6XCJTLTEtNS0yMS0xODI0MTk2NTkwLTM1MTQ3NDk5NDItNjY1MTcwMzU4LTQ0NTQyMTRcIixcInB1aWRcIjpcIjExNTM3NjU5MzE3ODgxNjQ0MDZcIixcIm9pZFwiOlwiMTNiYmExMDYtNDE2OS00YzBiLTg4ZTgtMzRhYjVmZjY4YjBjXCIsXCJzY29wZVwiOlwiT3dhRG93bmxvYWRcIn0iLCJuYmYiOjE1NjU2NDc5OTAsImV4cCI6MTU2NTY0ODU5MCwiaXNzIjoiMDAwMDAwMDItMDAwMC0wZmYxLWNlMDAtMDAwMDAwMDAwMDAwQGY2YjZkZDViLWYwMmYtNDQxYS05OWEwLTE2MmFjNTA2MGJkMiIsImF1ZCI6IjAwMDAwMDAyLTAwMDAtMGZmMS1jZTAwLTAwMDAwMDAwMDAwMC9hdHRhY2htZW50cy5vZmZpY2UubmV0QGY2YjZkZDViLWYwMmYtNDQxYS05OWEwLTE2MmFjNTA2MGJkMiJ9.EBJ0LgG-2QeffAVoouGU-sXz5RDeDsm4gageXRdcKLWTbI0TTCM1X0e2aXsW4KYJKMWr7rzOK7kh7opOKNO3PB5A6UcMU5VmeXtY9jxPD7CQgLXk4S234HZLshaD0UR4nK6lR3f8LBR3RkHcFuEhbu4LYj6olEwhKKxVMng2WTqh-e4YCvF-RE4Lb14kZLHa399fOmMW05r6DuT0Z41wdr5xBYX4vrx-ENO1ucy2oJe_U_zTC9LI8oAgWwzzMayHxvliPY7fO7b7AOCQHyH6y2_pJyAAzAjyyxIpnbh3tIQ3oUp57gEXzMk5fqUH14fdJD6u5wbkG4KwqhddrQ0rFg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3242044" cy="279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437" y="1295400"/>
            <a:ext cx="368300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09639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45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endParaRPr lang="en-US" sz="6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68" y="1495520"/>
            <a:ext cx="2181780" cy="218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86" y="4296496"/>
            <a:ext cx="1752600" cy="174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-Right Arrow 4"/>
          <p:cNvSpPr/>
          <p:nvPr/>
        </p:nvSpPr>
        <p:spPr>
          <a:xfrm rot="18543809">
            <a:off x="3026650" y="3371689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Left-Right Arrow 14"/>
          <p:cNvSpPr/>
          <p:nvPr/>
        </p:nvSpPr>
        <p:spPr>
          <a:xfrm rot="2534280">
            <a:off x="5262806" y="3390832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Left-Right Arrow 15"/>
          <p:cNvSpPr/>
          <p:nvPr/>
        </p:nvSpPr>
        <p:spPr>
          <a:xfrm>
            <a:off x="4245682" y="4907625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289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Operating Room’s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Anesthesia Information Management System (AIMS)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serve as the patient’s ID band ONLY AFTER performing, verifying and completing the surgical time-out.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57900" y="368595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important to know…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PRACTICE: 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Verify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area independently/separately</a:t>
            </a:r>
          </a:p>
        </p:txBody>
      </p:sp>
      <p:sp>
        <p:nvSpPr>
          <p:cNvPr id="8" name="AutoShape 2" descr="Image result for Cartoon Computer"/>
          <p:cNvSpPr>
            <a:spLocks noChangeAspect="1" noChangeArrowheads="1"/>
          </p:cNvSpPr>
          <p:nvPr/>
        </p:nvSpPr>
        <p:spPr bwMode="auto">
          <a:xfrm>
            <a:off x="63500" y="-860425"/>
            <a:ext cx="23145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7"/>
          <a:stretch/>
        </p:blipFill>
        <p:spPr bwMode="auto">
          <a:xfrm>
            <a:off x="5416536" y="1775640"/>
            <a:ext cx="1651014" cy="106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08058"/>
            <a:ext cx="1288804" cy="36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6704"/>
          <a:stretch/>
        </p:blipFill>
        <p:spPr bwMode="auto">
          <a:xfrm>
            <a:off x="6242043" y="4238848"/>
            <a:ext cx="1408113" cy="169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9" y="3467323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7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30" y="685800"/>
            <a:ext cx="4191610" cy="54864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52" y="1066800"/>
            <a:ext cx="2932917" cy="39100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0" y="990600"/>
            <a:ext cx="2887460" cy="39520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94631" y="2438400"/>
            <a:ext cx="2039373" cy="1920018"/>
            <a:chOff x="730826" y="2846798"/>
            <a:chExt cx="3460174" cy="291638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49"/>
            <a:stretch/>
          </p:blipFill>
          <p:spPr bwMode="auto">
            <a:xfrm rot="5400000">
              <a:off x="1002722" y="2574902"/>
              <a:ext cx="2916382" cy="3460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4" y="3369470"/>
              <a:ext cx="990600" cy="14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630771" y="2971800"/>
            <a:ext cx="2136206" cy="740053"/>
            <a:chOff x="6630771" y="3551257"/>
            <a:chExt cx="2136206" cy="74005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328847" y="2853181"/>
              <a:ext cx="740053" cy="2136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6FBF6126-F4E3-A04A-A6AC-7555BC7FB6FA}"/>
                </a:ext>
              </a:extLst>
            </p:cNvPr>
            <p:cNvSpPr/>
            <p:nvPr/>
          </p:nvSpPr>
          <p:spPr>
            <a:xfrm>
              <a:off x="6915008" y="3721229"/>
              <a:ext cx="106365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700" b="1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Hemorrhage, Frank</a:t>
              </a:r>
              <a:endParaRPr lang="en-US" sz="700" b="1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26204" y="1793838"/>
            <a:ext cx="16764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CONTAINER LABEL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02287" y="1984338"/>
            <a:ext cx="18288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UNIT COMPATIBILITY LABEL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27462" y="149423"/>
            <a:ext cx="9148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spcBef>
                <a:spcPts val="500"/>
              </a:spcBef>
            </a:pPr>
            <a:r>
              <a:rPr lang="en-US" sz="1400" b="1" dirty="0" smtClean="0">
                <a:solidFill>
                  <a:prstClr val="black"/>
                </a:solidFill>
                <a:latin typeface="Garamond"/>
                <a:ea typeface="Arial"/>
              </a:rPr>
              <a:t>Blood Attachment 2: Patient Label, Unit Compatibility Label, Transfusion Record, and Container Label</a:t>
            </a:r>
            <a:endParaRPr lang="en-US" sz="14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51702" y="457200"/>
            <a:ext cx="81112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23916" y="-896379"/>
            <a:ext cx="1612009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kern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H9873828</a:t>
            </a:r>
          </a:p>
          <a:p>
            <a:r>
              <a:rPr lang="en-US" sz="1100" b="1" kern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Hemorrhage</a:t>
            </a:r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en-US" sz="1100" b="1" kern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Frank</a:t>
            </a:r>
          </a:p>
          <a:p>
            <a:r>
              <a:rPr lang="en-US" sz="1100" b="1" kern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12/20/1965</a:t>
            </a:r>
            <a:endParaRPr lang="en-US" sz="1100" b="1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12648" y="631251"/>
            <a:ext cx="2408078" cy="800730"/>
            <a:chOff x="6904776" y="608365"/>
            <a:chExt cx="2408078" cy="800730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776" y="608365"/>
              <a:ext cx="2408078" cy="80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928" y="653389"/>
              <a:ext cx="15240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4572000" y="4432911"/>
            <a:ext cx="4428104" cy="23058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40665">
              <a:tabLst>
                <a:tab pos="469900" algn="l"/>
              </a:tabLst>
            </a:pPr>
            <a:r>
              <a:rPr lang="en-US" sz="1200" b="1" u="sng" spc="-5" dirty="0" smtClean="0">
                <a:solidFill>
                  <a:srgbClr val="FFFFFF"/>
                </a:solidFill>
                <a:latin typeface="Arial"/>
                <a:cs typeface="Arial"/>
              </a:rPr>
              <a:t>What exactly are we verifying per HMC Policy?</a:t>
            </a:r>
          </a:p>
          <a:p>
            <a:pPr marL="240665">
              <a:tabLst>
                <a:tab pos="469900" algn="l"/>
              </a:tabLst>
            </a:pPr>
            <a:endParaRPr lang="en-US" sz="1200" b="1" u="sng" spc="-5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469900" indent="-229235">
              <a:buFont typeface="Wingdings" panose="05000000000000000000" pitchFamily="2" charset="2"/>
              <a:buChar char="ü"/>
              <a:tabLst>
                <a:tab pos="469900" algn="l"/>
              </a:tabLst>
            </a:pP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Patient’s </a:t>
            </a:r>
            <a:r>
              <a:rPr lang="en-US" sz="900" b="1" u="sng" spc="-5" dirty="0">
                <a:solidFill>
                  <a:srgbClr val="FFFFFF"/>
                </a:solidFill>
                <a:latin typeface="Arial"/>
                <a:cs typeface="Arial"/>
              </a:rPr>
              <a:t>name and MRN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Patient’s ID band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Wingdings" panose="05000000000000000000" pitchFamily="2" charset="2"/>
              <a:buChar char="ü"/>
              <a:tabLst>
                <a:tab pos="469900" algn="l"/>
              </a:tabLst>
            </a:pPr>
            <a:r>
              <a:rPr lang="en-US" sz="900" b="1" u="sng" dirty="0">
                <a:solidFill>
                  <a:srgbClr val="FFFFFF"/>
                </a:solidFill>
                <a:latin typeface="Arial"/>
                <a:cs typeface="Arial"/>
              </a:rPr>
              <a:t>Patient’s ABO &amp; Rh </a:t>
            </a:r>
            <a:r>
              <a:rPr lang="en-US" sz="900" b="1" u="sng" spc="-5" dirty="0">
                <a:solidFill>
                  <a:srgbClr val="FFFFFF"/>
                </a:solidFill>
                <a:latin typeface="Arial"/>
                <a:cs typeface="Arial"/>
              </a:rPr>
              <a:t>blood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 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Wingdings" panose="05000000000000000000" pitchFamily="2" charset="2"/>
              <a:buChar char="ü"/>
              <a:tabLst>
                <a:tab pos="469900" algn="l"/>
              </a:tabLst>
            </a:pPr>
            <a:r>
              <a:rPr lang="en-US" sz="900" b="1" u="sng" spc="-5" dirty="0">
                <a:solidFill>
                  <a:srgbClr val="FFFFFF"/>
                </a:solidFill>
                <a:latin typeface="Arial"/>
                <a:cs typeface="Arial"/>
              </a:rPr>
              <a:t>Donor’s ABO </a:t>
            </a:r>
            <a:r>
              <a:rPr lang="en-US" sz="900" b="1" u="sng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u="sng" spc="-5" dirty="0">
                <a:solidFill>
                  <a:srgbClr val="FFFFFF"/>
                </a:solidFill>
                <a:latin typeface="Arial"/>
                <a:cs typeface="Arial"/>
              </a:rPr>
              <a:t>Rh blood type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 donor unit number 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US"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US" sz="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 smtClean="0">
                <a:solidFill>
                  <a:srgbClr val="FFFFFF"/>
                </a:solidFill>
                <a:latin typeface="Arial"/>
                <a:cs typeface="Arial"/>
              </a:rPr>
              <a:t>Unit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Compatibility</a:t>
            </a:r>
            <a:r>
              <a:rPr lang="en-US" sz="900" b="1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469265" indent="-229235">
              <a:lnSpc>
                <a:spcPct val="112500"/>
              </a:lnSpc>
              <a:buFont typeface="Wingdings" panose="05000000000000000000" pitchFamily="2" charset="2"/>
              <a:buChar char="ü"/>
              <a:tabLst>
                <a:tab pos="469900" algn="l"/>
              </a:tabLst>
            </a:pPr>
            <a:r>
              <a:rPr lang="en-US" sz="900" b="1" u="sng" spc="-5" dirty="0">
                <a:solidFill>
                  <a:srgbClr val="FFFFFF"/>
                </a:solidFill>
                <a:latin typeface="Arial"/>
                <a:cs typeface="Arial"/>
              </a:rPr>
              <a:t>Blood component type </a:t>
            </a:r>
            <a:r>
              <a:rPr lang="en-US" sz="900" b="1" u="sng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u="sng" spc="-5" dirty="0">
                <a:solidFill>
                  <a:srgbClr val="FFFFFF"/>
                </a:solidFill>
                <a:latin typeface="Arial"/>
                <a:cs typeface="Arial"/>
              </a:rPr>
              <a:t>division </a:t>
            </a:r>
            <a:r>
              <a:rPr lang="en-US" sz="900" b="1" u="sng" dirty="0">
                <a:solidFill>
                  <a:srgbClr val="FFFFFF"/>
                </a:solidFill>
                <a:latin typeface="Arial"/>
                <a:cs typeface="Arial"/>
              </a:rPr>
              <a:t>code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Unit 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indent="-228600">
              <a:spcBef>
                <a:spcPts val="150"/>
              </a:spcBef>
              <a:buFont typeface="Wingdings" panose="05000000000000000000" pitchFamily="2" charset="2"/>
              <a:buChar char="ü"/>
              <a:tabLst>
                <a:tab pos="470534" algn="l"/>
              </a:tabLst>
            </a:pPr>
            <a:r>
              <a:rPr lang="en-US" sz="900" b="1" u="sng" spc="-5" dirty="0">
                <a:solidFill>
                  <a:srgbClr val="FFFFFF"/>
                </a:solidFill>
                <a:latin typeface="Arial"/>
                <a:cs typeface="Arial"/>
              </a:rPr>
              <a:t>Crossmatch test interpretation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(if performed)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619125" indent="-228600">
              <a:lnSpc>
                <a:spcPts val="1360"/>
              </a:lnSpc>
              <a:spcBef>
                <a:spcPts val="55"/>
              </a:spcBef>
              <a:buFont typeface="Wingdings" panose="05000000000000000000" pitchFamily="2" charset="2"/>
              <a:buChar char="ü"/>
              <a:tabLst>
                <a:tab pos="470534" algn="l"/>
              </a:tabLst>
            </a:pPr>
            <a:r>
              <a:rPr lang="en-US" sz="900" b="1" u="sng" spc="-5" dirty="0">
                <a:solidFill>
                  <a:srgbClr val="FFFFFF"/>
                </a:solidFill>
                <a:latin typeface="Arial"/>
                <a:cs typeface="Arial"/>
              </a:rPr>
              <a:t>Expiration date </a:t>
            </a:r>
            <a:r>
              <a:rPr lang="en-US" sz="900" b="1" u="sng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u="sng" spc="-5" dirty="0">
                <a:solidFill>
                  <a:srgbClr val="FFFFFF"/>
                </a:solidFill>
                <a:latin typeface="Arial"/>
                <a:cs typeface="Arial"/>
              </a:rPr>
              <a:t>time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has not elapsed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 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4018" y="1058727"/>
            <a:ext cx="1207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Hemorrhage, Frank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40018" y="1049179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H9873828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341272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 smtClean="0">
                <a:solidFill>
                  <a:prstClr val="white">
                    <a:lumMod val="65000"/>
                  </a:prstClr>
                </a:solidFill>
              </a:rPr>
              <a:t>A-POSITIVE</a:t>
            </a:r>
            <a:endParaRPr lang="en-US" sz="900" b="1" kern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9427" y="6553171"/>
            <a:ext cx="7056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Garamond"/>
                <a:ea typeface="Arial"/>
              </a:rPr>
              <a:t>Rev 10/2019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381290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 smtClean="0">
                <a:solidFill>
                  <a:prstClr val="white">
                    <a:lumMod val="65000"/>
                  </a:prstClr>
                </a:solidFill>
              </a:rPr>
              <a:t>A-POSITIVE</a:t>
            </a:r>
            <a:endParaRPr lang="en-US" sz="900" b="1" kern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240649" y="1674168"/>
            <a:ext cx="9813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 smtClean="0">
                <a:solidFill>
                  <a:prstClr val="white">
                    <a:lumMod val="65000"/>
                  </a:prstClr>
                </a:solidFill>
              </a:rPr>
              <a:t>W141619100100</a:t>
            </a:r>
            <a:endParaRPr lang="en-US" sz="900" b="1" kern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13025" y="1823229"/>
            <a:ext cx="5036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 smtClean="0">
                <a:solidFill>
                  <a:prstClr val="white">
                    <a:lumMod val="65000"/>
                  </a:prstClr>
                </a:solidFill>
              </a:rPr>
              <a:t>RBCS L</a:t>
            </a:r>
            <a:endParaRPr lang="en-US" sz="900" b="1" kern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75200" y="457200"/>
            <a:ext cx="206915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03351" y="530423"/>
            <a:ext cx="349249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6542" y="1793830"/>
            <a:ext cx="419828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82459" y="1981200"/>
            <a:ext cx="419828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080481" y="457200"/>
            <a:ext cx="901211" cy="3824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PATIENT ID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52600" y="531912"/>
            <a:ext cx="1219199" cy="3824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TRANSFUSION RECORD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774" y="4511524"/>
            <a:ext cx="4487660" cy="21791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2700" marR="73660">
              <a:lnSpc>
                <a:spcPct val="112500"/>
              </a:lnSpc>
            </a:pPr>
            <a:r>
              <a:rPr lang="en-US" sz="1200" b="1" u="sng" spc="-5" dirty="0" smtClean="0">
                <a:solidFill>
                  <a:srgbClr val="FFFFFF"/>
                </a:solidFill>
                <a:latin typeface="Arial"/>
                <a:cs typeface="Arial"/>
              </a:rPr>
              <a:t>Bedside Verification</a:t>
            </a:r>
          </a:p>
          <a:p>
            <a:pPr marL="12700" marR="73660">
              <a:lnSpc>
                <a:spcPct val="112500"/>
              </a:lnSpc>
            </a:pP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In the presence of the recipient, the qualified clinician and one other  qualified clinician shall verify at the </a:t>
            </a:r>
            <a:r>
              <a:rPr lang="en-US" sz="900" b="1" u="sng" spc="-5" dirty="0" smtClean="0">
                <a:solidFill>
                  <a:srgbClr val="FFFFFF"/>
                </a:solidFill>
                <a:latin typeface="Arial"/>
                <a:cs typeface="Arial"/>
              </a:rPr>
              <a:t>bedside separately and independently</a:t>
            </a: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: (I)Patient D Band (II) Transfusion Record (III)Container Label (IV) Unit Compatibility Label. Involve the patient when able to confirm name and DOB.</a:t>
            </a:r>
          </a:p>
          <a:p>
            <a:pPr marL="12700" marR="73660">
              <a:lnSpc>
                <a:spcPct val="112500"/>
              </a:lnSpc>
            </a:pPr>
            <a:endParaRPr lang="en-US" sz="900" b="1" spc="-5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73660">
              <a:lnSpc>
                <a:spcPct val="112500"/>
              </a:lnSpc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Step </a:t>
            </a: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1: Clinician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A: Verifies patient information on (I) Patient ID band aloud while Clinician B verifies information verbalized on the (II) Transfusion </a:t>
            </a: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</a:p>
          <a:p>
            <a:pPr marL="12700" marR="73660">
              <a:lnSpc>
                <a:spcPct val="112500"/>
              </a:lnSpc>
            </a:pPr>
            <a:endParaRPr lang="en-US" sz="900" b="1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73660">
              <a:lnSpc>
                <a:spcPct val="112500"/>
              </a:lnSpc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Step 2: Clinician B: Verifies patient information aloud on (II) Transfusion Record while Clinician A verifies the information corresponds on the (III) Container Label and  (IV) Unit Compatibility Label to ensure all pieces of information </a:t>
            </a: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match</a:t>
            </a:r>
            <a:endParaRPr lang="en-US" sz="900" b="1" spc="-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41272" y="1674168"/>
            <a:ext cx="6735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 smtClean="0">
                <a:solidFill>
                  <a:prstClr val="white">
                    <a:lumMod val="65000"/>
                  </a:prstClr>
                </a:solidFill>
              </a:rPr>
              <a:t>NEGATIVE</a:t>
            </a:r>
            <a:endParaRPr lang="en-US" sz="900" b="1" kern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78716" y="1845095"/>
            <a:ext cx="4074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 smtClean="0">
                <a:solidFill>
                  <a:prstClr val="white">
                    <a:lumMod val="65000"/>
                  </a:prstClr>
                </a:solidFill>
              </a:rPr>
              <a:t>9MB</a:t>
            </a:r>
            <a:endParaRPr lang="en-US" sz="900" b="1" kern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386156" y="2019672"/>
            <a:ext cx="6254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 smtClean="0">
                <a:solidFill>
                  <a:prstClr val="white">
                    <a:lumMod val="65000"/>
                  </a:prstClr>
                </a:solidFill>
              </a:rPr>
              <a:t>Hart, MD</a:t>
            </a:r>
            <a:endParaRPr lang="en-US" sz="900" b="1" kern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461115" y="2551672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 smtClean="0">
                <a:solidFill>
                  <a:prstClr val="white">
                    <a:lumMod val="65000"/>
                  </a:prstClr>
                </a:solidFill>
              </a:rPr>
              <a:t>350</a:t>
            </a:r>
            <a:endParaRPr lang="en-US" sz="900" b="1" kern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74989" y="2019672"/>
            <a:ext cx="8947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 smtClean="0">
                <a:solidFill>
                  <a:prstClr val="white">
                    <a:lumMod val="65000"/>
                  </a:prstClr>
                </a:solidFill>
              </a:rPr>
              <a:t>E COMPATIBLE</a:t>
            </a:r>
            <a:endParaRPr lang="en-US" sz="900" b="1" kern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255058" y="2172072"/>
            <a:ext cx="10021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 smtClean="0">
                <a:solidFill>
                  <a:prstClr val="white">
                    <a:lumMod val="65000"/>
                  </a:prstClr>
                </a:solidFill>
              </a:rPr>
              <a:t>03/27/2019 2359</a:t>
            </a:r>
            <a:endParaRPr lang="en-US" sz="900" b="1" kern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025569" y="571500"/>
            <a:ext cx="2435545" cy="3617236"/>
          </a:xfrm>
          <a:prstGeom prst="wedgeRoundRectCallou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Special Requirements (Attributes):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-Will be on Transfusion record and container label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- Based on TSL inventory may substitute products with attributes even if patient </a:t>
            </a:r>
            <a:r>
              <a:rPr lang="en-US" smtClean="0">
                <a:solidFill>
                  <a:prstClr val="white"/>
                </a:solidFill>
              </a:rPr>
              <a:t>does not </a:t>
            </a:r>
            <a:r>
              <a:rPr lang="en-US" dirty="0" smtClean="0">
                <a:solidFill>
                  <a:prstClr val="white"/>
                </a:solidFill>
              </a:rPr>
              <a:t>need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" y="68163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63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29" y="685800"/>
            <a:ext cx="4191611" cy="54864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52" y="1295400"/>
            <a:ext cx="2932917" cy="39100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" y="1219204"/>
            <a:ext cx="2887460" cy="39520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94632" y="2667000"/>
            <a:ext cx="2039373" cy="1920018"/>
            <a:chOff x="730826" y="2846798"/>
            <a:chExt cx="3460174" cy="291638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49"/>
            <a:stretch/>
          </p:blipFill>
          <p:spPr bwMode="auto">
            <a:xfrm rot="5400000">
              <a:off x="1002722" y="2574902"/>
              <a:ext cx="2916382" cy="3460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4" y="3369470"/>
              <a:ext cx="990600" cy="14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630775" y="3124204"/>
            <a:ext cx="2136207" cy="740053"/>
            <a:chOff x="6630771" y="3551257"/>
            <a:chExt cx="2136206" cy="74005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328847" y="2853181"/>
              <a:ext cx="740053" cy="2136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6FBF6126-F4E3-A04A-A6AC-7555BC7FB6FA}"/>
                </a:ext>
              </a:extLst>
            </p:cNvPr>
            <p:cNvSpPr/>
            <p:nvPr/>
          </p:nvSpPr>
          <p:spPr>
            <a:xfrm>
              <a:off x="6915008" y="3721229"/>
              <a:ext cx="106365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7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Hemorrhage, Frank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26204" y="2022438"/>
            <a:ext cx="16764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CONTAINER LABEL 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(SIDE 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02287" y="2212938"/>
            <a:ext cx="18288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UNIT COMPATIBILITY LABEL (SIDE B)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27460" y="225627"/>
            <a:ext cx="9242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spcBef>
                <a:spcPts val="500"/>
              </a:spcBef>
            </a:pPr>
            <a:r>
              <a:rPr lang="en-US" sz="1400" b="1" dirty="0">
                <a:solidFill>
                  <a:prstClr val="black"/>
                </a:solidFill>
                <a:latin typeface="Garamond"/>
                <a:ea typeface="Arial"/>
              </a:rPr>
              <a:t>Blood Appendix Transfusion G: Unit Compatibility Label, Transfusion Record, and Container Lab (Side I)</a:t>
            </a:r>
            <a:endParaRPr lang="en-US" sz="14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51701" y="457200"/>
            <a:ext cx="81112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07357" y="-1066800"/>
            <a:ext cx="1612009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H9873828</a:t>
            </a:r>
          </a:p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Hemorrhage, Frank</a:t>
            </a:r>
          </a:p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12/20/1965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12653" y="631251"/>
            <a:ext cx="2408079" cy="800730"/>
            <a:chOff x="6904776" y="608365"/>
            <a:chExt cx="2408078" cy="800730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776" y="608365"/>
              <a:ext cx="2408078" cy="80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928" y="653389"/>
              <a:ext cx="15240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8466181" y="6583233"/>
            <a:ext cx="6655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Garamond"/>
                <a:ea typeface="Arial"/>
              </a:rPr>
              <a:t>Rev 9/2019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67411" y="4290042"/>
            <a:ext cx="5791200" cy="240091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2700" marR="73660">
              <a:lnSpc>
                <a:spcPct val="112500"/>
              </a:lnSpc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In accordance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AABB standards and in the presence of the recipient, the </a:t>
            </a:r>
            <a:r>
              <a:rPr lang="en-US" sz="900" b="1" spc="-5" dirty="0" err="1">
                <a:solidFill>
                  <a:srgbClr val="FFFFFF"/>
                </a:solidFill>
                <a:latin typeface="Arial"/>
                <a:cs typeface="Arial"/>
              </a:rPr>
              <a:t>transfusionist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 and one other  trained individual shall</a:t>
            </a:r>
            <a:r>
              <a:rPr lang="en-US" sz="9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verify: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lang="en-US" sz="9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69900" indent="-229235"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Patient’s name and MRN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Patient’s ID band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Patient’s ABO &amp; Rh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blood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 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Donor’s ABO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Rh blood type and donor unit number 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US"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>
              <a:spcBef>
                <a:spcPts val="145"/>
              </a:spcBef>
            </a:pP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469265" indent="-229235">
              <a:lnSpc>
                <a:spcPct val="112500"/>
              </a:lnSpc>
              <a:buFont typeface="Arial"/>
              <a:buAutoNum type="arabicPeriod" startAt="4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Blood component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division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code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Unit 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indent="-228600">
              <a:spcBef>
                <a:spcPts val="150"/>
              </a:spcBef>
              <a:buFont typeface="Arial"/>
              <a:buAutoNum type="arabicPeriod" startAt="4"/>
              <a:tabLst>
                <a:tab pos="470534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Crossmatch test interpretation (if performed)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619125" indent="-228600">
              <a:lnSpc>
                <a:spcPts val="1360"/>
              </a:lnSpc>
              <a:spcBef>
                <a:spcPts val="55"/>
              </a:spcBef>
              <a:buFont typeface="Arial"/>
              <a:buAutoNum type="arabicPeriod" startAt="4"/>
              <a:tabLst>
                <a:tab pos="470534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Expiration date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time has not elapsed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 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4017" y="1058731"/>
            <a:ext cx="1207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Hemorrhage, Frank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40017" y="1049183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H9873828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341272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A-POSITIVE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381291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A-POSITIVE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40654" y="1674168"/>
            <a:ext cx="9813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W141619100100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335832" y="1825609"/>
            <a:ext cx="9444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RBCS L     DIV 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40652" y="2184263"/>
            <a:ext cx="9444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3/27/2019 2359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259590" y="2551584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350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26419" y="1818198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350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49230" y="2015968"/>
            <a:ext cx="6351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Dr. Smith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13709" y="2197820"/>
            <a:ext cx="6880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3/27/2019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85037" y="2354805"/>
            <a:ext cx="5453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H16760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81501" y="2015968"/>
            <a:ext cx="8226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E Compatible</a:t>
            </a:r>
          </a:p>
        </p:txBody>
      </p:sp>
      <p:sp>
        <p:nvSpPr>
          <p:cNvPr id="2" name="Rectangle 1"/>
          <p:cNvSpPr/>
          <p:nvPr/>
        </p:nvSpPr>
        <p:spPr>
          <a:xfrm>
            <a:off x="3054019" y="1058731"/>
            <a:ext cx="3131120" cy="24622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915008" y="3294173"/>
            <a:ext cx="933592" cy="20005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98005" y="685802"/>
            <a:ext cx="1707801" cy="48648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92147" y="4724400"/>
            <a:ext cx="5354685" cy="3810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0" y="5205498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99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29" y="685800"/>
            <a:ext cx="4191611" cy="54864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52" y="1295400"/>
            <a:ext cx="2932917" cy="39100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" y="1219204"/>
            <a:ext cx="2887460" cy="39520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94632" y="2667000"/>
            <a:ext cx="2039373" cy="1920018"/>
            <a:chOff x="730826" y="2846798"/>
            <a:chExt cx="3460174" cy="291638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49"/>
            <a:stretch/>
          </p:blipFill>
          <p:spPr bwMode="auto">
            <a:xfrm rot="5400000">
              <a:off x="1002722" y="2574902"/>
              <a:ext cx="2916382" cy="3460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4" y="3369470"/>
              <a:ext cx="990600" cy="14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630775" y="3124204"/>
            <a:ext cx="2136207" cy="740053"/>
            <a:chOff x="6630771" y="3551257"/>
            <a:chExt cx="2136206" cy="74005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328847" y="2853181"/>
              <a:ext cx="740053" cy="2136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6FBF6126-F4E3-A04A-A6AC-7555BC7FB6FA}"/>
                </a:ext>
              </a:extLst>
            </p:cNvPr>
            <p:cNvSpPr/>
            <p:nvPr/>
          </p:nvSpPr>
          <p:spPr>
            <a:xfrm>
              <a:off x="6915008" y="3721229"/>
              <a:ext cx="106365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7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Hemorrhage, Frank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26204" y="2022438"/>
            <a:ext cx="16764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CONTAINER LABEL 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(SIDE 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02287" y="2212938"/>
            <a:ext cx="18288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UNIT COMPATIBILITY LABEL (SIDE B)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27461" y="225627"/>
            <a:ext cx="8793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spcBef>
                <a:spcPts val="500"/>
              </a:spcBef>
            </a:pPr>
            <a:r>
              <a:rPr lang="en-US" sz="1400" b="1" dirty="0">
                <a:solidFill>
                  <a:prstClr val="black"/>
                </a:solidFill>
                <a:latin typeface="Garamond"/>
                <a:ea typeface="Arial"/>
              </a:rPr>
              <a:t>Blood Appendix Transfusion G: Unit Compatibility Label, Transfusion Record, and Container Lab</a:t>
            </a:r>
            <a:endParaRPr lang="en-US" sz="14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51701" y="457200"/>
            <a:ext cx="81112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07357" y="-1066800"/>
            <a:ext cx="1612009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H9873828</a:t>
            </a:r>
          </a:p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Hemorrhage, Frank</a:t>
            </a:r>
          </a:p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12/20/1965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12653" y="631251"/>
            <a:ext cx="2408079" cy="800730"/>
            <a:chOff x="6904776" y="608365"/>
            <a:chExt cx="2408078" cy="800730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776" y="608365"/>
              <a:ext cx="2408078" cy="80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928" y="653389"/>
              <a:ext cx="15240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8466181" y="6583233"/>
            <a:ext cx="6655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Garamond"/>
                <a:ea typeface="Arial"/>
              </a:rPr>
              <a:t>Rev 9/2019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67411" y="4290042"/>
            <a:ext cx="5791200" cy="240091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2700" marR="73660">
              <a:lnSpc>
                <a:spcPct val="112500"/>
              </a:lnSpc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In accordance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AABB standards and in the presence of the recipient, the </a:t>
            </a:r>
            <a:r>
              <a:rPr lang="en-US" sz="900" b="1" spc="-5" dirty="0" err="1">
                <a:solidFill>
                  <a:srgbClr val="FFFFFF"/>
                </a:solidFill>
                <a:latin typeface="Arial"/>
                <a:cs typeface="Arial"/>
              </a:rPr>
              <a:t>transfusionist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 and one other  trained individual shall</a:t>
            </a:r>
            <a:r>
              <a:rPr lang="en-US" sz="9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verify: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lang="en-US" sz="9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69900" indent="-229235"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Patient’s name and MRN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Patient’s ID band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Patient’s ABO &amp; Rh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blood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 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Donor’s ABO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Rh blood type and donor unit number 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US"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>
              <a:spcBef>
                <a:spcPts val="145"/>
              </a:spcBef>
            </a:pP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469265" indent="-229235">
              <a:lnSpc>
                <a:spcPct val="112500"/>
              </a:lnSpc>
              <a:buFont typeface="Arial"/>
              <a:buAutoNum type="arabicPeriod" startAt="4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Blood component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division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code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Unit 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indent="-228600">
              <a:spcBef>
                <a:spcPts val="150"/>
              </a:spcBef>
              <a:buFont typeface="Arial"/>
              <a:buAutoNum type="arabicPeriod" startAt="4"/>
              <a:tabLst>
                <a:tab pos="470534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Crossmatch test interpretation (if performed)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619125" indent="-228600">
              <a:lnSpc>
                <a:spcPts val="1360"/>
              </a:lnSpc>
              <a:spcBef>
                <a:spcPts val="55"/>
              </a:spcBef>
              <a:buFont typeface="Arial"/>
              <a:buAutoNum type="arabicPeriod" startAt="4"/>
              <a:tabLst>
                <a:tab pos="470534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Expiration date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time has not elapsed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 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4017" y="1058731"/>
            <a:ext cx="1207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Hemorrhage, Frank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40017" y="1049183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H9873828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341272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A-POSITIVE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381291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A-POSITIVE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40654" y="1674168"/>
            <a:ext cx="9813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W141619100100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335832" y="1825609"/>
            <a:ext cx="9444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RBCS L     DIV 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40652" y="2184263"/>
            <a:ext cx="9444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3/27/2019 2359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259590" y="2551584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350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26419" y="1818198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350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49230" y="2015968"/>
            <a:ext cx="6351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Dr. Smith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13709" y="2197820"/>
            <a:ext cx="6880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3/27/2019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85037" y="2354805"/>
            <a:ext cx="5453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H16760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81501" y="2015968"/>
            <a:ext cx="8226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E Compatible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78919" y="1506383"/>
            <a:ext cx="1410204" cy="24622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30774" y="3494231"/>
            <a:ext cx="913031" cy="23957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04081" y="5029203"/>
            <a:ext cx="5342759" cy="17629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2" y="5314950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2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3"/>
          <p:cNvSpPr txBox="1">
            <a:spLocks/>
          </p:cNvSpPr>
          <p:nvPr/>
        </p:nvSpPr>
        <p:spPr>
          <a:xfrm>
            <a:off x="457200" y="342900"/>
            <a:ext cx="82296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OBJECTIVE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9"/>
          <p:cNvSpPr txBox="1">
            <a:spLocks/>
          </p:cNvSpPr>
          <p:nvPr/>
        </p:nvSpPr>
        <p:spPr>
          <a:xfrm>
            <a:off x="342900" y="1147088"/>
            <a:ext cx="7886700" cy="4571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Review the complex process to deliver blood safely to patients and important elements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Review the role of the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nesthesia and TSL Technicians in the O.R. in conjunction with other qualified clinicians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Collection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Blood Product Verification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758">
            <a:off x="4389614" y="3810738"/>
            <a:ext cx="4005945" cy="86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758">
            <a:off x="5477241" y="3643188"/>
            <a:ext cx="1830690" cy="120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468">
            <a:off x="1803970" y="4693295"/>
            <a:ext cx="1480432" cy="178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6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29" y="685800"/>
            <a:ext cx="4191611" cy="54864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52" y="1295400"/>
            <a:ext cx="2932917" cy="39100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" y="1219204"/>
            <a:ext cx="2887460" cy="39520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94632" y="2667000"/>
            <a:ext cx="2039373" cy="1920018"/>
            <a:chOff x="730826" y="2846798"/>
            <a:chExt cx="3460174" cy="291638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49"/>
            <a:stretch/>
          </p:blipFill>
          <p:spPr bwMode="auto">
            <a:xfrm rot="5400000">
              <a:off x="1002722" y="2574902"/>
              <a:ext cx="2916382" cy="3460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4" y="3369470"/>
              <a:ext cx="990600" cy="14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630775" y="3124204"/>
            <a:ext cx="2136207" cy="740053"/>
            <a:chOff x="6630771" y="3551257"/>
            <a:chExt cx="2136206" cy="74005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328847" y="2853181"/>
              <a:ext cx="740053" cy="2136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6FBF6126-F4E3-A04A-A6AC-7555BC7FB6FA}"/>
                </a:ext>
              </a:extLst>
            </p:cNvPr>
            <p:cNvSpPr/>
            <p:nvPr/>
          </p:nvSpPr>
          <p:spPr>
            <a:xfrm>
              <a:off x="6915008" y="3721229"/>
              <a:ext cx="106365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7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Hemorrhage, Frank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26204" y="2022438"/>
            <a:ext cx="16764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CONTAINER LABEL 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(SIDE 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02287" y="2212938"/>
            <a:ext cx="18288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UNIT COMPATIBILITY LABEL (SIDE B)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27461" y="225627"/>
            <a:ext cx="8793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spcBef>
                <a:spcPts val="500"/>
              </a:spcBef>
            </a:pPr>
            <a:r>
              <a:rPr lang="en-US" sz="1400" b="1" dirty="0">
                <a:solidFill>
                  <a:prstClr val="black"/>
                </a:solidFill>
                <a:latin typeface="Garamond"/>
                <a:ea typeface="Arial"/>
              </a:rPr>
              <a:t>Blood Appendix Transfusion G: Unit Compatibility Label, Transfusion Record, and Container Lab</a:t>
            </a:r>
            <a:endParaRPr lang="en-US" sz="14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51701" y="457200"/>
            <a:ext cx="81112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07357" y="-1066800"/>
            <a:ext cx="1612009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H9873828</a:t>
            </a:r>
          </a:p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Hemorrhage, Frank</a:t>
            </a:r>
          </a:p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12/20/1965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12653" y="631251"/>
            <a:ext cx="2408079" cy="800730"/>
            <a:chOff x="6904776" y="608365"/>
            <a:chExt cx="2408078" cy="800730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776" y="608365"/>
              <a:ext cx="2408078" cy="80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928" y="653389"/>
              <a:ext cx="15240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8466181" y="6583233"/>
            <a:ext cx="6655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Garamond"/>
                <a:ea typeface="Arial"/>
              </a:rPr>
              <a:t>Rev 9/2019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05000" y="4290041"/>
            <a:ext cx="5791200" cy="2249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2700" marR="73660">
              <a:lnSpc>
                <a:spcPct val="112500"/>
              </a:lnSpc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In accordance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AABB standards and in the presence of the recipient, the </a:t>
            </a:r>
            <a:r>
              <a:rPr lang="en-US" sz="900" b="1" spc="-5" dirty="0" err="1">
                <a:solidFill>
                  <a:srgbClr val="FFFFFF"/>
                </a:solidFill>
                <a:latin typeface="Arial"/>
                <a:cs typeface="Arial"/>
              </a:rPr>
              <a:t>transfusionist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 and one other  trained individual shall</a:t>
            </a:r>
            <a:r>
              <a:rPr lang="en-US" sz="9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verify: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lang="en-US" sz="9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69900" indent="-229235"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Patient’s name and MRN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Patient’s ID band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Patient’s ABO &amp; Rh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blood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 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Donor’s ABO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Rh blood type and donor unit number 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US"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US" sz="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469265" indent="-229235">
              <a:lnSpc>
                <a:spcPct val="112500"/>
              </a:lnSpc>
              <a:buFont typeface="Arial"/>
              <a:buAutoNum type="arabicPeriod" startAt="4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Blood component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division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code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Unit 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indent="-228600">
              <a:spcBef>
                <a:spcPts val="150"/>
              </a:spcBef>
              <a:buFont typeface="Arial"/>
              <a:buAutoNum type="arabicPeriod" startAt="4"/>
              <a:tabLst>
                <a:tab pos="470534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Crossmatch test interpretation (if performed)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619125" indent="-228600">
              <a:lnSpc>
                <a:spcPts val="1360"/>
              </a:lnSpc>
              <a:spcBef>
                <a:spcPts val="55"/>
              </a:spcBef>
              <a:buFont typeface="Arial"/>
              <a:buAutoNum type="arabicPeriod" startAt="4"/>
              <a:tabLst>
                <a:tab pos="470534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Expiration date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time has not elapsed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 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4017" y="1058731"/>
            <a:ext cx="1207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Hemorrhage, Frank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40017" y="1049183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H9873828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341272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A-POSITIVE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381291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A-POSITIVE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40654" y="1674168"/>
            <a:ext cx="9813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W141619100100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335832" y="1825609"/>
            <a:ext cx="9444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RBCS L     DIV 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40652" y="2184263"/>
            <a:ext cx="9444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3/27/2019 2359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259590" y="2551584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350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26419" y="1818198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350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49230" y="2015968"/>
            <a:ext cx="6351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Dr. Smith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13709" y="2197820"/>
            <a:ext cx="6880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3/27/2019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85037" y="2354805"/>
            <a:ext cx="5453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H16760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81501" y="2015968"/>
            <a:ext cx="8226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E Compatible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78922" y="1506380"/>
            <a:ext cx="1468119" cy="20239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61097" y="2887997"/>
            <a:ext cx="1205907" cy="84580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0849" y="3494231"/>
            <a:ext cx="602955" cy="23957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57400" y="5029203"/>
            <a:ext cx="5594797" cy="45720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83326" y="1506380"/>
            <a:ext cx="1468119" cy="20239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83326" y="1688387"/>
            <a:ext cx="1468119" cy="20239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077200" y="3526844"/>
            <a:ext cx="685800" cy="23957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33405" y="2974487"/>
            <a:ext cx="762001" cy="21145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11" y="5205498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9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29" y="685800"/>
            <a:ext cx="4191611" cy="54864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52" y="1295400"/>
            <a:ext cx="2932917" cy="39100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" y="1219204"/>
            <a:ext cx="2887460" cy="39520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94632" y="2667000"/>
            <a:ext cx="2039373" cy="1920018"/>
            <a:chOff x="730826" y="2846798"/>
            <a:chExt cx="3460174" cy="291638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49"/>
            <a:stretch/>
          </p:blipFill>
          <p:spPr bwMode="auto">
            <a:xfrm rot="5400000">
              <a:off x="1002722" y="2574902"/>
              <a:ext cx="2916382" cy="3460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4" y="3369470"/>
              <a:ext cx="990600" cy="14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630775" y="3124204"/>
            <a:ext cx="2136207" cy="740053"/>
            <a:chOff x="6630771" y="3551257"/>
            <a:chExt cx="2136206" cy="74005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328847" y="2853181"/>
              <a:ext cx="740053" cy="2136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6FBF6126-F4E3-A04A-A6AC-7555BC7FB6FA}"/>
                </a:ext>
              </a:extLst>
            </p:cNvPr>
            <p:cNvSpPr/>
            <p:nvPr/>
          </p:nvSpPr>
          <p:spPr>
            <a:xfrm>
              <a:off x="6915008" y="3721229"/>
              <a:ext cx="106365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7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Hemorrhage, Frank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26204" y="2022438"/>
            <a:ext cx="16764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CONTAINER LABEL 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(SIDE 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02287" y="2212938"/>
            <a:ext cx="18288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UNIT COMPATIBILITY LABEL (SIDE B)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27461" y="225627"/>
            <a:ext cx="8793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spcBef>
                <a:spcPts val="500"/>
              </a:spcBef>
            </a:pPr>
            <a:r>
              <a:rPr lang="en-US" sz="1400" b="1" dirty="0">
                <a:solidFill>
                  <a:prstClr val="black"/>
                </a:solidFill>
                <a:latin typeface="Garamond"/>
                <a:ea typeface="Arial"/>
              </a:rPr>
              <a:t>Blood Appendix Transfusion G: Unit Compatibility Label, Transfusion Record, and Container Lab</a:t>
            </a:r>
            <a:endParaRPr lang="en-US" sz="14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51701" y="457200"/>
            <a:ext cx="81112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07357" y="-1066800"/>
            <a:ext cx="1612009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H9873828</a:t>
            </a:r>
          </a:p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Hemorrhage, Frank</a:t>
            </a:r>
          </a:p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12/20/1965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12653" y="631251"/>
            <a:ext cx="2408079" cy="800730"/>
            <a:chOff x="6904776" y="608365"/>
            <a:chExt cx="2408078" cy="800730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776" y="608365"/>
              <a:ext cx="2408078" cy="80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928" y="653389"/>
              <a:ext cx="15240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8466181" y="6583233"/>
            <a:ext cx="6655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Garamond"/>
                <a:ea typeface="Arial"/>
              </a:rPr>
              <a:t>Rev 9/2019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05000" y="4290041"/>
            <a:ext cx="5791200" cy="2249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2700" marR="73660">
              <a:lnSpc>
                <a:spcPct val="112500"/>
              </a:lnSpc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In accordance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AABB standards and in the presence of the recipient, the </a:t>
            </a:r>
            <a:r>
              <a:rPr lang="en-US" sz="900" b="1" spc="-5" dirty="0" err="1">
                <a:solidFill>
                  <a:srgbClr val="FFFFFF"/>
                </a:solidFill>
                <a:latin typeface="Arial"/>
                <a:cs typeface="Arial"/>
              </a:rPr>
              <a:t>transfusionist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 and one other  trained individual shall</a:t>
            </a:r>
            <a:r>
              <a:rPr lang="en-US" sz="9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verify: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lang="en-US" sz="9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69900" indent="-229235"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Patient’s name and MRN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Patient’s ID band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Patient’s ABO &amp; Rh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blood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 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Donor’s ABO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Rh blood type and donor unit number 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US"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US" sz="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469265" indent="-229235">
              <a:lnSpc>
                <a:spcPct val="112500"/>
              </a:lnSpc>
              <a:buFont typeface="Arial"/>
              <a:buAutoNum type="arabicPeriod" startAt="4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Blood component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division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code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Unit 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indent="-228600">
              <a:spcBef>
                <a:spcPts val="150"/>
              </a:spcBef>
              <a:buFont typeface="Arial"/>
              <a:buAutoNum type="arabicPeriod" startAt="4"/>
              <a:tabLst>
                <a:tab pos="470534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Crossmatch test interpretation (if performed)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619125" indent="-228600">
              <a:lnSpc>
                <a:spcPts val="1360"/>
              </a:lnSpc>
              <a:spcBef>
                <a:spcPts val="55"/>
              </a:spcBef>
              <a:buFont typeface="Arial"/>
              <a:buAutoNum type="arabicPeriod" startAt="4"/>
              <a:tabLst>
                <a:tab pos="470534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Expiration date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time has not elapsed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 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4017" y="1058731"/>
            <a:ext cx="1207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Hemorrhage, Frank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40017" y="1049183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H9873828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341272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A-POSITIVE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381291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A-POSITIVE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40654" y="1674168"/>
            <a:ext cx="9813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W141619100100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335832" y="1825609"/>
            <a:ext cx="9444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RBCS L     DIV 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40652" y="2184263"/>
            <a:ext cx="9444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3/27/2019 2359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259590" y="2551584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350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26419" y="1818198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350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49230" y="2015968"/>
            <a:ext cx="6351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Dr. Smith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13709" y="2197820"/>
            <a:ext cx="6880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3/27/2019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85037" y="2354805"/>
            <a:ext cx="5453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H16760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81501" y="2015968"/>
            <a:ext cx="8226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E Compatible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95800" y="1809764"/>
            <a:ext cx="1784520" cy="24622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4637" y="4038604"/>
            <a:ext cx="876969" cy="42290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77200" y="3394203"/>
            <a:ext cx="388976" cy="23957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21891" y="5486401"/>
            <a:ext cx="5594797" cy="3810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5207373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0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29" y="685800"/>
            <a:ext cx="4191611" cy="54864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52" y="1295400"/>
            <a:ext cx="2932917" cy="39100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" y="1219204"/>
            <a:ext cx="2887460" cy="39520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94632" y="2667000"/>
            <a:ext cx="2039373" cy="1920018"/>
            <a:chOff x="730826" y="2846798"/>
            <a:chExt cx="3460174" cy="291638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49"/>
            <a:stretch/>
          </p:blipFill>
          <p:spPr bwMode="auto">
            <a:xfrm rot="5400000">
              <a:off x="1002722" y="2574902"/>
              <a:ext cx="2916382" cy="3460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4" y="3369470"/>
              <a:ext cx="990600" cy="14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630775" y="3124204"/>
            <a:ext cx="2136207" cy="740053"/>
            <a:chOff x="6630771" y="3551257"/>
            <a:chExt cx="2136206" cy="74005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328847" y="2853181"/>
              <a:ext cx="740053" cy="2136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6FBF6126-F4E3-A04A-A6AC-7555BC7FB6FA}"/>
                </a:ext>
              </a:extLst>
            </p:cNvPr>
            <p:cNvSpPr/>
            <p:nvPr/>
          </p:nvSpPr>
          <p:spPr>
            <a:xfrm>
              <a:off x="6915008" y="3721229"/>
              <a:ext cx="106365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7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Hemorrhage, Frank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26204" y="2022438"/>
            <a:ext cx="16764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CONTAINER LABEL 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(SIDE 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02287" y="2212938"/>
            <a:ext cx="18288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UNIT COMPATIBILITY LABEL (SIDE B)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27461" y="225627"/>
            <a:ext cx="8793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spcBef>
                <a:spcPts val="500"/>
              </a:spcBef>
            </a:pPr>
            <a:r>
              <a:rPr lang="en-US" sz="1400" b="1" dirty="0">
                <a:solidFill>
                  <a:prstClr val="black"/>
                </a:solidFill>
                <a:latin typeface="Garamond"/>
                <a:ea typeface="Arial"/>
              </a:rPr>
              <a:t>Blood Appendix Transfusion G: Unit Compatibility Label, Transfusion Record, and Container Lab</a:t>
            </a:r>
            <a:endParaRPr lang="en-US" sz="14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51701" y="457200"/>
            <a:ext cx="81112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07357" y="-1066800"/>
            <a:ext cx="1612009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H9873828</a:t>
            </a:r>
          </a:p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Hemorrhage, Frank</a:t>
            </a:r>
          </a:p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12/20/1965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12653" y="631251"/>
            <a:ext cx="2408079" cy="800730"/>
            <a:chOff x="6904776" y="608365"/>
            <a:chExt cx="2408078" cy="800730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776" y="608365"/>
              <a:ext cx="2408078" cy="80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928" y="653389"/>
              <a:ext cx="15240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8466181" y="6583233"/>
            <a:ext cx="6655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Garamond"/>
                <a:ea typeface="Arial"/>
              </a:rPr>
              <a:t>Rev 9/2019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05000" y="4290041"/>
            <a:ext cx="5791200" cy="2249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2700" marR="73660">
              <a:lnSpc>
                <a:spcPct val="112500"/>
              </a:lnSpc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In accordance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AABB standards and in the presence of the recipient, the </a:t>
            </a:r>
            <a:r>
              <a:rPr lang="en-US" sz="900" b="1" spc="-5" dirty="0" err="1">
                <a:solidFill>
                  <a:srgbClr val="FFFFFF"/>
                </a:solidFill>
                <a:latin typeface="Arial"/>
                <a:cs typeface="Arial"/>
              </a:rPr>
              <a:t>transfusionist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 and one other  trained individual shall</a:t>
            </a:r>
            <a:r>
              <a:rPr lang="en-US" sz="9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verify: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lang="en-US" sz="9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69900" indent="-229235"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Patient’s name and MRN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Patient’s ID band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Patient’s ABO &amp; Rh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blood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 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Donor’s ABO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Rh blood type and donor unit number 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US"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US" sz="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469265" indent="-229235">
              <a:lnSpc>
                <a:spcPct val="112500"/>
              </a:lnSpc>
              <a:buFont typeface="Arial"/>
              <a:buAutoNum type="arabicPeriod" startAt="4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Blood component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division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code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Unit 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indent="-228600">
              <a:spcBef>
                <a:spcPts val="150"/>
              </a:spcBef>
              <a:buFont typeface="Arial"/>
              <a:buAutoNum type="arabicPeriod" startAt="4"/>
              <a:tabLst>
                <a:tab pos="470534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Crossmatch test interpretation (if performed)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619125" indent="-228600">
              <a:lnSpc>
                <a:spcPts val="1360"/>
              </a:lnSpc>
              <a:spcBef>
                <a:spcPts val="55"/>
              </a:spcBef>
              <a:buFont typeface="Arial"/>
              <a:buAutoNum type="arabicPeriod" startAt="4"/>
              <a:tabLst>
                <a:tab pos="470534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Expiration date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time has not elapsed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 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4017" y="1058731"/>
            <a:ext cx="1207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Hemorrhage, Frank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40017" y="1049183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H9873828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341272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A-POSITIVE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381291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A-POSITIVE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40654" y="1674168"/>
            <a:ext cx="9813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W141619100100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335832" y="1825609"/>
            <a:ext cx="9444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RBCS L     DIV 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40652" y="2184263"/>
            <a:ext cx="9444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3/27/2019 2359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259590" y="2551584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350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26419" y="1818198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350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49230" y="2015968"/>
            <a:ext cx="6351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Dr. Smith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13709" y="2197820"/>
            <a:ext cx="6880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3/27/2019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85037" y="2354805"/>
            <a:ext cx="5453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H16760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81501" y="2015968"/>
            <a:ext cx="8226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E Compatible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95800" y="2015972"/>
            <a:ext cx="2047040" cy="24622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34204" y="3624685"/>
            <a:ext cx="609601" cy="23957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04076" y="5791200"/>
            <a:ext cx="5594797" cy="3810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1" y="5171289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2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29" y="685800"/>
            <a:ext cx="4191611" cy="54864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52" y="1295400"/>
            <a:ext cx="2932917" cy="39100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" y="1219204"/>
            <a:ext cx="2887460" cy="39520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94632" y="2667000"/>
            <a:ext cx="2039373" cy="1920018"/>
            <a:chOff x="730826" y="2846798"/>
            <a:chExt cx="3460174" cy="291638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49"/>
            <a:stretch/>
          </p:blipFill>
          <p:spPr bwMode="auto">
            <a:xfrm rot="5400000">
              <a:off x="1002722" y="2574902"/>
              <a:ext cx="2916382" cy="3460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4" y="3369470"/>
              <a:ext cx="990600" cy="14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630775" y="3124204"/>
            <a:ext cx="2136207" cy="740053"/>
            <a:chOff x="6630771" y="3551257"/>
            <a:chExt cx="2136206" cy="74005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328847" y="2853181"/>
              <a:ext cx="740053" cy="2136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6FBF6126-F4E3-A04A-A6AC-7555BC7FB6FA}"/>
                </a:ext>
              </a:extLst>
            </p:cNvPr>
            <p:cNvSpPr/>
            <p:nvPr/>
          </p:nvSpPr>
          <p:spPr>
            <a:xfrm>
              <a:off x="6915008" y="3721229"/>
              <a:ext cx="106365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7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Hemorrhage, Frank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26204" y="2022438"/>
            <a:ext cx="16764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CONTAINER LABEL 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(SIDE 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02287" y="2212938"/>
            <a:ext cx="18288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UNIT COMPATIBILITY LABEL (SIDE B)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27461" y="225627"/>
            <a:ext cx="8793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spcBef>
                <a:spcPts val="500"/>
              </a:spcBef>
            </a:pPr>
            <a:r>
              <a:rPr lang="en-US" sz="1400" b="1" dirty="0">
                <a:solidFill>
                  <a:prstClr val="black"/>
                </a:solidFill>
                <a:latin typeface="Garamond"/>
                <a:ea typeface="Arial"/>
              </a:rPr>
              <a:t>Blood Appendix Transfusion G: Unit Compatibility Label, Transfusion Record, and Container Lab</a:t>
            </a:r>
            <a:endParaRPr lang="en-US" sz="14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51701" y="457200"/>
            <a:ext cx="81112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07357" y="-1066800"/>
            <a:ext cx="1612009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H9873828</a:t>
            </a:r>
          </a:p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Hemorrhage, Frank</a:t>
            </a:r>
          </a:p>
          <a:p>
            <a:r>
              <a:rPr lang="en-US" sz="1100" b="1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12/20/1965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12653" y="631251"/>
            <a:ext cx="2408079" cy="800730"/>
            <a:chOff x="6904776" y="608365"/>
            <a:chExt cx="2408078" cy="800730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776" y="608365"/>
              <a:ext cx="2408078" cy="80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928" y="653389"/>
              <a:ext cx="15240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8466181" y="6583233"/>
            <a:ext cx="6655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Garamond"/>
                <a:ea typeface="Arial"/>
              </a:rPr>
              <a:t>Rev 9/2019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05000" y="4290041"/>
            <a:ext cx="5791200" cy="2249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2700" marR="73660">
              <a:lnSpc>
                <a:spcPct val="112500"/>
              </a:lnSpc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In accordance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AABB standards and in the presence of the recipient, the </a:t>
            </a:r>
            <a:r>
              <a:rPr lang="en-US" sz="900" b="1" spc="-5" dirty="0" err="1">
                <a:solidFill>
                  <a:srgbClr val="FFFFFF"/>
                </a:solidFill>
                <a:latin typeface="Arial"/>
                <a:cs typeface="Arial"/>
              </a:rPr>
              <a:t>transfusionist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 and one other  trained individual shall</a:t>
            </a:r>
            <a:r>
              <a:rPr lang="en-US" sz="9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verify: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lang="en-US" sz="9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69900" indent="-229235"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Patient’s name and MRN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Patient’s ID band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Patient’s ABO &amp; Rh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blood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 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265" indent="-228600">
              <a:spcBef>
                <a:spcPts val="145"/>
              </a:spcBef>
              <a:buFont typeface="Arial"/>
              <a:buAutoNum type="arabicPeriod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Donor’s ABO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Rh blood type and donor unit number 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US" sz="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US" sz="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469265" indent="-229235">
              <a:lnSpc>
                <a:spcPct val="112500"/>
              </a:lnSpc>
              <a:buFont typeface="Arial"/>
              <a:buAutoNum type="arabicPeriod" startAt="4"/>
              <a:tabLst>
                <a:tab pos="469900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Blood component type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division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code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Container 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Transfusion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Unit 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indent="-228600">
              <a:spcBef>
                <a:spcPts val="150"/>
              </a:spcBef>
              <a:buFont typeface="Arial"/>
              <a:buAutoNum type="arabicPeriod" startAt="4"/>
              <a:tabLst>
                <a:tab pos="470534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Crossmatch test interpretation (if performed)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Compatibility</a:t>
            </a:r>
            <a:r>
              <a:rPr lang="en-US" sz="900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619125" indent="-228600">
              <a:lnSpc>
                <a:spcPts val="1360"/>
              </a:lnSpc>
              <a:spcBef>
                <a:spcPts val="55"/>
              </a:spcBef>
              <a:buFont typeface="Arial"/>
              <a:buAutoNum type="arabicPeriod" startAt="4"/>
              <a:tabLst>
                <a:tab pos="470534" algn="l"/>
              </a:tabLst>
            </a:pP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Expiration date 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time has not elapsed on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Container </a:t>
            </a:r>
            <a:r>
              <a:rPr lang="en-US" sz="900" b="1" i="1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Transfusion Record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, and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Unit  Compatibility</a:t>
            </a:r>
            <a:r>
              <a:rPr lang="en-US" sz="9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i="1" spc="-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4017" y="1058731"/>
            <a:ext cx="1207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Hemorrhage, Frank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40017" y="1049183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kern="0" dirty="0">
                <a:solidFill>
                  <a:prstClr val="white">
                    <a:lumMod val="65000"/>
                  </a:prstClr>
                </a:solidFill>
              </a:rPr>
              <a:t>H9873828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341272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A-POSITIVE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381291" y="1477942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A-POSITIVE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40654" y="1674168"/>
            <a:ext cx="9813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W141619100100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335832" y="1825609"/>
            <a:ext cx="9444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RBCS L     DIV 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40652" y="2184263"/>
            <a:ext cx="9444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3/27/2019 2359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259590" y="2551584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350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26419" y="1818198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350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49230" y="2015968"/>
            <a:ext cx="6351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Dr. Smith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13709" y="2197820"/>
            <a:ext cx="6880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3/27/2019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85037" y="2354805"/>
            <a:ext cx="5453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H16760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81501" y="2015968"/>
            <a:ext cx="8226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kern="0" dirty="0">
                <a:solidFill>
                  <a:prstClr val="white">
                    <a:lumMod val="65000"/>
                  </a:prstClr>
                </a:solidFill>
              </a:rPr>
              <a:t>E Compatible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47035" y="2168878"/>
            <a:ext cx="2047040" cy="24622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658614" y="3648459"/>
            <a:ext cx="1104391" cy="23957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28598" y="6096000"/>
            <a:ext cx="5186607" cy="3810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610673" y="4043824"/>
            <a:ext cx="923337" cy="24622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6" y="5147905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76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ight Product to"/>
          <p:cNvSpPr txBox="1">
            <a:spLocks/>
          </p:cNvSpPr>
          <p:nvPr/>
        </p:nvSpPr>
        <p:spPr>
          <a:xfrm>
            <a:off x="192546" y="22860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CC6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noFill/>
              </a:rPr>
              <a:t>to </a:t>
            </a:r>
            <a:r>
              <a:rPr lang="en-US" sz="4000" i="1" dirty="0">
                <a:noFill/>
              </a:rPr>
              <a:t>Right Patient</a:t>
            </a:r>
            <a:r>
              <a:rPr lang="en-US" sz="4000" dirty="0">
                <a:noFill/>
              </a:rPr>
              <a:t> VERIFIED</a:t>
            </a:r>
          </a:p>
        </p:txBody>
      </p:sp>
      <p:sp>
        <p:nvSpPr>
          <p:cNvPr id="2" name="Right Patient"/>
          <p:cNvSpPr>
            <a:spLocks noGrp="1"/>
          </p:cNvSpPr>
          <p:nvPr>
            <p:ph type="title"/>
          </p:nvPr>
        </p:nvSpPr>
        <p:spPr>
          <a:xfrm>
            <a:off x="914400" y="-990600"/>
            <a:ext cx="8686800" cy="685800"/>
          </a:xfrm>
        </p:spPr>
        <p:txBody>
          <a:bodyPr>
            <a:normAutofit fontScale="90000"/>
          </a:bodyPr>
          <a:lstStyle/>
          <a:p>
            <a:endParaRPr lang="en-US" dirty="0">
              <a:noFill/>
            </a:endParaRPr>
          </a:p>
        </p:txBody>
      </p:sp>
      <p:sp>
        <p:nvSpPr>
          <p:cNvPr id="99" name="Verified"/>
          <p:cNvSpPr txBox="1">
            <a:spLocks/>
          </p:cNvSpPr>
          <p:nvPr/>
        </p:nvSpPr>
        <p:spPr>
          <a:xfrm>
            <a:off x="254238" y="397626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CC6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Bedside Verification: </a:t>
            </a:r>
            <a:r>
              <a:rPr lang="en-US" sz="1300" dirty="0">
                <a:solidFill>
                  <a:srgbClr val="AC956E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300" dirty="0">
                <a:solidFill>
                  <a:srgbClr val="AC956E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Product </a:t>
            </a:r>
            <a:r>
              <a:rPr lang="en-US" sz="40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000" i="1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Patient</a:t>
            </a:r>
            <a:r>
              <a:rPr lang="en-US" sz="40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VERIFIED</a:t>
            </a:r>
          </a:p>
        </p:txBody>
      </p:sp>
      <p:pic>
        <p:nvPicPr>
          <p:cNvPr id="3074" name="Patient ID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1739900"/>
            <a:ext cx="434657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4325245" y="1083426"/>
            <a:ext cx="4361555" cy="5590794"/>
            <a:chOff x="4325245" y="1083426"/>
            <a:chExt cx="4361555" cy="5590794"/>
          </a:xfrm>
        </p:grpSpPr>
        <p:pic>
          <p:nvPicPr>
            <p:cNvPr id="4" name="Transfusion Record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3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80" b="476"/>
            <a:stretch/>
          </p:blipFill>
          <p:spPr>
            <a:xfrm>
              <a:off x="4325245" y="1083426"/>
              <a:ext cx="4361555" cy="559079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ounded Rectangle 10"/>
            <p:cNvSpPr/>
            <p:nvPr/>
          </p:nvSpPr>
          <p:spPr>
            <a:xfrm>
              <a:off x="6286500" y="4863028"/>
              <a:ext cx="2286000" cy="82296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4300" y="3188178"/>
            <a:ext cx="2731199" cy="3641598"/>
            <a:chOff x="114300" y="3188178"/>
            <a:chExt cx="2731199" cy="36415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" y="3188178"/>
              <a:ext cx="2731199" cy="3641598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1084810" y="4173947"/>
              <a:ext cx="790180" cy="249341"/>
            </a:xfrm>
            <a:prstGeom prst="roundRect">
              <a:avLst/>
            </a:prstGeom>
            <a:solidFill>
              <a:srgbClr val="FFFFFF">
                <a:alpha val="74902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900" b="1" spc="300" dirty="0"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Ebrima" panose="02000000000000000000" pitchFamily="2" charset="0"/>
                  <a:cs typeface="Ebrima" panose="02000000000000000000" pitchFamily="2" charset="0"/>
                </a:rPr>
                <a:t>FRONT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13678" y="3210355"/>
            <a:ext cx="2730322" cy="3640430"/>
            <a:chOff x="6413678" y="3210355"/>
            <a:chExt cx="2730322" cy="364043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678" y="3210355"/>
              <a:ext cx="2730322" cy="3640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UCL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08" t="67919" r="2618" b="18519"/>
            <a:stretch/>
          </p:blipFill>
          <p:spPr>
            <a:xfrm>
              <a:off x="6761175" y="5063665"/>
              <a:ext cx="2075780" cy="705200"/>
            </a:xfrm>
            <a:prstGeom prst="round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ounded Rectangle 19"/>
            <p:cNvSpPr/>
            <p:nvPr/>
          </p:nvSpPr>
          <p:spPr>
            <a:xfrm>
              <a:off x="7383783" y="4195179"/>
              <a:ext cx="790113" cy="249320"/>
            </a:xfrm>
            <a:prstGeom prst="roundRect">
              <a:avLst/>
            </a:prstGeom>
            <a:solidFill>
              <a:srgbClr val="FFFFFF">
                <a:alpha val="74902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sz="900" b="1" spc="300" dirty="0"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Ebrima" panose="02000000000000000000" pitchFamily="2" charset="0"/>
                  <a:cs typeface="Ebrima" panose="02000000000000000000" pitchFamily="2" charset="0"/>
                </a:rPr>
                <a:t>BACK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9990" y="1982936"/>
            <a:ext cx="8386964" cy="4284500"/>
            <a:chOff x="449990" y="1982936"/>
            <a:chExt cx="8386964" cy="4284500"/>
          </a:xfrm>
        </p:grpSpPr>
        <p:grpSp>
          <p:nvGrpSpPr>
            <p:cNvPr id="18" name="Group 17"/>
            <p:cNvGrpSpPr/>
            <p:nvPr/>
          </p:nvGrpSpPr>
          <p:grpSpPr>
            <a:xfrm>
              <a:off x="449990" y="4720141"/>
              <a:ext cx="2073135" cy="1547295"/>
              <a:chOff x="449990" y="4720141"/>
              <a:chExt cx="2073135" cy="1547295"/>
            </a:xfrm>
          </p:grpSpPr>
          <p:pic>
            <p:nvPicPr>
              <p:cNvPr id="49" name="FL Donor Type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42068" r="11803" b="39396"/>
              <a:stretch/>
            </p:blipFill>
            <p:spPr>
              <a:xfrm>
                <a:off x="1479899" y="4720141"/>
                <a:ext cx="1043226" cy="674993"/>
              </a:xfrm>
              <a:prstGeom prst="rect">
                <a:avLst/>
              </a:prstGeom>
              <a:effectLst>
                <a:glow rad="63500">
                  <a:srgbClr val="7030A0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  <p:pic>
            <p:nvPicPr>
              <p:cNvPr id="50" name="FL DIN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54" t="42068" r="52274" b="52370"/>
              <a:stretch/>
            </p:blipFill>
            <p:spPr>
              <a:xfrm>
                <a:off x="631967" y="4720142"/>
                <a:ext cx="785804" cy="202547"/>
              </a:xfrm>
              <a:prstGeom prst="rect">
                <a:avLst/>
              </a:prstGeom>
              <a:effectLst>
                <a:glow rad="63500">
                  <a:srgbClr val="00B0F0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  <p:pic>
            <p:nvPicPr>
              <p:cNvPr id="84" name="FL DIN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90" t="72240" r="66661" b="15440"/>
              <a:stretch/>
            </p:blipFill>
            <p:spPr>
              <a:xfrm>
                <a:off x="449990" y="5818781"/>
                <a:ext cx="574880" cy="448655"/>
              </a:xfrm>
              <a:prstGeom prst="rect">
                <a:avLst/>
              </a:prstGeom>
              <a:effectLst>
                <a:glow rad="63500">
                  <a:srgbClr val="FF00FF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  <p:pic>
            <p:nvPicPr>
              <p:cNvPr id="14" name="FL Expiration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63921" r="11803" b="24051"/>
              <a:stretch/>
            </p:blipFill>
            <p:spPr>
              <a:xfrm>
                <a:off x="1479899" y="5515929"/>
                <a:ext cx="1043226" cy="438005"/>
              </a:xfrm>
              <a:prstGeom prst="rect">
                <a:avLst/>
              </a:prstGeom>
              <a:effectLst>
                <a:glow rad="63500">
                  <a:srgbClr val="00B050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6590572" y="1982936"/>
              <a:ext cx="1785201" cy="894269"/>
              <a:chOff x="6590572" y="1982936"/>
              <a:chExt cx="1785201" cy="894269"/>
            </a:xfrm>
          </p:grpSpPr>
          <p:pic>
            <p:nvPicPr>
              <p:cNvPr id="43" name="TR Donor Type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42" t="16556" r="7413" b="80374"/>
              <a:stretch/>
            </p:blipFill>
            <p:spPr>
              <a:xfrm>
                <a:off x="6590572" y="1982936"/>
                <a:ext cx="1782763" cy="172446"/>
              </a:xfrm>
              <a:prstGeom prst="rect">
                <a:avLst/>
              </a:prstGeom>
              <a:ln>
                <a:solidFill>
                  <a:srgbClr val="7030A0"/>
                </a:solidFill>
              </a:ln>
              <a:effectLst>
                <a:glow rad="63500">
                  <a:srgbClr val="7030A0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  <p:pic>
            <p:nvPicPr>
              <p:cNvPr id="44" name="TR DIN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42" t="19625" r="7413" b="77375"/>
              <a:stretch/>
            </p:blipFill>
            <p:spPr>
              <a:xfrm>
                <a:off x="6593010" y="2185814"/>
                <a:ext cx="1782763" cy="168476"/>
              </a:xfrm>
              <a:prstGeom prst="rect">
                <a:avLst/>
              </a:prstGeom>
              <a:effectLst>
                <a:glow rad="63500">
                  <a:srgbClr val="00B0F0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  <p:pic>
            <p:nvPicPr>
              <p:cNvPr id="86" name="TR DIN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42" t="22626" r="7413" b="74302"/>
              <a:stretch/>
            </p:blipFill>
            <p:spPr>
              <a:xfrm>
                <a:off x="6593010" y="2354290"/>
                <a:ext cx="1782763" cy="172540"/>
              </a:xfrm>
              <a:prstGeom prst="rect">
                <a:avLst/>
              </a:prstGeom>
              <a:effectLst>
                <a:glow rad="63500">
                  <a:srgbClr val="FF00FF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  <p:pic>
            <p:nvPicPr>
              <p:cNvPr id="26" name="TR Expiration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42" t="28941" r="14027" b="68065"/>
              <a:stretch/>
            </p:blipFill>
            <p:spPr>
              <a:xfrm>
                <a:off x="6593010" y="2709002"/>
                <a:ext cx="1494087" cy="168203"/>
              </a:xfrm>
              <a:prstGeom prst="rect">
                <a:avLst/>
              </a:prstGeom>
              <a:effectLst>
                <a:glow rad="63500">
                  <a:srgbClr val="00B050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7778839" y="5257800"/>
              <a:ext cx="1058115" cy="436586"/>
              <a:chOff x="7778839" y="5257800"/>
              <a:chExt cx="1058115" cy="436586"/>
            </a:xfrm>
          </p:grpSpPr>
          <p:pic>
            <p:nvPicPr>
              <p:cNvPr id="54" name="UCL Donor Type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195" t="75038" r="2619" b="23617"/>
              <a:stretch/>
            </p:blipFill>
            <p:spPr>
              <a:xfrm>
                <a:off x="7778839" y="5395134"/>
                <a:ext cx="1058115" cy="108683"/>
              </a:xfrm>
              <a:prstGeom prst="rect">
                <a:avLst/>
              </a:prstGeom>
              <a:effectLst>
                <a:glow rad="63500">
                  <a:srgbClr val="7030A0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  <p:pic>
            <p:nvPicPr>
              <p:cNvPr id="53" name="UCL DIN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195" t="76383" r="2619" b="21915"/>
              <a:stretch/>
            </p:blipFill>
            <p:spPr>
              <a:xfrm>
                <a:off x="7778839" y="5503819"/>
                <a:ext cx="1058115" cy="88555"/>
              </a:xfrm>
              <a:prstGeom prst="rect">
                <a:avLst/>
              </a:prstGeom>
              <a:effectLst>
                <a:glow rad="63500">
                  <a:srgbClr val="00B0F0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  <p:pic>
            <p:nvPicPr>
              <p:cNvPr id="83" name="UCL DIN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070" t="73601" r="10509" b="24962"/>
              <a:stretch/>
            </p:blipFill>
            <p:spPr>
              <a:xfrm>
                <a:off x="8056649" y="5257800"/>
                <a:ext cx="461473" cy="74757"/>
              </a:xfrm>
              <a:prstGeom prst="rect">
                <a:avLst/>
              </a:prstGeom>
              <a:effectLst>
                <a:glow rad="63500">
                  <a:srgbClr val="FF00FF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  <p:pic>
            <p:nvPicPr>
              <p:cNvPr id="19" name="UCL Expiration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195" t="78086" r="2619" b="19953"/>
              <a:stretch/>
            </p:blipFill>
            <p:spPr>
              <a:xfrm>
                <a:off x="7778839" y="5592372"/>
                <a:ext cx="1058115" cy="102014"/>
              </a:xfrm>
              <a:prstGeom prst="rect">
                <a:avLst/>
              </a:prstGeom>
              <a:effectLst>
                <a:glow rad="63500">
                  <a:srgbClr val="00B050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  <a:softEdge rad="12700"/>
              </a:effectLst>
            </p:spPr>
          </p:pic>
        </p:grpSp>
      </p:grpSp>
      <p:pic>
        <p:nvPicPr>
          <p:cNvPr id="92" name="TR Patient Identifiers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" t="44449" r="55281" b="16601"/>
          <a:stretch/>
        </p:blipFill>
        <p:spPr>
          <a:xfrm>
            <a:off x="4597638" y="3580688"/>
            <a:ext cx="1688862" cy="2188177"/>
          </a:xfrm>
          <a:prstGeom prst="rect">
            <a:avLst/>
          </a:prstGeom>
          <a:effectLst>
            <a:glow rad="63500">
              <a:schemeClr val="accent1"/>
            </a:glow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</p:pic>
      <p:grpSp>
        <p:nvGrpSpPr>
          <p:cNvPr id="24" name="Group 23"/>
          <p:cNvGrpSpPr/>
          <p:nvPr/>
        </p:nvGrpSpPr>
        <p:grpSpPr>
          <a:xfrm>
            <a:off x="1145137" y="1600200"/>
            <a:ext cx="7230637" cy="3833647"/>
            <a:chOff x="1145137" y="1600200"/>
            <a:chExt cx="7230637" cy="3833647"/>
          </a:xfrm>
        </p:grpSpPr>
        <p:pic>
          <p:nvPicPr>
            <p:cNvPr id="9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75" t="22199" r="57262" b="43123"/>
            <a:stretch/>
          </p:blipFill>
          <p:spPr bwMode="auto">
            <a:xfrm>
              <a:off x="1145137" y="2013368"/>
              <a:ext cx="598206" cy="427192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rgbClr val="FF0000"/>
              </a:glo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TR Patient Identifiers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5" t="9771" r="7414" b="86426"/>
            <a:stretch/>
          </p:blipFill>
          <p:spPr>
            <a:xfrm>
              <a:off x="4597638" y="1600200"/>
              <a:ext cx="3778136" cy="304800"/>
            </a:xfrm>
            <a:prstGeom prst="rect">
              <a:avLst/>
            </a:prstGeom>
            <a:effectLst>
              <a:glow rad="63500">
                <a:srgbClr val="FF0000"/>
              </a:glow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</p:pic>
        <p:pic>
          <p:nvPicPr>
            <p:cNvPr id="93" name="UCL DIN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0" t="71185" r="28303" b="24962"/>
            <a:stretch/>
          </p:blipFill>
          <p:spPr>
            <a:xfrm>
              <a:off x="6761176" y="5233424"/>
              <a:ext cx="1037890" cy="200423"/>
            </a:xfrm>
            <a:prstGeom prst="rect">
              <a:avLst/>
            </a:prstGeom>
            <a:effectLst>
              <a:glow rad="63500">
                <a:srgbClr val="FF0000"/>
              </a:glow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2743201" y="3580687"/>
            <a:ext cx="1714500" cy="218817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prstClr val="white"/>
                </a:solidFill>
              </a:rPr>
              <a:t>Upon </a:t>
            </a:r>
            <a:r>
              <a:rPr lang="en-US" sz="1600" dirty="0">
                <a:solidFill>
                  <a:srgbClr val="FFCC66"/>
                </a:solidFill>
              </a:rPr>
              <a:t>COMPLETION</a:t>
            </a:r>
            <a:r>
              <a:rPr lang="en-US" sz="1600" dirty="0">
                <a:solidFill>
                  <a:prstClr val="white"/>
                </a:solidFill>
              </a:rPr>
              <a:t> of the verification process, </a:t>
            </a:r>
            <a:r>
              <a:rPr lang="en-US" sz="1600" dirty="0">
                <a:solidFill>
                  <a:srgbClr val="FFCC66"/>
                </a:solidFill>
              </a:rPr>
              <a:t>DATE</a:t>
            </a:r>
            <a:r>
              <a:rPr lang="en-US" sz="1600" dirty="0">
                <a:solidFill>
                  <a:prstClr val="white"/>
                </a:solidFill>
              </a:rPr>
              <a:t>, </a:t>
            </a:r>
            <a:r>
              <a:rPr lang="en-US" sz="1600" dirty="0">
                <a:solidFill>
                  <a:srgbClr val="FFCC66"/>
                </a:solidFill>
              </a:rPr>
              <a:t>TIME</a:t>
            </a:r>
            <a:r>
              <a:rPr lang="en-US" sz="1600" dirty="0">
                <a:solidFill>
                  <a:prstClr val="white"/>
                </a:solidFill>
              </a:rPr>
              <a:t>, and have both </a:t>
            </a:r>
            <a:r>
              <a:rPr lang="en-US" sz="1600" i="1" dirty="0">
                <a:solidFill>
                  <a:prstClr val="white"/>
                </a:solidFill>
              </a:rPr>
              <a:t>transfusionist </a:t>
            </a:r>
            <a:r>
              <a:rPr lang="en-US" sz="1600" dirty="0">
                <a:solidFill>
                  <a:prstClr val="white"/>
                </a:solidFill>
              </a:rPr>
              <a:t>and </a:t>
            </a:r>
            <a:r>
              <a:rPr lang="en-US" sz="1600" i="1" dirty="0">
                <a:solidFill>
                  <a:prstClr val="white"/>
                </a:solidFill>
              </a:rPr>
              <a:t>witness</a:t>
            </a:r>
            <a:r>
              <a:rPr lang="en-US" sz="1600" dirty="0">
                <a:solidFill>
                  <a:prstClr val="white"/>
                </a:solidFill>
              </a:rPr>
              <a:t> </a:t>
            </a:r>
            <a:r>
              <a:rPr lang="en-US" sz="1600" dirty="0">
                <a:solidFill>
                  <a:srgbClr val="FFCC66"/>
                </a:solidFill>
              </a:rPr>
              <a:t>SIGN </a:t>
            </a:r>
            <a:r>
              <a:rPr lang="en-US" sz="1600" dirty="0">
                <a:solidFill>
                  <a:prstClr val="white"/>
                </a:solidFill>
              </a:rPr>
              <a:t>the transfusion record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738928" y="5818781"/>
            <a:ext cx="3547572" cy="92491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prstClr val="white"/>
                </a:solidFill>
              </a:rPr>
              <a:t>If there are any </a:t>
            </a:r>
            <a:r>
              <a:rPr lang="en-US" sz="1600" dirty="0">
                <a:solidFill>
                  <a:srgbClr val="FFCC66"/>
                </a:solidFill>
              </a:rPr>
              <a:t>DISCREPANCIES</a:t>
            </a:r>
            <a:r>
              <a:rPr lang="en-US" sz="1600" dirty="0">
                <a:solidFill>
                  <a:prstClr val="white"/>
                </a:solidFill>
              </a:rPr>
              <a:t>, notify and return blood component to TSL.</a:t>
            </a:r>
          </a:p>
        </p:txBody>
      </p:sp>
      <p:sp>
        <p:nvSpPr>
          <p:cNvPr id="101" name="Title 1" hidden="1"/>
          <p:cNvSpPr txBox="1">
            <a:spLocks/>
          </p:cNvSpPr>
          <p:nvPr/>
        </p:nvSpPr>
        <p:spPr>
          <a:xfrm>
            <a:off x="193821" y="22860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CC6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Bedside Verification: 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sz="4000" i="1" dirty="0">
                <a:solidFill>
                  <a:prstClr val="white"/>
                </a:solidFill>
              </a:rPr>
              <a:t>Right Product </a:t>
            </a:r>
            <a:r>
              <a:rPr lang="en-US" sz="4000" dirty="0">
                <a:solidFill>
                  <a:prstClr val="white"/>
                </a:solidFill>
              </a:rPr>
              <a:t>to </a:t>
            </a:r>
            <a:r>
              <a:rPr lang="en-US" sz="4000" i="1" dirty="0">
                <a:solidFill>
                  <a:prstClr val="white"/>
                </a:solidFill>
              </a:rPr>
              <a:t>Right Patient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/>
              <a:t>VERIFIED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2185814"/>
            <a:ext cx="260700" cy="1700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15936" r="62985" b="80064"/>
          <a:stretch/>
        </p:blipFill>
        <p:spPr>
          <a:xfrm>
            <a:off x="4712705" y="1978498"/>
            <a:ext cx="1458728" cy="265436"/>
          </a:xfrm>
          <a:prstGeom prst="rect">
            <a:avLst/>
          </a:prstGeom>
          <a:ln w="57150">
            <a:solidFill>
              <a:srgbClr val="7030A0"/>
            </a:solidFill>
          </a:ln>
          <a:effectLst>
            <a:glow rad="63500">
              <a:srgbClr val="8064A2">
                <a:satMod val="175000"/>
                <a:alpha val="40000"/>
              </a:srgbClr>
            </a:glow>
            <a:softEdge rad="31750"/>
          </a:effectLst>
        </p:spPr>
      </p:pic>
      <p:sp>
        <p:nvSpPr>
          <p:cNvPr id="7" name="Rectangle 6"/>
          <p:cNvSpPr/>
          <p:nvPr/>
        </p:nvSpPr>
        <p:spPr>
          <a:xfrm>
            <a:off x="1219200" y="2057400"/>
            <a:ext cx="457200" cy="862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913576" y="5243795"/>
            <a:ext cx="1087424" cy="2154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kern="0" dirty="0" smtClean="0">
                <a:solidFill>
                  <a:srgbClr val="303030">
                    <a:lumMod val="50000"/>
                    <a:lumOff val="50000"/>
                  </a:srgbClr>
                </a:solidFill>
                <a:latin typeface="Calibri"/>
              </a:rPr>
              <a:t>Hemorrhage, Frank</a:t>
            </a:r>
            <a:endParaRPr lang="en-US" sz="800" b="1" kern="0" dirty="0">
              <a:solidFill>
                <a:srgbClr val="303030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105400" y="1632247"/>
            <a:ext cx="1066033" cy="21364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kern="0" dirty="0" smtClean="0">
                <a:solidFill>
                  <a:srgbClr val="303030">
                    <a:lumMod val="50000"/>
                    <a:lumOff val="50000"/>
                  </a:srgbClr>
                </a:solidFill>
                <a:latin typeface="Calibri"/>
              </a:rPr>
              <a:t>Hemorrhage, Frank</a:t>
            </a:r>
            <a:endParaRPr lang="en-US" sz="800" b="1" kern="0" dirty="0">
              <a:solidFill>
                <a:srgbClr val="303030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397286" y="1617845"/>
            <a:ext cx="689811" cy="2154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DEDEE0">
                    <a:lumMod val="75000"/>
                  </a:srgbClr>
                </a:solidFill>
              </a:rPr>
              <a:t>H9873828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39250A4-C11B-F249-AFE0-20AAC2AFF53B}"/>
              </a:ext>
            </a:extLst>
          </p:cNvPr>
          <p:cNvGrpSpPr/>
          <p:nvPr/>
        </p:nvGrpSpPr>
        <p:grpSpPr>
          <a:xfrm>
            <a:off x="1100835" y="1904998"/>
            <a:ext cx="900677" cy="291641"/>
            <a:chOff x="1096228" y="2046121"/>
            <a:chExt cx="778762" cy="216881"/>
          </a:xfrm>
        </p:grpSpPr>
        <p:sp>
          <p:nvSpPr>
            <p:cNvPr id="3" name="Rectangle 2"/>
            <p:cNvSpPr/>
            <p:nvPr/>
          </p:nvSpPr>
          <p:spPr>
            <a:xfrm>
              <a:off x="1096228" y="2046121"/>
              <a:ext cx="778762" cy="171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sz="900" b="1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96228" y="2102786"/>
              <a:ext cx="664123" cy="160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</a:rPr>
                <a:t>H9873828</a:t>
              </a:r>
            </a:p>
          </p:txBody>
        </p:sp>
      </p:grpSp>
      <p:pic>
        <p:nvPicPr>
          <p:cNvPr id="41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1" t="74699" r="28998" b="22295"/>
          <a:stretch/>
        </p:blipFill>
        <p:spPr>
          <a:xfrm>
            <a:off x="6702956" y="5442523"/>
            <a:ext cx="1099131" cy="162931"/>
          </a:xfrm>
          <a:prstGeom prst="roundRect">
            <a:avLst/>
          </a:prstGeom>
          <a:ln w="19050">
            <a:solidFill>
              <a:srgbClr val="7030A0"/>
            </a:solidFill>
          </a:ln>
          <a:effectLst>
            <a:glow rad="63500">
              <a:srgbClr val="8064A2">
                <a:satMod val="175000"/>
                <a:alpha val="40000"/>
              </a:srgbClr>
            </a:glow>
            <a:innerShdw blurRad="114300">
              <a:prstClr val="black"/>
            </a:innerShdw>
          </a:effectLst>
        </p:spPr>
      </p:pic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6FBF6126-F4E3-A04A-A6AC-7555BC7FB6FA}"/>
              </a:ext>
            </a:extLst>
          </p:cNvPr>
          <p:cNvSpPr/>
          <p:nvPr/>
        </p:nvSpPr>
        <p:spPr>
          <a:xfrm>
            <a:off x="1121136" y="2133600"/>
            <a:ext cx="764487" cy="33855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kern="0" dirty="0">
                <a:solidFill>
                  <a:srgbClr val="000000"/>
                </a:solidFill>
                <a:latin typeface="Calibri"/>
              </a:rPr>
              <a:t>Hemorrhage, </a:t>
            </a:r>
          </a:p>
          <a:p>
            <a:pPr>
              <a:defRPr/>
            </a:pPr>
            <a:r>
              <a:rPr lang="en-US" sz="800" b="1" kern="0" dirty="0">
                <a:solidFill>
                  <a:srgbClr val="000000"/>
                </a:solidFill>
                <a:latin typeface="Calibri"/>
              </a:rPr>
              <a:t>Frank</a:t>
            </a:r>
          </a:p>
        </p:txBody>
      </p:sp>
      <p:sp>
        <p:nvSpPr>
          <p:cNvPr id="51" name="Rounded Rectangular Callout 50"/>
          <p:cNvSpPr/>
          <p:nvPr/>
        </p:nvSpPr>
        <p:spPr>
          <a:xfrm>
            <a:off x="4635527" y="989990"/>
            <a:ext cx="2796019" cy="3261002"/>
          </a:xfrm>
          <a:prstGeom prst="wedgeRoundRectCallou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</a:t>
            </a:r>
            <a:r>
              <a:rPr lang="en-US" dirty="0"/>
              <a:t>an emergency, when the second licensed clinician cannot sign the transfusion record</a:t>
            </a:r>
            <a:r>
              <a:rPr lang="en-US" dirty="0" smtClean="0"/>
              <a:t>, it is acceptable to </a:t>
            </a:r>
            <a:r>
              <a:rPr lang="en-US" dirty="0"/>
              <a:t>PRINT the clinician’s name on the transfusion record and obtain signature at the end of the case.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88" y="0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25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improvement spotlight: 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Uncrossmatched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labeling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9C61732-AE7F-2642-839C-970B3E47A370}"/>
              </a:ext>
            </a:extLst>
          </p:cNvPr>
          <p:cNvGrpSpPr/>
          <p:nvPr/>
        </p:nvGrpSpPr>
        <p:grpSpPr>
          <a:xfrm>
            <a:off x="7004683" y="1434148"/>
            <a:ext cx="1533525" cy="1533525"/>
            <a:chOff x="7162800" y="4800600"/>
            <a:chExt cx="1533525" cy="1533525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xmlns="" id="{753DD46B-041E-BB42-8316-6B4B470D1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800600"/>
              <a:ext cx="1533525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E51A4BF-7774-E146-A055-FDC0B7D88934}"/>
                </a:ext>
              </a:extLst>
            </p:cNvPr>
            <p:cNvSpPr txBox="1"/>
            <p:nvPr/>
          </p:nvSpPr>
          <p:spPr>
            <a:xfrm>
              <a:off x="7281862" y="4856797"/>
              <a:ext cx="12954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Patient</a:t>
              </a: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 Safety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AC212CDB-6BCD-7349-84FF-9B2EF77A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42" y="1600200"/>
            <a:ext cx="3862584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EE657B7-092B-AC40-B243-9B0BA19A6588}"/>
              </a:ext>
            </a:extLst>
          </p:cNvPr>
          <p:cNvSpPr/>
          <p:nvPr/>
        </p:nvSpPr>
        <p:spPr>
          <a:xfrm>
            <a:off x="2540624" y="5838952"/>
            <a:ext cx="1931292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41157AB9-5502-8546-A1B8-3D6EEC32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074" y="1776983"/>
            <a:ext cx="4045126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390900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A210955D-8A7A-0D4C-A7A9-3918EBD4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54" y="0"/>
            <a:ext cx="5471746" cy="692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26</a:t>
            </a:fld>
            <a:endParaRPr lang="en-US" dirty="0">
              <a:solidFill>
                <a:srgbClr val="7C6316"/>
              </a:solidFill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A2908002-0889-384C-AE4D-2A46981B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3650191" cy="218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66F26E-2F03-3A4F-81A0-F13EF66D6BCB}"/>
              </a:ext>
            </a:extLst>
          </p:cNvPr>
          <p:cNvSpPr txBox="1"/>
          <p:nvPr/>
        </p:nvSpPr>
        <p:spPr>
          <a:xfrm>
            <a:off x="408875" y="381000"/>
            <a:ext cx="4114800" cy="954107"/>
          </a:xfrm>
          <a:prstGeom prst="rect">
            <a:avLst/>
          </a:prstGeom>
          <a:noFill/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 </a:t>
            </a:r>
            <a:r>
              <a:rPr lang="en-US" sz="2800" b="1" dirty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Monitoring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66F26E-2F03-3A4F-81A0-F13EF66D6BCB}"/>
              </a:ext>
            </a:extLst>
          </p:cNvPr>
          <p:cNvSpPr txBox="1"/>
          <p:nvPr/>
        </p:nvSpPr>
        <p:spPr>
          <a:xfrm>
            <a:off x="4728123" y="381000"/>
            <a:ext cx="4114800" cy="28931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</a:rPr>
              <a:t>If getting large volumes:</a:t>
            </a:r>
            <a:endParaRPr lang="en-US" b="1" u="sng" dirty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Hyperkalemia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Hypocalcemia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Volume Overload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Hypothermia</a:t>
            </a:r>
          </a:p>
          <a:p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Anyone receiving blood:</a:t>
            </a:r>
          </a:p>
          <a:p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Transfusion Reactions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466F26E-2F03-3A4F-81A0-F13EF66D6BCB}"/>
              </a:ext>
            </a:extLst>
          </p:cNvPr>
          <p:cNvSpPr txBox="1"/>
          <p:nvPr/>
        </p:nvSpPr>
        <p:spPr>
          <a:xfrm>
            <a:off x="0" y="3867566"/>
            <a:ext cx="388620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should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transfusionist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if they think the patient is having a transfusion reaction?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5108" y="1600379"/>
            <a:ext cx="3871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302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products are generally safe but…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4318548" y="5380672"/>
            <a:ext cx="45720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Stop</a:t>
            </a:r>
            <a:r>
              <a:rPr lang="en-US" dirty="0">
                <a:solidFill>
                  <a:srgbClr val="000000"/>
                </a:solidFill>
              </a:rPr>
              <a:t> the transfusion if </a:t>
            </a:r>
            <a:r>
              <a:rPr lang="en-US" dirty="0" smtClean="0">
                <a:solidFill>
                  <a:srgbClr val="000000"/>
                </a:solidFill>
              </a:rPr>
              <a:t>you </a:t>
            </a:r>
            <a:r>
              <a:rPr lang="en-US" dirty="0">
                <a:solidFill>
                  <a:srgbClr val="000000"/>
                </a:solidFill>
              </a:rPr>
              <a:t>suspect a transfusion reaction, keep the IV access, treat the patient, notify TSL and save the product and anything attached. May need to send another pink-top tube.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38" y="2005023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0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457200"/>
            <a:ext cx="9144000" cy="7556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371600"/>
            <a:ext cx="7429500" cy="5372100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TRANSFUSION SERVICES LAB (TSL)</a:t>
            </a:r>
          </a:p>
          <a:p>
            <a:pPr marL="230188">
              <a:spcBef>
                <a:spcPts val="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744-3088</a:t>
            </a:r>
          </a:p>
          <a:p>
            <a:pPr marL="230188">
              <a:spcBef>
                <a:spcPts val="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BCT-67</a:t>
            </a:r>
          </a:p>
          <a:p>
            <a:pPr marL="230188">
              <a:spcBef>
                <a:spcPts val="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Tube Station #229</a:t>
            </a:r>
          </a:p>
          <a:p>
            <a:pPr marL="230188">
              <a:spcBef>
                <a:spcPts val="0"/>
              </a:spcBef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188">
              <a:spcBef>
                <a:spcPts val="600"/>
              </a:spcBef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Medical Directors:</a:t>
            </a:r>
          </a:p>
          <a:p>
            <a:pPr lvl="1"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JOHN HESS, MD</a:t>
            </a:r>
          </a:p>
          <a:p>
            <a:pPr lvl="1"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MONICA PAGANO, MD</a:t>
            </a:r>
          </a:p>
          <a:p>
            <a:pPr lvl="1"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HAMILITON TSANG,MD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188">
              <a:spcBef>
                <a:spcPts val="600"/>
              </a:spcBef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Manager: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188"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Tuott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188">
              <a:spcBef>
                <a:spcPts val="600"/>
              </a:spcBef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TSL Educator:</a:t>
            </a:r>
          </a:p>
          <a:p>
            <a:pPr marL="230188">
              <a:spcBef>
                <a:spcPts val="6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Monoski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188">
              <a:spcBef>
                <a:spcPts val="600"/>
              </a:spcBef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 Manager:</a:t>
            </a:r>
          </a:p>
          <a:p>
            <a:pPr marL="230188">
              <a:spcBef>
                <a:spcPts val="600"/>
              </a:spcBef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Melora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Riveria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188">
              <a:spcBef>
                <a:spcPts val="600"/>
              </a:spcBef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188">
              <a:spcBef>
                <a:spcPts val="600"/>
              </a:spcBef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43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" y="163321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transfusions safely to our patients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5900" y="3061702"/>
            <a:ext cx="388221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Transfusion Safety</a:t>
            </a:r>
          </a:p>
          <a:p>
            <a:pPr algn="ctr"/>
            <a:r>
              <a:rPr lang="en-US" sz="3600" b="1" dirty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ctr"/>
            <a:r>
              <a:rPr lang="en-US" sz="3600" b="1" dirty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 Safety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4500" y="685800"/>
            <a:ext cx="5118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our shared goal?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700923"/>
            <a:ext cx="2181780" cy="218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38100" y="38099"/>
            <a:ext cx="1714500" cy="1515601"/>
          </a:xfrm>
          <a:prstGeom prst="irregularSeal1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Anesthesia &amp;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TSL Techs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7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23A8-EBC6-4F74-88B3-26EAE98D8F54}" type="slidenum">
              <a:rPr lang="en-US" smtClean="0">
                <a:solidFill>
                  <a:srgbClr val="7C6316"/>
                </a:solidFill>
              </a:rPr>
              <a:pPr/>
              <a:t>4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274639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CC6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TRANSFUSION SAFETY MANTRAS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028700"/>
            <a:ext cx="8686800" cy="5097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SAFEST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transfusion is the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ONE NOT GIVEN.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COMPONENT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517525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…to the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517525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…in the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DOSE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517525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…at the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517525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…for the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REASON.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57700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74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23A8-EBC6-4F74-88B3-26EAE98D8F54}" type="slidenum">
              <a:rPr lang="en-US" smtClean="0">
                <a:solidFill>
                  <a:srgbClr val="7C6316"/>
                </a:solidFill>
              </a:rPr>
              <a:pPr/>
              <a:t>5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="" xmlns:a16="http://schemas.microsoft.com/office/drawing/2014/main" id="{5376E1A4-AE83-B84A-9913-0601C5AF0C6E}"/>
              </a:ext>
            </a:extLst>
          </p:cNvPr>
          <p:cNvSpPr/>
          <p:nvPr/>
        </p:nvSpPr>
        <p:spPr>
          <a:xfrm>
            <a:off x="76200" y="838200"/>
            <a:ext cx="3124200" cy="1981200"/>
          </a:xfrm>
          <a:custGeom>
            <a:avLst/>
            <a:gdLst>
              <a:gd name="connsiteX0" fmla="*/ 0 w 2446782"/>
              <a:gd name="connsiteY0" fmla="*/ 158496 h 1584960"/>
              <a:gd name="connsiteX1" fmla="*/ 158496 w 2446782"/>
              <a:gd name="connsiteY1" fmla="*/ 0 h 1584960"/>
              <a:gd name="connsiteX2" fmla="*/ 2288286 w 2446782"/>
              <a:gd name="connsiteY2" fmla="*/ 0 h 1584960"/>
              <a:gd name="connsiteX3" fmla="*/ 2446782 w 2446782"/>
              <a:gd name="connsiteY3" fmla="*/ 158496 h 1584960"/>
              <a:gd name="connsiteX4" fmla="*/ 2446782 w 2446782"/>
              <a:gd name="connsiteY4" fmla="*/ 1426464 h 1584960"/>
              <a:gd name="connsiteX5" fmla="*/ 2288286 w 2446782"/>
              <a:gd name="connsiteY5" fmla="*/ 1584960 h 1584960"/>
              <a:gd name="connsiteX6" fmla="*/ 158496 w 2446782"/>
              <a:gd name="connsiteY6" fmla="*/ 1584960 h 1584960"/>
              <a:gd name="connsiteX7" fmla="*/ 0 w 2446782"/>
              <a:gd name="connsiteY7" fmla="*/ 1426464 h 1584960"/>
              <a:gd name="connsiteX8" fmla="*/ 0 w 2446782"/>
              <a:gd name="connsiteY8" fmla="*/ 158496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6782" h="1584960">
                <a:moveTo>
                  <a:pt x="0" y="158496"/>
                </a:moveTo>
                <a:cubicBezTo>
                  <a:pt x="0" y="70961"/>
                  <a:pt x="70961" y="0"/>
                  <a:pt x="158496" y="0"/>
                </a:cubicBezTo>
                <a:lnTo>
                  <a:pt x="2288286" y="0"/>
                </a:lnTo>
                <a:cubicBezTo>
                  <a:pt x="2375821" y="0"/>
                  <a:pt x="2446782" y="70961"/>
                  <a:pt x="2446782" y="158496"/>
                </a:cubicBezTo>
                <a:lnTo>
                  <a:pt x="2446782" y="1426464"/>
                </a:lnTo>
                <a:cubicBezTo>
                  <a:pt x="2446782" y="1513999"/>
                  <a:pt x="2375821" y="1584960"/>
                  <a:pt x="2288286" y="1584960"/>
                </a:cubicBezTo>
                <a:lnTo>
                  <a:pt x="158496" y="1584960"/>
                </a:lnTo>
                <a:cubicBezTo>
                  <a:pt x="70961" y="1584960"/>
                  <a:pt x="0" y="1513999"/>
                  <a:pt x="0" y="1426464"/>
                </a:cubicBezTo>
                <a:lnTo>
                  <a:pt x="0" y="158496"/>
                </a:ln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spcFirstLastPara="0" vert="horz" wrap="square" lIns="88156" tIns="88156" rIns="822191" bIns="274320" numCol="1" spcCol="1270" anchor="t" anchorCtr="0">
            <a:noAutofit/>
          </a:bodyPr>
          <a:lstStyle/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Collection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person verification of patient’s name and MRN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 sample and label at bedside</a:t>
            </a:r>
          </a:p>
          <a:p>
            <a:pPr marL="342900" lvl="1" indent="-174625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and requisition form must indicate date &amp; time of draw and persons collecting blood sample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="" xmlns:a16="http://schemas.microsoft.com/office/drawing/2014/main" id="{ED404C23-E17E-0A43-AB06-5AA2254EC9A5}"/>
              </a:ext>
            </a:extLst>
          </p:cNvPr>
          <p:cNvSpPr/>
          <p:nvPr/>
        </p:nvSpPr>
        <p:spPr>
          <a:xfrm>
            <a:off x="2133600" y="1197102"/>
            <a:ext cx="2407919" cy="2258568"/>
          </a:xfrm>
          <a:custGeom>
            <a:avLst/>
            <a:gdLst>
              <a:gd name="connsiteX0" fmla="*/ 0 w 2144649"/>
              <a:gd name="connsiteY0" fmla="*/ 2144649 h 2144649"/>
              <a:gd name="connsiteX1" fmla="*/ 2144649 w 2144649"/>
              <a:gd name="connsiteY1" fmla="*/ 0 h 2144649"/>
              <a:gd name="connsiteX2" fmla="*/ 2144649 w 2144649"/>
              <a:gd name="connsiteY2" fmla="*/ 2144649 h 2144649"/>
              <a:gd name="connsiteX3" fmla="*/ 0 w 2144649"/>
              <a:gd name="connsiteY3" fmla="*/ 2144649 h 214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4649" h="2144649">
                <a:moveTo>
                  <a:pt x="0" y="2144649"/>
                </a:moveTo>
                <a:cubicBezTo>
                  <a:pt x="0" y="960192"/>
                  <a:pt x="960192" y="0"/>
                  <a:pt x="2144649" y="0"/>
                </a:cubicBezTo>
                <a:lnTo>
                  <a:pt x="2144649" y="2144649"/>
                </a:lnTo>
                <a:lnTo>
                  <a:pt x="0" y="2144649"/>
                </a:lnTo>
                <a:close/>
              </a:path>
            </a:pathLst>
          </a:custGeom>
          <a:gradFill rotWithShape="1">
            <a:gsLst>
              <a:gs pos="0">
                <a:srgbClr val="C00000"/>
              </a:gs>
              <a:gs pos="100000">
                <a:srgbClr val="F9F7E7">
                  <a:hueOff val="3664666"/>
                  <a:satOff val="-2648"/>
                  <a:lumOff val="980"/>
                  <a:alphaOff val="0"/>
                  <a:shade val="93000"/>
                  <a:satMod val="130000"/>
                </a:srgbClr>
              </a:gs>
              <a:gs pos="100000">
                <a:srgbClr val="F9F7E7">
                  <a:hueOff val="3664666"/>
                  <a:satOff val="-2648"/>
                  <a:lumOff val="98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91440" tIns="91440" rIns="91440" bIns="274320" numCol="1" spcCol="1270" anchor="b" anchorCtr="0">
            <a:noAutofit/>
          </a:bodyPr>
          <a:lstStyle/>
          <a:p>
            <a:pPr algn="r" defTabSz="889000"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COLLECT BLOOD SAMPLE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="" xmlns:a16="http://schemas.microsoft.com/office/drawing/2014/main" id="{DDD5E398-D948-FF4F-A53B-CE21226C3A23}"/>
              </a:ext>
            </a:extLst>
          </p:cNvPr>
          <p:cNvSpPr/>
          <p:nvPr/>
        </p:nvSpPr>
        <p:spPr>
          <a:xfrm>
            <a:off x="5859018" y="853440"/>
            <a:ext cx="3208782" cy="1584960"/>
          </a:xfrm>
          <a:custGeom>
            <a:avLst/>
            <a:gdLst>
              <a:gd name="connsiteX0" fmla="*/ 0 w 2446782"/>
              <a:gd name="connsiteY0" fmla="*/ 158496 h 1584960"/>
              <a:gd name="connsiteX1" fmla="*/ 158496 w 2446782"/>
              <a:gd name="connsiteY1" fmla="*/ 0 h 1584960"/>
              <a:gd name="connsiteX2" fmla="*/ 2288286 w 2446782"/>
              <a:gd name="connsiteY2" fmla="*/ 0 h 1584960"/>
              <a:gd name="connsiteX3" fmla="*/ 2446782 w 2446782"/>
              <a:gd name="connsiteY3" fmla="*/ 158496 h 1584960"/>
              <a:gd name="connsiteX4" fmla="*/ 2446782 w 2446782"/>
              <a:gd name="connsiteY4" fmla="*/ 1426464 h 1584960"/>
              <a:gd name="connsiteX5" fmla="*/ 2288286 w 2446782"/>
              <a:gd name="connsiteY5" fmla="*/ 1584960 h 1584960"/>
              <a:gd name="connsiteX6" fmla="*/ 158496 w 2446782"/>
              <a:gd name="connsiteY6" fmla="*/ 1584960 h 1584960"/>
              <a:gd name="connsiteX7" fmla="*/ 0 w 2446782"/>
              <a:gd name="connsiteY7" fmla="*/ 1426464 h 1584960"/>
              <a:gd name="connsiteX8" fmla="*/ 0 w 2446782"/>
              <a:gd name="connsiteY8" fmla="*/ 158496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6782" h="1584960">
                <a:moveTo>
                  <a:pt x="0" y="158496"/>
                </a:moveTo>
                <a:cubicBezTo>
                  <a:pt x="0" y="70961"/>
                  <a:pt x="70961" y="0"/>
                  <a:pt x="158496" y="0"/>
                </a:cubicBezTo>
                <a:lnTo>
                  <a:pt x="2288286" y="0"/>
                </a:lnTo>
                <a:cubicBezTo>
                  <a:pt x="2375821" y="0"/>
                  <a:pt x="2446782" y="70961"/>
                  <a:pt x="2446782" y="158496"/>
                </a:cubicBezTo>
                <a:lnTo>
                  <a:pt x="2446782" y="1426464"/>
                </a:lnTo>
                <a:cubicBezTo>
                  <a:pt x="2446782" y="1513999"/>
                  <a:pt x="2375821" y="1584960"/>
                  <a:pt x="2288286" y="1584960"/>
                </a:cubicBezTo>
                <a:lnTo>
                  <a:pt x="158496" y="1584960"/>
                </a:lnTo>
                <a:cubicBezTo>
                  <a:pt x="70961" y="1584960"/>
                  <a:pt x="0" y="1513999"/>
                  <a:pt x="0" y="1426464"/>
                </a:cubicBezTo>
                <a:lnTo>
                  <a:pt x="0" y="158496"/>
                </a:ln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spcFirstLastPara="0" vert="horz" wrap="square" lIns="822191" tIns="88156" rIns="88156" bIns="274320" numCol="1" spcCol="1270" anchor="t" anchorCtr="0">
            <a:noAutofit/>
          </a:bodyPr>
          <a:lstStyle/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testing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 patient’s ABO and Rh blood type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 patient’s plasma for antibodies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indicated, identify antibodies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="" xmlns:a16="http://schemas.microsoft.com/office/drawing/2014/main" id="{E48FDBD1-07B9-7341-BD5D-CC1470A95448}"/>
              </a:ext>
            </a:extLst>
          </p:cNvPr>
          <p:cNvSpPr/>
          <p:nvPr/>
        </p:nvSpPr>
        <p:spPr>
          <a:xfrm>
            <a:off x="4640580" y="1197101"/>
            <a:ext cx="2522220" cy="2258568"/>
          </a:xfrm>
          <a:custGeom>
            <a:avLst/>
            <a:gdLst>
              <a:gd name="connsiteX0" fmla="*/ 0 w 2144649"/>
              <a:gd name="connsiteY0" fmla="*/ 2144649 h 2144649"/>
              <a:gd name="connsiteX1" fmla="*/ 2144649 w 2144649"/>
              <a:gd name="connsiteY1" fmla="*/ 0 h 2144649"/>
              <a:gd name="connsiteX2" fmla="*/ 2144649 w 2144649"/>
              <a:gd name="connsiteY2" fmla="*/ 2144649 h 2144649"/>
              <a:gd name="connsiteX3" fmla="*/ 0 w 2144649"/>
              <a:gd name="connsiteY3" fmla="*/ 2144649 h 214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4649" h="2144649">
                <a:moveTo>
                  <a:pt x="0" y="0"/>
                </a:moveTo>
                <a:cubicBezTo>
                  <a:pt x="1184457" y="0"/>
                  <a:pt x="2144649" y="960192"/>
                  <a:pt x="2144649" y="2144649"/>
                </a:cubicBezTo>
                <a:lnTo>
                  <a:pt x="0" y="2144649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C00000"/>
              </a:gs>
              <a:gs pos="100000">
                <a:srgbClr val="F9F7E7">
                  <a:hueOff val="3664666"/>
                  <a:satOff val="-2648"/>
                  <a:lumOff val="980"/>
                  <a:alphaOff val="0"/>
                  <a:shade val="93000"/>
                  <a:satMod val="130000"/>
                </a:srgbClr>
              </a:gs>
              <a:gs pos="100000">
                <a:srgbClr val="F9F7E7">
                  <a:hueOff val="3664666"/>
                  <a:satOff val="-2648"/>
                  <a:lumOff val="98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91440" tIns="91440" rIns="91440" bIns="274320" numCol="1" spcCol="1270" anchor="b" anchorCtr="0">
            <a:noAutofit/>
          </a:bodyPr>
          <a:lstStyle/>
          <a:p>
            <a:pPr defTabSz="889000">
              <a:spcBef>
                <a:spcPct val="0"/>
              </a:spcBef>
              <a:defRPr/>
            </a:pPr>
            <a:r>
              <a:rPr lang="en-US" sz="2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</a:p>
          <a:p>
            <a:pPr defTabSz="889000">
              <a:spcBef>
                <a:spcPct val="0"/>
              </a:spcBef>
              <a:defRPr/>
            </a:pPr>
            <a:r>
              <a:rPr lang="en-US" sz="2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BLOOD SAMPLE</a:t>
            </a:r>
            <a:endParaRPr lang="en-US" sz="2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844CF442-B4A4-0E45-91D8-948391084221}"/>
              </a:ext>
            </a:extLst>
          </p:cNvPr>
          <p:cNvSpPr/>
          <p:nvPr/>
        </p:nvSpPr>
        <p:spPr>
          <a:xfrm>
            <a:off x="5706618" y="4796789"/>
            <a:ext cx="3208782" cy="1299211"/>
          </a:xfrm>
          <a:custGeom>
            <a:avLst/>
            <a:gdLst>
              <a:gd name="connsiteX0" fmla="*/ 0 w 2446782"/>
              <a:gd name="connsiteY0" fmla="*/ 158496 h 1584960"/>
              <a:gd name="connsiteX1" fmla="*/ 158496 w 2446782"/>
              <a:gd name="connsiteY1" fmla="*/ 0 h 1584960"/>
              <a:gd name="connsiteX2" fmla="*/ 2288286 w 2446782"/>
              <a:gd name="connsiteY2" fmla="*/ 0 h 1584960"/>
              <a:gd name="connsiteX3" fmla="*/ 2446782 w 2446782"/>
              <a:gd name="connsiteY3" fmla="*/ 158496 h 1584960"/>
              <a:gd name="connsiteX4" fmla="*/ 2446782 w 2446782"/>
              <a:gd name="connsiteY4" fmla="*/ 1426464 h 1584960"/>
              <a:gd name="connsiteX5" fmla="*/ 2288286 w 2446782"/>
              <a:gd name="connsiteY5" fmla="*/ 1584960 h 1584960"/>
              <a:gd name="connsiteX6" fmla="*/ 158496 w 2446782"/>
              <a:gd name="connsiteY6" fmla="*/ 1584960 h 1584960"/>
              <a:gd name="connsiteX7" fmla="*/ 0 w 2446782"/>
              <a:gd name="connsiteY7" fmla="*/ 1426464 h 1584960"/>
              <a:gd name="connsiteX8" fmla="*/ 0 w 2446782"/>
              <a:gd name="connsiteY8" fmla="*/ 158496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6782" h="1584960">
                <a:moveTo>
                  <a:pt x="0" y="158496"/>
                </a:moveTo>
                <a:cubicBezTo>
                  <a:pt x="0" y="70961"/>
                  <a:pt x="70961" y="0"/>
                  <a:pt x="158496" y="0"/>
                </a:cubicBezTo>
                <a:lnTo>
                  <a:pt x="2288286" y="0"/>
                </a:lnTo>
                <a:cubicBezTo>
                  <a:pt x="2375821" y="0"/>
                  <a:pt x="2446782" y="70961"/>
                  <a:pt x="2446782" y="158496"/>
                </a:cubicBezTo>
                <a:lnTo>
                  <a:pt x="2446782" y="1426464"/>
                </a:lnTo>
                <a:cubicBezTo>
                  <a:pt x="2446782" y="1513999"/>
                  <a:pt x="2375821" y="1584960"/>
                  <a:pt x="2288286" y="1584960"/>
                </a:cubicBezTo>
                <a:lnTo>
                  <a:pt x="158496" y="1584960"/>
                </a:lnTo>
                <a:cubicBezTo>
                  <a:pt x="70961" y="1584960"/>
                  <a:pt x="0" y="1513999"/>
                  <a:pt x="0" y="1426464"/>
                </a:cubicBezTo>
                <a:lnTo>
                  <a:pt x="0" y="158496"/>
                </a:ln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spcFirstLastPara="0" vert="horz" wrap="square" lIns="822191" tIns="274320" rIns="88156" bIns="88156" numCol="1" spcCol="1270" anchor="b" anchorCtr="0">
            <a:noAutofit/>
          </a:bodyPr>
          <a:lstStyle/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 Selection and Issue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ABO/Rh compatibility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Needs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Person Verification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="" xmlns:a16="http://schemas.microsoft.com/office/drawing/2014/main" id="{C9043C16-A24E-B24E-B7DA-E6E2815B3C40}"/>
              </a:ext>
            </a:extLst>
          </p:cNvPr>
          <p:cNvSpPr/>
          <p:nvPr/>
        </p:nvSpPr>
        <p:spPr>
          <a:xfrm>
            <a:off x="4640580" y="3554729"/>
            <a:ext cx="2522220" cy="2255520"/>
          </a:xfrm>
          <a:custGeom>
            <a:avLst/>
            <a:gdLst>
              <a:gd name="connsiteX0" fmla="*/ 0 w 2144649"/>
              <a:gd name="connsiteY0" fmla="*/ 2144649 h 2144649"/>
              <a:gd name="connsiteX1" fmla="*/ 2144649 w 2144649"/>
              <a:gd name="connsiteY1" fmla="*/ 0 h 2144649"/>
              <a:gd name="connsiteX2" fmla="*/ 2144649 w 2144649"/>
              <a:gd name="connsiteY2" fmla="*/ 2144649 h 2144649"/>
              <a:gd name="connsiteX3" fmla="*/ 0 w 2144649"/>
              <a:gd name="connsiteY3" fmla="*/ 2144649 h 214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4649" h="2144649">
                <a:moveTo>
                  <a:pt x="2144649" y="0"/>
                </a:moveTo>
                <a:cubicBezTo>
                  <a:pt x="2144649" y="1184457"/>
                  <a:pt x="1184457" y="2144649"/>
                  <a:pt x="0" y="2144649"/>
                </a:cubicBezTo>
                <a:lnTo>
                  <a:pt x="0" y="0"/>
                </a:lnTo>
                <a:lnTo>
                  <a:pt x="2144649" y="0"/>
                </a:lnTo>
                <a:close/>
              </a:path>
            </a:pathLst>
          </a:custGeom>
          <a:gradFill rotWithShape="1">
            <a:gsLst>
              <a:gs pos="0">
                <a:srgbClr val="C00000"/>
              </a:gs>
              <a:gs pos="100000">
                <a:srgbClr val="F9F7E7">
                  <a:hueOff val="3664666"/>
                  <a:satOff val="-2648"/>
                  <a:lumOff val="980"/>
                  <a:alphaOff val="0"/>
                  <a:shade val="93000"/>
                  <a:satMod val="130000"/>
                </a:srgbClr>
              </a:gs>
              <a:gs pos="100000">
                <a:srgbClr val="F9F7E7">
                  <a:hueOff val="3664666"/>
                  <a:satOff val="-2648"/>
                  <a:lumOff val="98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91440" tIns="274320" rIns="91440" bIns="91440" numCol="1" spcCol="1270" anchor="t" anchorCtr="0">
            <a:noAutofit/>
          </a:bodyPr>
          <a:lstStyle/>
          <a:p>
            <a:pPr defTabSz="844550">
              <a:spcBef>
                <a:spcPct val="0"/>
              </a:spcBef>
              <a:defRPr/>
            </a:pPr>
            <a:r>
              <a:rPr lang="en-US" sz="2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SELECT &amp; ISSUE </a:t>
            </a:r>
          </a:p>
          <a:p>
            <a:pPr defTabSz="844550">
              <a:spcBef>
                <a:spcPct val="0"/>
              </a:spcBef>
              <a:defRPr/>
            </a:pPr>
            <a:r>
              <a:rPr lang="en-US" sz="2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DONOR</a:t>
            </a:r>
          </a:p>
          <a:p>
            <a:pPr defTabSz="844550">
              <a:spcBef>
                <a:spcPct val="0"/>
              </a:spcBef>
              <a:defRPr/>
            </a:pPr>
            <a:r>
              <a:rPr lang="en-US" sz="2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endParaRPr lang="en-US" sz="2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F42862B1-2B88-2540-83A5-8FEF7AA63B60}"/>
              </a:ext>
            </a:extLst>
          </p:cNvPr>
          <p:cNvSpPr/>
          <p:nvPr/>
        </p:nvSpPr>
        <p:spPr>
          <a:xfrm>
            <a:off x="284988" y="4566284"/>
            <a:ext cx="3208782" cy="1760220"/>
          </a:xfrm>
          <a:custGeom>
            <a:avLst/>
            <a:gdLst>
              <a:gd name="connsiteX0" fmla="*/ 0 w 2446782"/>
              <a:gd name="connsiteY0" fmla="*/ 158496 h 1584960"/>
              <a:gd name="connsiteX1" fmla="*/ 158496 w 2446782"/>
              <a:gd name="connsiteY1" fmla="*/ 0 h 1584960"/>
              <a:gd name="connsiteX2" fmla="*/ 2288286 w 2446782"/>
              <a:gd name="connsiteY2" fmla="*/ 0 h 1584960"/>
              <a:gd name="connsiteX3" fmla="*/ 2446782 w 2446782"/>
              <a:gd name="connsiteY3" fmla="*/ 158496 h 1584960"/>
              <a:gd name="connsiteX4" fmla="*/ 2446782 w 2446782"/>
              <a:gd name="connsiteY4" fmla="*/ 1426464 h 1584960"/>
              <a:gd name="connsiteX5" fmla="*/ 2288286 w 2446782"/>
              <a:gd name="connsiteY5" fmla="*/ 1584960 h 1584960"/>
              <a:gd name="connsiteX6" fmla="*/ 158496 w 2446782"/>
              <a:gd name="connsiteY6" fmla="*/ 1584960 h 1584960"/>
              <a:gd name="connsiteX7" fmla="*/ 0 w 2446782"/>
              <a:gd name="connsiteY7" fmla="*/ 1426464 h 1584960"/>
              <a:gd name="connsiteX8" fmla="*/ 0 w 2446782"/>
              <a:gd name="connsiteY8" fmla="*/ 158496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6782" h="1584960">
                <a:moveTo>
                  <a:pt x="0" y="158496"/>
                </a:moveTo>
                <a:cubicBezTo>
                  <a:pt x="0" y="70961"/>
                  <a:pt x="70961" y="0"/>
                  <a:pt x="158496" y="0"/>
                </a:cubicBezTo>
                <a:lnTo>
                  <a:pt x="2288286" y="0"/>
                </a:lnTo>
                <a:cubicBezTo>
                  <a:pt x="2375821" y="0"/>
                  <a:pt x="2446782" y="70961"/>
                  <a:pt x="2446782" y="158496"/>
                </a:cubicBezTo>
                <a:lnTo>
                  <a:pt x="2446782" y="1426464"/>
                </a:lnTo>
                <a:cubicBezTo>
                  <a:pt x="2446782" y="1513999"/>
                  <a:pt x="2375821" y="1584960"/>
                  <a:pt x="2288286" y="1584960"/>
                </a:cubicBezTo>
                <a:lnTo>
                  <a:pt x="158496" y="1584960"/>
                </a:lnTo>
                <a:cubicBezTo>
                  <a:pt x="70961" y="1584960"/>
                  <a:pt x="0" y="1513999"/>
                  <a:pt x="0" y="1426464"/>
                </a:cubicBezTo>
                <a:lnTo>
                  <a:pt x="0" y="158496"/>
                </a:ln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spcFirstLastPara="0" vert="horz" wrap="square" lIns="88156" tIns="274320" rIns="822960" bIns="88156" numCol="1" spcCol="1270" anchor="b" anchorCtr="0">
            <a:noAutofit/>
          </a:bodyPr>
          <a:lstStyle/>
          <a:p>
            <a:pPr marL="174625" lvl="1" indent="-174625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endParaRPr lang="en-US" sz="1400" kern="0" dirty="0">
              <a:solidFill>
                <a:srgbClr val="7C6316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174625" lvl="1" indent="-174625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endParaRPr lang="en-US" sz="1400" kern="0" dirty="0">
              <a:solidFill>
                <a:srgbClr val="7C6316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endParaRPr lang="en-US" sz="1400" b="1" kern="0" dirty="0">
              <a:solidFill>
                <a:srgbClr val="7C6316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endParaRPr lang="en-US" sz="1400" b="1" kern="0" dirty="0">
              <a:solidFill>
                <a:srgbClr val="7C6316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 Administration</a:t>
            </a:r>
          </a:p>
          <a:p>
            <a:pPr marL="174625" lvl="1" indent="-174625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Verify there is a valid order and consent to transfuse</a:t>
            </a:r>
          </a:p>
          <a:p>
            <a:pPr marL="174625" lvl="1" indent="-174625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person bedside verification to ensure right product to the right patient</a:t>
            </a:r>
          </a:p>
          <a:p>
            <a:pPr marL="174625" lvl="1" indent="-174625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 for complications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="" xmlns:a16="http://schemas.microsoft.com/office/drawing/2014/main" id="{862F742A-1568-6341-82DB-85EBFE4308C1}"/>
              </a:ext>
            </a:extLst>
          </p:cNvPr>
          <p:cNvSpPr/>
          <p:nvPr/>
        </p:nvSpPr>
        <p:spPr>
          <a:xfrm>
            <a:off x="2133600" y="3554730"/>
            <a:ext cx="2407919" cy="2255519"/>
          </a:xfrm>
          <a:custGeom>
            <a:avLst/>
            <a:gdLst>
              <a:gd name="connsiteX0" fmla="*/ 0 w 2144649"/>
              <a:gd name="connsiteY0" fmla="*/ 2144649 h 2144649"/>
              <a:gd name="connsiteX1" fmla="*/ 2144649 w 2144649"/>
              <a:gd name="connsiteY1" fmla="*/ 0 h 2144649"/>
              <a:gd name="connsiteX2" fmla="*/ 2144649 w 2144649"/>
              <a:gd name="connsiteY2" fmla="*/ 2144649 h 2144649"/>
              <a:gd name="connsiteX3" fmla="*/ 0 w 2144649"/>
              <a:gd name="connsiteY3" fmla="*/ 2144649 h 214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4649" h="2144649">
                <a:moveTo>
                  <a:pt x="2144649" y="2144649"/>
                </a:moveTo>
                <a:cubicBezTo>
                  <a:pt x="960192" y="2144649"/>
                  <a:pt x="0" y="1184457"/>
                  <a:pt x="0" y="0"/>
                </a:cubicBezTo>
                <a:lnTo>
                  <a:pt x="2144649" y="0"/>
                </a:lnTo>
                <a:lnTo>
                  <a:pt x="2144649" y="2144649"/>
                </a:lnTo>
                <a:close/>
              </a:path>
            </a:pathLst>
          </a:custGeom>
          <a:gradFill rotWithShape="1">
            <a:gsLst>
              <a:gs pos="0">
                <a:srgbClr val="C00000"/>
              </a:gs>
              <a:gs pos="100000">
                <a:srgbClr val="F9F7E7">
                  <a:hueOff val="3664666"/>
                  <a:satOff val="-2648"/>
                  <a:lumOff val="980"/>
                  <a:alphaOff val="0"/>
                  <a:shade val="93000"/>
                  <a:satMod val="130000"/>
                </a:srgbClr>
              </a:gs>
              <a:gs pos="100000">
                <a:srgbClr val="F9F7E7">
                  <a:hueOff val="3664666"/>
                  <a:satOff val="-2648"/>
                  <a:lumOff val="98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91440" tIns="274320" rIns="91440" bIns="91440" numCol="1" spcCol="1270" anchor="t" anchorCtr="0">
            <a:noAutofit/>
          </a:bodyPr>
          <a:lstStyle/>
          <a:p>
            <a:pPr algn="r" defTabSz="889000"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TRANSFUSE DONOR BLOOD</a:t>
            </a:r>
            <a:endParaRPr lang="en-US" sz="2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5C06717D-C32F-B24B-8E12-76CD540B8EBC}"/>
              </a:ext>
            </a:extLst>
          </p:cNvPr>
          <p:cNvSpPr/>
          <p:nvPr/>
        </p:nvSpPr>
        <p:spPr>
          <a:xfrm>
            <a:off x="76200" y="3307080"/>
            <a:ext cx="4114800" cy="464820"/>
          </a:xfrm>
          <a:prstGeom prst="round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>
              <a:defRPr/>
            </a:pPr>
            <a:r>
              <a:rPr lang="en-US" sz="2200" b="1" kern="0" dirty="0">
                <a:solidFill>
                  <a:srgbClr val="7C63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PATIENT’S BEDSIDE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0675EC06-5460-AA4C-AB85-4EE0327376FB}"/>
              </a:ext>
            </a:extLst>
          </p:cNvPr>
          <p:cNvSpPr/>
          <p:nvPr/>
        </p:nvSpPr>
        <p:spPr>
          <a:xfrm>
            <a:off x="4953000" y="3307080"/>
            <a:ext cx="4114800" cy="464820"/>
          </a:xfrm>
          <a:prstGeom prst="round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sz="2200" b="1" kern="0" dirty="0">
                <a:solidFill>
                  <a:srgbClr val="7C63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TRANSFUSION SERVICES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893"/>
          <a:stretch/>
        </p:blipFill>
        <p:spPr bwMode="auto">
          <a:xfrm>
            <a:off x="4423170" y="3237641"/>
            <a:ext cx="335757" cy="63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ircular Arrow 13"/>
          <p:cNvSpPr/>
          <p:nvPr/>
        </p:nvSpPr>
        <p:spPr>
          <a:xfrm>
            <a:off x="4220813" y="3086101"/>
            <a:ext cx="740473" cy="643890"/>
          </a:xfrm>
          <a:prstGeom prst="circularArrow">
            <a:avLst/>
          </a:prstGeom>
          <a:gradFill rotWithShape="1">
            <a:gsLst>
              <a:gs pos="0">
                <a:srgbClr val="F9F7E7">
                  <a:tint val="40000"/>
                  <a:hueOff val="0"/>
                  <a:satOff val="0"/>
                  <a:lumOff val="0"/>
                  <a:alphaOff val="0"/>
                  <a:tint val="100000"/>
                  <a:shade val="100000"/>
                  <a:satMod val="130000"/>
                </a:srgbClr>
              </a:gs>
              <a:gs pos="100000">
                <a:srgbClr val="F9F7E7">
                  <a:tint val="40000"/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5" name="Circular Arrow 14"/>
          <p:cNvSpPr/>
          <p:nvPr/>
        </p:nvSpPr>
        <p:spPr>
          <a:xfrm rot="10800000">
            <a:off x="4220813" y="3379471"/>
            <a:ext cx="740473" cy="643890"/>
          </a:xfrm>
          <a:prstGeom prst="circularArrow">
            <a:avLst/>
          </a:prstGeom>
          <a:gradFill rotWithShape="1">
            <a:gsLst>
              <a:gs pos="0">
                <a:srgbClr val="F9F7E7">
                  <a:tint val="40000"/>
                  <a:hueOff val="0"/>
                  <a:satOff val="0"/>
                  <a:lumOff val="0"/>
                  <a:alphaOff val="0"/>
                  <a:tint val="100000"/>
                  <a:shade val="100000"/>
                  <a:satMod val="130000"/>
                </a:srgbClr>
              </a:gs>
              <a:gs pos="100000">
                <a:srgbClr val="F9F7E7">
                  <a:tint val="40000"/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6" name="Title 1"/>
          <p:cNvSpPr txBox="1">
            <a:spLocks/>
          </p:cNvSpPr>
          <p:nvPr/>
        </p:nvSpPr>
        <p:spPr>
          <a:xfrm>
            <a:off x="503287" y="363793"/>
            <a:ext cx="8229600" cy="533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None/>
              <a:defRPr sz="3200" b="1" kern="1200" cap="all" spc="25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000" dirty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Transfusion Cycle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70504" y="6133414"/>
            <a:ext cx="5873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breakdown at any point could lead to the wrong blood product being transfused to a patient.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3237641"/>
            <a:ext cx="17430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6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828800"/>
            <a:ext cx="8229600" cy="58674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Type-specific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type-compatible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requires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sample of blood to test for blood type and presence of antibodies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(Type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Screen)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Timing is important, why?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Preserve universal products O RH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</a:t>
            </a: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Easier to type if less product diluted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antibody detection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TSL relies on the qualified clinicians to follow the policy of appropriate bedside verification to identify the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patient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2-person verification process with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least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patient identifiers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43100" y="114300"/>
            <a:ext cx="63194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Collection</a:t>
            </a:r>
          </a:p>
          <a:p>
            <a:pPr algn="ctr"/>
            <a:r>
              <a:rPr lang="en-US" sz="3600" b="1" dirty="0" smtClean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so important about this </a:t>
            </a:r>
            <a:r>
              <a:rPr lang="en-US" sz="3600" b="1" i="1" dirty="0" smtClean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en-US" sz="3600" b="1" dirty="0" smtClean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7C63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7C63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19401"/>
            <a:ext cx="2438400" cy="182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xplosion 1 6"/>
          <p:cNvSpPr/>
          <p:nvPr/>
        </p:nvSpPr>
        <p:spPr>
          <a:xfrm>
            <a:off x="13884" y="-114300"/>
            <a:ext cx="2095500" cy="1913156"/>
          </a:xfrm>
          <a:prstGeom prst="irregularSeal1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Anesthesia Techs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0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endParaRPr lang="en-US" sz="6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68" y="1495520"/>
            <a:ext cx="2181780" cy="218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86" y="4296496"/>
            <a:ext cx="1752600" cy="174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-Right Arrow 4"/>
          <p:cNvSpPr/>
          <p:nvPr/>
        </p:nvSpPr>
        <p:spPr>
          <a:xfrm rot="18543809">
            <a:off x="3026650" y="3371689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Left-Right Arrow 14"/>
          <p:cNvSpPr/>
          <p:nvPr/>
        </p:nvSpPr>
        <p:spPr>
          <a:xfrm rot="2534280">
            <a:off x="5262806" y="3390832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Left-Right Arrow 15"/>
          <p:cNvSpPr/>
          <p:nvPr/>
        </p:nvSpPr>
        <p:spPr>
          <a:xfrm>
            <a:off x="4245682" y="4907625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289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Operating Room’s Anesthesia Information Management System (AIMS) may serve as the patient’s ID band ONLY AFTER performing, verifying and completing the surgical time-out.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57900" y="368595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important to know…</a:t>
            </a: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Verify each area independently/separately</a:t>
            </a:r>
          </a:p>
        </p:txBody>
      </p:sp>
      <p:sp>
        <p:nvSpPr>
          <p:cNvPr id="8" name="AutoShape 2" descr="Image result for Cartoon Computer"/>
          <p:cNvSpPr>
            <a:spLocks noChangeAspect="1" noChangeArrowheads="1"/>
          </p:cNvSpPr>
          <p:nvPr/>
        </p:nvSpPr>
        <p:spPr bwMode="auto">
          <a:xfrm>
            <a:off x="63500" y="-860425"/>
            <a:ext cx="23145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7"/>
          <a:stretch/>
        </p:blipFill>
        <p:spPr bwMode="auto">
          <a:xfrm>
            <a:off x="5416536" y="1775640"/>
            <a:ext cx="1651014" cy="106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08058"/>
            <a:ext cx="1288804" cy="36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3305" y="5028699"/>
            <a:ext cx="1869752" cy="40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12719" y="4897489"/>
            <a:ext cx="854464" cy="56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983" y="4457700"/>
            <a:ext cx="21209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1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327462" y="149423"/>
            <a:ext cx="9395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spcBef>
                <a:spcPts val="500"/>
              </a:spcBef>
            </a:pPr>
            <a:r>
              <a:rPr lang="en-US" sz="1400" b="1" dirty="0" smtClean="0">
                <a:solidFill>
                  <a:prstClr val="black"/>
                </a:solidFill>
                <a:latin typeface="Garamond"/>
                <a:ea typeface="Arial"/>
              </a:rPr>
              <a:t>Blood Sample Attachment 1: Patient ID, Transfusion Services Requisition, </a:t>
            </a:r>
            <a:r>
              <a:rPr lang="en-US" sz="1400" b="1" dirty="0">
                <a:solidFill>
                  <a:prstClr val="black"/>
                </a:solidFill>
                <a:latin typeface="Garamond"/>
                <a:ea typeface="Arial"/>
              </a:rPr>
              <a:t>Sample </a:t>
            </a:r>
            <a:r>
              <a:rPr lang="en-US" sz="1400" b="1" dirty="0" smtClean="0">
                <a:solidFill>
                  <a:prstClr val="black"/>
                </a:solidFill>
                <a:latin typeface="Garamond"/>
                <a:ea typeface="Arial"/>
              </a:rPr>
              <a:t>Label</a:t>
            </a:r>
            <a:endParaRPr lang="en-US" sz="14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51702" y="457200"/>
            <a:ext cx="81112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0176" y="1798239"/>
            <a:ext cx="419828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" y="2876390"/>
            <a:ext cx="3266573" cy="57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4873859" y="2089788"/>
            <a:ext cx="723814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00" b="1" dirty="0" smtClean="0">
                <a:solidFill>
                  <a:prstClr val="black"/>
                </a:solidFill>
              </a:rPr>
              <a:t>54 YEARS</a:t>
            </a:r>
            <a:endParaRPr lang="en-US" sz="500" b="1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22832" y="884656"/>
            <a:ext cx="2408078" cy="800730"/>
            <a:chOff x="6904776" y="608365"/>
            <a:chExt cx="2408078" cy="800730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776" y="608365"/>
              <a:ext cx="2408078" cy="80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928" y="653389"/>
              <a:ext cx="15240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335925" y="582418"/>
            <a:ext cx="206915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68008" y="921014"/>
            <a:ext cx="66687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54Y M</a:t>
            </a:r>
            <a:endParaRPr lang="en-US" sz="9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9200" y="554702"/>
            <a:ext cx="349249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20611" y="2576035"/>
            <a:ext cx="2198789" cy="1243013"/>
            <a:chOff x="1033496" y="1508364"/>
            <a:chExt cx="1982028" cy="1243013"/>
          </a:xfrm>
        </p:grpSpPr>
        <p:grpSp>
          <p:nvGrpSpPr>
            <p:cNvPr id="27" name="Group 26"/>
            <p:cNvGrpSpPr/>
            <p:nvPr/>
          </p:nvGrpSpPr>
          <p:grpSpPr>
            <a:xfrm>
              <a:off x="1033496" y="1508364"/>
              <a:ext cx="1890713" cy="1243013"/>
              <a:chOff x="1033496" y="1508364"/>
              <a:chExt cx="1890713" cy="1243013"/>
            </a:xfrm>
          </p:grpSpPr>
          <p:pic>
            <p:nvPicPr>
              <p:cNvPr id="50" name="Picture 1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3496" y="1508364"/>
                <a:ext cx="1890713" cy="1243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1120112" y="1922465"/>
                <a:ext cx="8587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solidFill>
                      <a:prstClr val="black"/>
                    </a:solidFill>
                    <a:latin typeface="Arial Black" panose="020B0A04020102020204" pitchFamily="34" charset="0"/>
                    <a:cs typeface="Aharoni" panose="02010803020104030203" pitchFamily="2" charset="-79"/>
                  </a:rPr>
                  <a:t>Hemorrhage</a:t>
                </a:r>
              </a:p>
              <a:p>
                <a:r>
                  <a:rPr lang="en-US" sz="700" b="1" dirty="0" smtClean="0">
                    <a:solidFill>
                      <a:prstClr val="black"/>
                    </a:solidFill>
                    <a:latin typeface="Arial Black" panose="020B0A04020102020204" pitchFamily="34" charset="0"/>
                    <a:cs typeface="Aharoni" panose="02010803020104030203" pitchFamily="2" charset="-79"/>
                  </a:rPr>
                  <a:t>Frank</a:t>
                </a:r>
                <a:endParaRPr lang="en-US" sz="700" b="1" dirty="0">
                  <a:solidFill>
                    <a:prstClr val="black"/>
                  </a:solidFill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048376" y="1760547"/>
                <a:ext cx="681004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700" b="1" dirty="0" smtClean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 </a:t>
                </a:r>
                <a:r>
                  <a:rPr lang="en-US" sz="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H987382</a:t>
                </a:r>
                <a:r>
                  <a:rPr lang="en-US" sz="7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8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676400" y="1781145"/>
                <a:ext cx="723814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12/20/1965</a:t>
                </a:r>
                <a:endParaRPr lang="en-US" sz="7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074160" y="2299579"/>
                <a:ext cx="85874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550" b="1" dirty="0" smtClean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DOS:8/23/19</a:t>
                </a:r>
              </a:p>
              <a:p>
                <a:r>
                  <a:rPr lang="en-US" sz="550" b="1" dirty="0" err="1" smtClean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Enc</a:t>
                </a:r>
                <a:r>
                  <a:rPr lang="en-US" sz="550" b="1" dirty="0" smtClean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: 000</a:t>
                </a:r>
                <a:endParaRPr lang="en-US" sz="55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2400212" y="1796533"/>
              <a:ext cx="416839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500" b="1" dirty="0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54Y M</a:t>
              </a:r>
              <a:endParaRPr lang="en-US" sz="5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038307" y="1904129"/>
              <a:ext cx="977217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002060"/>
                  </a:solidFill>
                  <a:latin typeface="Mistral" panose="03090702030407020403" pitchFamily="66" charset="0"/>
                </a:rPr>
                <a:t>Penny Plasma, </a:t>
              </a:r>
              <a:r>
                <a:rPr lang="en-US" sz="900" dirty="0">
                  <a:solidFill>
                    <a:srgbClr val="002060"/>
                  </a:solidFill>
                  <a:latin typeface="Mistral" panose="03090702030407020403" pitchFamily="66" charset="0"/>
                </a:rPr>
                <a:t>RN</a:t>
              </a:r>
            </a:p>
            <a:p>
              <a:r>
                <a:rPr lang="en-US" sz="900" dirty="0">
                  <a:solidFill>
                    <a:srgbClr val="002060"/>
                  </a:solidFill>
                  <a:latin typeface="Rage Italic" panose="03070502040507070304" pitchFamily="66" charset="0"/>
                </a:rPr>
                <a:t>     </a:t>
              </a:r>
              <a:r>
                <a:rPr lang="en-US" sz="900" dirty="0" smtClean="0">
                  <a:solidFill>
                    <a:srgbClr val="002060"/>
                  </a:solidFill>
                  <a:latin typeface="Rage Italic" panose="03070502040507070304" pitchFamily="66" charset="0"/>
                </a:rPr>
                <a:t> Emma Good, RN</a:t>
              </a:r>
              <a:endParaRPr lang="en-US" sz="900" dirty="0">
                <a:solidFill>
                  <a:srgbClr val="002060"/>
                </a:solidFill>
                <a:latin typeface="Rage Italic" panose="03070502040507070304" pitchFamily="66" charset="0"/>
              </a:endParaRPr>
            </a:p>
            <a:p>
              <a:endParaRPr lang="en-US" sz="900" dirty="0">
                <a:solidFill>
                  <a:srgbClr val="002060"/>
                </a:solidFill>
                <a:latin typeface="Rage Italic" panose="03070502040507070304" pitchFamily="66" charset="0"/>
              </a:endParaRPr>
            </a:p>
            <a:p>
              <a:endParaRPr lang="en-US" sz="900" dirty="0">
                <a:solidFill>
                  <a:srgbClr val="002060"/>
                </a:solidFill>
                <a:latin typeface="Rage Italic" panose="03070502040507070304" pitchFamily="66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 rot="20333290">
            <a:off x="2214396" y="3404391"/>
            <a:ext cx="623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8/23/19 </a:t>
            </a:r>
            <a:endParaRPr lang="en-US" sz="800" dirty="0">
              <a:solidFill>
                <a:srgbClr val="002060"/>
              </a:solidFill>
            </a:endParaRPr>
          </a:p>
          <a:p>
            <a:r>
              <a:rPr lang="en-US" sz="800" dirty="0">
                <a:solidFill>
                  <a:srgbClr val="002060"/>
                </a:solidFill>
              </a:rPr>
              <a:t>1300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913767" y="942747"/>
            <a:ext cx="3265160" cy="4647837"/>
            <a:chOff x="2686756" y="1151846"/>
            <a:chExt cx="4059397" cy="5334403"/>
          </a:xfrm>
        </p:grpSpPr>
        <p:grpSp>
          <p:nvGrpSpPr>
            <p:cNvPr id="41" name="Group 40"/>
            <p:cNvGrpSpPr/>
            <p:nvPr/>
          </p:nvGrpSpPr>
          <p:grpSpPr>
            <a:xfrm>
              <a:off x="2686756" y="1151846"/>
              <a:ext cx="4059397" cy="5334403"/>
              <a:chOff x="2686756" y="1151846"/>
              <a:chExt cx="4059397" cy="5334403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686756" y="1151846"/>
                <a:ext cx="4059397" cy="5334403"/>
                <a:chOff x="3337545" y="535194"/>
                <a:chExt cx="4059397" cy="5334403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3337545" y="535194"/>
                  <a:ext cx="4059397" cy="5334403"/>
                  <a:chOff x="2557071" y="535194"/>
                  <a:chExt cx="4059397" cy="5334403"/>
                </a:xfrm>
              </p:grpSpPr>
              <p:sp>
                <p:nvSpPr>
                  <p:cNvPr id="11" name="Rectangle 10"/>
                  <p:cNvSpPr/>
                  <p:nvPr/>
                </p:nvSpPr>
                <p:spPr>
                  <a:xfrm>
                    <a:off x="3185642" y="2174426"/>
                    <a:ext cx="243358" cy="8463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2557071" y="535194"/>
                    <a:ext cx="4059397" cy="5334403"/>
                    <a:chOff x="2557071" y="535194"/>
                    <a:chExt cx="4059397" cy="5334403"/>
                  </a:xfrm>
                </p:grpSpPr>
                <p:grpSp>
                  <p:nvGrpSpPr>
                    <p:cNvPr id="9" name="Group 8"/>
                    <p:cNvGrpSpPr/>
                    <p:nvPr/>
                  </p:nvGrpSpPr>
                  <p:grpSpPr>
                    <a:xfrm>
                      <a:off x="2557071" y="535194"/>
                      <a:ext cx="4059397" cy="5334403"/>
                      <a:chOff x="2557071" y="535194"/>
                      <a:chExt cx="4059397" cy="5334403"/>
                    </a:xfrm>
                  </p:grpSpPr>
                  <p:pic>
                    <p:nvPicPr>
                      <p:cNvPr id="33" name="Picture 32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924" t="4575" r="3252" b="6173"/>
                      <a:stretch/>
                    </p:blipFill>
                    <p:spPr bwMode="auto">
                      <a:xfrm>
                        <a:off x="2557071" y="535194"/>
                        <a:ext cx="4059397" cy="533440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1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extLst/>
                    </p:spPr>
                  </p:pic>
                  <p:sp>
                    <p:nvSpPr>
                      <p:cNvPr id="6" name="TextBox 5"/>
                      <p:cNvSpPr txBox="1"/>
                      <p:nvPr/>
                    </p:nvSpPr>
                    <p:spPr>
                      <a:xfrm>
                        <a:off x="3212248" y="1049028"/>
                        <a:ext cx="908176" cy="35324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700" b="1" dirty="0" smtClean="0">
                            <a:solidFill>
                              <a:prstClr val="black"/>
                            </a:solidFill>
                          </a:rPr>
                          <a:t>Hemorrhage</a:t>
                        </a:r>
                      </a:p>
                      <a:p>
                        <a:r>
                          <a:rPr lang="en-US" sz="700" b="1" dirty="0" smtClean="0">
                            <a:solidFill>
                              <a:prstClr val="black"/>
                            </a:solidFill>
                          </a:rPr>
                          <a:t>Frank</a:t>
                        </a:r>
                        <a:endParaRPr lang="en-US" sz="700" b="1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8" name="Rectangle 7"/>
                      <p:cNvSpPr/>
                      <p:nvPr/>
                    </p:nvSpPr>
                    <p:spPr>
                      <a:xfrm>
                        <a:off x="5407550" y="1169881"/>
                        <a:ext cx="857250" cy="1538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5" name="TextBox 34"/>
                    <p:cNvSpPr txBox="1"/>
                    <p:nvPr/>
                  </p:nvSpPr>
                  <p:spPr>
                    <a:xfrm>
                      <a:off x="4793345" y="1066799"/>
                      <a:ext cx="1100482" cy="2296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700" b="1" dirty="0" smtClean="0">
                          <a:solidFill>
                            <a:prstClr val="black"/>
                          </a:solidFill>
                        </a:rPr>
                        <a:t>MRN:  H9873828</a:t>
                      </a:r>
                      <a:endParaRPr lang="en-US" sz="7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  <p:pic>
                  <p:nvPicPr>
                    <p:cNvPr id="1025" name="Picture 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410200" y="1221760"/>
                      <a:ext cx="857250" cy="238125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3102897" y="2089787"/>
                      <a:ext cx="653021" cy="1942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500" b="1" dirty="0" smtClean="0">
                          <a:solidFill>
                            <a:prstClr val="black"/>
                          </a:solidFill>
                        </a:rPr>
                        <a:t>12/20/1965</a:t>
                      </a:r>
                      <a:endParaRPr lang="en-US" sz="5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57" name="TextBox 56"/>
                <p:cNvSpPr txBox="1"/>
                <p:nvPr/>
              </p:nvSpPr>
              <p:spPr>
                <a:xfrm>
                  <a:off x="6002435" y="2122559"/>
                  <a:ext cx="416839" cy="1692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" b="1" dirty="0" smtClean="0">
                      <a:solidFill>
                        <a:prstClr val="black"/>
                      </a:solidFill>
                    </a:rPr>
                    <a:t>Male</a:t>
                  </a:r>
                  <a:endParaRPr lang="en-US" sz="500" b="1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3524713" y="1402763"/>
                <a:ext cx="845455" cy="1692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 smtClean="0">
                    <a:solidFill>
                      <a:prstClr val="black"/>
                    </a:solidFill>
                  </a:rPr>
                  <a:t>8/23/19</a:t>
                </a:r>
                <a:endParaRPr lang="en-US" sz="5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4680123" y="5742491"/>
              <a:ext cx="970137" cy="24622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002060"/>
                  </a:solidFill>
                  <a:latin typeface="Mistral" panose="03090702030407020403" pitchFamily="66" charset="0"/>
                </a:rPr>
                <a:t>Penny Plasma, RN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291395" y="5747280"/>
              <a:ext cx="1063112" cy="2154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Lucida Sans" panose="020B0602030504020204" pitchFamily="34" charset="0"/>
                </a:rPr>
                <a:t>Penny Plasma, RN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648200" y="5943600"/>
              <a:ext cx="1010213" cy="25391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002060"/>
                  </a:solidFill>
                  <a:latin typeface="Rage Italic" panose="03070502040507070304" pitchFamily="66" charset="0"/>
                </a:rPr>
                <a:t>Emma Good, RN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359028" y="5943600"/>
              <a:ext cx="965330" cy="2154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Palatino" pitchFamily="18" charset="0"/>
                </a:rPr>
                <a:t>Emma Good, RN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70980" y="3436678"/>
              <a:ext cx="735543" cy="4495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806523" y="3436678"/>
              <a:ext cx="1130694" cy="688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b="1" dirty="0" smtClean="0">
                  <a:solidFill>
                    <a:prstClr val="black"/>
                  </a:solidFill>
                </a:rPr>
                <a:t>Ordered</a:t>
              </a:r>
            </a:p>
            <a:p>
              <a:r>
                <a:rPr lang="en-US" sz="700" b="1" dirty="0" smtClean="0">
                  <a:solidFill>
                    <a:prstClr val="black"/>
                  </a:solidFill>
                </a:rPr>
                <a:t>8/23/19 12:28:00</a:t>
              </a:r>
            </a:p>
            <a:p>
              <a:r>
                <a:rPr lang="en-US" sz="700" b="1" dirty="0" smtClean="0">
                  <a:solidFill>
                    <a:prstClr val="black"/>
                  </a:solidFill>
                </a:rPr>
                <a:t>Routine</a:t>
              </a:r>
            </a:p>
            <a:p>
              <a:r>
                <a:rPr lang="en-US" sz="500" b="1" dirty="0">
                  <a:solidFill>
                    <a:prstClr val="black"/>
                  </a:solidFill>
                </a:rPr>
                <a:t>8/23/19 12:28:00</a:t>
              </a:r>
            </a:p>
            <a:p>
              <a:endParaRPr lang="en-US" sz="700" b="1" dirty="0">
                <a:solidFill>
                  <a:prstClr val="black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720" y="3498055"/>
              <a:ext cx="621231" cy="41667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5486401" y="1725127"/>
            <a:ext cx="3581400" cy="502515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2700" marR="73660">
              <a:lnSpc>
                <a:spcPct val="112500"/>
              </a:lnSpc>
            </a:pP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In the presence of the recipient, the qualified clinician and one other  qualified clinician shall</a:t>
            </a:r>
            <a:r>
              <a:rPr lang="en-US" sz="900" b="1" spc="-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verify </a:t>
            </a:r>
            <a:r>
              <a:rPr lang="en-US" sz="900" b="1" u="sng" spc="-5" dirty="0" smtClean="0">
                <a:solidFill>
                  <a:srgbClr val="FFFFFF"/>
                </a:solidFill>
                <a:latin typeface="Arial"/>
                <a:cs typeface="Arial"/>
              </a:rPr>
              <a:t>at the bedside separately and independently</a:t>
            </a: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: Patient’s name and MRN on (I)</a:t>
            </a:r>
            <a:r>
              <a:rPr lang="en-US" sz="900" b="1" i="1" spc="-5" dirty="0" smtClean="0">
                <a:solidFill>
                  <a:srgbClr val="FFFFFF"/>
                </a:solidFill>
                <a:latin typeface="Arial"/>
                <a:cs typeface="Arial"/>
              </a:rPr>
              <a:t>Patient’s ID band</a:t>
            </a: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, (II)</a:t>
            </a:r>
            <a:r>
              <a:rPr lang="en-US" sz="900" b="1" i="1" spc="-5" dirty="0" smtClean="0">
                <a:solidFill>
                  <a:srgbClr val="FFFFFF"/>
                </a:solidFill>
                <a:latin typeface="Arial"/>
                <a:cs typeface="Arial"/>
              </a:rPr>
              <a:t>Transfusion Services Requisition</a:t>
            </a: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, and (III)</a:t>
            </a:r>
            <a:r>
              <a:rPr lang="en-US" sz="900" b="1" i="1" spc="-5" dirty="0" smtClean="0">
                <a:solidFill>
                  <a:srgbClr val="FFFFFF"/>
                </a:solidFill>
                <a:latin typeface="Arial"/>
                <a:cs typeface="Arial"/>
              </a:rPr>
              <a:t>Sample Label </a:t>
            </a:r>
            <a:r>
              <a:rPr lang="en-US" sz="900" b="1" i="1" spc="-5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</a:t>
            </a:r>
            <a:r>
              <a:rPr lang="en-US" sz="900" b="1" spc="-5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900" b="1" spc="-5" dirty="0">
                <a:solidFill>
                  <a:srgbClr val="FFFFFF"/>
                </a:solidFill>
                <a:latin typeface="Arial"/>
                <a:cs typeface="Arial"/>
              </a:rPr>
              <a:t> Involve the patient when able to confirm name and </a:t>
            </a:r>
            <a:r>
              <a:rPr lang="en-US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DOB.</a:t>
            </a:r>
            <a:endParaRPr lang="en-US" sz="900" b="1" spc="-5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73660">
              <a:lnSpc>
                <a:spcPct val="112500"/>
              </a:lnSpc>
            </a:pPr>
            <a:endParaRPr lang="en-US" sz="900" b="1" spc="-5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Clinician A: Verifies patient information on (I) patient ID band aloud while Clinician B verifies information corresponds on the (II) Transfusion Services Requisition</a:t>
            </a:r>
          </a:p>
          <a:p>
            <a:endParaRPr lang="en-US" sz="9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Clinician B: Verifies patient information on (II)  Transfusion Services Requisition while Clinician A verifies information corresponds on (III) Sample Label to ensure all pieces of information match</a:t>
            </a:r>
          </a:p>
          <a:p>
            <a:endParaRPr lang="en-US" sz="9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3: Using an EDTA blood collection tube, collect the blood sample from the patient per standard blood collection protocol, while the witness observes as the patient’s blood fills the tube.</a:t>
            </a:r>
          </a:p>
          <a:p>
            <a:endParaRPr lang="en-US" sz="9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4: Date, time, and sign the requisition form and blood sample label.</a:t>
            </a:r>
          </a:p>
          <a:p>
            <a:endParaRPr lang="en-US" sz="9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5: Have </a:t>
            </a:r>
            <a:r>
              <a:rPr lang="en-US" sz="9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witness sign the requisition form and blood sample label</a:t>
            </a:r>
            <a:r>
              <a:rPr lang="en-US" sz="9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</a:t>
            </a: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9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the signed label on the blood collection tube in the presence of the patient</a:t>
            </a:r>
            <a:r>
              <a:rPr lang="en-US" sz="9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9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7: Place completed requisition form and properly labelled blood sample in a specimen bag and send to TSL. </a:t>
            </a:r>
          </a:p>
          <a:p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8: If confirmatory sample required, repeat process  separately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747087" y="4673695"/>
            <a:ext cx="6230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8/23/19 </a:t>
            </a:r>
            <a:endParaRPr lang="en-US" sz="800" dirty="0">
              <a:solidFill>
                <a:srgbClr val="00206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637522" y="4701872"/>
            <a:ext cx="3898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</a:rPr>
              <a:t>1300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2971800" y="4374035"/>
            <a:ext cx="308785" cy="425967"/>
            <a:chOff x="2819400" y="5118556"/>
            <a:chExt cx="308785" cy="425967"/>
          </a:xfrm>
        </p:grpSpPr>
        <p:sp>
          <p:nvSpPr>
            <p:cNvPr id="68" name="TextBox 67"/>
            <p:cNvSpPr txBox="1"/>
            <p:nvPr/>
          </p:nvSpPr>
          <p:spPr>
            <a:xfrm>
              <a:off x="2819400" y="5118556"/>
              <a:ext cx="3087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prstClr val="black"/>
                  </a:solidFill>
                </a:rPr>
                <a:t>x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819400" y="5226278"/>
              <a:ext cx="3087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prstClr val="black"/>
                  </a:solidFill>
                </a:rPr>
                <a:t>x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819400" y="5329079"/>
              <a:ext cx="3087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prstClr val="black"/>
                  </a:solidFill>
                </a:rPr>
                <a:t>x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84" name="Elbow Connector 83"/>
          <p:cNvCxnSpPr/>
          <p:nvPr/>
        </p:nvCxnSpPr>
        <p:spPr>
          <a:xfrm rot="16200000" flipV="1">
            <a:off x="1643558" y="3430389"/>
            <a:ext cx="786409" cy="73481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cxnSpLocks/>
            <a:endCxn id="106" idx="2"/>
          </p:cNvCxnSpPr>
          <p:nvPr/>
        </p:nvCxnSpPr>
        <p:spPr>
          <a:xfrm rot="5400000" flipH="1" flipV="1">
            <a:off x="1749917" y="2828523"/>
            <a:ext cx="2631752" cy="93207"/>
          </a:xfrm>
          <a:prstGeom prst="bentConnector2">
            <a:avLst/>
          </a:prstGeom>
          <a:ln w="28575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endCxn id="108" idx="2"/>
          </p:cNvCxnSpPr>
          <p:nvPr/>
        </p:nvCxnSpPr>
        <p:spPr>
          <a:xfrm flipV="1">
            <a:off x="2389782" y="1257559"/>
            <a:ext cx="4247832" cy="2926156"/>
          </a:xfrm>
          <a:prstGeom prst="bentConnector3">
            <a:avLst>
              <a:gd name="adj1" fmla="val 72649"/>
            </a:avLst>
          </a:prstGeom>
          <a:ln w="28575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31547" y="4036842"/>
            <a:ext cx="2394391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C00000">
                    <a:lumMod val="75000"/>
                  </a:srgbClr>
                </a:solidFill>
              </a:rPr>
              <a:t>PATIENT IDENTIFIERS </a:t>
            </a:r>
            <a:r>
              <a:rPr lang="en-US" sz="1200" u="sng" dirty="0">
                <a:solidFill>
                  <a:srgbClr val="C00000">
                    <a:lumMod val="75000"/>
                  </a:srgbClr>
                </a:solidFill>
              </a:rPr>
              <a:t>MATCH</a:t>
            </a:r>
            <a:r>
              <a:rPr lang="en-US" sz="1200" dirty="0">
                <a:solidFill>
                  <a:srgbClr val="C00000">
                    <a:lumMod val="75000"/>
                  </a:srgbClr>
                </a:solidFill>
              </a:rPr>
              <a:t> </a:t>
            </a:r>
            <a:r>
              <a:rPr lang="en-US" sz="1200" dirty="0">
                <a:solidFill>
                  <a:srgbClr val="7C6316"/>
                </a:solidFill>
              </a:rPr>
              <a:t>on </a:t>
            </a:r>
            <a:r>
              <a:rPr lang="en-US" sz="1200" i="1" dirty="0">
                <a:solidFill>
                  <a:srgbClr val="7C6316"/>
                </a:solidFill>
              </a:rPr>
              <a:t>P</a:t>
            </a:r>
            <a:r>
              <a:rPr lang="en-US" sz="1200" i="1" dirty="0" smtClean="0">
                <a:solidFill>
                  <a:srgbClr val="7C6316"/>
                </a:solidFill>
              </a:rPr>
              <a:t>atient </a:t>
            </a:r>
            <a:r>
              <a:rPr lang="en-US" sz="1200" i="1" dirty="0">
                <a:solidFill>
                  <a:srgbClr val="7C6316"/>
                </a:solidFill>
              </a:rPr>
              <a:t>ID band</a:t>
            </a:r>
            <a:r>
              <a:rPr lang="en-US" sz="1200" dirty="0">
                <a:solidFill>
                  <a:srgbClr val="7C6316"/>
                </a:solidFill>
              </a:rPr>
              <a:t>, </a:t>
            </a:r>
            <a:r>
              <a:rPr lang="en-US" sz="1200" i="1" dirty="0" smtClean="0">
                <a:solidFill>
                  <a:srgbClr val="7C6316"/>
                </a:solidFill>
              </a:rPr>
              <a:t>Transfusion Services Requisition</a:t>
            </a:r>
            <a:r>
              <a:rPr lang="en-US" sz="1200" dirty="0" smtClean="0">
                <a:solidFill>
                  <a:srgbClr val="7C6316"/>
                </a:solidFill>
              </a:rPr>
              <a:t>, </a:t>
            </a:r>
            <a:r>
              <a:rPr lang="en-US" sz="1200" dirty="0">
                <a:solidFill>
                  <a:srgbClr val="7C6316"/>
                </a:solidFill>
              </a:rPr>
              <a:t>and </a:t>
            </a:r>
            <a:r>
              <a:rPr lang="en-US" sz="1200" i="1" dirty="0">
                <a:solidFill>
                  <a:srgbClr val="7C6316"/>
                </a:solidFill>
              </a:rPr>
              <a:t>S</a:t>
            </a:r>
            <a:r>
              <a:rPr lang="en-US" sz="1200" i="1" dirty="0" smtClean="0">
                <a:solidFill>
                  <a:srgbClr val="7C6316"/>
                </a:solidFill>
              </a:rPr>
              <a:t>ample </a:t>
            </a:r>
            <a:r>
              <a:rPr lang="en-US" sz="1200" i="1" dirty="0">
                <a:solidFill>
                  <a:srgbClr val="7C6316"/>
                </a:solidFill>
              </a:rPr>
              <a:t>L</a:t>
            </a:r>
            <a:r>
              <a:rPr lang="en-US" sz="1200" i="1" dirty="0" smtClean="0">
                <a:solidFill>
                  <a:srgbClr val="7C6316"/>
                </a:solidFill>
              </a:rPr>
              <a:t>abel</a:t>
            </a:r>
            <a:endParaRPr lang="en-US" sz="1200" i="1" dirty="0">
              <a:solidFill>
                <a:srgbClr val="7C6316"/>
              </a:solidFill>
            </a:endParaRPr>
          </a:p>
        </p:txBody>
      </p:sp>
      <p:sp>
        <p:nvSpPr>
          <p:cNvPr id="1024" name="Oval 1023"/>
          <p:cNvSpPr/>
          <p:nvPr/>
        </p:nvSpPr>
        <p:spPr>
          <a:xfrm>
            <a:off x="533401" y="2720638"/>
            <a:ext cx="1496370" cy="735792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3112397" y="1285021"/>
            <a:ext cx="2441036" cy="548458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6637614" y="932939"/>
            <a:ext cx="1778370" cy="649239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32" name="Rectangle 1031"/>
          <p:cNvSpPr/>
          <p:nvPr/>
        </p:nvSpPr>
        <p:spPr>
          <a:xfrm>
            <a:off x="79109" y="5638800"/>
            <a:ext cx="2856862" cy="849571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C00000">
                    <a:lumMod val="75000"/>
                  </a:srgbClr>
                </a:solidFill>
              </a:rPr>
              <a:t>DATE &amp; TIME OF DRAW and SIGNATURES OF COLLECTOR &amp; WITNESS </a:t>
            </a:r>
            <a:r>
              <a:rPr lang="en-US" sz="1200" u="sng" dirty="0">
                <a:solidFill>
                  <a:srgbClr val="C00000">
                    <a:lumMod val="75000"/>
                  </a:srgbClr>
                </a:solidFill>
              </a:rPr>
              <a:t>MATCH</a:t>
            </a:r>
            <a:r>
              <a:rPr lang="en-US" sz="1200" dirty="0">
                <a:solidFill>
                  <a:srgbClr val="C00000">
                    <a:lumMod val="75000"/>
                  </a:srgbClr>
                </a:solidFill>
              </a:rPr>
              <a:t> </a:t>
            </a:r>
            <a:r>
              <a:rPr lang="en-US" sz="1200" dirty="0">
                <a:solidFill>
                  <a:srgbClr val="7C6316"/>
                </a:solidFill>
              </a:rPr>
              <a:t>on sample label and requisition form.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780176" y="2098770"/>
            <a:ext cx="16764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SAMPLE LABEL 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1219200" y="862479"/>
            <a:ext cx="1934628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TRANSFUSION SERVICES REQUISITION</a:t>
            </a:r>
          </a:p>
        </p:txBody>
      </p:sp>
      <p:cxnSp>
        <p:nvCxnSpPr>
          <p:cNvPr id="117" name="Elbow Connector 116"/>
          <p:cNvCxnSpPr>
            <a:stCxn id="1032" idx="0"/>
          </p:cNvCxnSpPr>
          <p:nvPr/>
        </p:nvCxnSpPr>
        <p:spPr>
          <a:xfrm rot="5400000" flipH="1" flipV="1">
            <a:off x="1976314" y="4552198"/>
            <a:ext cx="617829" cy="1555376"/>
          </a:xfrm>
          <a:prstGeom prst="bentConnector2">
            <a:avLst/>
          </a:prstGeom>
          <a:ln w="28575">
            <a:solidFill>
              <a:srgbClr val="FFFF00"/>
            </a:solidFill>
            <a:headEnd type="oval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3019191" y="4604345"/>
            <a:ext cx="2467210" cy="946060"/>
          </a:xfrm>
          <a:prstGeom prst="rect">
            <a:avLst/>
          </a:prstGeom>
          <a:ln w="190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722973" y="2990136"/>
            <a:ext cx="995126" cy="828912"/>
          </a:xfrm>
          <a:prstGeom prst="rect">
            <a:avLst/>
          </a:prstGeom>
          <a:ln w="190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28" name="Elbow Connector 127"/>
          <p:cNvCxnSpPr/>
          <p:nvPr/>
        </p:nvCxnSpPr>
        <p:spPr>
          <a:xfrm rot="5400000" flipH="1" flipV="1">
            <a:off x="1138275" y="4259733"/>
            <a:ext cx="1796975" cy="1099720"/>
          </a:xfrm>
          <a:prstGeom prst="bentConnector3">
            <a:avLst>
              <a:gd name="adj1" fmla="val 38495"/>
            </a:avLst>
          </a:prstGeom>
          <a:ln w="28575">
            <a:solidFill>
              <a:srgbClr val="FFFF00"/>
            </a:solidFill>
            <a:headEnd type="oval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/>
          <p:cNvSpPr/>
          <p:nvPr/>
        </p:nvSpPr>
        <p:spPr>
          <a:xfrm>
            <a:off x="6545621" y="587959"/>
            <a:ext cx="1542953" cy="2966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PATIENT ID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66175" y="6642556"/>
            <a:ext cx="53893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Garamond"/>
                <a:ea typeface="Arial"/>
              </a:rPr>
              <a:t> 10/2019</a:t>
            </a:r>
            <a:endParaRPr lang="en-US" sz="800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76133" y="2876390"/>
            <a:ext cx="3763249" cy="1343896"/>
            <a:chOff x="2456576" y="2720637"/>
            <a:chExt cx="3763249" cy="1343896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2456576" y="2720637"/>
              <a:ext cx="3763249" cy="1270337"/>
            </a:xfrm>
            <a:prstGeom prst="wedgeRoundRectCallou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18098" y="2864204"/>
              <a:ext cx="31779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 smtClean="0"/>
                <a:t>Caveat: If </a:t>
              </a:r>
              <a:r>
                <a:rPr lang="en-US" dirty="0"/>
                <a:t>Middle Name in one area, Matching middle initial on another </a:t>
              </a:r>
              <a:r>
                <a:rPr lang="en-US" dirty="0" smtClean="0"/>
                <a:t>area this is acceptable</a:t>
              </a:r>
              <a:endParaRPr lang="en-US" dirty="0"/>
            </a:p>
            <a:p>
              <a:endParaRPr lang="en-US" dirty="0"/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100" y="5211634"/>
            <a:ext cx="21209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4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23A8-EBC6-4F74-88B3-26EAE98D8F54}" type="slidenum">
              <a:rPr lang="en-US" smtClean="0">
                <a:solidFill>
                  <a:srgbClr val="7C6316"/>
                </a:solidFill>
              </a:rPr>
              <a:pPr/>
              <a:t>9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14300"/>
            <a:ext cx="8572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PSN </a:t>
            </a:r>
            <a:r>
              <a:rPr lang="en-US" sz="3600" b="1" u="sng" dirty="0" smtClean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Themes and Criteria for</a:t>
            </a:r>
          </a:p>
          <a:p>
            <a:pPr algn="ctr"/>
            <a:r>
              <a:rPr lang="en-US" sz="3600" b="1" u="sng" dirty="0" smtClean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Rejection and </a:t>
            </a:r>
          </a:p>
          <a:p>
            <a:pPr algn="ctr"/>
            <a:r>
              <a:rPr lang="en-US" sz="3600" b="1" u="sng" dirty="0" smtClean="0">
                <a:solidFill>
                  <a:srgbClr val="7C63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Inappropriate Sample Collection</a:t>
            </a:r>
            <a:endParaRPr lang="en-US" sz="3600" b="1" u="sng" dirty="0">
              <a:solidFill>
                <a:srgbClr val="7C63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825" y="1864923"/>
            <a:ext cx="7391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0000"/>
                </a:solidFill>
              </a:rPr>
              <a:t>Sending more samples than necessary</a:t>
            </a:r>
          </a:p>
          <a:p>
            <a:pPr marL="1428750" lvl="2" indent="-5143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0000"/>
                </a:solidFill>
              </a:rPr>
              <a:t>Check to ensure patient needs samples drawn</a:t>
            </a: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00"/>
                </a:solidFill>
              </a:rPr>
              <a:t>Mislabeled</a:t>
            </a: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00"/>
                </a:solidFill>
              </a:rPr>
              <a:t>Double labeled</a:t>
            </a: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00"/>
                </a:solidFill>
              </a:rPr>
              <a:t>Diluted with IV fluid/ contaminated with blood product</a:t>
            </a: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00"/>
                </a:solidFill>
              </a:rPr>
              <a:t>Mismatch or missing date </a:t>
            </a:r>
            <a:r>
              <a:rPr lang="en-US" sz="2400" dirty="0">
                <a:solidFill>
                  <a:srgbClr val="000000"/>
                </a:solidFill>
              </a:rPr>
              <a:t>and times on sample label and </a:t>
            </a:r>
            <a:r>
              <a:rPr lang="en-US" sz="2400" dirty="0" smtClean="0">
                <a:solidFill>
                  <a:srgbClr val="000000"/>
                </a:solidFill>
              </a:rPr>
              <a:t>requisition or sample label</a:t>
            </a:r>
            <a:endParaRPr lang="en-US" sz="2400" dirty="0">
              <a:solidFill>
                <a:srgbClr val="000000"/>
              </a:solidFill>
            </a:endParaRP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</a:rPr>
              <a:t>Clinician signatures </a:t>
            </a:r>
            <a:r>
              <a:rPr lang="en-US" sz="2400" dirty="0" smtClean="0">
                <a:solidFill>
                  <a:srgbClr val="000000"/>
                </a:solidFill>
              </a:rPr>
              <a:t>missing (one or more)</a:t>
            </a:r>
            <a:endParaRPr lang="en-US" sz="2400" dirty="0">
              <a:solidFill>
                <a:srgbClr val="000000"/>
              </a:solidFill>
            </a:endParaRP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00"/>
                </a:solidFill>
              </a:rPr>
              <a:t>Missing requisition</a:t>
            </a: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00"/>
                </a:solidFill>
              </a:rPr>
              <a:t>Printer cut off letters</a:t>
            </a: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00"/>
                </a:solidFill>
              </a:rPr>
              <a:t>Illegible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21209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3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_light-background_3-21-12 (1)">
  <a:themeElements>
    <a:clrScheme name="UW Medicine">
      <a:dk1>
        <a:srgbClr val="7C6316"/>
      </a:dk1>
      <a:lt1>
        <a:srgbClr val="FFFFFF"/>
      </a:lt1>
      <a:dk2>
        <a:srgbClr val="000000"/>
      </a:dk2>
      <a:lt2>
        <a:srgbClr val="F9F7E7"/>
      </a:lt2>
      <a:accent1>
        <a:srgbClr val="7C6316"/>
      </a:accent1>
      <a:accent2>
        <a:srgbClr val="F2ECC2"/>
      </a:accent2>
      <a:accent3>
        <a:srgbClr val="F9F7E7"/>
      </a:accent3>
      <a:accent4>
        <a:srgbClr val="C0C0C0"/>
      </a:accent4>
      <a:accent5>
        <a:srgbClr val="C00000"/>
      </a:accent5>
      <a:accent6>
        <a:srgbClr val="808080"/>
      </a:accent6>
      <a:hlink>
        <a:srgbClr val="7C6316"/>
      </a:hlink>
      <a:folHlink>
        <a:srgbClr val="77787B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plate_light-background_3-21-12 (1)">
  <a:themeElements>
    <a:clrScheme name="UW Medicine">
      <a:dk1>
        <a:srgbClr val="7C6316"/>
      </a:dk1>
      <a:lt1>
        <a:srgbClr val="FFFFFF"/>
      </a:lt1>
      <a:dk2>
        <a:srgbClr val="000000"/>
      </a:dk2>
      <a:lt2>
        <a:srgbClr val="F9F7E7"/>
      </a:lt2>
      <a:accent1>
        <a:srgbClr val="7C6316"/>
      </a:accent1>
      <a:accent2>
        <a:srgbClr val="F2ECC2"/>
      </a:accent2>
      <a:accent3>
        <a:srgbClr val="F9F7E7"/>
      </a:accent3>
      <a:accent4>
        <a:srgbClr val="C0C0C0"/>
      </a:accent4>
      <a:accent5>
        <a:srgbClr val="C00000"/>
      </a:accent5>
      <a:accent6>
        <a:srgbClr val="808080"/>
      </a:accent6>
      <a:hlink>
        <a:srgbClr val="7C6316"/>
      </a:hlink>
      <a:folHlink>
        <a:srgbClr val="77787B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My Colors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FD3636"/>
      </a:hlink>
      <a:folHlink>
        <a:srgbClr val="FD3636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29199</TotalTime>
  <Words>2982</Words>
  <Application>Microsoft Office PowerPoint</Application>
  <PresentationFormat>On-screen Show (4:3)</PresentationFormat>
  <Paragraphs>521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Adjacency</vt:lpstr>
      <vt:lpstr>Template_light-background_3-21-12 (1)</vt:lpstr>
      <vt:lpstr>Office Theme</vt:lpstr>
      <vt:lpstr>1_Office Theme</vt:lpstr>
      <vt:lpstr>1_Template_light-background_3-21-12 (1)</vt:lpstr>
      <vt:lpstr>3_Office Theme</vt:lpstr>
      <vt:lpstr>5_Office Theme</vt:lpstr>
      <vt:lpstr>O.R. Read back Training Transfusion Safety at the bedside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Quality improvement spotlight:  Uncrossmatched labeling</vt:lpstr>
      <vt:lpstr>PowerPoint Presentation</vt:lpstr>
      <vt:lpstr>Thank you</vt:lpstr>
    </vt:vector>
  </TitlesOfParts>
  <Company>UW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Transfusion Safety</dc:title>
  <dc:creator>Patrick J. Ramos</dc:creator>
  <cp:lastModifiedBy>Riveira, Melora</cp:lastModifiedBy>
  <cp:revision>164</cp:revision>
  <cp:lastPrinted>2018-06-01T16:51:46Z</cp:lastPrinted>
  <dcterms:created xsi:type="dcterms:W3CDTF">2017-03-03T23:25:52Z</dcterms:created>
  <dcterms:modified xsi:type="dcterms:W3CDTF">2020-01-08T00:24:40Z</dcterms:modified>
</cp:coreProperties>
</file>