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0" r:id="rId2"/>
  </p:sldMasterIdLst>
  <p:notesMasterIdLst>
    <p:notesMasterId r:id="rId25"/>
  </p:notesMasterIdLst>
  <p:sldIdLst>
    <p:sldId id="258" r:id="rId3"/>
    <p:sldId id="257" r:id="rId4"/>
    <p:sldId id="259" r:id="rId5"/>
    <p:sldId id="279" r:id="rId6"/>
    <p:sldId id="260" r:id="rId7"/>
    <p:sldId id="261" r:id="rId8"/>
    <p:sldId id="262" r:id="rId9"/>
    <p:sldId id="272" r:id="rId10"/>
    <p:sldId id="263" r:id="rId11"/>
    <p:sldId id="268" r:id="rId12"/>
    <p:sldId id="269" r:id="rId13"/>
    <p:sldId id="270" r:id="rId14"/>
    <p:sldId id="264" r:id="rId15"/>
    <p:sldId id="265" r:id="rId16"/>
    <p:sldId id="274" r:id="rId17"/>
    <p:sldId id="266" r:id="rId18"/>
    <p:sldId id="267" r:id="rId19"/>
    <p:sldId id="271" r:id="rId20"/>
    <p:sldId id="277" r:id="rId21"/>
    <p:sldId id="280" r:id="rId22"/>
    <p:sldId id="281" r:id="rId23"/>
    <p:sldId id="27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BDCD5E-1B18-4A83-A1D7-502C7614A283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CA68B-3D78-48E8-8B2C-9350D0F55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34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21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4FBF3-F1B0-403C-B515-B4E16A2D67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821C67-26AD-4853-BF3F-547C2E28D6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10111-9D2F-448A-9A3A-8905DCB20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09191-F013-4B7D-B7B9-0F2C7FF6DD7B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2B9D04-9110-4088-A0ED-F0D974569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52445A-B8A8-477B-8D42-C5C2B9750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00BD-750F-4DBE-A7B1-CD6094C60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03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97252-4753-4682-881A-B4D8D9770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E00D8E-8446-4A1D-BC1B-2DF7E3F618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856FF-46EF-439F-A0BC-DBA613D1F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09191-F013-4B7D-B7B9-0F2C7FF6DD7B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64F02-3987-483A-A522-4D9D85B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859D8-DB58-4DB6-B631-FD8ED000D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00BD-750F-4DBE-A7B1-CD6094C60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3EE031-8198-4953-8F27-1F06CC2964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113600-4640-469A-BCB1-78158B1EC3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E8E15F-C958-421E-AEE1-B230AB4E3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09191-F013-4B7D-B7B9-0F2C7FF6DD7B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CD41F7-F2DB-4B6E-AAB2-C87BDC860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B0EFB-5B7A-48DD-8E46-E2485C3D0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00BD-750F-4DBE-A7B1-CD6094C60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834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5"/>
            <a:ext cx="10363200" cy="238760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41"/>
            <a:ext cx="9144000" cy="1655762"/>
          </a:xfrm>
        </p:spPr>
        <p:txBody>
          <a:bodyPr/>
          <a:lstStyle>
            <a:lvl1pPr marL="0" indent="0" algn="ctr">
              <a:buNone/>
              <a:defRPr sz="2438"/>
            </a:lvl1pPr>
            <a:lvl2pPr marL="457127" indent="0" algn="ctr">
              <a:buNone/>
              <a:defRPr sz="2063"/>
            </a:lvl2pPr>
            <a:lvl3pPr marL="914252" indent="0" algn="ctr">
              <a:buNone/>
              <a:defRPr sz="1875"/>
            </a:lvl3pPr>
            <a:lvl4pPr marL="1371375" indent="0" algn="ctr">
              <a:buNone/>
              <a:defRPr sz="1500"/>
            </a:lvl4pPr>
            <a:lvl5pPr marL="1828504" indent="0" algn="ctr">
              <a:buNone/>
              <a:defRPr sz="1500"/>
            </a:lvl5pPr>
            <a:lvl6pPr marL="2285629" indent="0" algn="ctr">
              <a:buNone/>
              <a:defRPr sz="1500"/>
            </a:lvl6pPr>
            <a:lvl7pPr marL="2742756" indent="0" algn="ctr">
              <a:buNone/>
              <a:defRPr sz="1500"/>
            </a:lvl7pPr>
            <a:lvl8pPr marL="3199879" indent="0" algn="ctr">
              <a:buNone/>
              <a:defRPr sz="1500"/>
            </a:lvl8pPr>
            <a:lvl9pPr marL="3657006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2B57-8B17-461A-B825-9471BF483C55}" type="datetime1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0226-A299-4D3D-9D72-BAD21F3602F1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7658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97BF8-59BD-4C20-B2AA-8A3C05ACE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2F6C1-4F4F-46B0-8021-A2A31B76CD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2362F-4540-4AED-876F-6C434E10E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09191-F013-4B7D-B7B9-0F2C7FF6DD7B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DD8E0C-AB77-4B29-AB38-F1C3EE053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C595E-68E4-437A-B853-CFB598AE3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00BD-750F-4DBE-A7B1-CD6094C60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28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2331D-8BCF-4169-A58C-BD2D9010B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478C26-2F24-43E2-BEE5-43AABE1F45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354E59-CB37-4830-B393-5E93FBDFB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09191-F013-4B7D-B7B9-0F2C7FF6DD7B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04134-3E4C-4628-8095-84EB24617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61971-F983-466C-A546-24DB82CB7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00BD-750F-4DBE-A7B1-CD6094C60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27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16166-AB7C-493A-A3C3-EB17C30A0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EF517-1C12-4E11-9630-6BE9551D24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38AB3C-7F31-4D26-BA47-4EE207265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DD02FF-F858-4223-90D6-38C4EBDDD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09191-F013-4B7D-B7B9-0F2C7FF6DD7B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2A4817-BA69-4C6C-B509-C87FEEE4A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8D9F2A-051F-44A7-944F-09E4CFC67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00BD-750F-4DBE-A7B1-CD6094C60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263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C479E-EAD9-4491-BC04-CCCFE6775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D159B2-E2DE-4037-A403-086D4AD8D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5FD969-7C7B-4486-942F-33D067309C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9B64FA-A65C-4069-BEA5-32E6036835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E4756F-85A6-49C5-9CF1-74D3503B3E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7DA960-3B9D-4D4E-A59E-CDBBB0CFF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09191-F013-4B7D-B7B9-0F2C7FF6DD7B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5C9EE8-E919-4C06-8023-8F2A2A714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40F8B7-B671-4321-A1A5-C5D641A5A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00BD-750F-4DBE-A7B1-CD6094C60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86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C0EE7-A453-4BA2-BC75-0BD4C3EB6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8181B8-4D8C-4152-9FE6-2918D0733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09191-F013-4B7D-B7B9-0F2C7FF6DD7B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8E53B9-A774-42B6-9A87-2081998C8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C0BC50-509C-4C01-9A42-2098E5D83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00BD-750F-4DBE-A7B1-CD6094C60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05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CD7804-87F8-405E-9C4F-D125D21E6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09191-F013-4B7D-B7B9-0F2C7FF6DD7B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0C4A0D-E59D-4F61-89FF-0096154F4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0E6F4B-41BF-48E4-85E6-F94C95EF1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00BD-750F-4DBE-A7B1-CD6094C60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081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00872-EB86-4870-AC2A-98846DC72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BB130-9718-4180-9D00-A5E296C62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751583-B393-41DC-8DE3-327ECF0DEE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5E826B-ABA3-49FB-B32A-D694A78E0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09191-F013-4B7D-B7B9-0F2C7FF6DD7B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FFEBF4-B02A-4518-8399-A59C28601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E8CD95-7FC1-4449-AC9A-8FDBBA34E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00BD-750F-4DBE-A7B1-CD6094C60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631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E90F6-A9F0-49F6-9ADF-F9B9CF1EE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1AC541-DF68-4F19-BFE7-C7FE8F7606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02F3EB-EF44-4F17-B3D8-608B130CC0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A07B51-99B6-4AFB-82EF-5202BDDB6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09191-F013-4B7D-B7B9-0F2C7FF6DD7B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B38763-D4CF-4B35-9FDE-797D160C4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49E48D-86EF-4ED6-80ED-0B52D7845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00BD-750F-4DBE-A7B1-CD6094C60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167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A59511-B575-45A3-B601-615FE1DB9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2B179C-39A7-435E-9F56-F64D051E1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BA5A6A-EB78-495F-B23B-A750B58922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09191-F013-4B7D-B7B9-0F2C7FF6DD7B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65A9C3-5E13-4340-B0CB-75558DBCD0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EC652B-C193-4B1C-89F2-04A200E458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700BD-750F-4DBE-A7B1-CD6094C60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09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7"/>
            <a:ext cx="10515600" cy="1325563"/>
          </a:xfrm>
          <a:prstGeom prst="rect">
            <a:avLst/>
          </a:prstGeom>
        </p:spPr>
        <p:txBody>
          <a:bodyPr vert="horz" lIns="91431" tIns="45715" rIns="91431" bIns="45715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4"/>
            <a:ext cx="10515600" cy="4351339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4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E0034-3DDC-4869-BD37-27A98879CCD6}" type="datetime1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4"/>
            <a:ext cx="4114800" cy="365124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4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90226-A299-4D3D-9D72-BAD21F360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779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hf sldNum="0" hdr="0" ftr="0" dt="0"/>
  <p:txStyles>
    <p:titleStyle>
      <a:lvl1pPr algn="l" defTabSz="487601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1900" indent="-121900" algn="l" defTabSz="487601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01" indent="-121900" algn="l" defTabSz="487601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09501" indent="-121900" algn="l" defTabSz="487601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53302" indent="-121900" algn="l" defTabSz="487601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101" indent="-121900" algn="l" defTabSz="487601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340902" indent="-121900" algn="l" defTabSz="487601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84702" indent="-121900" algn="l" defTabSz="487601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503" indent="-121900" algn="l" defTabSz="487601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72303" indent="-121900" algn="l" defTabSz="487601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760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43801" algn="l" defTabSz="48760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87601" algn="l" defTabSz="48760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1400" algn="l" defTabSz="48760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975202" algn="l" defTabSz="48760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19002" algn="l" defTabSz="48760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62803" algn="l" defTabSz="48760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06602" algn="l" defTabSz="48760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50403" algn="l" defTabSz="48760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291C94-BC14-4243-BED7-D86D3AEB1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807" y="2892849"/>
            <a:ext cx="5238466" cy="10723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All things Epic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04BE0EF-3561-49B4-9A29-F283168A9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Laptop">
            <a:extLst>
              <a:ext uri="{FF2B5EF4-FFF2-40B4-BE49-F238E27FC236}">
                <a16:creationId xmlns:a16="http://schemas.microsoft.com/office/drawing/2014/main" id="{C29A750D-F165-4159-A12A-23FA4B6FC5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31503" y="2129307"/>
            <a:ext cx="3217333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364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B5649-1DB2-4167-915D-3E02ECB3F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Initial OR Status Board set up step 1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4A10C0D-8332-48C1-8AEF-D334393D87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3942" y="4409082"/>
            <a:ext cx="5944115" cy="8839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FDD2B9-21AD-495E-BCED-B9275CBB0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885" y="1690688"/>
            <a:ext cx="8040029" cy="2436372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A918F6F1-9B97-40C2-B1EB-3456DD3D6B0B}"/>
              </a:ext>
            </a:extLst>
          </p:cNvPr>
          <p:cNvSpPr/>
          <p:nvPr/>
        </p:nvSpPr>
        <p:spPr>
          <a:xfrm rot="13533517">
            <a:off x="9652211" y="2249955"/>
            <a:ext cx="1116417" cy="4019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E6D85D-1A83-4E3E-8BFE-14529954C80B}"/>
              </a:ext>
            </a:extLst>
          </p:cNvPr>
          <p:cNvSpPr txBox="1"/>
          <p:nvPr/>
        </p:nvSpPr>
        <p:spPr>
          <a:xfrm>
            <a:off x="10250424" y="3237224"/>
            <a:ext cx="1563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OR/Procedure Status Board and select</a:t>
            </a:r>
          </a:p>
        </p:txBody>
      </p:sp>
    </p:spTree>
    <p:extLst>
      <p:ext uri="{BB962C8B-B14F-4D97-AF65-F5344CB8AC3E}">
        <p14:creationId xmlns:p14="http://schemas.microsoft.com/office/powerpoint/2010/main" val="3496817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8FFA3-A487-4AC4-A1BF-CEAF53EFA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Initial OR Status Board set up step 2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7EBE3C9-0B40-4DF4-812B-B98E4C134B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3942" y="1995536"/>
            <a:ext cx="5944115" cy="4011516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F21C5356-5203-4F93-B4D7-A4FE8B68AB5F}"/>
              </a:ext>
            </a:extLst>
          </p:cNvPr>
          <p:cNvSpPr/>
          <p:nvPr/>
        </p:nvSpPr>
        <p:spPr>
          <a:xfrm>
            <a:off x="2240280" y="2865414"/>
            <a:ext cx="982422" cy="35683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CEFC06-3C5A-4D24-9D2A-D89E319EB244}"/>
              </a:ext>
            </a:extLst>
          </p:cNvPr>
          <p:cNvSpPr txBox="1"/>
          <p:nvPr/>
        </p:nvSpPr>
        <p:spPr>
          <a:xfrm>
            <a:off x="484632" y="2459057"/>
            <a:ext cx="17556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Select HMC</a:t>
            </a:r>
          </a:p>
          <a:p>
            <a:pPr algn="ctr"/>
            <a:r>
              <a:rPr lang="en-US" sz="1400" dirty="0"/>
              <a:t>and start date of today, can change if reviewing future dates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0FA995B3-59E3-446C-9F87-F78425903243}"/>
              </a:ext>
            </a:extLst>
          </p:cNvPr>
          <p:cNvSpPr/>
          <p:nvPr/>
        </p:nvSpPr>
        <p:spPr>
          <a:xfrm>
            <a:off x="2240280" y="5733288"/>
            <a:ext cx="883662" cy="27376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33AC3D-361C-4435-AAF9-7CD00519CDC2}"/>
              </a:ext>
            </a:extLst>
          </p:cNvPr>
          <p:cNvSpPr txBox="1"/>
          <p:nvPr/>
        </p:nvSpPr>
        <p:spPr>
          <a:xfrm>
            <a:off x="704088" y="5608560"/>
            <a:ext cx="1536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Click “My default”, and Run</a:t>
            </a:r>
          </a:p>
        </p:txBody>
      </p:sp>
    </p:spTree>
    <p:extLst>
      <p:ext uri="{BB962C8B-B14F-4D97-AF65-F5344CB8AC3E}">
        <p14:creationId xmlns:p14="http://schemas.microsoft.com/office/powerpoint/2010/main" val="2791038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806EB-66E0-4B98-8B83-8A37FAEDC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OR Status Board (don’t forget to log out of Epic when you leave for the day)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547E4A1-AD1C-49D3-A157-85216919D2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9386" y="1825625"/>
            <a:ext cx="749322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296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E87B9-07C0-44E8-9F3B-0EEE9B468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Screenshot – General Laboratory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10D17A4-CAEE-4440-826C-93075B18A7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3942" y="1968102"/>
            <a:ext cx="5944115" cy="40663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650CEE-1AE7-41CF-A82E-F388D3C04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9517" y="3229936"/>
            <a:ext cx="1329043" cy="12010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A6014D-CC35-4686-A0AA-662D4E735E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5615" y="2495517"/>
            <a:ext cx="1238423" cy="6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58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6926F-9E87-44FB-B699-FEBDD26AC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Screenshot – General Laboratory (ORM)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E9343A2-AA3B-4C3E-AAA5-E6ACCDA9A6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3942" y="2074791"/>
            <a:ext cx="5944115" cy="38530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A1F8A1-CC4C-49A9-B697-06DC3A488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8323" y="4913732"/>
            <a:ext cx="993734" cy="3535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9F0ECA-2E3D-4DD4-B018-FD62B884BB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2848" y="4757109"/>
            <a:ext cx="895475" cy="66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515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5772D-FB13-4733-8F94-92A136124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prepare and release 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BA3848-1608-45C6-8321-9AA0E1C342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485965"/>
          </a:xfrm>
        </p:spPr>
        <p:txBody>
          <a:bodyPr anchor="ctr">
            <a:normAutofit fontScale="70000" lnSpcReduction="20000"/>
          </a:bodyPr>
          <a:lstStyle/>
          <a:p>
            <a:pPr algn="ctr"/>
            <a:r>
              <a:rPr lang="en-US" dirty="0"/>
              <a:t>Irradiated RBC “prepare” (i.e., receive order in SQ)</a:t>
            </a:r>
          </a:p>
        </p:txBody>
      </p:sp>
      <p:pic>
        <p:nvPicPr>
          <p:cNvPr id="10" name="Content Placeholder 9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A83877EC-7BD8-43C4-B4D0-AB513586996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" t="13615" r="25235" b="1749"/>
          <a:stretch/>
        </p:blipFill>
        <p:spPr>
          <a:xfrm>
            <a:off x="1002368" y="2163348"/>
            <a:ext cx="3770800" cy="3944846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8263EE-940F-4915-A490-4D730A5E7B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482184"/>
          </a:xfrm>
        </p:spPr>
        <p:txBody>
          <a:bodyPr anchor="ctr">
            <a:normAutofit fontScale="70000" lnSpcReduction="20000"/>
          </a:bodyPr>
          <a:lstStyle/>
          <a:p>
            <a:pPr algn="ctr"/>
            <a:r>
              <a:rPr lang="en-US" dirty="0"/>
              <a:t>Irradiated RBC “release” (i.e., ready to transfuse)</a:t>
            </a:r>
          </a:p>
        </p:txBody>
      </p:sp>
      <p:pic>
        <p:nvPicPr>
          <p:cNvPr id="12" name="Content Placeholder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B767CB6-C268-450C-9F60-8AA02BD10C5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13615" r="23166" b="2211"/>
          <a:stretch/>
        </p:blipFill>
        <p:spPr>
          <a:xfrm>
            <a:off x="6766559" y="2169967"/>
            <a:ext cx="3959353" cy="3938226"/>
          </a:xfrm>
        </p:spPr>
      </p:pic>
    </p:spTree>
    <p:extLst>
      <p:ext uri="{BB962C8B-B14F-4D97-AF65-F5344CB8AC3E}">
        <p14:creationId xmlns:p14="http://schemas.microsoft.com/office/powerpoint/2010/main" val="1931404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1AAFB-9053-458E-9697-D6CCDB964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MLS – review history for LINK step 1</a:t>
            </a:r>
            <a:br>
              <a:rPr lang="en-US" dirty="0"/>
            </a:br>
            <a:r>
              <a:rPr lang="en-US" dirty="0"/>
              <a:t>Click Review in Epic and enter patient MRN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D788CDC-64D2-4388-A477-E9709AA84C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6059" y="1825625"/>
            <a:ext cx="585988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636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BF002-A667-4CA5-AEDD-653504073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MLS – review history for LINK step 2</a:t>
            </a:r>
            <a:br>
              <a:rPr lang="en-US" dirty="0"/>
            </a:br>
            <a:r>
              <a:rPr lang="en-US" dirty="0"/>
              <a:t>Open Demographics tab and review Patient IDs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C0C416C-26A6-4587-A2C0-436A3CAD77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3942" y="3004511"/>
            <a:ext cx="5944115" cy="199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519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4AAA2-9BED-4741-874E-49D3BD59A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35648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And finally (MLS Only) the anticipated DAR report for outpatient component orders</a:t>
            </a:r>
            <a:br>
              <a:rPr lang="en-US" dirty="0"/>
            </a:br>
            <a:br>
              <a:rPr lang="en-US" dirty="0"/>
            </a:br>
            <a:r>
              <a:rPr lang="en-US" sz="4000" dirty="0"/>
              <a:t>Step 1 – type DAR in the search bar and “jump to” DAR – Dept Appts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ED9D3EA-D628-4525-A4A1-430334FD89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4007213"/>
            <a:ext cx="10515601" cy="144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716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D1D2F-165F-4B64-B64F-A76A49E9B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(MLS Only) DAR Report Step 2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725104C-DE61-4185-BAEE-CF111D99F5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6660" y="1897991"/>
            <a:ext cx="6358679" cy="4206605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8C07F2D4-53E3-469E-91F6-CCE82DA8ADA9}"/>
              </a:ext>
            </a:extLst>
          </p:cNvPr>
          <p:cNvSpPr/>
          <p:nvPr/>
        </p:nvSpPr>
        <p:spPr>
          <a:xfrm>
            <a:off x="3278458" y="3773127"/>
            <a:ext cx="1405053" cy="30108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6E81B401-0481-4069-8659-2716281CA91F}"/>
              </a:ext>
            </a:extLst>
          </p:cNvPr>
          <p:cNvSpPr/>
          <p:nvPr/>
        </p:nvSpPr>
        <p:spPr>
          <a:xfrm>
            <a:off x="3278458" y="5766466"/>
            <a:ext cx="1330117" cy="2194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87780D-A60F-4106-8FDB-77BC530515A4}"/>
              </a:ext>
            </a:extLst>
          </p:cNvPr>
          <p:cNvSpPr txBox="1"/>
          <p:nvPr/>
        </p:nvSpPr>
        <p:spPr>
          <a:xfrm>
            <a:off x="838200" y="3429000"/>
            <a:ext cx="2440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Select HMC TSL Transfusion Advanced Prep Report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3AC764-5509-4555-A80D-89DE6A27A0E3}"/>
              </a:ext>
            </a:extLst>
          </p:cNvPr>
          <p:cNvSpPr txBox="1"/>
          <p:nvPr/>
        </p:nvSpPr>
        <p:spPr>
          <a:xfrm>
            <a:off x="905256" y="5689658"/>
            <a:ext cx="2373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box “my default”</a:t>
            </a:r>
          </a:p>
        </p:txBody>
      </p:sp>
    </p:spTree>
    <p:extLst>
      <p:ext uri="{BB962C8B-B14F-4D97-AF65-F5344CB8AC3E}">
        <p14:creationId xmlns:p14="http://schemas.microsoft.com/office/powerpoint/2010/main" val="1148024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FB1A7-5544-4EE4-9E85-E9A24771E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Cutover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18BDB-4C07-4649-A7C2-5B69F1699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2300 – ORCA and Epic go down.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Orders placed will be on paper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Patients will be registered on downtime documents</a:t>
            </a:r>
          </a:p>
          <a:p>
            <a:r>
              <a:rPr lang="en-US" dirty="0"/>
              <a:t>0000 – Sunquest goes down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Downtime process for TSL</a:t>
            </a:r>
          </a:p>
          <a:p>
            <a:r>
              <a:rPr lang="en-US" dirty="0"/>
              <a:t>0015 – patients arm banded with U MRN</a:t>
            </a:r>
          </a:p>
          <a:p>
            <a:r>
              <a:rPr lang="en-US" dirty="0"/>
              <a:t>0300 – Sunquest back up (hopefully)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Paper orders received on patients registered on downtime documents must be created in SQ Administrative Data Entry</a:t>
            </a:r>
          </a:p>
          <a:p>
            <a:r>
              <a:rPr lang="en-US" dirty="0"/>
              <a:t>0400 – Epic comes up (hopefully)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116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75127-5DAE-4A24-8996-229ECB78C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(MLS Only) Final DAR view – unfortunately, don’t have any patients so stay tuned…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FF48B2A-E603-4095-BE57-C9B98BCB78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7511" y="1825625"/>
            <a:ext cx="1049697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1833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CF151-FA70-4DD6-9B2B-CC3D9B49B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(MLS Only) DAR – the Epic Tip Sheet seems to indicate this view…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6C8510F-DC9E-4428-9EEB-C67793B0A7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542478"/>
            <a:ext cx="10540762" cy="203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846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108218" y="1550881"/>
            <a:ext cx="1832177" cy="462304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1433" tIns="85716" rIns="171433" bIns="85716" rtlCol="0" anchor="ctr"/>
          <a:lstStyle>
            <a:defPPr>
              <a:defRPr lang="en-US"/>
            </a:defPPr>
            <a:lvl1pPr marL="0" algn="l" defTabSz="1567283" rtl="0" eaLnBrk="1" latinLnBrk="0" hangingPunct="1">
              <a:defRPr sz="3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83644" algn="l" defTabSz="1567283" rtl="0" eaLnBrk="1" latinLnBrk="0" hangingPunct="1">
              <a:defRPr sz="3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67283" algn="l" defTabSz="1567283" rtl="0" eaLnBrk="1" latinLnBrk="0" hangingPunct="1">
              <a:defRPr sz="3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50923" algn="l" defTabSz="1567283" rtl="0" eaLnBrk="1" latinLnBrk="0" hangingPunct="1">
              <a:defRPr sz="3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34564" algn="l" defTabSz="1567283" rtl="0" eaLnBrk="1" latinLnBrk="0" hangingPunct="1">
              <a:defRPr sz="3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18208" algn="l" defTabSz="1567283" rtl="0" eaLnBrk="1" latinLnBrk="0" hangingPunct="1">
              <a:defRPr sz="3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01848" algn="l" defTabSz="1567283" rtl="0" eaLnBrk="1" latinLnBrk="0" hangingPunct="1">
              <a:defRPr sz="3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85491" algn="l" defTabSz="1567283" rtl="0" eaLnBrk="1" latinLnBrk="0" hangingPunct="1">
              <a:defRPr sz="3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69129" algn="l" defTabSz="1567283" rtl="0" eaLnBrk="1" latinLnBrk="0" hangingPunct="1">
              <a:defRPr sz="3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/>
              <a:t>221150</a:t>
            </a:r>
            <a:endParaRPr lang="en-US" sz="750" b="1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6096001" y="3358670"/>
            <a:ext cx="2" cy="3209183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19551" y="42969"/>
            <a:ext cx="9952893" cy="727104"/>
          </a:xfrm>
          <a:prstGeom prst="rect">
            <a:avLst/>
          </a:prstGeom>
          <a:noFill/>
        </p:spPr>
        <p:txBody>
          <a:bodyPr wrap="square" lIns="171433" tIns="85716" rIns="171433" bIns="85716" rtlCol="0">
            <a:spAutoFit/>
          </a:bodyPr>
          <a:lstStyle>
            <a:defPPr>
              <a:defRPr lang="en-US"/>
            </a:defPPr>
            <a:lvl1pPr marL="0" algn="l" defTabSz="1567283" rtl="0" eaLnBrk="1" latinLnBrk="0" hangingPunct="1">
              <a:defRPr sz="3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83644" algn="l" defTabSz="1567283" rtl="0" eaLnBrk="1" latinLnBrk="0" hangingPunct="1">
              <a:defRPr sz="3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67283" algn="l" defTabSz="1567283" rtl="0" eaLnBrk="1" latinLnBrk="0" hangingPunct="1">
              <a:defRPr sz="3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50923" algn="l" defTabSz="1567283" rtl="0" eaLnBrk="1" latinLnBrk="0" hangingPunct="1">
              <a:defRPr sz="3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34564" algn="l" defTabSz="1567283" rtl="0" eaLnBrk="1" latinLnBrk="0" hangingPunct="1">
              <a:defRPr sz="3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18208" algn="l" defTabSz="1567283" rtl="0" eaLnBrk="1" latinLnBrk="0" hangingPunct="1">
              <a:defRPr sz="3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01848" algn="l" defTabSz="1567283" rtl="0" eaLnBrk="1" latinLnBrk="0" hangingPunct="1">
              <a:defRPr sz="3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85491" algn="l" defTabSz="1567283" rtl="0" eaLnBrk="1" latinLnBrk="0" hangingPunct="1">
              <a:defRPr sz="3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69129" algn="l" defTabSz="1567283" rtl="0" eaLnBrk="1" latinLnBrk="0" hangingPunct="1">
              <a:defRPr sz="3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rgbClr val="7030A0"/>
                </a:solidFill>
              </a:rPr>
              <a:t>(who are you going to call?) D1 Go-live Information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24673" y="3358674"/>
            <a:ext cx="4528294" cy="3950743"/>
          </a:xfrm>
          <a:prstGeom prst="rect">
            <a:avLst/>
          </a:prstGeom>
          <a:noFill/>
        </p:spPr>
        <p:txBody>
          <a:bodyPr wrap="square" lIns="171433" tIns="85716" rIns="171433" bIns="85716" rtlCol="0">
            <a:spAutoFit/>
          </a:bodyPr>
          <a:lstStyle>
            <a:defPPr>
              <a:defRPr lang="en-US"/>
            </a:defPPr>
            <a:lvl1pPr marL="0" algn="l" defTabSz="1567283" rtl="0" eaLnBrk="1" latinLnBrk="0" hangingPunct="1">
              <a:defRPr sz="3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83644" algn="l" defTabSz="1567283" rtl="0" eaLnBrk="1" latinLnBrk="0" hangingPunct="1">
              <a:defRPr sz="3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67283" algn="l" defTabSz="1567283" rtl="0" eaLnBrk="1" latinLnBrk="0" hangingPunct="1">
              <a:defRPr sz="3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50923" algn="l" defTabSz="1567283" rtl="0" eaLnBrk="1" latinLnBrk="0" hangingPunct="1">
              <a:defRPr sz="3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34564" algn="l" defTabSz="1567283" rtl="0" eaLnBrk="1" latinLnBrk="0" hangingPunct="1">
              <a:defRPr sz="3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18208" algn="l" defTabSz="1567283" rtl="0" eaLnBrk="1" latinLnBrk="0" hangingPunct="1">
              <a:defRPr sz="3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01848" algn="l" defTabSz="1567283" rtl="0" eaLnBrk="1" latinLnBrk="0" hangingPunct="1">
              <a:defRPr sz="3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85491" algn="l" defTabSz="1567283" rtl="0" eaLnBrk="1" latinLnBrk="0" hangingPunct="1">
              <a:defRPr sz="3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69129" algn="l" defTabSz="1567283" rtl="0" eaLnBrk="1" latinLnBrk="0" hangingPunct="1">
              <a:defRPr sz="3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63" b="1" dirty="0">
                <a:solidFill>
                  <a:srgbClr val="7030A0"/>
                </a:solidFill>
              </a:rPr>
              <a:t>Issue Reporting to LMIT</a:t>
            </a:r>
          </a:p>
          <a:p>
            <a:pPr algn="ctr">
              <a:lnSpc>
                <a:spcPts val="1500"/>
              </a:lnSpc>
            </a:pPr>
            <a:endParaRPr lang="en-US" sz="2063" b="1" dirty="0">
              <a:solidFill>
                <a:srgbClr val="7030A0"/>
              </a:solidFill>
            </a:endParaRPr>
          </a:p>
          <a:p>
            <a:pPr algn="ctr"/>
            <a:r>
              <a:rPr lang="en-US" sz="1688" b="1" dirty="0">
                <a:solidFill>
                  <a:srgbClr val="7030A0"/>
                </a:solidFill>
              </a:rPr>
              <a:t>Following links are found in:</a:t>
            </a:r>
          </a:p>
          <a:p>
            <a:pPr algn="ctr"/>
            <a:r>
              <a:rPr lang="en-US" sz="1875" b="1" dirty="0">
                <a:solidFill>
                  <a:srgbClr val="7030A0"/>
                </a:solidFill>
              </a:rPr>
              <a:t>SPS tools, Clinical Lab Links &amp; HC1</a:t>
            </a:r>
          </a:p>
          <a:p>
            <a:pPr algn="ctr"/>
            <a:endParaRPr lang="en-US" sz="1688" b="1" u="sng" dirty="0">
              <a:solidFill>
                <a:srgbClr val="7030A0"/>
              </a:solidFill>
            </a:endParaRPr>
          </a:p>
          <a:p>
            <a:pPr marL="321437" indent="-321437">
              <a:buFont typeface="Wingdings" panose="05000000000000000000" pitchFamily="2" charset="2"/>
              <a:buChar char="Ø"/>
            </a:pPr>
            <a:r>
              <a:rPr lang="en-US" sz="1500" b="1" dirty="0">
                <a:solidFill>
                  <a:srgbClr val="7030A0"/>
                </a:solidFill>
              </a:rPr>
              <a:t>Lab Med D1 Go-Live Issue Tracker</a:t>
            </a:r>
            <a:endParaRPr lang="en-US" sz="1500" u="sng" dirty="0">
              <a:solidFill>
                <a:srgbClr val="7030A0"/>
              </a:solidFill>
            </a:endParaRPr>
          </a:p>
          <a:p>
            <a:r>
              <a:rPr lang="en-US" sz="1125" u="sng" dirty="0">
                <a:solidFill>
                  <a:srgbClr val="7030A0"/>
                </a:solidFill>
              </a:rPr>
              <a:t>https://tracker.labmed.uw.edu/d1golive/issue?@template=item</a:t>
            </a:r>
          </a:p>
          <a:p>
            <a:pPr marL="642874" indent="-642874">
              <a:buFont typeface="Wingdings" panose="05000000000000000000" pitchFamily="2" charset="2"/>
              <a:buChar char="Ø"/>
            </a:pPr>
            <a:endParaRPr lang="en-US" sz="1500" dirty="0">
              <a:solidFill>
                <a:srgbClr val="7030A0"/>
              </a:solidFill>
            </a:endParaRPr>
          </a:p>
          <a:p>
            <a:pPr marL="211314" indent="-211314">
              <a:buFont typeface="Wingdings" panose="05000000000000000000" pitchFamily="2" charset="2"/>
              <a:buChar char="Ø"/>
            </a:pPr>
            <a:r>
              <a:rPr lang="en-US" sz="1500" dirty="0">
                <a:solidFill>
                  <a:srgbClr val="7030A0"/>
                </a:solidFill>
              </a:rPr>
              <a:t>Email: </a:t>
            </a:r>
            <a:r>
              <a:rPr lang="en-US" sz="1500" b="1" u="sng" dirty="0">
                <a:solidFill>
                  <a:srgbClr val="7030A0"/>
                </a:solidFill>
              </a:rPr>
              <a:t>dlmpd1issues@uw.edu</a:t>
            </a:r>
          </a:p>
          <a:p>
            <a:pPr marL="642874" indent="-642874">
              <a:buFont typeface="Wingdings" panose="05000000000000000000" pitchFamily="2" charset="2"/>
              <a:buChar char="Ø"/>
            </a:pPr>
            <a:endParaRPr lang="en-US" sz="1500" dirty="0">
              <a:solidFill>
                <a:srgbClr val="7030A0"/>
              </a:solidFill>
            </a:endParaRPr>
          </a:p>
          <a:p>
            <a:pPr marL="211314" indent="-211314">
              <a:buFont typeface="Wingdings" panose="05000000000000000000" pitchFamily="2" charset="2"/>
              <a:buChar char="Ø"/>
            </a:pPr>
            <a:r>
              <a:rPr lang="en-US" sz="1500" dirty="0">
                <a:solidFill>
                  <a:srgbClr val="7030A0"/>
                </a:solidFill>
              </a:rPr>
              <a:t>For immediate assistance, page Labmed IT on-call through UW paging 206-598-6190 (HMC 744-3000)</a:t>
            </a:r>
            <a:endParaRPr lang="en-US" sz="1313" dirty="0">
              <a:solidFill>
                <a:srgbClr val="7030A0"/>
              </a:solidFill>
            </a:endParaRPr>
          </a:p>
          <a:p>
            <a:endParaRPr lang="en-US" sz="5859" dirty="0"/>
          </a:p>
        </p:txBody>
      </p:sp>
      <p:sp>
        <p:nvSpPr>
          <p:cNvPr id="5" name="Rectangle 4"/>
          <p:cNvSpPr/>
          <p:nvPr/>
        </p:nvSpPr>
        <p:spPr>
          <a:xfrm>
            <a:off x="952497" y="954739"/>
            <a:ext cx="10119952" cy="5745152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86" tIns="17143" rIns="34286" bIns="1714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567283" rtl="0" eaLnBrk="1" latinLnBrk="0" hangingPunct="1">
              <a:defRPr sz="3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83644" algn="l" defTabSz="1567283" rtl="0" eaLnBrk="1" latinLnBrk="0" hangingPunct="1">
              <a:defRPr sz="3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67283" algn="l" defTabSz="1567283" rtl="0" eaLnBrk="1" latinLnBrk="0" hangingPunct="1">
              <a:defRPr sz="3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50923" algn="l" defTabSz="1567283" rtl="0" eaLnBrk="1" latinLnBrk="0" hangingPunct="1">
              <a:defRPr sz="3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34564" algn="l" defTabSz="1567283" rtl="0" eaLnBrk="1" latinLnBrk="0" hangingPunct="1">
              <a:defRPr sz="3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18208" algn="l" defTabSz="1567283" rtl="0" eaLnBrk="1" latinLnBrk="0" hangingPunct="1">
              <a:defRPr sz="3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01848" algn="l" defTabSz="1567283" rtl="0" eaLnBrk="1" latinLnBrk="0" hangingPunct="1">
              <a:defRPr sz="3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85491" algn="l" defTabSz="1567283" rtl="0" eaLnBrk="1" latinLnBrk="0" hangingPunct="1">
              <a:defRPr sz="3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69129" algn="l" defTabSz="1567283" rtl="0" eaLnBrk="1" latinLnBrk="0" hangingPunct="1">
              <a:defRPr sz="3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75"/>
          </a:p>
        </p:txBody>
      </p:sp>
      <p:grpSp>
        <p:nvGrpSpPr>
          <p:cNvPr id="19" name="Group 18"/>
          <p:cNvGrpSpPr/>
          <p:nvPr/>
        </p:nvGrpSpPr>
        <p:grpSpPr>
          <a:xfrm>
            <a:off x="1269024" y="3396706"/>
            <a:ext cx="4756974" cy="3165077"/>
            <a:chOff x="176367" y="1488538"/>
            <a:chExt cx="2537053" cy="1688041"/>
          </a:xfrm>
        </p:grpSpPr>
        <p:sp>
          <p:nvSpPr>
            <p:cNvPr id="10" name="TextBox 9"/>
            <p:cNvSpPr txBox="1"/>
            <p:nvPr/>
          </p:nvSpPr>
          <p:spPr>
            <a:xfrm>
              <a:off x="176367" y="2060889"/>
              <a:ext cx="1786076" cy="11156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567283" rtl="0" eaLnBrk="1" latinLnBrk="0" hangingPunct="1">
                <a:defRPr sz="31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83644" algn="l" defTabSz="1567283" rtl="0" eaLnBrk="1" latinLnBrk="0" hangingPunct="1">
                <a:defRPr sz="31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67283" algn="l" defTabSz="1567283" rtl="0" eaLnBrk="1" latinLnBrk="0" hangingPunct="1">
                <a:defRPr sz="31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50923" algn="l" defTabSz="1567283" rtl="0" eaLnBrk="1" latinLnBrk="0" hangingPunct="1">
                <a:defRPr sz="31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134564" algn="l" defTabSz="1567283" rtl="0" eaLnBrk="1" latinLnBrk="0" hangingPunct="1">
                <a:defRPr sz="31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918208" algn="l" defTabSz="1567283" rtl="0" eaLnBrk="1" latinLnBrk="0" hangingPunct="1">
                <a:defRPr sz="31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01848" algn="l" defTabSz="1567283" rtl="0" eaLnBrk="1" latinLnBrk="0" hangingPunct="1">
                <a:defRPr sz="31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85491" algn="l" defTabSz="1567283" rtl="0" eaLnBrk="1" latinLnBrk="0" hangingPunct="1">
                <a:defRPr sz="31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69129" algn="l" defTabSz="1567283" rtl="0" eaLnBrk="1" latinLnBrk="0" hangingPunct="1">
                <a:defRPr sz="31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63" b="1" dirty="0">
                <a:solidFill>
                  <a:srgbClr val="7030A0"/>
                </a:solidFill>
              </a:endParaRPr>
            </a:p>
            <a:p>
              <a:pPr marL="285737" indent="-182871">
                <a:buFont typeface="Wingdings" panose="05000000000000000000" pitchFamily="2" charset="2"/>
                <a:buChar char="Ø"/>
              </a:pPr>
              <a:r>
                <a:rPr lang="en-US" sz="1500" dirty="0">
                  <a:solidFill>
                    <a:srgbClr val="7030A0"/>
                  </a:solidFill>
                </a:rPr>
                <a:t>The floor’s super user</a:t>
              </a:r>
            </a:p>
            <a:p>
              <a:pPr marL="285737" indent="-182871">
                <a:buFont typeface="Wingdings" panose="05000000000000000000" pitchFamily="2" charset="2"/>
                <a:buChar char="Ø"/>
              </a:pPr>
              <a:endParaRPr lang="en-US" sz="1500" dirty="0">
                <a:solidFill>
                  <a:srgbClr val="7030A0"/>
                </a:solidFill>
              </a:endParaRPr>
            </a:p>
            <a:p>
              <a:pPr marL="285737" indent="-182871">
                <a:buFont typeface="Wingdings" panose="05000000000000000000" pitchFamily="2" charset="2"/>
                <a:buChar char="Ø"/>
              </a:pPr>
              <a:r>
                <a:rPr lang="en-US" sz="1500" dirty="0">
                  <a:solidFill>
                    <a:srgbClr val="7030A0"/>
                  </a:solidFill>
                </a:rPr>
                <a:t>Learning home dashboard in Epic </a:t>
              </a:r>
            </a:p>
            <a:p>
              <a:pPr marL="285737" indent="-182871">
                <a:buFont typeface="Wingdings" panose="05000000000000000000" pitchFamily="2" charset="2"/>
                <a:buChar char="Ø"/>
              </a:pPr>
              <a:endParaRPr lang="en-US" sz="1500" dirty="0">
                <a:solidFill>
                  <a:srgbClr val="7030A0"/>
                </a:solidFill>
              </a:endParaRPr>
            </a:p>
            <a:p>
              <a:pPr marL="285737" indent="-182871">
                <a:buFont typeface="Wingdings" panose="05000000000000000000" pitchFamily="2" charset="2"/>
                <a:buChar char="Ø"/>
              </a:pPr>
              <a:r>
                <a:rPr lang="en-US" sz="1500" dirty="0">
                  <a:solidFill>
                    <a:srgbClr val="7030A0"/>
                  </a:solidFill>
                </a:rPr>
                <a:t>If none of the above helps, call the </a:t>
              </a:r>
              <a:r>
                <a:rPr lang="en-US" sz="1500" u="sng" dirty="0">
                  <a:solidFill>
                    <a:srgbClr val="7030A0"/>
                  </a:solidFill>
                </a:rPr>
                <a:t>EPIC Hotline </a:t>
              </a:r>
            </a:p>
            <a:p>
              <a:pPr marL="285737" indent="-182871">
                <a:buFont typeface="Wingdings" panose="05000000000000000000" pitchFamily="2" charset="2"/>
                <a:buChar char="Ø"/>
              </a:pPr>
              <a:endParaRPr lang="en-US" sz="750" b="1" dirty="0">
                <a:solidFill>
                  <a:srgbClr val="7030A0"/>
                </a:solidFill>
              </a:endParaRPr>
            </a:p>
            <a:p>
              <a:pPr marL="285737" indent="-182871">
                <a:buFont typeface="Wingdings" panose="05000000000000000000" pitchFamily="2" charset="2"/>
                <a:buChar char="Ø"/>
              </a:pPr>
              <a:endParaRPr lang="en-US" sz="750" b="1" dirty="0">
                <a:solidFill>
                  <a:srgbClr val="7030A0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62009" y="2127813"/>
              <a:ext cx="851411" cy="986218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464930" y="1488538"/>
              <a:ext cx="1890713" cy="843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567283" rtl="0" eaLnBrk="1" latinLnBrk="0" hangingPunct="1">
                <a:defRPr sz="31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83644" algn="l" defTabSz="1567283" rtl="0" eaLnBrk="1" latinLnBrk="0" hangingPunct="1">
                <a:defRPr sz="31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67283" algn="l" defTabSz="1567283" rtl="0" eaLnBrk="1" latinLnBrk="0" hangingPunct="1">
                <a:defRPr sz="31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50923" algn="l" defTabSz="1567283" rtl="0" eaLnBrk="1" latinLnBrk="0" hangingPunct="1">
                <a:defRPr sz="31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134564" algn="l" defTabSz="1567283" rtl="0" eaLnBrk="1" latinLnBrk="0" hangingPunct="1">
                <a:defRPr sz="31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918208" algn="l" defTabSz="1567283" rtl="0" eaLnBrk="1" latinLnBrk="0" hangingPunct="1">
                <a:defRPr sz="31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01848" algn="l" defTabSz="1567283" rtl="0" eaLnBrk="1" latinLnBrk="0" hangingPunct="1">
                <a:defRPr sz="31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85491" algn="l" defTabSz="1567283" rtl="0" eaLnBrk="1" latinLnBrk="0" hangingPunct="1">
                <a:defRPr sz="31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69129" algn="l" defTabSz="1567283" rtl="0" eaLnBrk="1" latinLnBrk="0" hangingPunct="1">
                <a:defRPr sz="31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63" b="1" dirty="0">
                  <a:solidFill>
                    <a:srgbClr val="7030A0"/>
                  </a:solidFill>
                </a:rPr>
                <a:t>Directing Providers to Resources after D1 Go-Live</a:t>
              </a:r>
            </a:p>
            <a:p>
              <a:pPr algn="ctr"/>
              <a:r>
                <a:rPr lang="en-US" sz="1125" i="1" dirty="0">
                  <a:solidFill>
                    <a:srgbClr val="7030A0"/>
                  </a:solidFill>
                </a:rPr>
                <a:t>Remember to be considerate and polite when speaking to Providers who have questions!</a:t>
              </a:r>
            </a:p>
            <a:p>
              <a:endParaRPr lang="en-US" sz="5859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970138" y="997999"/>
            <a:ext cx="2243916" cy="634789"/>
          </a:xfrm>
          <a:prstGeom prst="rect">
            <a:avLst/>
          </a:prstGeom>
          <a:noFill/>
        </p:spPr>
        <p:txBody>
          <a:bodyPr wrap="square" lIns="171433" tIns="85716" rIns="171433" bIns="85716" rtlCol="0">
            <a:spAutoFit/>
          </a:bodyPr>
          <a:lstStyle>
            <a:defPPr>
              <a:defRPr lang="en-US"/>
            </a:defPPr>
            <a:lvl1pPr marL="0" algn="l" defTabSz="1567283" rtl="0" eaLnBrk="1" latinLnBrk="0" hangingPunct="1">
              <a:defRPr sz="3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83644" algn="l" defTabSz="1567283" rtl="0" eaLnBrk="1" latinLnBrk="0" hangingPunct="1">
              <a:defRPr sz="3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67283" algn="l" defTabSz="1567283" rtl="0" eaLnBrk="1" latinLnBrk="0" hangingPunct="1">
              <a:defRPr sz="3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50923" algn="l" defTabSz="1567283" rtl="0" eaLnBrk="1" latinLnBrk="0" hangingPunct="1">
              <a:defRPr sz="3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34564" algn="l" defTabSz="1567283" rtl="0" eaLnBrk="1" latinLnBrk="0" hangingPunct="1">
              <a:defRPr sz="3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18208" algn="l" defTabSz="1567283" rtl="0" eaLnBrk="1" latinLnBrk="0" hangingPunct="1">
              <a:defRPr sz="3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01848" algn="l" defTabSz="1567283" rtl="0" eaLnBrk="1" latinLnBrk="0" hangingPunct="1">
              <a:defRPr sz="3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85491" algn="l" defTabSz="1567283" rtl="0" eaLnBrk="1" latinLnBrk="0" hangingPunct="1">
              <a:defRPr sz="3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69129" algn="l" defTabSz="1567283" rtl="0" eaLnBrk="1" latinLnBrk="0" hangingPunct="1">
              <a:defRPr sz="3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1" dirty="0">
                <a:solidFill>
                  <a:srgbClr val="7030A0"/>
                </a:solidFill>
              </a:rPr>
              <a:t>This Station Login Location #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269024" y="3358554"/>
            <a:ext cx="9609994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2328" y="1066079"/>
            <a:ext cx="7094538" cy="21753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485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E8D97-5E8B-4C2A-9343-0D2ECC811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Sunquest/TSL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D6205-1CCD-4A40-B7FD-2EAC7C2AA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test codes</a:t>
            </a:r>
          </a:p>
          <a:p>
            <a:r>
              <a:rPr lang="en-US" dirty="0"/>
              <a:t>New MRNs (remember, we are all on U MRNs now)</a:t>
            </a:r>
          </a:p>
          <a:p>
            <a:r>
              <a:rPr lang="en-US" dirty="0"/>
              <a:t>New component issue process (must SCAN the </a:t>
            </a:r>
            <a:r>
              <a:rPr lang="en-US" dirty="0" err="1"/>
              <a:t>ecode</a:t>
            </a:r>
            <a:r>
              <a:rPr lang="en-US" dirty="0"/>
              <a:t>)</a:t>
            </a:r>
          </a:p>
          <a:p>
            <a:r>
              <a:rPr lang="en-US" dirty="0"/>
              <a:t>New Whiteboard for OR cases</a:t>
            </a:r>
          </a:p>
          <a:p>
            <a:r>
              <a:rPr lang="en-US" dirty="0"/>
              <a:t>New sample requirements and inpatient areas using SQ for labels</a:t>
            </a:r>
          </a:p>
          <a:p>
            <a:r>
              <a:rPr lang="en-US" dirty="0"/>
              <a:t>MLS - New report for outpatient transfusion orders (DAR = Department Appointments Report)</a:t>
            </a:r>
          </a:p>
          <a:p>
            <a:r>
              <a:rPr lang="en-US" dirty="0"/>
              <a:t>BPAM in Epic – Blood Product Administration Module (how blood is charted at bedside)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49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2DE71-1593-4045-9E04-405E2F300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 aid for post reconciliation </a:t>
            </a:r>
            <a:r>
              <a:rPr lang="en-US" dirty="0" err="1"/>
              <a:t>Ecode</a:t>
            </a:r>
            <a:r>
              <a:rPr lang="en-US" dirty="0"/>
              <a:t> scanning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D814D1-D470-4AAD-842C-0DF7D786B6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755648"/>
            <a:ext cx="5157787" cy="4434015"/>
          </a:xfrm>
        </p:spPr>
        <p:txBody>
          <a:bodyPr/>
          <a:lstStyle/>
          <a:p>
            <a:r>
              <a:rPr lang="en-US" dirty="0"/>
              <a:t>Red for RBC</a:t>
            </a:r>
          </a:p>
          <a:p>
            <a:r>
              <a:rPr lang="en-US" dirty="0"/>
              <a:t>Yellow for plasma and </a:t>
            </a:r>
            <a:r>
              <a:rPr lang="en-US" dirty="0" err="1"/>
              <a:t>cryo</a:t>
            </a:r>
            <a:endParaRPr lang="en-US" dirty="0"/>
          </a:p>
          <a:p>
            <a:r>
              <a:rPr lang="en-US" dirty="0"/>
              <a:t>Blue for platelets</a:t>
            </a:r>
          </a:p>
          <a:p>
            <a:endParaRPr lang="en-US" dirty="0"/>
          </a:p>
          <a:p>
            <a:r>
              <a:rPr lang="en-US" dirty="0"/>
              <a:t>Three will be placed around TSL for ease of use.</a:t>
            </a:r>
          </a:p>
          <a:p>
            <a:r>
              <a:rPr lang="en-US" dirty="0"/>
              <a:t>Review </a:t>
            </a:r>
            <a:r>
              <a:rPr lang="en-US" dirty="0" err="1"/>
              <a:t>ecode</a:t>
            </a:r>
            <a:r>
              <a:rPr lang="en-US" dirty="0"/>
              <a:t> on trauma log then scan job aid at BPI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D4239C57-8E87-4E6B-BB24-9E6A59C0D0A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336680" y="1601949"/>
            <a:ext cx="3553824" cy="458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407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76246-A9B9-4C30-A424-00E00C007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New order codes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9440B-C409-4BA7-9F77-E2BFA6227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TSCREX – preadmission Type and Screen</a:t>
            </a:r>
          </a:p>
          <a:p>
            <a:r>
              <a:rPr lang="en-US" dirty="0"/>
              <a:t>TFFPP, TPLTP, TCRYP, TGRANP – pediatric order sets, in mL but still give whole units (no aliquots)</a:t>
            </a:r>
          </a:p>
          <a:p>
            <a:r>
              <a:rPr lang="en-US" dirty="0"/>
              <a:t>TFFPN, TPLTN, TCRYN – neonate order sets, in mL but still give whole units (no aliquots)</a:t>
            </a:r>
          </a:p>
          <a:p>
            <a:r>
              <a:rPr lang="en-US" dirty="0"/>
              <a:t>TFFPX – plasma exchange, volume crosses into SQ. Update total number of units used after determining how many needed to get total volume</a:t>
            </a:r>
          </a:p>
          <a:p>
            <a:r>
              <a:rPr lang="en-US" dirty="0"/>
              <a:t>TWHBLD – whole blood, only orderable in MTPs</a:t>
            </a:r>
          </a:p>
          <a:p>
            <a:r>
              <a:rPr lang="en-US" dirty="0"/>
              <a:t>MLS - TRBC AND TGRAN – must result history check in BOP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021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AACAE-3434-4B88-9F02-C3FD440FC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Sample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C0A3D-5660-4936-99E7-5F6413DA6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All samples must have 2 signatures/initials plus date and time of collection. Year is optional but if indicated it MUST BE CORRECT</a:t>
            </a:r>
          </a:p>
          <a:p>
            <a:r>
              <a:rPr lang="en-US" dirty="0"/>
              <a:t>Requisitions are only required for non-Epic ordered samples (i.e. OR). They must come with the sample and can’t be sent later.</a:t>
            </a:r>
          </a:p>
          <a:p>
            <a:r>
              <a:rPr lang="en-US" dirty="0"/>
              <a:t>Inpatient areas and some clinics use Epic orders and SQ collect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Receive sample in ORM, update time of collection to what is on sample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If collected by phlebotomy, add the phlebotomy tech ID</a:t>
            </a:r>
          </a:p>
          <a:p>
            <a:r>
              <a:rPr lang="en-US" dirty="0"/>
              <a:t>Clinics use Epic orders and ADT labels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Receive sample in ORM, indicate time of collection to what is on sample</a:t>
            </a:r>
          </a:p>
          <a:p>
            <a:r>
              <a:rPr lang="en-US" dirty="0"/>
              <a:t>OR uses TSL Test &amp; Blood Product Request form and ADT labels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Order using SQ OE function</a:t>
            </a:r>
          </a:p>
        </p:txBody>
      </p:sp>
    </p:spTree>
    <p:extLst>
      <p:ext uri="{BB962C8B-B14F-4D97-AF65-F5344CB8AC3E}">
        <p14:creationId xmlns:p14="http://schemas.microsoft.com/office/powerpoint/2010/main" val="553720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C595A-0DC6-4B4E-93E8-2F5425012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Requisitions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FC27F-2655-4D2E-8981-3E9075B7F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Product orders will print in TSL. They are now called “prepare orders”</a:t>
            </a:r>
          </a:p>
          <a:p>
            <a:r>
              <a:rPr lang="en-US" dirty="0"/>
              <a:t>Test order requisitions will not print.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**Exception to the rule – TSCREX will print with sample collection and again on day of surgery when the question re transfusion or pregnancy is answered.</a:t>
            </a:r>
          </a:p>
          <a:p>
            <a:r>
              <a:rPr lang="en-US" dirty="0"/>
              <a:t>Requisition does not need 2 signatures, date and time of collection. They have been removed from paperwork completely</a:t>
            </a:r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913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9E784-B6A7-4535-AF44-EECEFE3E2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Requisitions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0CE59-9575-45AA-A58C-E52AC16E7F8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Product orders will print in TSL. They are now called “prepare orders”</a:t>
            </a:r>
          </a:p>
          <a:p>
            <a:r>
              <a:rPr lang="en-US" dirty="0"/>
              <a:t>Test order requisitions will not print.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**Exception to the rule – TSCREX will print with sample collection and again on day of surgery when the question re transfusion or pregnancy is answered.</a:t>
            </a:r>
          </a:p>
          <a:p>
            <a:r>
              <a:rPr lang="en-US" dirty="0"/>
              <a:t>Requisition does not need 2 signatures, date and time of collection. They have been removed from paperwork completely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F568E3-FD49-45A9-BD53-F28B7E09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72184"/>
            <a:ext cx="5181600" cy="4704779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3800" b="1" dirty="0"/>
              <a:t>OR Requisition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0F2A74-FC78-4189-B434-8F1AF5BD1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982" y="2109517"/>
            <a:ext cx="3656036" cy="426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81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B47AC-AE39-41FB-BE63-88AD5D7B2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Nursing side of things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F735B-B217-4F1F-86B1-27A5FBAA33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If they need assistance with Epic, direct them to their super user or “hit F1 in Epic” to get their help menu</a:t>
            </a:r>
          </a:p>
          <a:p>
            <a:r>
              <a:rPr lang="en-US" dirty="0"/>
              <a:t>Must have an order to be able to chart – no product/transfuse order then no flowsheet row</a:t>
            </a:r>
          </a:p>
          <a:p>
            <a:r>
              <a:rPr lang="en-US" dirty="0"/>
              <a:t>Sample collection – nurse will print SQ labels on the floor and use the 2D barcode to scan against </a:t>
            </a:r>
            <a:r>
              <a:rPr lang="en-US" dirty="0" err="1"/>
              <a:t>pt</a:t>
            </a:r>
            <a:r>
              <a:rPr lang="en-US" dirty="0"/>
              <a:t> armband. They will collect sample, enter date and time of collection and send with leftover labels to TSL.</a:t>
            </a:r>
          </a:p>
          <a:p>
            <a:r>
              <a:rPr lang="en-US" dirty="0"/>
              <a:t>BPAM – nurse will scan unit number and </a:t>
            </a:r>
            <a:r>
              <a:rPr lang="en-US" dirty="0" err="1"/>
              <a:t>ecode</a:t>
            </a:r>
            <a:r>
              <a:rPr lang="en-US" dirty="0"/>
              <a:t> and they will get a green thumbs up if the unit is correctly issued to patient or a red hand if it is not. They will also get an error if we do not SCAN the </a:t>
            </a:r>
            <a:r>
              <a:rPr lang="en-US" dirty="0" err="1"/>
              <a:t>ecode</a:t>
            </a:r>
            <a:r>
              <a:rPr lang="en-US" dirty="0"/>
              <a:t> at BPI and they cannot move past to transfuse the unit.</a:t>
            </a:r>
          </a:p>
        </p:txBody>
      </p:sp>
    </p:spTree>
    <p:extLst>
      <p:ext uri="{BB962C8B-B14F-4D97-AF65-F5344CB8AC3E}">
        <p14:creationId xmlns:p14="http://schemas.microsoft.com/office/powerpoint/2010/main" val="17828607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1061</Words>
  <Application>Microsoft Office PowerPoint</Application>
  <PresentationFormat>Widescreen</PresentationFormat>
  <Paragraphs>103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Courier New</vt:lpstr>
      <vt:lpstr>Wingdings</vt:lpstr>
      <vt:lpstr>Office Theme</vt:lpstr>
      <vt:lpstr>Office Theme</vt:lpstr>
      <vt:lpstr>All things Epic</vt:lpstr>
      <vt:lpstr>Cutover Timeline</vt:lpstr>
      <vt:lpstr>Sunquest/TSL Changes</vt:lpstr>
      <vt:lpstr>Job aid for post reconciliation Ecode scanning</vt:lpstr>
      <vt:lpstr>New order codes</vt:lpstr>
      <vt:lpstr>Sample changes</vt:lpstr>
      <vt:lpstr>Requisitions</vt:lpstr>
      <vt:lpstr>Requisitions</vt:lpstr>
      <vt:lpstr>Nursing side of things</vt:lpstr>
      <vt:lpstr>Initial OR Status Board set up step 1</vt:lpstr>
      <vt:lpstr>Initial OR Status Board set up step 2</vt:lpstr>
      <vt:lpstr>OR Status Board (don’t forget to log out of Epic when you leave for the day)</vt:lpstr>
      <vt:lpstr>Screenshot – General Laboratory</vt:lpstr>
      <vt:lpstr>Screenshot – General Laboratory (ORM)</vt:lpstr>
      <vt:lpstr>prepare and release example</vt:lpstr>
      <vt:lpstr>MLS – review history for LINK step 1 Click Review in Epic and enter patient MRN</vt:lpstr>
      <vt:lpstr>MLS – review history for LINK step 2 Open Demographics tab and review Patient IDs</vt:lpstr>
      <vt:lpstr>And finally (MLS Only) the anticipated DAR report for outpatient component orders  Step 1 – type DAR in the search bar and “jump to” DAR – Dept Appts</vt:lpstr>
      <vt:lpstr>(MLS Only) DAR Report Step 2</vt:lpstr>
      <vt:lpstr>(MLS Only) Final DAR view – unfortunately, don’t have any patients so stay tuned…</vt:lpstr>
      <vt:lpstr>(MLS Only) DAR – the Epic Tip Sheet seems to indicate this view…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things Epic</dc:title>
  <dc:creator>Tuott, Erin E</dc:creator>
  <cp:lastModifiedBy>Tuott, Erin E</cp:lastModifiedBy>
  <cp:revision>17</cp:revision>
  <dcterms:created xsi:type="dcterms:W3CDTF">2021-03-19T16:33:05Z</dcterms:created>
  <dcterms:modified xsi:type="dcterms:W3CDTF">2021-03-19T23:19:48Z</dcterms:modified>
</cp:coreProperties>
</file>