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36"/>
  </p:notesMasterIdLst>
  <p:sldIdLst>
    <p:sldId id="256" r:id="rId2"/>
    <p:sldId id="279" r:id="rId3"/>
    <p:sldId id="271" r:id="rId4"/>
    <p:sldId id="265" r:id="rId5"/>
    <p:sldId id="268" r:id="rId6"/>
    <p:sldId id="274" r:id="rId7"/>
    <p:sldId id="260" r:id="rId8"/>
    <p:sldId id="273" r:id="rId9"/>
    <p:sldId id="285" r:id="rId10"/>
    <p:sldId id="269" r:id="rId11"/>
    <p:sldId id="267" r:id="rId12"/>
    <p:sldId id="278" r:id="rId13"/>
    <p:sldId id="277" r:id="rId14"/>
    <p:sldId id="276" r:id="rId15"/>
    <p:sldId id="288" r:id="rId16"/>
    <p:sldId id="282" r:id="rId17"/>
    <p:sldId id="283" r:id="rId18"/>
    <p:sldId id="284" r:id="rId19"/>
    <p:sldId id="264" r:id="rId20"/>
    <p:sldId id="289" r:id="rId21"/>
    <p:sldId id="287" r:id="rId22"/>
    <p:sldId id="291" r:id="rId23"/>
    <p:sldId id="290" r:id="rId24"/>
    <p:sldId id="266" r:id="rId25"/>
    <p:sldId id="261" r:id="rId26"/>
    <p:sldId id="292" r:id="rId27"/>
    <p:sldId id="258" r:id="rId28"/>
    <p:sldId id="257" r:id="rId29"/>
    <p:sldId id="259" r:id="rId30"/>
    <p:sldId id="272" r:id="rId31"/>
    <p:sldId id="275" r:id="rId32"/>
    <p:sldId id="280" r:id="rId33"/>
    <p:sldId id="286" r:id="rId34"/>
    <p:sldId id="281"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75558" autoAdjust="0"/>
  </p:normalViewPr>
  <p:slideViewPr>
    <p:cSldViewPr snapToGrid="0">
      <p:cViewPr varScale="1">
        <p:scale>
          <a:sx n="86" d="100"/>
          <a:sy n="86" d="100"/>
        </p:scale>
        <p:origin x="150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2C5AB3-BEDA-41A0-BB71-E3C4C2C486E9}"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6B9D9CCA-52B9-4D9D-A05B-DECFA28690AC}">
      <dgm:prSet/>
      <dgm:spPr/>
      <dgm:t>
        <a:bodyPr/>
        <a:lstStyle/>
        <a:p>
          <a:r>
            <a:rPr lang="en-US"/>
            <a:t>ATTRIBUTE INCOMPATIBILITY</a:t>
          </a:r>
        </a:p>
      </dgm:t>
    </dgm:pt>
    <dgm:pt modelId="{639607CC-DA4A-4EFF-BF5A-6AF9DD06E902}" type="parTrans" cxnId="{32B992E7-0F6D-4227-AD37-202F0988C5E3}">
      <dgm:prSet/>
      <dgm:spPr/>
      <dgm:t>
        <a:bodyPr/>
        <a:lstStyle/>
        <a:p>
          <a:endParaRPr lang="en-US"/>
        </a:p>
      </dgm:t>
    </dgm:pt>
    <dgm:pt modelId="{F01C3D75-9CD2-4141-A5E9-91CBFE2176E3}" type="sibTrans" cxnId="{32B992E7-0F6D-4227-AD37-202F0988C5E3}">
      <dgm:prSet/>
      <dgm:spPr/>
      <dgm:t>
        <a:bodyPr/>
        <a:lstStyle/>
        <a:p>
          <a:endParaRPr lang="en-US"/>
        </a:p>
      </dgm:t>
    </dgm:pt>
    <dgm:pt modelId="{40F24EB9-314F-474C-8E77-67A6EBB31029}">
      <dgm:prSet/>
      <dgm:spPr/>
      <dgm:t>
        <a:bodyPr/>
        <a:lstStyle/>
        <a:p>
          <a:r>
            <a:rPr lang="en-US" sz="1600" dirty="0"/>
            <a:t>67: Patient/unit attribute incompatibility</a:t>
          </a:r>
        </a:p>
      </dgm:t>
    </dgm:pt>
    <dgm:pt modelId="{054FDA40-09A0-44A5-A63A-4850CE47E5F7}" type="parTrans" cxnId="{EC7E0E75-37CC-469C-BA0B-014C62AC2202}">
      <dgm:prSet/>
      <dgm:spPr/>
      <dgm:t>
        <a:bodyPr/>
        <a:lstStyle/>
        <a:p>
          <a:endParaRPr lang="en-US"/>
        </a:p>
      </dgm:t>
    </dgm:pt>
    <dgm:pt modelId="{E08EBB58-5653-4152-AE20-8134AEDD29A6}" type="sibTrans" cxnId="{EC7E0E75-37CC-469C-BA0B-014C62AC2202}">
      <dgm:prSet/>
      <dgm:spPr/>
      <dgm:t>
        <a:bodyPr/>
        <a:lstStyle/>
        <a:p>
          <a:endParaRPr lang="en-US"/>
        </a:p>
      </dgm:t>
    </dgm:pt>
    <dgm:pt modelId="{A18D23D5-0975-4F33-9BF2-09672695B49F}">
      <dgm:prSet custT="1"/>
      <dgm:spPr/>
      <dgm:t>
        <a:bodyPr/>
        <a:lstStyle/>
        <a:p>
          <a:r>
            <a:rPr lang="en-US" sz="1400" dirty="0" err="1"/>
            <a:t>ie</a:t>
          </a:r>
          <a:r>
            <a:rPr lang="en-US" sz="1400" dirty="0"/>
            <a:t>) SCCA patient with IRR requirements received EMR RBCs</a:t>
          </a:r>
        </a:p>
      </dgm:t>
    </dgm:pt>
    <dgm:pt modelId="{C6B4202A-40CD-4BB9-B97E-278C0648CC9C}" type="parTrans" cxnId="{83F05D31-19B8-47BF-AAD1-DE147B7852BD}">
      <dgm:prSet/>
      <dgm:spPr/>
      <dgm:t>
        <a:bodyPr/>
        <a:lstStyle/>
        <a:p>
          <a:endParaRPr lang="en-US"/>
        </a:p>
      </dgm:t>
    </dgm:pt>
    <dgm:pt modelId="{EE508F38-03FA-42B1-8B9E-6AAF648398F9}" type="sibTrans" cxnId="{83F05D31-19B8-47BF-AAD1-DE147B7852BD}">
      <dgm:prSet/>
      <dgm:spPr/>
      <dgm:t>
        <a:bodyPr/>
        <a:lstStyle/>
        <a:p>
          <a:endParaRPr lang="en-US"/>
        </a:p>
      </dgm:t>
    </dgm:pt>
    <dgm:pt modelId="{1B7F493B-FD8E-4A68-9B50-876EBB41FFF3}">
      <dgm:prSet/>
      <dgm:spPr/>
      <dgm:t>
        <a:bodyPr/>
        <a:lstStyle/>
        <a:p>
          <a:r>
            <a:rPr lang="en-US" sz="1600" dirty="0"/>
            <a:t>96: Linked patient/unit attribute incompatibility</a:t>
          </a:r>
        </a:p>
      </dgm:t>
    </dgm:pt>
    <dgm:pt modelId="{036D209E-80C8-423C-A8D5-B83A5B3EC510}" type="parTrans" cxnId="{AE0A0E88-58D0-44F0-839B-110887C70944}">
      <dgm:prSet/>
      <dgm:spPr/>
      <dgm:t>
        <a:bodyPr/>
        <a:lstStyle/>
        <a:p>
          <a:endParaRPr lang="en-US"/>
        </a:p>
      </dgm:t>
    </dgm:pt>
    <dgm:pt modelId="{2E181245-618C-4CBE-9D84-3BCD2E447C48}" type="sibTrans" cxnId="{AE0A0E88-58D0-44F0-839B-110887C70944}">
      <dgm:prSet/>
      <dgm:spPr/>
      <dgm:t>
        <a:bodyPr/>
        <a:lstStyle/>
        <a:p>
          <a:endParaRPr lang="en-US"/>
        </a:p>
      </dgm:t>
    </dgm:pt>
    <dgm:pt modelId="{5A9F66D6-B276-4CC0-B354-5EAA1B8E0201}">
      <dgm:prSet custT="1"/>
      <dgm:spPr/>
      <dgm:t>
        <a:bodyPr/>
        <a:lstStyle/>
        <a:p>
          <a:r>
            <a:rPr lang="en-US" sz="1400" dirty="0" err="1"/>
            <a:t>ie</a:t>
          </a:r>
          <a:r>
            <a:rPr lang="en-US" sz="1400" dirty="0"/>
            <a:t>) Linked patient requires IRR, received EMR RBCS at HMC</a:t>
          </a:r>
        </a:p>
      </dgm:t>
    </dgm:pt>
    <dgm:pt modelId="{1FAB25CF-983C-4F8F-82B4-76279705E7A3}" type="parTrans" cxnId="{280394BB-FC93-4AB1-B6AF-5F303CF46AF5}">
      <dgm:prSet/>
      <dgm:spPr/>
      <dgm:t>
        <a:bodyPr/>
        <a:lstStyle/>
        <a:p>
          <a:endParaRPr lang="en-US"/>
        </a:p>
      </dgm:t>
    </dgm:pt>
    <dgm:pt modelId="{BC59565A-8CFF-40B2-B4AD-98C84037BE49}" type="sibTrans" cxnId="{280394BB-FC93-4AB1-B6AF-5F303CF46AF5}">
      <dgm:prSet/>
      <dgm:spPr/>
      <dgm:t>
        <a:bodyPr/>
        <a:lstStyle/>
        <a:p>
          <a:endParaRPr lang="en-US"/>
        </a:p>
      </dgm:t>
    </dgm:pt>
    <dgm:pt modelId="{C935E5E0-180F-4EFE-92D2-51E01F754215}">
      <dgm:prSet/>
      <dgm:spPr/>
      <dgm:t>
        <a:bodyPr/>
        <a:lstStyle/>
        <a:p>
          <a:r>
            <a:rPr lang="en-US"/>
            <a:t>RH INCOMPATIBILITY</a:t>
          </a:r>
        </a:p>
      </dgm:t>
    </dgm:pt>
    <dgm:pt modelId="{94F1F996-E583-4EA6-AF84-FCAD247E08CA}" type="parTrans" cxnId="{262CA9BF-ADBA-45E9-BC7A-93DB46928205}">
      <dgm:prSet/>
      <dgm:spPr/>
      <dgm:t>
        <a:bodyPr/>
        <a:lstStyle/>
        <a:p>
          <a:endParaRPr lang="en-US"/>
        </a:p>
      </dgm:t>
    </dgm:pt>
    <dgm:pt modelId="{66093E58-A264-46B9-92FE-2D4E54C0CF3E}" type="sibTrans" cxnId="{262CA9BF-ADBA-45E9-BC7A-93DB46928205}">
      <dgm:prSet/>
      <dgm:spPr/>
      <dgm:t>
        <a:bodyPr/>
        <a:lstStyle/>
        <a:p>
          <a:endParaRPr lang="en-US"/>
        </a:p>
      </dgm:t>
    </dgm:pt>
    <dgm:pt modelId="{B637AAEB-F66F-4F51-A59C-9DE3E53B890C}">
      <dgm:prSet custT="1"/>
      <dgm:spPr/>
      <dgm:t>
        <a:bodyPr/>
        <a:lstStyle/>
        <a:p>
          <a:r>
            <a:rPr lang="en-US" sz="1600" dirty="0"/>
            <a:t>71: Selected unit’s Rh doesn’t match patient’s permanent Rh</a:t>
          </a:r>
        </a:p>
      </dgm:t>
    </dgm:pt>
    <dgm:pt modelId="{22A4DC80-142F-4F1C-ACCC-DB89797F3B76}" type="parTrans" cxnId="{1677A52A-56F6-4C2F-A7FD-55FCA1FEE835}">
      <dgm:prSet/>
      <dgm:spPr/>
      <dgm:t>
        <a:bodyPr/>
        <a:lstStyle/>
        <a:p>
          <a:endParaRPr lang="en-US"/>
        </a:p>
      </dgm:t>
    </dgm:pt>
    <dgm:pt modelId="{FC345C08-AD37-4A15-8F4C-F8D27536A1E8}" type="sibTrans" cxnId="{1677A52A-56F6-4C2F-A7FD-55FCA1FEE835}">
      <dgm:prSet/>
      <dgm:spPr/>
      <dgm:t>
        <a:bodyPr/>
        <a:lstStyle/>
        <a:p>
          <a:endParaRPr lang="en-US"/>
        </a:p>
      </dgm:t>
    </dgm:pt>
    <dgm:pt modelId="{170E9A28-02EF-47D0-9610-F73A1A978974}">
      <dgm:prSet custT="1"/>
      <dgm:spPr/>
      <dgm:t>
        <a:bodyPr/>
        <a:lstStyle/>
        <a:p>
          <a:r>
            <a:rPr lang="en-US" sz="1400" dirty="0"/>
            <a:t>Rh UNKN –</a:t>
          </a:r>
          <a:r>
            <a:rPr lang="en-US" sz="1400" dirty="0">
              <a:solidFill>
                <a:srgbClr val="FF0000"/>
              </a:solidFill>
            </a:rPr>
            <a:t>not EXM eligible</a:t>
          </a:r>
        </a:p>
      </dgm:t>
    </dgm:pt>
    <dgm:pt modelId="{B603150F-8A5B-46F2-8AAE-9A93C522CFA4}" type="parTrans" cxnId="{AFD7898B-B55A-42E6-AD1B-7AECC51AAD7E}">
      <dgm:prSet/>
      <dgm:spPr/>
      <dgm:t>
        <a:bodyPr/>
        <a:lstStyle/>
        <a:p>
          <a:endParaRPr lang="en-US"/>
        </a:p>
      </dgm:t>
    </dgm:pt>
    <dgm:pt modelId="{9D0404FE-E82E-4360-83F9-FD27E977EA10}" type="sibTrans" cxnId="{AFD7898B-B55A-42E6-AD1B-7AECC51AAD7E}">
      <dgm:prSet/>
      <dgm:spPr/>
      <dgm:t>
        <a:bodyPr/>
        <a:lstStyle/>
        <a:p>
          <a:endParaRPr lang="en-US"/>
        </a:p>
      </dgm:t>
    </dgm:pt>
    <dgm:pt modelId="{90CE2535-4202-49EB-B775-D9882024F6FE}">
      <dgm:prSet custT="1"/>
      <dgm:spPr/>
      <dgm:t>
        <a:bodyPr/>
        <a:lstStyle/>
        <a:p>
          <a:r>
            <a:rPr lang="en-US" sz="1600" dirty="0"/>
            <a:t>73: Selected unit’s ABO does not match specimen’s ABO</a:t>
          </a:r>
        </a:p>
      </dgm:t>
    </dgm:pt>
    <dgm:pt modelId="{D8C71873-B7B9-4E95-92C0-11DC681475CE}" type="parTrans" cxnId="{FDB32DDA-6AC2-45A9-8501-09A766CA051C}">
      <dgm:prSet/>
      <dgm:spPr/>
      <dgm:t>
        <a:bodyPr/>
        <a:lstStyle/>
        <a:p>
          <a:endParaRPr lang="en-US"/>
        </a:p>
      </dgm:t>
    </dgm:pt>
    <dgm:pt modelId="{DB18FE76-0EAD-429D-B3AD-1C0E8D251B77}" type="sibTrans" cxnId="{FDB32DDA-6AC2-45A9-8501-09A766CA051C}">
      <dgm:prSet/>
      <dgm:spPr/>
      <dgm:t>
        <a:bodyPr/>
        <a:lstStyle/>
        <a:p>
          <a:endParaRPr lang="en-US"/>
        </a:p>
      </dgm:t>
    </dgm:pt>
    <dgm:pt modelId="{714360C2-5FFB-4215-8663-1315D42ADDBF}">
      <dgm:prSet custT="1"/>
      <dgm:spPr/>
      <dgm:t>
        <a:bodyPr/>
        <a:lstStyle/>
        <a:p>
          <a:r>
            <a:rPr lang="en-US" sz="1600" dirty="0"/>
            <a:t>79: Specimen testing Rh does not match linked patient’s permanent Rh</a:t>
          </a:r>
        </a:p>
      </dgm:t>
    </dgm:pt>
    <dgm:pt modelId="{FCE3AF83-16BD-45CA-B1F0-0B540BF838CD}" type="parTrans" cxnId="{D3585B61-1EAD-40E0-A85E-EA34C26F3D17}">
      <dgm:prSet/>
      <dgm:spPr/>
      <dgm:t>
        <a:bodyPr/>
        <a:lstStyle/>
        <a:p>
          <a:endParaRPr lang="en-US"/>
        </a:p>
      </dgm:t>
    </dgm:pt>
    <dgm:pt modelId="{6B9F9C6D-E64E-4E34-8305-B0EA99AE68F6}" type="sibTrans" cxnId="{D3585B61-1EAD-40E0-A85E-EA34C26F3D17}">
      <dgm:prSet/>
      <dgm:spPr/>
      <dgm:t>
        <a:bodyPr/>
        <a:lstStyle/>
        <a:p>
          <a:endParaRPr lang="en-US"/>
        </a:p>
      </dgm:t>
    </dgm:pt>
    <dgm:pt modelId="{9EF40C16-F81A-4AFA-B209-0363B9BCDD26}">
      <dgm:prSet custT="1"/>
      <dgm:spPr/>
      <dgm:t>
        <a:bodyPr/>
        <a:lstStyle/>
        <a:p>
          <a:r>
            <a:rPr lang="en-US" sz="1400" dirty="0"/>
            <a:t>Patient Rh NEG received Rh POS in a trauma </a:t>
          </a:r>
          <a:r>
            <a:rPr lang="en-US" sz="1400" dirty="0">
              <a:solidFill>
                <a:srgbClr val="FF0000"/>
              </a:solidFill>
            </a:rPr>
            <a:t>not EXM eligible if MF present</a:t>
          </a:r>
        </a:p>
      </dgm:t>
    </dgm:pt>
    <dgm:pt modelId="{E6FE0918-5D4D-48CF-B356-33FF23A26F1E}" type="parTrans" cxnId="{34034C38-96FE-4870-BFBC-C1E7BD241C2E}">
      <dgm:prSet/>
      <dgm:spPr/>
      <dgm:t>
        <a:bodyPr/>
        <a:lstStyle/>
        <a:p>
          <a:endParaRPr lang="en-US"/>
        </a:p>
      </dgm:t>
    </dgm:pt>
    <dgm:pt modelId="{61162126-5621-408C-90CB-85EA1F409382}" type="sibTrans" cxnId="{34034C38-96FE-4870-BFBC-C1E7BD241C2E}">
      <dgm:prSet/>
      <dgm:spPr/>
      <dgm:t>
        <a:bodyPr/>
        <a:lstStyle/>
        <a:p>
          <a:endParaRPr lang="en-US"/>
        </a:p>
      </dgm:t>
    </dgm:pt>
    <dgm:pt modelId="{2958A32C-C2B0-4104-A924-2087AD5197D5}" type="pres">
      <dgm:prSet presAssocID="{C42C5AB3-BEDA-41A0-BB71-E3C4C2C486E9}" presName="linear" presStyleCnt="0">
        <dgm:presLayoutVars>
          <dgm:dir/>
          <dgm:animLvl val="lvl"/>
          <dgm:resizeHandles val="exact"/>
        </dgm:presLayoutVars>
      </dgm:prSet>
      <dgm:spPr/>
    </dgm:pt>
    <dgm:pt modelId="{65C8787F-47B4-4B77-9068-69C07D9FE930}" type="pres">
      <dgm:prSet presAssocID="{6B9D9CCA-52B9-4D9D-A05B-DECFA28690AC}" presName="parentLin" presStyleCnt="0"/>
      <dgm:spPr/>
    </dgm:pt>
    <dgm:pt modelId="{CF540675-196B-4FFF-A17F-EE57BACEDDF2}" type="pres">
      <dgm:prSet presAssocID="{6B9D9CCA-52B9-4D9D-A05B-DECFA28690AC}" presName="parentLeftMargin" presStyleLbl="node1" presStyleIdx="0" presStyleCnt="2"/>
      <dgm:spPr/>
    </dgm:pt>
    <dgm:pt modelId="{53D15B1E-12FF-423D-A76E-A9BD199B8912}" type="pres">
      <dgm:prSet presAssocID="{6B9D9CCA-52B9-4D9D-A05B-DECFA28690AC}" presName="parentText" presStyleLbl="node1" presStyleIdx="0" presStyleCnt="2">
        <dgm:presLayoutVars>
          <dgm:chMax val="0"/>
          <dgm:bulletEnabled val="1"/>
        </dgm:presLayoutVars>
      </dgm:prSet>
      <dgm:spPr/>
    </dgm:pt>
    <dgm:pt modelId="{2DB64C46-C66F-4606-921F-76C03D820048}" type="pres">
      <dgm:prSet presAssocID="{6B9D9CCA-52B9-4D9D-A05B-DECFA28690AC}" presName="negativeSpace" presStyleCnt="0"/>
      <dgm:spPr/>
    </dgm:pt>
    <dgm:pt modelId="{5EC36557-726E-4812-89AD-369E7CFCD5A6}" type="pres">
      <dgm:prSet presAssocID="{6B9D9CCA-52B9-4D9D-A05B-DECFA28690AC}" presName="childText" presStyleLbl="conFgAcc1" presStyleIdx="0" presStyleCnt="2">
        <dgm:presLayoutVars>
          <dgm:bulletEnabled val="1"/>
        </dgm:presLayoutVars>
      </dgm:prSet>
      <dgm:spPr/>
    </dgm:pt>
    <dgm:pt modelId="{7736EAAF-DEBB-4D52-953D-79AFA50C26A7}" type="pres">
      <dgm:prSet presAssocID="{F01C3D75-9CD2-4141-A5E9-91CBFE2176E3}" presName="spaceBetweenRectangles" presStyleCnt="0"/>
      <dgm:spPr/>
    </dgm:pt>
    <dgm:pt modelId="{19CBA3E0-0E45-4FEB-9F9D-A2D4F5DFFC4E}" type="pres">
      <dgm:prSet presAssocID="{C935E5E0-180F-4EFE-92D2-51E01F754215}" presName="parentLin" presStyleCnt="0"/>
      <dgm:spPr/>
    </dgm:pt>
    <dgm:pt modelId="{0C36E867-7A67-4A8F-8B86-163D23ED02CF}" type="pres">
      <dgm:prSet presAssocID="{C935E5E0-180F-4EFE-92D2-51E01F754215}" presName="parentLeftMargin" presStyleLbl="node1" presStyleIdx="0" presStyleCnt="2"/>
      <dgm:spPr/>
    </dgm:pt>
    <dgm:pt modelId="{6584796F-D25B-486F-8E14-26D4F10F0675}" type="pres">
      <dgm:prSet presAssocID="{C935E5E0-180F-4EFE-92D2-51E01F754215}" presName="parentText" presStyleLbl="node1" presStyleIdx="1" presStyleCnt="2">
        <dgm:presLayoutVars>
          <dgm:chMax val="0"/>
          <dgm:bulletEnabled val="1"/>
        </dgm:presLayoutVars>
      </dgm:prSet>
      <dgm:spPr/>
    </dgm:pt>
    <dgm:pt modelId="{A0F1BCA2-12A6-4BC4-9E35-B293561EAEC8}" type="pres">
      <dgm:prSet presAssocID="{C935E5E0-180F-4EFE-92D2-51E01F754215}" presName="negativeSpace" presStyleCnt="0"/>
      <dgm:spPr/>
    </dgm:pt>
    <dgm:pt modelId="{D337712E-6325-4DBD-BC9F-72FCAA4BCB45}" type="pres">
      <dgm:prSet presAssocID="{C935E5E0-180F-4EFE-92D2-51E01F754215}" presName="childText" presStyleLbl="conFgAcc1" presStyleIdx="1" presStyleCnt="2">
        <dgm:presLayoutVars>
          <dgm:bulletEnabled val="1"/>
        </dgm:presLayoutVars>
      </dgm:prSet>
      <dgm:spPr/>
    </dgm:pt>
  </dgm:ptLst>
  <dgm:cxnLst>
    <dgm:cxn modelId="{A12F7106-9E98-4E00-85E7-EC3F4CD5072D}" type="presOf" srcId="{A18D23D5-0975-4F33-9BF2-09672695B49F}" destId="{5EC36557-726E-4812-89AD-369E7CFCD5A6}" srcOrd="0" destOrd="1" presId="urn:microsoft.com/office/officeart/2005/8/layout/list1"/>
    <dgm:cxn modelId="{53850A09-0F29-4ED2-8166-9B543DA0EA28}" type="presOf" srcId="{40F24EB9-314F-474C-8E77-67A6EBB31029}" destId="{5EC36557-726E-4812-89AD-369E7CFCD5A6}" srcOrd="0" destOrd="0" presId="urn:microsoft.com/office/officeart/2005/8/layout/list1"/>
    <dgm:cxn modelId="{9D9D3B1A-94D2-4E2D-9FB0-F08DEC98C650}" type="presOf" srcId="{170E9A28-02EF-47D0-9610-F73A1A978974}" destId="{D337712E-6325-4DBD-BC9F-72FCAA4BCB45}" srcOrd="0" destOrd="1" presId="urn:microsoft.com/office/officeart/2005/8/layout/list1"/>
    <dgm:cxn modelId="{1677A52A-56F6-4C2F-A7FD-55FCA1FEE835}" srcId="{C935E5E0-180F-4EFE-92D2-51E01F754215}" destId="{B637AAEB-F66F-4F51-A59C-9DE3E53B890C}" srcOrd="0" destOrd="0" parTransId="{22A4DC80-142F-4F1C-ACCC-DB89797F3B76}" sibTransId="{FC345C08-AD37-4A15-8F4C-F8D27536A1E8}"/>
    <dgm:cxn modelId="{83F05D31-19B8-47BF-AAD1-DE147B7852BD}" srcId="{40F24EB9-314F-474C-8E77-67A6EBB31029}" destId="{A18D23D5-0975-4F33-9BF2-09672695B49F}" srcOrd="0" destOrd="0" parTransId="{C6B4202A-40CD-4BB9-B97E-278C0648CC9C}" sibTransId="{EE508F38-03FA-42B1-8B9E-6AAF648398F9}"/>
    <dgm:cxn modelId="{34034C38-96FE-4870-BFBC-C1E7BD241C2E}" srcId="{B637AAEB-F66F-4F51-A59C-9DE3E53B890C}" destId="{9EF40C16-F81A-4AFA-B209-0363B9BCDD26}" srcOrd="1" destOrd="0" parTransId="{E6FE0918-5D4D-48CF-B356-33FF23A26F1E}" sibTransId="{61162126-5621-408C-90CB-85EA1F409382}"/>
    <dgm:cxn modelId="{D3585B61-1EAD-40E0-A85E-EA34C26F3D17}" srcId="{C935E5E0-180F-4EFE-92D2-51E01F754215}" destId="{714360C2-5FFB-4215-8663-1315D42ADDBF}" srcOrd="2" destOrd="0" parTransId="{FCE3AF83-16BD-45CA-B1F0-0B540BF838CD}" sibTransId="{6B9F9C6D-E64E-4E34-8305-B0EA99AE68F6}"/>
    <dgm:cxn modelId="{D1F2F454-0D3F-4877-9EE9-802D0D094FE7}" type="presOf" srcId="{C42C5AB3-BEDA-41A0-BB71-E3C4C2C486E9}" destId="{2958A32C-C2B0-4104-A924-2087AD5197D5}" srcOrd="0" destOrd="0" presId="urn:microsoft.com/office/officeart/2005/8/layout/list1"/>
    <dgm:cxn modelId="{EC7E0E75-37CC-469C-BA0B-014C62AC2202}" srcId="{6B9D9CCA-52B9-4D9D-A05B-DECFA28690AC}" destId="{40F24EB9-314F-474C-8E77-67A6EBB31029}" srcOrd="0" destOrd="0" parTransId="{054FDA40-09A0-44A5-A63A-4850CE47E5F7}" sibTransId="{E08EBB58-5653-4152-AE20-8134AEDD29A6}"/>
    <dgm:cxn modelId="{D5799E59-D7B2-4AE7-994C-9E41DE6AAC77}" type="presOf" srcId="{6B9D9CCA-52B9-4D9D-A05B-DECFA28690AC}" destId="{53D15B1E-12FF-423D-A76E-A9BD199B8912}" srcOrd="1" destOrd="0" presId="urn:microsoft.com/office/officeart/2005/8/layout/list1"/>
    <dgm:cxn modelId="{AE0A0E88-58D0-44F0-839B-110887C70944}" srcId="{6B9D9CCA-52B9-4D9D-A05B-DECFA28690AC}" destId="{1B7F493B-FD8E-4A68-9B50-876EBB41FFF3}" srcOrd="1" destOrd="0" parTransId="{036D209E-80C8-423C-A8D5-B83A5B3EC510}" sibTransId="{2E181245-618C-4CBE-9D84-3BCD2E447C48}"/>
    <dgm:cxn modelId="{AFD7898B-B55A-42E6-AD1B-7AECC51AAD7E}" srcId="{B637AAEB-F66F-4F51-A59C-9DE3E53B890C}" destId="{170E9A28-02EF-47D0-9610-F73A1A978974}" srcOrd="0" destOrd="0" parTransId="{B603150F-8A5B-46F2-8AAE-9A93C522CFA4}" sibTransId="{9D0404FE-E82E-4360-83F9-FD27E977EA10}"/>
    <dgm:cxn modelId="{D0E683A1-3FFF-4ADD-B8E4-EA377103BF41}" type="presOf" srcId="{C935E5E0-180F-4EFE-92D2-51E01F754215}" destId="{6584796F-D25B-486F-8E14-26D4F10F0675}" srcOrd="1" destOrd="0" presId="urn:microsoft.com/office/officeart/2005/8/layout/list1"/>
    <dgm:cxn modelId="{17ADB5A2-78F4-47D1-A581-5CC66D1E1184}" type="presOf" srcId="{714360C2-5FFB-4215-8663-1315D42ADDBF}" destId="{D337712E-6325-4DBD-BC9F-72FCAA4BCB45}" srcOrd="0" destOrd="4" presId="urn:microsoft.com/office/officeart/2005/8/layout/list1"/>
    <dgm:cxn modelId="{121F36A6-228E-412D-BB20-2A47BDB88D36}" type="presOf" srcId="{B637AAEB-F66F-4F51-A59C-9DE3E53B890C}" destId="{D337712E-6325-4DBD-BC9F-72FCAA4BCB45}" srcOrd="0" destOrd="0" presId="urn:microsoft.com/office/officeart/2005/8/layout/list1"/>
    <dgm:cxn modelId="{3328ACB8-DED1-4240-89FD-49101297A739}" type="presOf" srcId="{1B7F493B-FD8E-4A68-9B50-876EBB41FFF3}" destId="{5EC36557-726E-4812-89AD-369E7CFCD5A6}" srcOrd="0" destOrd="2" presId="urn:microsoft.com/office/officeart/2005/8/layout/list1"/>
    <dgm:cxn modelId="{280394BB-FC93-4AB1-B6AF-5F303CF46AF5}" srcId="{1B7F493B-FD8E-4A68-9B50-876EBB41FFF3}" destId="{5A9F66D6-B276-4CC0-B354-5EAA1B8E0201}" srcOrd="0" destOrd="0" parTransId="{1FAB25CF-983C-4F8F-82B4-76279705E7A3}" sibTransId="{BC59565A-8CFF-40B2-B4AD-98C84037BE49}"/>
    <dgm:cxn modelId="{262CA9BF-ADBA-45E9-BC7A-93DB46928205}" srcId="{C42C5AB3-BEDA-41A0-BB71-E3C4C2C486E9}" destId="{C935E5E0-180F-4EFE-92D2-51E01F754215}" srcOrd="1" destOrd="0" parTransId="{94F1F996-E583-4EA6-AF84-FCAD247E08CA}" sibTransId="{66093E58-A264-46B9-92FE-2D4E54C0CF3E}"/>
    <dgm:cxn modelId="{87BCC6D6-68A3-4AE6-A46E-381DDABBA9E7}" type="presOf" srcId="{5A9F66D6-B276-4CC0-B354-5EAA1B8E0201}" destId="{5EC36557-726E-4812-89AD-369E7CFCD5A6}" srcOrd="0" destOrd="3" presId="urn:microsoft.com/office/officeart/2005/8/layout/list1"/>
    <dgm:cxn modelId="{EF209CD8-1712-4D21-B3FB-EEE07E47FE81}" type="presOf" srcId="{C935E5E0-180F-4EFE-92D2-51E01F754215}" destId="{0C36E867-7A67-4A8F-8B86-163D23ED02CF}" srcOrd="0" destOrd="0" presId="urn:microsoft.com/office/officeart/2005/8/layout/list1"/>
    <dgm:cxn modelId="{FDB32DDA-6AC2-45A9-8501-09A766CA051C}" srcId="{C935E5E0-180F-4EFE-92D2-51E01F754215}" destId="{90CE2535-4202-49EB-B775-D9882024F6FE}" srcOrd="1" destOrd="0" parTransId="{D8C71873-B7B9-4E95-92C0-11DC681475CE}" sibTransId="{DB18FE76-0EAD-429D-B3AD-1C0E8D251B77}"/>
    <dgm:cxn modelId="{32B992E7-0F6D-4227-AD37-202F0988C5E3}" srcId="{C42C5AB3-BEDA-41A0-BB71-E3C4C2C486E9}" destId="{6B9D9CCA-52B9-4D9D-A05B-DECFA28690AC}" srcOrd="0" destOrd="0" parTransId="{639607CC-DA4A-4EFF-BF5A-6AF9DD06E902}" sibTransId="{F01C3D75-9CD2-4141-A5E9-91CBFE2176E3}"/>
    <dgm:cxn modelId="{90B79AF3-36FF-4D61-B3F4-F562318EB785}" type="presOf" srcId="{90CE2535-4202-49EB-B775-D9882024F6FE}" destId="{D337712E-6325-4DBD-BC9F-72FCAA4BCB45}" srcOrd="0" destOrd="3" presId="urn:microsoft.com/office/officeart/2005/8/layout/list1"/>
    <dgm:cxn modelId="{5AF441F8-05EF-4EAF-9DC8-1A25C1E50EE5}" type="presOf" srcId="{6B9D9CCA-52B9-4D9D-A05B-DECFA28690AC}" destId="{CF540675-196B-4FFF-A17F-EE57BACEDDF2}" srcOrd="0" destOrd="0" presId="urn:microsoft.com/office/officeart/2005/8/layout/list1"/>
    <dgm:cxn modelId="{924A6AFD-C4BA-43CA-A413-AC744AA0688F}" type="presOf" srcId="{9EF40C16-F81A-4AFA-B209-0363B9BCDD26}" destId="{D337712E-6325-4DBD-BC9F-72FCAA4BCB45}" srcOrd="0" destOrd="2" presId="urn:microsoft.com/office/officeart/2005/8/layout/list1"/>
    <dgm:cxn modelId="{4207961A-5617-494C-88BE-950329E4E04B}" type="presParOf" srcId="{2958A32C-C2B0-4104-A924-2087AD5197D5}" destId="{65C8787F-47B4-4B77-9068-69C07D9FE930}" srcOrd="0" destOrd="0" presId="urn:microsoft.com/office/officeart/2005/8/layout/list1"/>
    <dgm:cxn modelId="{E947C1EF-7B6B-43C9-AB93-D65ED2D594C8}" type="presParOf" srcId="{65C8787F-47B4-4B77-9068-69C07D9FE930}" destId="{CF540675-196B-4FFF-A17F-EE57BACEDDF2}" srcOrd="0" destOrd="0" presId="urn:microsoft.com/office/officeart/2005/8/layout/list1"/>
    <dgm:cxn modelId="{2EA746C5-A02D-4A65-9832-1E014B6C1E86}" type="presParOf" srcId="{65C8787F-47B4-4B77-9068-69C07D9FE930}" destId="{53D15B1E-12FF-423D-A76E-A9BD199B8912}" srcOrd="1" destOrd="0" presId="urn:microsoft.com/office/officeart/2005/8/layout/list1"/>
    <dgm:cxn modelId="{C250E185-92DE-407F-AE2F-C48F84DA901D}" type="presParOf" srcId="{2958A32C-C2B0-4104-A924-2087AD5197D5}" destId="{2DB64C46-C66F-4606-921F-76C03D820048}" srcOrd="1" destOrd="0" presId="urn:microsoft.com/office/officeart/2005/8/layout/list1"/>
    <dgm:cxn modelId="{5DC2749C-E5D8-4F26-A142-2D7A4A385EAD}" type="presParOf" srcId="{2958A32C-C2B0-4104-A924-2087AD5197D5}" destId="{5EC36557-726E-4812-89AD-369E7CFCD5A6}" srcOrd="2" destOrd="0" presId="urn:microsoft.com/office/officeart/2005/8/layout/list1"/>
    <dgm:cxn modelId="{4AE10B7A-0AE4-4D75-8CFC-A70DBC0AAFD9}" type="presParOf" srcId="{2958A32C-C2B0-4104-A924-2087AD5197D5}" destId="{7736EAAF-DEBB-4D52-953D-79AFA50C26A7}" srcOrd="3" destOrd="0" presId="urn:microsoft.com/office/officeart/2005/8/layout/list1"/>
    <dgm:cxn modelId="{090745D0-E516-4312-A5D6-40CE0AFF97F9}" type="presParOf" srcId="{2958A32C-C2B0-4104-A924-2087AD5197D5}" destId="{19CBA3E0-0E45-4FEB-9F9D-A2D4F5DFFC4E}" srcOrd="4" destOrd="0" presId="urn:microsoft.com/office/officeart/2005/8/layout/list1"/>
    <dgm:cxn modelId="{42D181F7-0D42-452F-99F4-6C9711AFE9CA}" type="presParOf" srcId="{19CBA3E0-0E45-4FEB-9F9D-A2D4F5DFFC4E}" destId="{0C36E867-7A67-4A8F-8B86-163D23ED02CF}" srcOrd="0" destOrd="0" presId="urn:microsoft.com/office/officeart/2005/8/layout/list1"/>
    <dgm:cxn modelId="{65D28083-28C4-491C-8ACC-2F235F392C40}" type="presParOf" srcId="{19CBA3E0-0E45-4FEB-9F9D-A2D4F5DFFC4E}" destId="{6584796F-D25B-486F-8E14-26D4F10F0675}" srcOrd="1" destOrd="0" presId="urn:microsoft.com/office/officeart/2005/8/layout/list1"/>
    <dgm:cxn modelId="{81EF7CF3-0E93-44FE-85F4-2F33C6F35531}" type="presParOf" srcId="{2958A32C-C2B0-4104-A924-2087AD5197D5}" destId="{A0F1BCA2-12A6-4BC4-9E35-B293561EAEC8}" srcOrd="5" destOrd="0" presId="urn:microsoft.com/office/officeart/2005/8/layout/list1"/>
    <dgm:cxn modelId="{F927990E-8FE6-477F-93BE-AA8532EA87B3}" type="presParOf" srcId="{2958A32C-C2B0-4104-A924-2087AD5197D5}" destId="{D337712E-6325-4DBD-BC9F-72FCAA4BCB4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6E8823-23F7-454D-B2BE-F613BD9C14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FBBBB65-C1B0-4E92-BBC0-E9D340B029C7}">
      <dgm:prSet/>
      <dgm:spPr/>
      <dgm:t>
        <a:bodyPr/>
        <a:lstStyle/>
        <a:p>
          <a:r>
            <a:rPr lang="en-US" dirty="0"/>
            <a:t>Mostly a UW thing </a:t>
          </a:r>
        </a:p>
      </dgm:t>
    </dgm:pt>
    <dgm:pt modelId="{443ABD02-266B-49EF-B64A-8D27104A9C77}" type="parTrans" cxnId="{E69A972E-FF79-4719-91E1-92739A6EE05F}">
      <dgm:prSet/>
      <dgm:spPr/>
      <dgm:t>
        <a:bodyPr/>
        <a:lstStyle/>
        <a:p>
          <a:endParaRPr lang="en-US"/>
        </a:p>
      </dgm:t>
    </dgm:pt>
    <dgm:pt modelId="{EF979651-8D5D-4F17-9713-9C931638B435}" type="sibTrans" cxnId="{E69A972E-FF79-4719-91E1-92739A6EE05F}">
      <dgm:prSet/>
      <dgm:spPr/>
      <dgm:t>
        <a:bodyPr/>
        <a:lstStyle/>
        <a:p>
          <a:endParaRPr lang="en-US"/>
        </a:p>
      </dgm:t>
    </dgm:pt>
    <dgm:pt modelId="{862C5980-4ED6-441A-8F23-1AA849CAED67}">
      <dgm:prSet/>
      <dgm:spPr/>
      <dgm:t>
        <a:bodyPr/>
        <a:lstStyle/>
        <a:p>
          <a:r>
            <a:rPr lang="en-US"/>
            <a:t>Relevant if issuing a unit for patients with linked BMT info</a:t>
          </a:r>
        </a:p>
      </dgm:t>
    </dgm:pt>
    <dgm:pt modelId="{54BA8390-4AA3-4127-B6AF-B2AFE05ABCE6}" type="parTrans" cxnId="{88A6C699-D35D-4741-B5B1-F260D73D535D}">
      <dgm:prSet/>
      <dgm:spPr/>
      <dgm:t>
        <a:bodyPr/>
        <a:lstStyle/>
        <a:p>
          <a:endParaRPr lang="en-US"/>
        </a:p>
      </dgm:t>
    </dgm:pt>
    <dgm:pt modelId="{3A6A7331-134A-4DEE-B787-87F9F051446E}" type="sibTrans" cxnId="{88A6C699-D35D-4741-B5B1-F260D73D535D}">
      <dgm:prSet/>
      <dgm:spPr/>
      <dgm:t>
        <a:bodyPr/>
        <a:lstStyle/>
        <a:p>
          <a:endParaRPr lang="en-US"/>
        </a:p>
      </dgm:t>
    </dgm:pt>
    <dgm:pt modelId="{3D675879-7215-4E41-8734-C298F21C5C25}">
      <dgm:prSet/>
      <dgm:spPr/>
      <dgm:t>
        <a:bodyPr/>
        <a:lstStyle/>
        <a:p>
          <a:r>
            <a:rPr lang="en-US" dirty="0"/>
            <a:t>SQ will interpret the patient’s type as the BMT Donor’s type</a:t>
          </a:r>
        </a:p>
      </dgm:t>
    </dgm:pt>
    <dgm:pt modelId="{D2249846-4D63-4A89-8E36-DE6D38FBBAB4}" type="parTrans" cxnId="{92EA3CB7-A267-474C-A5F5-9732BDDA3039}">
      <dgm:prSet/>
      <dgm:spPr/>
      <dgm:t>
        <a:bodyPr/>
        <a:lstStyle/>
        <a:p>
          <a:endParaRPr lang="en-US"/>
        </a:p>
      </dgm:t>
    </dgm:pt>
    <dgm:pt modelId="{9E6919BA-DC47-4525-8787-9525B4C45C68}" type="sibTrans" cxnId="{92EA3CB7-A267-474C-A5F5-9732BDDA3039}">
      <dgm:prSet/>
      <dgm:spPr/>
      <dgm:t>
        <a:bodyPr/>
        <a:lstStyle/>
        <a:p>
          <a:endParaRPr lang="en-US"/>
        </a:p>
      </dgm:t>
    </dgm:pt>
    <dgm:pt modelId="{7023AFD9-F9B0-40EE-A68B-B55341C2361B}">
      <dgm:prSet/>
      <dgm:spPr/>
      <dgm:t>
        <a:bodyPr/>
        <a:lstStyle/>
        <a:p>
          <a:r>
            <a:rPr lang="en-US"/>
            <a:t>If patient was originally O POS, BMT donor A NEG, SQ will default to A NEG compatibility rules</a:t>
          </a:r>
        </a:p>
      </dgm:t>
    </dgm:pt>
    <dgm:pt modelId="{83C7C546-90E1-430D-B0F7-0296B21CA708}" type="parTrans" cxnId="{A1F55B63-0D0A-4CF5-8C9F-EAE06266FC6A}">
      <dgm:prSet/>
      <dgm:spPr/>
      <dgm:t>
        <a:bodyPr/>
        <a:lstStyle/>
        <a:p>
          <a:endParaRPr lang="en-US"/>
        </a:p>
      </dgm:t>
    </dgm:pt>
    <dgm:pt modelId="{85010C81-8761-44E1-B563-1A8AA2D3CC8D}" type="sibTrans" cxnId="{A1F55B63-0D0A-4CF5-8C9F-EAE06266FC6A}">
      <dgm:prSet/>
      <dgm:spPr/>
      <dgm:t>
        <a:bodyPr/>
        <a:lstStyle/>
        <a:p>
          <a:endParaRPr lang="en-US"/>
        </a:p>
      </dgm:t>
    </dgm:pt>
    <dgm:pt modelId="{AEB013E3-FA9F-4913-A708-A3C4271F68A9}">
      <dgm:prSet/>
      <dgm:spPr/>
      <dgm:t>
        <a:bodyPr/>
        <a:lstStyle/>
        <a:p>
          <a:r>
            <a:rPr lang="en-US"/>
            <a:t>ie) O POS RBC for a BMT A NEG patient is NOT an acceptable product</a:t>
          </a:r>
        </a:p>
      </dgm:t>
    </dgm:pt>
    <dgm:pt modelId="{AA3357DA-31EE-4F19-94D5-7DE49EAB6D85}" type="parTrans" cxnId="{EE2CC369-C145-402F-A5CE-4589E531413F}">
      <dgm:prSet/>
      <dgm:spPr/>
      <dgm:t>
        <a:bodyPr/>
        <a:lstStyle/>
        <a:p>
          <a:endParaRPr lang="en-US"/>
        </a:p>
      </dgm:t>
    </dgm:pt>
    <dgm:pt modelId="{A67D1318-3E42-4687-A8FD-E70AE7D6E69D}" type="sibTrans" cxnId="{EE2CC369-C145-402F-A5CE-4589E531413F}">
      <dgm:prSet/>
      <dgm:spPr/>
      <dgm:t>
        <a:bodyPr/>
        <a:lstStyle/>
        <a:p>
          <a:endParaRPr lang="en-US"/>
        </a:p>
      </dgm:t>
    </dgm:pt>
    <dgm:pt modelId="{FD867434-A7D1-4BE3-8F2B-D78483574D72}">
      <dgm:prSet/>
      <dgm:spPr/>
      <dgm:t>
        <a:bodyPr/>
        <a:lstStyle/>
        <a:p>
          <a:r>
            <a:rPr lang="en-US"/>
            <a:t>Units are either compatible, suitable, or incompatible</a:t>
          </a:r>
        </a:p>
      </dgm:t>
    </dgm:pt>
    <dgm:pt modelId="{CF692951-80F0-4C79-B8A6-CABECA044BB3}" type="parTrans" cxnId="{F9A4F421-426C-471A-93CB-2CE339800D75}">
      <dgm:prSet/>
      <dgm:spPr/>
      <dgm:t>
        <a:bodyPr/>
        <a:lstStyle/>
        <a:p>
          <a:endParaRPr lang="en-US"/>
        </a:p>
      </dgm:t>
    </dgm:pt>
    <dgm:pt modelId="{FFAAF15B-52D6-4F94-BB0C-7B7D7F5210A5}" type="sibTrans" cxnId="{F9A4F421-426C-471A-93CB-2CE339800D75}">
      <dgm:prSet/>
      <dgm:spPr/>
      <dgm:t>
        <a:bodyPr/>
        <a:lstStyle/>
        <a:p>
          <a:endParaRPr lang="en-US"/>
        </a:p>
      </dgm:t>
    </dgm:pt>
    <dgm:pt modelId="{CF29ED28-864E-4FD7-8DE4-C7042C16A985}">
      <dgm:prSet/>
      <dgm:spPr/>
      <dgm:t>
        <a:bodyPr/>
        <a:lstStyle/>
        <a:p>
          <a:r>
            <a:rPr lang="en-US"/>
            <a:t>Suitable = compatible, but not first choice</a:t>
          </a:r>
        </a:p>
      </dgm:t>
    </dgm:pt>
    <dgm:pt modelId="{5AF57B83-F95E-4232-AAEB-AF841C87D0B4}" type="parTrans" cxnId="{991B44D6-AA16-421D-B1FD-6D3AE56CCD14}">
      <dgm:prSet/>
      <dgm:spPr/>
      <dgm:t>
        <a:bodyPr/>
        <a:lstStyle/>
        <a:p>
          <a:endParaRPr lang="en-US"/>
        </a:p>
      </dgm:t>
    </dgm:pt>
    <dgm:pt modelId="{3414726B-BA1C-4E82-BFBA-B799059A7D6D}" type="sibTrans" cxnId="{991B44D6-AA16-421D-B1FD-6D3AE56CCD14}">
      <dgm:prSet/>
      <dgm:spPr/>
      <dgm:t>
        <a:bodyPr/>
        <a:lstStyle/>
        <a:p>
          <a:endParaRPr lang="en-US"/>
        </a:p>
      </dgm:t>
    </dgm:pt>
    <dgm:pt modelId="{86CA78BC-DDBC-4CA3-9CC0-102AB4EA1DB2}">
      <dgm:prSet/>
      <dgm:spPr/>
      <dgm:t>
        <a:bodyPr/>
        <a:lstStyle/>
        <a:p>
          <a:r>
            <a:rPr lang="en-US"/>
            <a:t>Pop up confirming that this choice is acceptable and confirming that you’d like to allocate</a:t>
          </a:r>
        </a:p>
      </dgm:t>
    </dgm:pt>
    <dgm:pt modelId="{2AE27E73-2DCE-4ECA-9E43-B6F097825179}" type="parTrans" cxnId="{A5902C24-228A-448F-9741-D19F6F53C8A7}">
      <dgm:prSet/>
      <dgm:spPr/>
      <dgm:t>
        <a:bodyPr/>
        <a:lstStyle/>
        <a:p>
          <a:endParaRPr lang="en-US"/>
        </a:p>
      </dgm:t>
    </dgm:pt>
    <dgm:pt modelId="{FADEE766-F3FB-40D1-BB31-23B9DDB980B9}" type="sibTrans" cxnId="{A5902C24-228A-448F-9741-D19F6F53C8A7}">
      <dgm:prSet/>
      <dgm:spPr/>
      <dgm:t>
        <a:bodyPr/>
        <a:lstStyle/>
        <a:p>
          <a:endParaRPr lang="en-US"/>
        </a:p>
      </dgm:t>
    </dgm:pt>
    <dgm:pt modelId="{9CAFB22C-1842-48BD-A683-5B8AC84D7D3D}">
      <dgm:prSet/>
      <dgm:spPr/>
      <dgm:t>
        <a:bodyPr/>
        <a:lstStyle/>
        <a:p>
          <a:r>
            <a:rPr lang="en-US" dirty="0"/>
            <a:t>Not EXM eligible, must be IS</a:t>
          </a:r>
        </a:p>
      </dgm:t>
    </dgm:pt>
    <dgm:pt modelId="{BD32C7CD-CBED-42E5-A3B5-2E7C344BC994}" type="parTrans" cxnId="{2F20BAFC-A348-426E-86A6-27C3F80084C7}">
      <dgm:prSet/>
      <dgm:spPr/>
      <dgm:t>
        <a:bodyPr/>
        <a:lstStyle/>
        <a:p>
          <a:endParaRPr lang="en-US"/>
        </a:p>
      </dgm:t>
    </dgm:pt>
    <dgm:pt modelId="{CC3494A3-C9CE-4B84-BF89-0595FD236CF7}" type="sibTrans" cxnId="{2F20BAFC-A348-426E-86A6-27C3F80084C7}">
      <dgm:prSet/>
      <dgm:spPr/>
      <dgm:t>
        <a:bodyPr/>
        <a:lstStyle/>
        <a:p>
          <a:endParaRPr lang="en-US"/>
        </a:p>
      </dgm:t>
    </dgm:pt>
    <dgm:pt modelId="{1FE7C0D9-99D6-4C3A-A2DD-121117F9FB13}" type="pres">
      <dgm:prSet presAssocID="{3B6E8823-23F7-454D-B2BE-F613BD9C14FE}" presName="linear" presStyleCnt="0">
        <dgm:presLayoutVars>
          <dgm:animLvl val="lvl"/>
          <dgm:resizeHandles val="exact"/>
        </dgm:presLayoutVars>
      </dgm:prSet>
      <dgm:spPr/>
    </dgm:pt>
    <dgm:pt modelId="{7CC63C26-90B5-4702-A475-5584EC8E54B8}" type="pres">
      <dgm:prSet presAssocID="{9FBBBB65-C1B0-4E92-BBC0-E9D340B029C7}" presName="parentText" presStyleLbl="node1" presStyleIdx="0" presStyleCnt="3">
        <dgm:presLayoutVars>
          <dgm:chMax val="0"/>
          <dgm:bulletEnabled val="1"/>
        </dgm:presLayoutVars>
      </dgm:prSet>
      <dgm:spPr/>
    </dgm:pt>
    <dgm:pt modelId="{B53374EB-A804-432C-86FE-841D0399B5B2}" type="pres">
      <dgm:prSet presAssocID="{9FBBBB65-C1B0-4E92-BBC0-E9D340B029C7}" presName="childText" presStyleLbl="revTx" presStyleIdx="0" presStyleCnt="3">
        <dgm:presLayoutVars>
          <dgm:bulletEnabled val="1"/>
        </dgm:presLayoutVars>
      </dgm:prSet>
      <dgm:spPr/>
    </dgm:pt>
    <dgm:pt modelId="{88C72C76-3174-4456-BBF3-DC2F10DEDE38}" type="pres">
      <dgm:prSet presAssocID="{3D675879-7215-4E41-8734-C298F21C5C25}" presName="parentText" presStyleLbl="node1" presStyleIdx="1" presStyleCnt="3">
        <dgm:presLayoutVars>
          <dgm:chMax val="0"/>
          <dgm:bulletEnabled val="1"/>
        </dgm:presLayoutVars>
      </dgm:prSet>
      <dgm:spPr/>
    </dgm:pt>
    <dgm:pt modelId="{A390A259-D50C-4DB1-B128-CEF1CACDE2AB}" type="pres">
      <dgm:prSet presAssocID="{3D675879-7215-4E41-8734-C298F21C5C25}" presName="childText" presStyleLbl="revTx" presStyleIdx="1" presStyleCnt="3">
        <dgm:presLayoutVars>
          <dgm:bulletEnabled val="1"/>
        </dgm:presLayoutVars>
      </dgm:prSet>
      <dgm:spPr/>
    </dgm:pt>
    <dgm:pt modelId="{6B781178-A4B1-4CD1-B57D-F5C4E4F97237}" type="pres">
      <dgm:prSet presAssocID="{FD867434-A7D1-4BE3-8F2B-D78483574D72}" presName="parentText" presStyleLbl="node1" presStyleIdx="2" presStyleCnt="3">
        <dgm:presLayoutVars>
          <dgm:chMax val="0"/>
          <dgm:bulletEnabled val="1"/>
        </dgm:presLayoutVars>
      </dgm:prSet>
      <dgm:spPr/>
    </dgm:pt>
    <dgm:pt modelId="{DDFCAB3A-A042-4913-AE46-8A1056DC35E0}" type="pres">
      <dgm:prSet presAssocID="{FD867434-A7D1-4BE3-8F2B-D78483574D72}" presName="childText" presStyleLbl="revTx" presStyleIdx="2" presStyleCnt="3">
        <dgm:presLayoutVars>
          <dgm:bulletEnabled val="1"/>
        </dgm:presLayoutVars>
      </dgm:prSet>
      <dgm:spPr/>
    </dgm:pt>
  </dgm:ptLst>
  <dgm:cxnLst>
    <dgm:cxn modelId="{572D5C07-19BC-4F24-A76A-D5255C11E5F5}" type="presOf" srcId="{862C5980-4ED6-441A-8F23-1AA849CAED67}" destId="{B53374EB-A804-432C-86FE-841D0399B5B2}" srcOrd="0" destOrd="0" presId="urn:microsoft.com/office/officeart/2005/8/layout/vList2"/>
    <dgm:cxn modelId="{DA707C1C-1ED4-47BD-96D6-CF66E070CBD0}" type="presOf" srcId="{3B6E8823-23F7-454D-B2BE-F613BD9C14FE}" destId="{1FE7C0D9-99D6-4C3A-A2DD-121117F9FB13}" srcOrd="0" destOrd="0" presId="urn:microsoft.com/office/officeart/2005/8/layout/vList2"/>
    <dgm:cxn modelId="{F9A4F421-426C-471A-93CB-2CE339800D75}" srcId="{3B6E8823-23F7-454D-B2BE-F613BD9C14FE}" destId="{FD867434-A7D1-4BE3-8F2B-D78483574D72}" srcOrd="2" destOrd="0" parTransId="{CF692951-80F0-4C79-B8A6-CABECA044BB3}" sibTransId="{FFAAF15B-52D6-4F94-BB0C-7B7D7F5210A5}"/>
    <dgm:cxn modelId="{A5902C24-228A-448F-9741-D19F6F53C8A7}" srcId="{CF29ED28-864E-4FD7-8DE4-C7042C16A985}" destId="{86CA78BC-DDBC-4CA3-9CC0-102AB4EA1DB2}" srcOrd="0" destOrd="0" parTransId="{2AE27E73-2DCE-4ECA-9E43-B6F097825179}" sibTransId="{FADEE766-F3FB-40D1-BB31-23B9DDB980B9}"/>
    <dgm:cxn modelId="{E69A972E-FF79-4719-91E1-92739A6EE05F}" srcId="{3B6E8823-23F7-454D-B2BE-F613BD9C14FE}" destId="{9FBBBB65-C1B0-4E92-BBC0-E9D340B029C7}" srcOrd="0" destOrd="0" parTransId="{443ABD02-266B-49EF-B64A-8D27104A9C77}" sibTransId="{EF979651-8D5D-4F17-9713-9C931638B435}"/>
    <dgm:cxn modelId="{42E1D361-73E6-4C23-BFD3-71CEDC477A3A}" type="presOf" srcId="{9CAFB22C-1842-48BD-A683-5B8AC84D7D3D}" destId="{DDFCAB3A-A042-4913-AE46-8A1056DC35E0}" srcOrd="0" destOrd="2" presId="urn:microsoft.com/office/officeart/2005/8/layout/vList2"/>
    <dgm:cxn modelId="{A1F55B63-0D0A-4CF5-8C9F-EAE06266FC6A}" srcId="{3D675879-7215-4E41-8734-C298F21C5C25}" destId="{7023AFD9-F9B0-40EE-A68B-B55341C2361B}" srcOrd="0" destOrd="0" parTransId="{83C7C546-90E1-430D-B0F7-0296B21CA708}" sibTransId="{85010C81-8761-44E1-B563-1A8AA2D3CC8D}"/>
    <dgm:cxn modelId="{EE2CC369-C145-402F-A5CE-4589E531413F}" srcId="{7023AFD9-F9B0-40EE-A68B-B55341C2361B}" destId="{AEB013E3-FA9F-4913-A708-A3C4271F68A9}" srcOrd="0" destOrd="0" parTransId="{AA3357DA-31EE-4F19-94D5-7DE49EAB6D85}" sibTransId="{A67D1318-3E42-4687-A8FD-E70AE7D6E69D}"/>
    <dgm:cxn modelId="{42E5814F-E61B-4BB3-92CB-078C6112D3C1}" type="presOf" srcId="{AEB013E3-FA9F-4913-A708-A3C4271F68A9}" destId="{A390A259-D50C-4DB1-B128-CEF1CACDE2AB}" srcOrd="0" destOrd="1" presId="urn:microsoft.com/office/officeart/2005/8/layout/vList2"/>
    <dgm:cxn modelId="{0AEA7E58-A38F-4D50-81F1-34BE204BF8A5}" type="presOf" srcId="{FD867434-A7D1-4BE3-8F2B-D78483574D72}" destId="{6B781178-A4B1-4CD1-B57D-F5C4E4F97237}" srcOrd="0" destOrd="0" presId="urn:microsoft.com/office/officeart/2005/8/layout/vList2"/>
    <dgm:cxn modelId="{D3B04A79-8AB6-4D1C-99A5-2353DC1F4B3E}" type="presOf" srcId="{7023AFD9-F9B0-40EE-A68B-B55341C2361B}" destId="{A390A259-D50C-4DB1-B128-CEF1CACDE2AB}" srcOrd="0" destOrd="0" presId="urn:microsoft.com/office/officeart/2005/8/layout/vList2"/>
    <dgm:cxn modelId="{22341E90-4347-446F-B109-C1B9B63BB539}" type="presOf" srcId="{3D675879-7215-4E41-8734-C298F21C5C25}" destId="{88C72C76-3174-4456-BBF3-DC2F10DEDE38}" srcOrd="0" destOrd="0" presId="urn:microsoft.com/office/officeart/2005/8/layout/vList2"/>
    <dgm:cxn modelId="{88A6C699-D35D-4741-B5B1-F260D73D535D}" srcId="{9FBBBB65-C1B0-4E92-BBC0-E9D340B029C7}" destId="{862C5980-4ED6-441A-8F23-1AA849CAED67}" srcOrd="0" destOrd="0" parTransId="{54BA8390-4AA3-4127-B6AF-B2AFE05ABCE6}" sibTransId="{3A6A7331-134A-4DEE-B787-87F9F051446E}"/>
    <dgm:cxn modelId="{92EA3CB7-A267-474C-A5F5-9732BDDA3039}" srcId="{3B6E8823-23F7-454D-B2BE-F613BD9C14FE}" destId="{3D675879-7215-4E41-8734-C298F21C5C25}" srcOrd="1" destOrd="0" parTransId="{D2249846-4D63-4A89-8E36-DE6D38FBBAB4}" sibTransId="{9E6919BA-DC47-4525-8787-9525B4C45C68}"/>
    <dgm:cxn modelId="{C76E61BE-9D35-4F24-A92B-6A56D6B5142D}" type="presOf" srcId="{CF29ED28-864E-4FD7-8DE4-C7042C16A985}" destId="{DDFCAB3A-A042-4913-AE46-8A1056DC35E0}" srcOrd="0" destOrd="0" presId="urn:microsoft.com/office/officeart/2005/8/layout/vList2"/>
    <dgm:cxn modelId="{7B2CE4C7-F349-4E32-9917-F8B6F3558BF2}" type="presOf" srcId="{9FBBBB65-C1B0-4E92-BBC0-E9D340B029C7}" destId="{7CC63C26-90B5-4702-A475-5584EC8E54B8}" srcOrd="0" destOrd="0" presId="urn:microsoft.com/office/officeart/2005/8/layout/vList2"/>
    <dgm:cxn modelId="{991B44D6-AA16-421D-B1FD-6D3AE56CCD14}" srcId="{FD867434-A7D1-4BE3-8F2B-D78483574D72}" destId="{CF29ED28-864E-4FD7-8DE4-C7042C16A985}" srcOrd="0" destOrd="0" parTransId="{5AF57B83-F95E-4232-AAEB-AF841C87D0B4}" sibTransId="{3414726B-BA1C-4E82-BFBA-B799059A7D6D}"/>
    <dgm:cxn modelId="{F48053ED-5A45-4684-A9EE-D7EDBF382FA6}" type="presOf" srcId="{86CA78BC-DDBC-4CA3-9CC0-102AB4EA1DB2}" destId="{DDFCAB3A-A042-4913-AE46-8A1056DC35E0}" srcOrd="0" destOrd="1" presId="urn:microsoft.com/office/officeart/2005/8/layout/vList2"/>
    <dgm:cxn modelId="{2F20BAFC-A348-426E-86A6-27C3F80084C7}" srcId="{CF29ED28-864E-4FD7-8DE4-C7042C16A985}" destId="{9CAFB22C-1842-48BD-A683-5B8AC84D7D3D}" srcOrd="1" destOrd="0" parTransId="{BD32C7CD-CBED-42E5-A3B5-2E7C344BC994}" sibTransId="{CC3494A3-C9CE-4B84-BF89-0595FD236CF7}"/>
    <dgm:cxn modelId="{EEBE4B22-9245-4DFB-887C-C511A3CF44B9}" type="presParOf" srcId="{1FE7C0D9-99D6-4C3A-A2DD-121117F9FB13}" destId="{7CC63C26-90B5-4702-A475-5584EC8E54B8}" srcOrd="0" destOrd="0" presId="urn:microsoft.com/office/officeart/2005/8/layout/vList2"/>
    <dgm:cxn modelId="{83CF876E-E3E2-40BB-9BF6-B26D7F9F8F34}" type="presParOf" srcId="{1FE7C0D9-99D6-4C3A-A2DD-121117F9FB13}" destId="{B53374EB-A804-432C-86FE-841D0399B5B2}" srcOrd="1" destOrd="0" presId="urn:microsoft.com/office/officeart/2005/8/layout/vList2"/>
    <dgm:cxn modelId="{61D239E1-037E-42A3-BB18-90250DC8ED56}" type="presParOf" srcId="{1FE7C0D9-99D6-4C3A-A2DD-121117F9FB13}" destId="{88C72C76-3174-4456-BBF3-DC2F10DEDE38}" srcOrd="2" destOrd="0" presId="urn:microsoft.com/office/officeart/2005/8/layout/vList2"/>
    <dgm:cxn modelId="{6D9F625E-DE87-4B25-BE8D-F434692BC093}" type="presParOf" srcId="{1FE7C0D9-99D6-4C3A-A2DD-121117F9FB13}" destId="{A390A259-D50C-4DB1-B128-CEF1CACDE2AB}" srcOrd="3" destOrd="0" presId="urn:microsoft.com/office/officeart/2005/8/layout/vList2"/>
    <dgm:cxn modelId="{F56B17C1-D388-4A2A-98EC-79AFC2767FA8}" type="presParOf" srcId="{1FE7C0D9-99D6-4C3A-A2DD-121117F9FB13}" destId="{6B781178-A4B1-4CD1-B57D-F5C4E4F97237}" srcOrd="4" destOrd="0" presId="urn:microsoft.com/office/officeart/2005/8/layout/vList2"/>
    <dgm:cxn modelId="{B52CEB87-B450-4C46-9DDD-BD358F978E96}" type="presParOf" srcId="{1FE7C0D9-99D6-4C3A-A2DD-121117F9FB13}" destId="{DDFCAB3A-A042-4913-AE46-8A1056DC35E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36557-726E-4812-89AD-369E7CFCD5A6}">
      <dsp:nvSpPr>
        <dsp:cNvPr id="0" name=""/>
        <dsp:cNvSpPr/>
      </dsp:nvSpPr>
      <dsp:spPr>
        <a:xfrm>
          <a:off x="0" y="372628"/>
          <a:ext cx="9618133" cy="1485224"/>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474" tIns="479044" rIns="746474" bIns="99568" numCol="1" spcCol="1270" anchor="t" anchorCtr="0">
          <a:noAutofit/>
        </a:bodyPr>
        <a:lstStyle/>
        <a:p>
          <a:pPr marL="171450" lvl="1" indent="-171450" algn="l" defTabSz="711200">
            <a:lnSpc>
              <a:spcPct val="90000"/>
            </a:lnSpc>
            <a:spcBef>
              <a:spcPct val="0"/>
            </a:spcBef>
            <a:spcAft>
              <a:spcPct val="15000"/>
            </a:spcAft>
            <a:buChar char="•"/>
          </a:pPr>
          <a:r>
            <a:rPr lang="en-US" sz="1600" kern="1200" dirty="0"/>
            <a:t>67: Patient/unit attribute incompatibility</a:t>
          </a:r>
        </a:p>
        <a:p>
          <a:pPr marL="228600" lvl="2" indent="-114300" algn="l" defTabSz="622300">
            <a:lnSpc>
              <a:spcPct val="90000"/>
            </a:lnSpc>
            <a:spcBef>
              <a:spcPct val="0"/>
            </a:spcBef>
            <a:spcAft>
              <a:spcPct val="15000"/>
            </a:spcAft>
            <a:buChar char="•"/>
          </a:pPr>
          <a:r>
            <a:rPr lang="en-US" sz="1400" kern="1200" dirty="0" err="1"/>
            <a:t>ie</a:t>
          </a:r>
          <a:r>
            <a:rPr lang="en-US" sz="1400" kern="1200" dirty="0"/>
            <a:t>) SCCA patient with IRR requirements received EMR RBCs</a:t>
          </a:r>
        </a:p>
        <a:p>
          <a:pPr marL="171450" lvl="1" indent="-171450" algn="l" defTabSz="711200">
            <a:lnSpc>
              <a:spcPct val="90000"/>
            </a:lnSpc>
            <a:spcBef>
              <a:spcPct val="0"/>
            </a:spcBef>
            <a:spcAft>
              <a:spcPct val="15000"/>
            </a:spcAft>
            <a:buChar char="•"/>
          </a:pPr>
          <a:r>
            <a:rPr lang="en-US" sz="1600" kern="1200" dirty="0"/>
            <a:t>96: Linked patient/unit attribute incompatibility</a:t>
          </a:r>
        </a:p>
        <a:p>
          <a:pPr marL="228600" lvl="2" indent="-114300" algn="l" defTabSz="622300">
            <a:lnSpc>
              <a:spcPct val="90000"/>
            </a:lnSpc>
            <a:spcBef>
              <a:spcPct val="0"/>
            </a:spcBef>
            <a:spcAft>
              <a:spcPct val="15000"/>
            </a:spcAft>
            <a:buChar char="•"/>
          </a:pPr>
          <a:r>
            <a:rPr lang="en-US" sz="1400" kern="1200" dirty="0" err="1"/>
            <a:t>ie</a:t>
          </a:r>
          <a:r>
            <a:rPr lang="en-US" sz="1400" kern="1200" dirty="0"/>
            <a:t>) Linked patient requires IRR, received EMR RBCS at HMC</a:t>
          </a:r>
        </a:p>
      </dsp:txBody>
      <dsp:txXfrm>
        <a:off x="0" y="372628"/>
        <a:ext cx="9618133" cy="1485224"/>
      </dsp:txXfrm>
    </dsp:sp>
    <dsp:sp modelId="{53D15B1E-12FF-423D-A76E-A9BD199B8912}">
      <dsp:nvSpPr>
        <dsp:cNvPr id="0" name=""/>
        <dsp:cNvSpPr/>
      </dsp:nvSpPr>
      <dsp:spPr>
        <a:xfrm>
          <a:off x="480906" y="33148"/>
          <a:ext cx="6732693" cy="6789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480" tIns="0" rIns="254480" bIns="0" numCol="1" spcCol="1270" anchor="ctr" anchorCtr="0">
          <a:noAutofit/>
        </a:bodyPr>
        <a:lstStyle/>
        <a:p>
          <a:pPr marL="0" lvl="0" indent="0" algn="l" defTabSz="1022350">
            <a:lnSpc>
              <a:spcPct val="90000"/>
            </a:lnSpc>
            <a:spcBef>
              <a:spcPct val="0"/>
            </a:spcBef>
            <a:spcAft>
              <a:spcPct val="35000"/>
            </a:spcAft>
            <a:buNone/>
          </a:pPr>
          <a:r>
            <a:rPr lang="en-US" sz="2300" kern="1200"/>
            <a:t>ATTRIBUTE INCOMPATIBILITY</a:t>
          </a:r>
        </a:p>
      </dsp:txBody>
      <dsp:txXfrm>
        <a:off x="514050" y="66292"/>
        <a:ext cx="6666405" cy="612672"/>
      </dsp:txXfrm>
    </dsp:sp>
    <dsp:sp modelId="{D337712E-6325-4DBD-BC9F-72FCAA4BCB45}">
      <dsp:nvSpPr>
        <dsp:cNvPr id="0" name=""/>
        <dsp:cNvSpPr/>
      </dsp:nvSpPr>
      <dsp:spPr>
        <a:xfrm>
          <a:off x="0" y="2321533"/>
          <a:ext cx="9618133" cy="17388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474" tIns="479044" rIns="74647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71: Selected unit’s Rh doesn’t match patient’s permanent Rh</a:t>
          </a:r>
        </a:p>
        <a:p>
          <a:pPr marL="228600" lvl="2" indent="-114300" algn="l" defTabSz="622300">
            <a:lnSpc>
              <a:spcPct val="90000"/>
            </a:lnSpc>
            <a:spcBef>
              <a:spcPct val="0"/>
            </a:spcBef>
            <a:spcAft>
              <a:spcPct val="15000"/>
            </a:spcAft>
            <a:buChar char="•"/>
          </a:pPr>
          <a:r>
            <a:rPr lang="en-US" sz="1400" kern="1200" dirty="0"/>
            <a:t>Rh UNKN –</a:t>
          </a:r>
          <a:r>
            <a:rPr lang="en-US" sz="1400" kern="1200" dirty="0">
              <a:solidFill>
                <a:srgbClr val="FF0000"/>
              </a:solidFill>
            </a:rPr>
            <a:t>not EXM eligible</a:t>
          </a:r>
        </a:p>
        <a:p>
          <a:pPr marL="228600" lvl="2" indent="-114300" algn="l" defTabSz="622300">
            <a:lnSpc>
              <a:spcPct val="90000"/>
            </a:lnSpc>
            <a:spcBef>
              <a:spcPct val="0"/>
            </a:spcBef>
            <a:spcAft>
              <a:spcPct val="15000"/>
            </a:spcAft>
            <a:buChar char="•"/>
          </a:pPr>
          <a:r>
            <a:rPr lang="en-US" sz="1400" kern="1200" dirty="0"/>
            <a:t>Patient Rh NEG received Rh POS in a trauma </a:t>
          </a:r>
          <a:r>
            <a:rPr lang="en-US" sz="1400" kern="1200" dirty="0">
              <a:solidFill>
                <a:srgbClr val="FF0000"/>
              </a:solidFill>
            </a:rPr>
            <a:t>not EXM eligible if MF present</a:t>
          </a:r>
        </a:p>
        <a:p>
          <a:pPr marL="171450" lvl="1" indent="-171450" algn="l" defTabSz="711200">
            <a:lnSpc>
              <a:spcPct val="90000"/>
            </a:lnSpc>
            <a:spcBef>
              <a:spcPct val="0"/>
            </a:spcBef>
            <a:spcAft>
              <a:spcPct val="15000"/>
            </a:spcAft>
            <a:buChar char="•"/>
          </a:pPr>
          <a:r>
            <a:rPr lang="en-US" sz="1600" kern="1200" dirty="0"/>
            <a:t>73: Selected unit’s ABO does not match specimen’s ABO</a:t>
          </a:r>
        </a:p>
        <a:p>
          <a:pPr marL="171450" lvl="1" indent="-171450" algn="l" defTabSz="711200">
            <a:lnSpc>
              <a:spcPct val="90000"/>
            </a:lnSpc>
            <a:spcBef>
              <a:spcPct val="0"/>
            </a:spcBef>
            <a:spcAft>
              <a:spcPct val="15000"/>
            </a:spcAft>
            <a:buChar char="•"/>
          </a:pPr>
          <a:r>
            <a:rPr lang="en-US" sz="1600" kern="1200" dirty="0"/>
            <a:t>79: Specimen testing Rh does not match linked patient’s permanent Rh</a:t>
          </a:r>
        </a:p>
      </dsp:txBody>
      <dsp:txXfrm>
        <a:off x="0" y="2321533"/>
        <a:ext cx="9618133" cy="1738800"/>
      </dsp:txXfrm>
    </dsp:sp>
    <dsp:sp modelId="{6584796F-D25B-486F-8E14-26D4F10F0675}">
      <dsp:nvSpPr>
        <dsp:cNvPr id="0" name=""/>
        <dsp:cNvSpPr/>
      </dsp:nvSpPr>
      <dsp:spPr>
        <a:xfrm>
          <a:off x="480906" y="1982053"/>
          <a:ext cx="6732693" cy="67896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480" tIns="0" rIns="254480" bIns="0" numCol="1" spcCol="1270" anchor="ctr" anchorCtr="0">
          <a:noAutofit/>
        </a:bodyPr>
        <a:lstStyle/>
        <a:p>
          <a:pPr marL="0" lvl="0" indent="0" algn="l" defTabSz="1022350">
            <a:lnSpc>
              <a:spcPct val="90000"/>
            </a:lnSpc>
            <a:spcBef>
              <a:spcPct val="0"/>
            </a:spcBef>
            <a:spcAft>
              <a:spcPct val="35000"/>
            </a:spcAft>
            <a:buNone/>
          </a:pPr>
          <a:r>
            <a:rPr lang="en-US" sz="2300" kern="1200"/>
            <a:t>RH INCOMPATIBILITY</a:t>
          </a:r>
        </a:p>
      </dsp:txBody>
      <dsp:txXfrm>
        <a:off x="514050" y="2015197"/>
        <a:ext cx="6666405"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63C26-90B5-4702-A475-5584EC8E54B8}">
      <dsp:nvSpPr>
        <dsp:cNvPr id="0" name=""/>
        <dsp:cNvSpPr/>
      </dsp:nvSpPr>
      <dsp:spPr>
        <a:xfrm>
          <a:off x="0" y="61093"/>
          <a:ext cx="9618133" cy="5382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Mostly a UW thing </a:t>
          </a:r>
        </a:p>
      </dsp:txBody>
      <dsp:txXfrm>
        <a:off x="26273" y="87366"/>
        <a:ext cx="9565587" cy="485654"/>
      </dsp:txXfrm>
    </dsp:sp>
    <dsp:sp modelId="{B53374EB-A804-432C-86FE-841D0399B5B2}">
      <dsp:nvSpPr>
        <dsp:cNvPr id="0" name=""/>
        <dsp:cNvSpPr/>
      </dsp:nvSpPr>
      <dsp:spPr>
        <a:xfrm>
          <a:off x="0" y="599293"/>
          <a:ext cx="9618133"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37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Relevant if issuing a unit for patients with linked BMT info</a:t>
          </a:r>
        </a:p>
      </dsp:txBody>
      <dsp:txXfrm>
        <a:off x="0" y="599293"/>
        <a:ext cx="9618133" cy="380880"/>
      </dsp:txXfrm>
    </dsp:sp>
    <dsp:sp modelId="{88C72C76-3174-4456-BBF3-DC2F10DEDE38}">
      <dsp:nvSpPr>
        <dsp:cNvPr id="0" name=""/>
        <dsp:cNvSpPr/>
      </dsp:nvSpPr>
      <dsp:spPr>
        <a:xfrm>
          <a:off x="0" y="980173"/>
          <a:ext cx="9618133" cy="5382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SQ will interpret the patient’s type as the BMT Donor’s type</a:t>
          </a:r>
        </a:p>
      </dsp:txBody>
      <dsp:txXfrm>
        <a:off x="26273" y="1006446"/>
        <a:ext cx="9565587" cy="485654"/>
      </dsp:txXfrm>
    </dsp:sp>
    <dsp:sp modelId="{A390A259-D50C-4DB1-B128-CEF1CACDE2AB}">
      <dsp:nvSpPr>
        <dsp:cNvPr id="0" name=""/>
        <dsp:cNvSpPr/>
      </dsp:nvSpPr>
      <dsp:spPr>
        <a:xfrm>
          <a:off x="0" y="1518373"/>
          <a:ext cx="9618133" cy="833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37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If patient was originally O POS, BMT donor A NEG, SQ will default to A NEG compatibility rules</a:t>
          </a:r>
        </a:p>
        <a:p>
          <a:pPr marL="342900" lvl="2" indent="-171450" algn="l" defTabSz="800100">
            <a:lnSpc>
              <a:spcPct val="90000"/>
            </a:lnSpc>
            <a:spcBef>
              <a:spcPct val="0"/>
            </a:spcBef>
            <a:spcAft>
              <a:spcPct val="20000"/>
            </a:spcAft>
            <a:buChar char="•"/>
          </a:pPr>
          <a:r>
            <a:rPr lang="en-US" sz="1800" kern="1200"/>
            <a:t>ie) O POS RBC for a BMT A NEG patient is NOT an acceptable product</a:t>
          </a:r>
        </a:p>
      </dsp:txBody>
      <dsp:txXfrm>
        <a:off x="0" y="1518373"/>
        <a:ext cx="9618133" cy="833175"/>
      </dsp:txXfrm>
    </dsp:sp>
    <dsp:sp modelId="{6B781178-A4B1-4CD1-B57D-F5C4E4F97237}">
      <dsp:nvSpPr>
        <dsp:cNvPr id="0" name=""/>
        <dsp:cNvSpPr/>
      </dsp:nvSpPr>
      <dsp:spPr>
        <a:xfrm>
          <a:off x="0" y="2351548"/>
          <a:ext cx="9618133" cy="5382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Units are either compatible, suitable, or incompatible</a:t>
          </a:r>
        </a:p>
      </dsp:txBody>
      <dsp:txXfrm>
        <a:off x="26273" y="2377821"/>
        <a:ext cx="9565587" cy="485654"/>
      </dsp:txXfrm>
    </dsp:sp>
    <dsp:sp modelId="{DDFCAB3A-A042-4913-AE46-8A1056DC35E0}">
      <dsp:nvSpPr>
        <dsp:cNvPr id="0" name=""/>
        <dsp:cNvSpPr/>
      </dsp:nvSpPr>
      <dsp:spPr>
        <a:xfrm>
          <a:off x="0" y="2889748"/>
          <a:ext cx="9618133" cy="114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37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Suitable = compatible, but not first choice</a:t>
          </a:r>
        </a:p>
        <a:p>
          <a:pPr marL="342900" lvl="2" indent="-171450" algn="l" defTabSz="800100">
            <a:lnSpc>
              <a:spcPct val="90000"/>
            </a:lnSpc>
            <a:spcBef>
              <a:spcPct val="0"/>
            </a:spcBef>
            <a:spcAft>
              <a:spcPct val="20000"/>
            </a:spcAft>
            <a:buChar char="•"/>
          </a:pPr>
          <a:r>
            <a:rPr lang="en-US" sz="1800" kern="1200"/>
            <a:t>Pop up confirming that this choice is acceptable and confirming that you’d like to allocate</a:t>
          </a:r>
        </a:p>
        <a:p>
          <a:pPr marL="342900" lvl="2" indent="-171450" algn="l" defTabSz="800100">
            <a:lnSpc>
              <a:spcPct val="90000"/>
            </a:lnSpc>
            <a:spcBef>
              <a:spcPct val="0"/>
            </a:spcBef>
            <a:spcAft>
              <a:spcPct val="20000"/>
            </a:spcAft>
            <a:buChar char="•"/>
          </a:pPr>
          <a:r>
            <a:rPr lang="en-US" sz="1800" kern="1200" dirty="0"/>
            <a:t>Not EXM eligible, must be IS</a:t>
          </a:r>
        </a:p>
      </dsp:txBody>
      <dsp:txXfrm>
        <a:off x="0" y="2889748"/>
        <a:ext cx="9618133" cy="114264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80C9F7-FA61-4D10-9E9F-B0B168B51CF3}" type="datetimeFigureOut">
              <a:rPr lang="en-US" smtClean="0"/>
              <a:t>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55A5D8-FB1D-43EC-9527-54B836DA8C50}" type="slidenum">
              <a:rPr lang="en-US" smtClean="0"/>
              <a:t>‹#›</a:t>
            </a:fld>
            <a:endParaRPr lang="en-US"/>
          </a:p>
        </p:txBody>
      </p:sp>
    </p:spTree>
    <p:extLst>
      <p:ext uri="{BB962C8B-B14F-4D97-AF65-F5344CB8AC3E}">
        <p14:creationId xmlns:p14="http://schemas.microsoft.com/office/powerpoint/2010/main" val="1890456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5A5D8-FB1D-43EC-9527-54B836DA8C50}" type="slidenum">
              <a:rPr lang="en-US" smtClean="0"/>
              <a:t>1</a:t>
            </a:fld>
            <a:endParaRPr lang="en-US"/>
          </a:p>
        </p:txBody>
      </p:sp>
    </p:spTree>
    <p:extLst>
      <p:ext uri="{BB962C8B-B14F-4D97-AF65-F5344CB8AC3E}">
        <p14:creationId xmlns:p14="http://schemas.microsoft.com/office/powerpoint/2010/main" val="2502459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attribute incompatibilities, if you have overridden either of those and no other disqualifying QA failures are generated, it would allow you to EXM the unit.</a:t>
            </a:r>
          </a:p>
          <a:p>
            <a:endParaRPr lang="en-US" dirty="0"/>
          </a:p>
          <a:p>
            <a:r>
              <a:rPr lang="en-US" dirty="0"/>
              <a:t>For Rh incompatibility, if you override any of those and there are no other disqualifying QA failures, you would be able to EXM the unit, whether it was Rh-Neg to a Rh-Pos patient, or the other way around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helpful for </a:t>
            </a:r>
            <a:r>
              <a:rPr lang="en-US" dirty="0" err="1"/>
              <a:t>ie</a:t>
            </a:r>
            <a:r>
              <a:rPr lang="en-US" dirty="0"/>
              <a:t>) patient who is an MTP that requires IRR and we don’t have the inventory to give.</a:t>
            </a:r>
          </a:p>
          <a:p>
            <a:endParaRPr lang="en-US" dirty="0"/>
          </a:p>
        </p:txBody>
      </p:sp>
      <p:sp>
        <p:nvSpPr>
          <p:cNvPr id="4" name="Slide Number Placeholder 3"/>
          <p:cNvSpPr>
            <a:spLocks noGrp="1"/>
          </p:cNvSpPr>
          <p:nvPr>
            <p:ph type="sldNum" sz="quarter" idx="5"/>
          </p:nvPr>
        </p:nvSpPr>
        <p:spPr/>
        <p:txBody>
          <a:bodyPr/>
          <a:lstStyle/>
          <a:p>
            <a:fld id="{F555A5D8-FB1D-43EC-9527-54B836DA8C50}" type="slidenum">
              <a:rPr lang="en-US" smtClean="0"/>
              <a:t>16</a:t>
            </a:fld>
            <a:endParaRPr lang="en-US"/>
          </a:p>
        </p:txBody>
      </p:sp>
    </p:spTree>
    <p:extLst>
      <p:ext uri="{BB962C8B-B14F-4D97-AF65-F5344CB8AC3E}">
        <p14:creationId xmlns:p14="http://schemas.microsoft.com/office/powerpoint/2010/main" val="1225527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attribute incompatibilities, if you have overridden either of those and no other disqualifying QA failures are generated, it would allow you to EXM the unit.</a:t>
            </a:r>
          </a:p>
          <a:p>
            <a:endParaRPr lang="en-US" dirty="0"/>
          </a:p>
          <a:p>
            <a:r>
              <a:rPr lang="en-US" dirty="0"/>
              <a:t>For Rh incompatibility, if you override any of those and there are no other disqualifying QA failures, you would be able to EXM the unit, whether it was Rh-Neg to a Rh-Pos patient, or the other way around</a:t>
            </a:r>
          </a:p>
          <a:p>
            <a:endParaRPr lang="en-US" dirty="0"/>
          </a:p>
          <a:p>
            <a:r>
              <a:rPr lang="en-US" dirty="0"/>
              <a:t>Also helpful for </a:t>
            </a:r>
            <a:r>
              <a:rPr lang="en-US" dirty="0" err="1"/>
              <a:t>ie</a:t>
            </a:r>
            <a:r>
              <a:rPr lang="en-US" dirty="0"/>
              <a:t>) patient who is an MTP that requires IRR and we don’t have the inventory to give.</a:t>
            </a:r>
          </a:p>
        </p:txBody>
      </p:sp>
      <p:sp>
        <p:nvSpPr>
          <p:cNvPr id="4" name="Slide Number Placeholder 3"/>
          <p:cNvSpPr>
            <a:spLocks noGrp="1"/>
          </p:cNvSpPr>
          <p:nvPr>
            <p:ph type="sldNum" sz="quarter" idx="5"/>
          </p:nvPr>
        </p:nvSpPr>
        <p:spPr/>
        <p:txBody>
          <a:bodyPr/>
          <a:lstStyle/>
          <a:p>
            <a:fld id="{F555A5D8-FB1D-43EC-9527-54B836DA8C50}" type="slidenum">
              <a:rPr lang="en-US" smtClean="0"/>
              <a:t>17</a:t>
            </a:fld>
            <a:endParaRPr lang="en-US"/>
          </a:p>
        </p:txBody>
      </p:sp>
    </p:spTree>
    <p:extLst>
      <p:ext uri="{BB962C8B-B14F-4D97-AF65-F5344CB8AC3E}">
        <p14:creationId xmlns:p14="http://schemas.microsoft.com/office/powerpoint/2010/main" val="2832479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attribute incompatibilities, if you have overridden either of those and no other disqualifying QA failures are generated, it would allow you to EXM the unit.</a:t>
            </a:r>
          </a:p>
          <a:p>
            <a:endParaRPr lang="en-US" dirty="0"/>
          </a:p>
          <a:p>
            <a:r>
              <a:rPr lang="en-US" dirty="0"/>
              <a:t>For Rh incompatibility, if you override any of those and there are no other disqualifying QA failures, you would be able to EXM the unit, whether it was Rh-Neg to a Rh-Pos patient, or the other way around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helpful for </a:t>
            </a:r>
            <a:r>
              <a:rPr lang="en-US" dirty="0" err="1"/>
              <a:t>ie</a:t>
            </a:r>
            <a:r>
              <a:rPr lang="en-US" dirty="0"/>
              <a:t>) patient who is an MTP that requires IRR and we don’t have the inventory to give.</a:t>
            </a:r>
          </a:p>
          <a:p>
            <a:endParaRPr lang="en-US" dirty="0"/>
          </a:p>
        </p:txBody>
      </p:sp>
      <p:sp>
        <p:nvSpPr>
          <p:cNvPr id="4" name="Slide Number Placeholder 3"/>
          <p:cNvSpPr>
            <a:spLocks noGrp="1"/>
          </p:cNvSpPr>
          <p:nvPr>
            <p:ph type="sldNum" sz="quarter" idx="5"/>
          </p:nvPr>
        </p:nvSpPr>
        <p:spPr/>
        <p:txBody>
          <a:bodyPr/>
          <a:lstStyle/>
          <a:p>
            <a:fld id="{F555A5D8-FB1D-43EC-9527-54B836DA8C50}" type="slidenum">
              <a:rPr lang="en-US" smtClean="0"/>
              <a:t>18</a:t>
            </a:fld>
            <a:endParaRPr lang="en-US"/>
          </a:p>
        </p:txBody>
      </p:sp>
    </p:spTree>
    <p:extLst>
      <p:ext uri="{BB962C8B-B14F-4D97-AF65-F5344CB8AC3E}">
        <p14:creationId xmlns:p14="http://schemas.microsoft.com/office/powerpoint/2010/main" val="2501772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not careful, you could EXM a unit that shouldn't be given(?) Since per the GUI table this patient should only get Rh NEG units? Ex) O POS </a:t>
            </a:r>
            <a:r>
              <a:rPr lang="en-US" dirty="0" err="1"/>
              <a:t>og</a:t>
            </a:r>
            <a:r>
              <a:rPr lang="en-US" dirty="0"/>
              <a:t>, ANEG BMT, give an O POS unit, overrides come up, but you can still EXM.</a:t>
            </a:r>
          </a:p>
          <a:p>
            <a:r>
              <a:rPr lang="en-US" dirty="0"/>
              <a:t>we are allowing EXM for any Rh QA warning but NOT for the ABO warning (those would need IS XM)</a:t>
            </a:r>
          </a:p>
        </p:txBody>
      </p:sp>
      <p:sp>
        <p:nvSpPr>
          <p:cNvPr id="4" name="Slide Number Placeholder 3"/>
          <p:cNvSpPr>
            <a:spLocks noGrp="1"/>
          </p:cNvSpPr>
          <p:nvPr>
            <p:ph type="sldNum" sz="quarter" idx="5"/>
          </p:nvPr>
        </p:nvSpPr>
        <p:spPr/>
        <p:txBody>
          <a:bodyPr/>
          <a:lstStyle/>
          <a:p>
            <a:fld id="{F555A5D8-FB1D-43EC-9527-54B836DA8C50}" type="slidenum">
              <a:rPr lang="en-US" smtClean="0"/>
              <a:t>19</a:t>
            </a:fld>
            <a:endParaRPr lang="en-US"/>
          </a:p>
        </p:txBody>
      </p:sp>
    </p:spTree>
    <p:extLst>
      <p:ext uri="{BB962C8B-B14F-4D97-AF65-F5344CB8AC3E}">
        <p14:creationId xmlns:p14="http://schemas.microsoft.com/office/powerpoint/2010/main" val="1563418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not careful, you could EXM a unit that shouldn't be given. Since per the GUI table this patient should only get Rh NEG units? Ex) O POS </a:t>
            </a:r>
            <a:r>
              <a:rPr lang="en-US" dirty="0" err="1"/>
              <a:t>og</a:t>
            </a:r>
            <a:r>
              <a:rPr lang="en-US" dirty="0"/>
              <a:t>, ANEG BMT, give an O POS unit, overrides come up, but you can still EXM.</a:t>
            </a:r>
          </a:p>
          <a:p>
            <a:endParaRPr lang="en-US" dirty="0"/>
          </a:p>
        </p:txBody>
      </p:sp>
      <p:sp>
        <p:nvSpPr>
          <p:cNvPr id="4" name="Slide Number Placeholder 3"/>
          <p:cNvSpPr>
            <a:spLocks noGrp="1"/>
          </p:cNvSpPr>
          <p:nvPr>
            <p:ph type="sldNum" sz="quarter" idx="5"/>
          </p:nvPr>
        </p:nvSpPr>
        <p:spPr/>
        <p:txBody>
          <a:bodyPr/>
          <a:lstStyle/>
          <a:p>
            <a:fld id="{F555A5D8-FB1D-43EC-9527-54B836DA8C50}" type="slidenum">
              <a:rPr lang="en-US" smtClean="0"/>
              <a:t>21</a:t>
            </a:fld>
            <a:endParaRPr lang="en-US"/>
          </a:p>
        </p:txBody>
      </p:sp>
    </p:spTree>
    <p:extLst>
      <p:ext uri="{BB962C8B-B14F-4D97-AF65-F5344CB8AC3E}">
        <p14:creationId xmlns:p14="http://schemas.microsoft.com/office/powerpoint/2010/main" val="3316016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Unlikely to come across because it requires you to leave the ABI of the original AB POS screen </a:t>
            </a:r>
            <a:r>
              <a:rPr lang="en-US" dirty="0" err="1"/>
              <a:t>unresulted</a:t>
            </a:r>
            <a:r>
              <a:rPr lang="en-US" dirty="0"/>
              <a:t>. Then the second TSCR must be negative, and then after that if you result the ABI with a clinical insignificant antibody, it will prompt you with this pop up. Rarely if ever would we leave an ABI </a:t>
            </a:r>
            <a:r>
              <a:rPr lang="en-US" dirty="0" err="1"/>
              <a:t>unresulted</a:t>
            </a:r>
            <a:r>
              <a:rPr lang="en-US" dirty="0"/>
              <a:t> for long enough for the next TSCR to be negative.</a:t>
            </a:r>
          </a:p>
        </p:txBody>
      </p:sp>
      <p:sp>
        <p:nvSpPr>
          <p:cNvPr id="4" name="Slide Number Placeholder 3"/>
          <p:cNvSpPr>
            <a:spLocks noGrp="1"/>
          </p:cNvSpPr>
          <p:nvPr>
            <p:ph type="sldNum" sz="quarter" idx="5"/>
          </p:nvPr>
        </p:nvSpPr>
        <p:spPr/>
        <p:txBody>
          <a:bodyPr/>
          <a:lstStyle/>
          <a:p>
            <a:fld id="{F555A5D8-FB1D-43EC-9527-54B836DA8C50}" type="slidenum">
              <a:rPr lang="en-US" smtClean="0"/>
              <a:t>22</a:t>
            </a:fld>
            <a:endParaRPr lang="en-US"/>
          </a:p>
        </p:txBody>
      </p:sp>
    </p:spTree>
    <p:extLst>
      <p:ext uri="{BB962C8B-B14F-4D97-AF65-F5344CB8AC3E}">
        <p14:creationId xmlns:p14="http://schemas.microsoft.com/office/powerpoint/2010/main" val="443450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resulting from Tango… if you release results from BB Instruments, you cannot </a:t>
            </a:r>
            <a:r>
              <a:rPr lang="en-US" dirty="0" err="1"/>
              <a:t>shift+delete</a:t>
            </a:r>
            <a:r>
              <a:rPr lang="en-US" dirty="0"/>
              <a:t> the auto ABI added to the TSCR order. To work around that, if you want to delete the auto addition of ABI, release tango results via BOP, then shift and delete</a:t>
            </a:r>
          </a:p>
        </p:txBody>
      </p:sp>
      <p:sp>
        <p:nvSpPr>
          <p:cNvPr id="4" name="Slide Number Placeholder 3"/>
          <p:cNvSpPr>
            <a:spLocks noGrp="1"/>
          </p:cNvSpPr>
          <p:nvPr>
            <p:ph type="sldNum" sz="quarter" idx="5"/>
          </p:nvPr>
        </p:nvSpPr>
        <p:spPr/>
        <p:txBody>
          <a:bodyPr/>
          <a:lstStyle/>
          <a:p>
            <a:fld id="{F555A5D8-FB1D-43EC-9527-54B836DA8C50}" type="slidenum">
              <a:rPr lang="en-US" smtClean="0"/>
              <a:t>25</a:t>
            </a:fld>
            <a:endParaRPr lang="en-US"/>
          </a:p>
        </p:txBody>
      </p:sp>
    </p:spTree>
    <p:extLst>
      <p:ext uri="{BB962C8B-B14F-4D97-AF65-F5344CB8AC3E}">
        <p14:creationId xmlns:p14="http://schemas.microsoft.com/office/powerpoint/2010/main" val="2516582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5A5D8-FB1D-43EC-9527-54B836DA8C50}" type="slidenum">
              <a:rPr lang="en-US" smtClean="0"/>
              <a:t>26</a:t>
            </a:fld>
            <a:endParaRPr lang="en-US"/>
          </a:p>
        </p:txBody>
      </p:sp>
    </p:spTree>
    <p:extLst>
      <p:ext uri="{BB962C8B-B14F-4D97-AF65-F5344CB8AC3E}">
        <p14:creationId xmlns:p14="http://schemas.microsoft.com/office/powerpoint/2010/main" val="832199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patient with a PREN is Rh Neg, BBC will be automatically added and will instruct you to add “RHNMH”. This </a:t>
            </a:r>
          </a:p>
        </p:txBody>
      </p:sp>
      <p:sp>
        <p:nvSpPr>
          <p:cNvPr id="4" name="Slide Number Placeholder 3"/>
          <p:cNvSpPr>
            <a:spLocks noGrp="1"/>
          </p:cNvSpPr>
          <p:nvPr>
            <p:ph type="sldNum" sz="quarter" idx="5"/>
          </p:nvPr>
        </p:nvSpPr>
        <p:spPr/>
        <p:txBody>
          <a:bodyPr/>
          <a:lstStyle/>
          <a:p>
            <a:fld id="{F555A5D8-FB1D-43EC-9527-54B836DA8C50}" type="slidenum">
              <a:rPr lang="en-US" smtClean="0"/>
              <a:t>27</a:t>
            </a:fld>
            <a:endParaRPr lang="en-US"/>
          </a:p>
        </p:txBody>
      </p:sp>
    </p:spTree>
    <p:extLst>
      <p:ext uri="{BB962C8B-B14F-4D97-AF65-F5344CB8AC3E}">
        <p14:creationId xmlns:p14="http://schemas.microsoft.com/office/powerpoint/2010/main" val="3289063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UW or HMC can result</a:t>
            </a:r>
          </a:p>
          <a:p>
            <a:endParaRPr lang="en-US" dirty="0"/>
          </a:p>
        </p:txBody>
      </p:sp>
      <p:sp>
        <p:nvSpPr>
          <p:cNvPr id="4" name="Slide Number Placeholder 3"/>
          <p:cNvSpPr>
            <a:spLocks noGrp="1"/>
          </p:cNvSpPr>
          <p:nvPr>
            <p:ph type="sldNum" sz="quarter" idx="5"/>
          </p:nvPr>
        </p:nvSpPr>
        <p:spPr/>
        <p:txBody>
          <a:bodyPr/>
          <a:lstStyle/>
          <a:p>
            <a:fld id="{F555A5D8-FB1D-43EC-9527-54B836DA8C50}" type="slidenum">
              <a:rPr lang="en-US" smtClean="0"/>
              <a:t>28</a:t>
            </a:fld>
            <a:endParaRPr lang="en-US"/>
          </a:p>
        </p:txBody>
      </p:sp>
    </p:spTree>
    <p:extLst>
      <p:ext uri="{BB962C8B-B14F-4D97-AF65-F5344CB8AC3E}">
        <p14:creationId xmlns:p14="http://schemas.microsoft.com/office/powerpoint/2010/main" val="1479291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SUPER IMPORTANT: DO NOT RECEIVE DUPLICATES/REJECTED SAMPLES BY ACCIDENT</a:t>
            </a:r>
          </a:p>
          <a:p>
            <a:pPr lvl="1"/>
            <a:r>
              <a:rPr lang="en-US" dirty="0"/>
              <a:t>Only an MLS2 or Lead can change the blood type in the BAD File… BBCAN… if no one is scheduled to fix it… can’t electronic crossmatch and will encounter overrides not even an ABRH3 can fix</a:t>
            </a:r>
          </a:p>
          <a:p>
            <a:endParaRPr lang="en-US" dirty="0"/>
          </a:p>
        </p:txBody>
      </p:sp>
      <p:sp>
        <p:nvSpPr>
          <p:cNvPr id="4" name="Slide Number Placeholder 3"/>
          <p:cNvSpPr>
            <a:spLocks noGrp="1"/>
          </p:cNvSpPr>
          <p:nvPr>
            <p:ph type="sldNum" sz="quarter" idx="5"/>
          </p:nvPr>
        </p:nvSpPr>
        <p:spPr/>
        <p:txBody>
          <a:bodyPr/>
          <a:lstStyle/>
          <a:p>
            <a:fld id="{F555A5D8-FB1D-43EC-9527-54B836DA8C50}" type="slidenum">
              <a:rPr lang="en-US" smtClean="0"/>
              <a:t>4</a:t>
            </a:fld>
            <a:endParaRPr lang="en-US"/>
          </a:p>
        </p:txBody>
      </p:sp>
    </p:spTree>
    <p:extLst>
      <p:ext uri="{BB962C8B-B14F-4D97-AF65-F5344CB8AC3E}">
        <p14:creationId xmlns:p14="http://schemas.microsoft.com/office/powerpoint/2010/main" val="2095689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attempt to hit allocate on a TSCR for a patient &lt;4 </a:t>
            </a:r>
            <a:r>
              <a:rPr lang="en-US" dirty="0" err="1"/>
              <a:t>mo</a:t>
            </a:r>
            <a:r>
              <a:rPr lang="en-US" dirty="0"/>
              <a:t>/old, it will remind you to utilize TNRBC for allocate/issue</a:t>
            </a:r>
          </a:p>
        </p:txBody>
      </p:sp>
      <p:sp>
        <p:nvSpPr>
          <p:cNvPr id="4" name="Slide Number Placeholder 3"/>
          <p:cNvSpPr>
            <a:spLocks noGrp="1"/>
          </p:cNvSpPr>
          <p:nvPr>
            <p:ph type="sldNum" sz="quarter" idx="5"/>
          </p:nvPr>
        </p:nvSpPr>
        <p:spPr/>
        <p:txBody>
          <a:bodyPr/>
          <a:lstStyle/>
          <a:p>
            <a:fld id="{F555A5D8-FB1D-43EC-9527-54B836DA8C50}" type="slidenum">
              <a:rPr lang="en-US" smtClean="0"/>
              <a:t>29</a:t>
            </a:fld>
            <a:endParaRPr lang="en-US"/>
          </a:p>
        </p:txBody>
      </p:sp>
    </p:spTree>
    <p:extLst>
      <p:ext uri="{BB962C8B-B14F-4D97-AF65-F5344CB8AC3E}">
        <p14:creationId xmlns:p14="http://schemas.microsoft.com/office/powerpoint/2010/main" val="2715993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5A5D8-FB1D-43EC-9527-54B836DA8C50}" type="slidenum">
              <a:rPr lang="en-US" smtClean="0"/>
              <a:t>30</a:t>
            </a:fld>
            <a:endParaRPr lang="en-US"/>
          </a:p>
        </p:txBody>
      </p:sp>
    </p:spTree>
    <p:extLst>
      <p:ext uri="{BB962C8B-B14F-4D97-AF65-F5344CB8AC3E}">
        <p14:creationId xmlns:p14="http://schemas.microsoft.com/office/powerpoint/2010/main" val="4057373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5A5D8-FB1D-43EC-9527-54B836DA8C50}" type="slidenum">
              <a:rPr lang="en-US" smtClean="0"/>
              <a:t>31</a:t>
            </a:fld>
            <a:endParaRPr lang="en-US"/>
          </a:p>
        </p:txBody>
      </p:sp>
    </p:spTree>
    <p:extLst>
      <p:ext uri="{BB962C8B-B14F-4D97-AF65-F5344CB8AC3E}">
        <p14:creationId xmlns:p14="http://schemas.microsoft.com/office/powerpoint/2010/main" val="739272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5A5D8-FB1D-43EC-9527-54B836DA8C50}" type="slidenum">
              <a:rPr lang="en-US" smtClean="0"/>
              <a:t>34</a:t>
            </a:fld>
            <a:endParaRPr lang="en-US"/>
          </a:p>
        </p:txBody>
      </p:sp>
    </p:spTree>
    <p:extLst>
      <p:ext uri="{BB962C8B-B14F-4D97-AF65-F5344CB8AC3E}">
        <p14:creationId xmlns:p14="http://schemas.microsoft.com/office/powerpoint/2010/main" val="244617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 need MANUAL VERIF if LTP</a:t>
            </a:r>
          </a:p>
          <a:p>
            <a:r>
              <a:rPr lang="en-US" dirty="0"/>
              <a:t>IF BLC can be done again, and it overrides, no manual label verification</a:t>
            </a:r>
          </a:p>
        </p:txBody>
      </p:sp>
      <p:sp>
        <p:nvSpPr>
          <p:cNvPr id="4" name="Slide Number Placeholder 3"/>
          <p:cNvSpPr>
            <a:spLocks noGrp="1"/>
          </p:cNvSpPr>
          <p:nvPr>
            <p:ph type="sldNum" sz="quarter" idx="5"/>
          </p:nvPr>
        </p:nvSpPr>
        <p:spPr/>
        <p:txBody>
          <a:bodyPr/>
          <a:lstStyle/>
          <a:p>
            <a:fld id="{F555A5D8-FB1D-43EC-9527-54B836DA8C50}" type="slidenum">
              <a:rPr lang="en-US" smtClean="0"/>
              <a:t>7</a:t>
            </a:fld>
            <a:endParaRPr lang="en-US"/>
          </a:p>
        </p:txBody>
      </p:sp>
    </p:spTree>
    <p:extLst>
      <p:ext uri="{BB962C8B-B14F-4D97-AF65-F5344CB8AC3E}">
        <p14:creationId xmlns:p14="http://schemas.microsoft.com/office/powerpoint/2010/main" val="1550236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5A5D8-FB1D-43EC-9527-54B836DA8C50}" type="slidenum">
              <a:rPr lang="en-US" smtClean="0"/>
              <a:t>10</a:t>
            </a:fld>
            <a:endParaRPr lang="en-US"/>
          </a:p>
        </p:txBody>
      </p:sp>
    </p:spTree>
    <p:extLst>
      <p:ext uri="{BB962C8B-B14F-4D97-AF65-F5344CB8AC3E}">
        <p14:creationId xmlns:p14="http://schemas.microsoft.com/office/powerpoint/2010/main" val="557694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No overrides for PLT, FFP, CRYO anymore</a:t>
            </a:r>
          </a:p>
          <a:p>
            <a:endParaRPr lang="en-US" dirty="0"/>
          </a:p>
        </p:txBody>
      </p:sp>
      <p:sp>
        <p:nvSpPr>
          <p:cNvPr id="4" name="Slide Number Placeholder 3"/>
          <p:cNvSpPr>
            <a:spLocks noGrp="1"/>
          </p:cNvSpPr>
          <p:nvPr>
            <p:ph type="sldNum" sz="quarter" idx="5"/>
          </p:nvPr>
        </p:nvSpPr>
        <p:spPr/>
        <p:txBody>
          <a:bodyPr/>
          <a:lstStyle/>
          <a:p>
            <a:fld id="{F555A5D8-FB1D-43EC-9527-54B836DA8C50}" type="slidenum">
              <a:rPr lang="en-US" smtClean="0"/>
              <a:t>11</a:t>
            </a:fld>
            <a:endParaRPr lang="en-US"/>
          </a:p>
        </p:txBody>
      </p:sp>
    </p:spTree>
    <p:extLst>
      <p:ext uri="{BB962C8B-B14F-4D97-AF65-F5344CB8AC3E}">
        <p14:creationId xmlns:p14="http://schemas.microsoft.com/office/powerpoint/2010/main" val="2626440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No overrides for PLT, FFP, CRYO anymore</a:t>
            </a:r>
          </a:p>
          <a:p>
            <a:endParaRPr lang="en-US" dirty="0"/>
          </a:p>
        </p:txBody>
      </p:sp>
      <p:sp>
        <p:nvSpPr>
          <p:cNvPr id="4" name="Slide Number Placeholder 3"/>
          <p:cNvSpPr>
            <a:spLocks noGrp="1"/>
          </p:cNvSpPr>
          <p:nvPr>
            <p:ph type="sldNum" sz="quarter" idx="5"/>
          </p:nvPr>
        </p:nvSpPr>
        <p:spPr/>
        <p:txBody>
          <a:bodyPr/>
          <a:lstStyle/>
          <a:p>
            <a:fld id="{F555A5D8-FB1D-43EC-9527-54B836DA8C50}" type="slidenum">
              <a:rPr lang="en-US" smtClean="0"/>
              <a:t>12</a:t>
            </a:fld>
            <a:endParaRPr lang="en-US"/>
          </a:p>
        </p:txBody>
      </p:sp>
    </p:spTree>
    <p:extLst>
      <p:ext uri="{BB962C8B-B14F-4D97-AF65-F5344CB8AC3E}">
        <p14:creationId xmlns:p14="http://schemas.microsoft.com/office/powerpoint/2010/main" val="169850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No overrides for PLT, FFP, CRYO anymore</a:t>
            </a:r>
          </a:p>
          <a:p>
            <a:endParaRPr lang="en-US" dirty="0"/>
          </a:p>
        </p:txBody>
      </p:sp>
      <p:sp>
        <p:nvSpPr>
          <p:cNvPr id="4" name="Slide Number Placeholder 3"/>
          <p:cNvSpPr>
            <a:spLocks noGrp="1"/>
          </p:cNvSpPr>
          <p:nvPr>
            <p:ph type="sldNum" sz="quarter" idx="5"/>
          </p:nvPr>
        </p:nvSpPr>
        <p:spPr/>
        <p:txBody>
          <a:bodyPr/>
          <a:lstStyle/>
          <a:p>
            <a:fld id="{F555A5D8-FB1D-43EC-9527-54B836DA8C50}" type="slidenum">
              <a:rPr lang="en-US" smtClean="0"/>
              <a:t>13</a:t>
            </a:fld>
            <a:endParaRPr lang="en-US"/>
          </a:p>
        </p:txBody>
      </p:sp>
    </p:spTree>
    <p:extLst>
      <p:ext uri="{BB962C8B-B14F-4D97-AF65-F5344CB8AC3E}">
        <p14:creationId xmlns:p14="http://schemas.microsoft.com/office/powerpoint/2010/main" val="3501701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No overrides for PLT, FFP, CRYO anymore</a:t>
            </a:r>
          </a:p>
          <a:p>
            <a:endParaRPr lang="en-US" dirty="0"/>
          </a:p>
        </p:txBody>
      </p:sp>
      <p:sp>
        <p:nvSpPr>
          <p:cNvPr id="4" name="Slide Number Placeholder 3"/>
          <p:cNvSpPr>
            <a:spLocks noGrp="1"/>
          </p:cNvSpPr>
          <p:nvPr>
            <p:ph type="sldNum" sz="quarter" idx="5"/>
          </p:nvPr>
        </p:nvSpPr>
        <p:spPr/>
        <p:txBody>
          <a:bodyPr/>
          <a:lstStyle/>
          <a:p>
            <a:fld id="{F555A5D8-FB1D-43EC-9527-54B836DA8C50}" type="slidenum">
              <a:rPr lang="en-US" smtClean="0"/>
              <a:t>14</a:t>
            </a:fld>
            <a:endParaRPr lang="en-US"/>
          </a:p>
        </p:txBody>
      </p:sp>
    </p:spTree>
    <p:extLst>
      <p:ext uri="{BB962C8B-B14F-4D97-AF65-F5344CB8AC3E}">
        <p14:creationId xmlns:p14="http://schemas.microsoft.com/office/powerpoint/2010/main" val="1257643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patient has MF, the way SQ is built the grid results do not match the interpretation. It is seen as an ABO incompatibility and is not EXM eligible. </a:t>
            </a:r>
            <a:r>
              <a:rPr lang="en-US" sz="1200" dirty="0"/>
              <a:t>This will be helpful for traumas using O POS RBCs, and allocating type specific Rh POS </a:t>
            </a:r>
            <a:r>
              <a:rPr lang="en-US" sz="1200" dirty="0" err="1"/>
              <a:t>ie</a:t>
            </a:r>
            <a:r>
              <a:rPr lang="en-US" sz="1200" dirty="0"/>
              <a:t>) A NEG adult male giving A POS, for inventory control purposes</a:t>
            </a:r>
          </a:p>
          <a:p>
            <a:endParaRPr lang="en-US" dirty="0"/>
          </a:p>
        </p:txBody>
      </p:sp>
      <p:sp>
        <p:nvSpPr>
          <p:cNvPr id="4" name="Slide Number Placeholder 3"/>
          <p:cNvSpPr>
            <a:spLocks noGrp="1"/>
          </p:cNvSpPr>
          <p:nvPr>
            <p:ph type="sldNum" sz="quarter" idx="5"/>
          </p:nvPr>
        </p:nvSpPr>
        <p:spPr/>
        <p:txBody>
          <a:bodyPr/>
          <a:lstStyle/>
          <a:p>
            <a:fld id="{F555A5D8-FB1D-43EC-9527-54B836DA8C50}" type="slidenum">
              <a:rPr lang="en-US" smtClean="0"/>
              <a:t>15</a:t>
            </a:fld>
            <a:endParaRPr lang="en-US"/>
          </a:p>
        </p:txBody>
      </p:sp>
    </p:spTree>
    <p:extLst>
      <p:ext uri="{BB962C8B-B14F-4D97-AF65-F5344CB8AC3E}">
        <p14:creationId xmlns:p14="http://schemas.microsoft.com/office/powerpoint/2010/main" val="775437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478B2A-4D15-458A-B65F-03B71653EDF5}"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F6B75-CC87-4ECB-A8A8-71E0851066E7}" type="slidenum">
              <a:rPr lang="en-US" smtClean="0"/>
              <a:t>‹#›</a:t>
            </a:fld>
            <a:endParaRPr lang="en-US"/>
          </a:p>
        </p:txBody>
      </p:sp>
    </p:spTree>
    <p:extLst>
      <p:ext uri="{BB962C8B-B14F-4D97-AF65-F5344CB8AC3E}">
        <p14:creationId xmlns:p14="http://schemas.microsoft.com/office/powerpoint/2010/main" val="381350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478B2A-4D15-458A-B65F-03B71653EDF5}"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F6B75-CC87-4ECB-A8A8-71E0851066E7}" type="slidenum">
              <a:rPr lang="en-US" smtClean="0"/>
              <a:t>‹#›</a:t>
            </a:fld>
            <a:endParaRPr lang="en-US"/>
          </a:p>
        </p:txBody>
      </p:sp>
    </p:spTree>
    <p:extLst>
      <p:ext uri="{BB962C8B-B14F-4D97-AF65-F5344CB8AC3E}">
        <p14:creationId xmlns:p14="http://schemas.microsoft.com/office/powerpoint/2010/main" val="873561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478B2A-4D15-458A-B65F-03B71653EDF5}"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F6B75-CC87-4ECB-A8A8-71E0851066E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79954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478B2A-4D15-458A-B65F-03B71653EDF5}"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F6B75-CC87-4ECB-A8A8-71E0851066E7}" type="slidenum">
              <a:rPr lang="en-US" smtClean="0"/>
              <a:t>‹#›</a:t>
            </a:fld>
            <a:endParaRPr lang="en-US"/>
          </a:p>
        </p:txBody>
      </p:sp>
    </p:spTree>
    <p:extLst>
      <p:ext uri="{BB962C8B-B14F-4D97-AF65-F5344CB8AC3E}">
        <p14:creationId xmlns:p14="http://schemas.microsoft.com/office/powerpoint/2010/main" val="2139221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478B2A-4D15-458A-B65F-03B71653EDF5}"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F6B75-CC87-4ECB-A8A8-71E0851066E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15232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478B2A-4D15-458A-B65F-03B71653EDF5}"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F6B75-CC87-4ECB-A8A8-71E0851066E7}" type="slidenum">
              <a:rPr lang="en-US" smtClean="0"/>
              <a:t>‹#›</a:t>
            </a:fld>
            <a:endParaRPr lang="en-US"/>
          </a:p>
        </p:txBody>
      </p:sp>
    </p:spTree>
    <p:extLst>
      <p:ext uri="{BB962C8B-B14F-4D97-AF65-F5344CB8AC3E}">
        <p14:creationId xmlns:p14="http://schemas.microsoft.com/office/powerpoint/2010/main" val="1145743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478B2A-4D15-458A-B65F-03B71653EDF5}"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F6B75-CC87-4ECB-A8A8-71E0851066E7}" type="slidenum">
              <a:rPr lang="en-US" smtClean="0"/>
              <a:t>‹#›</a:t>
            </a:fld>
            <a:endParaRPr lang="en-US"/>
          </a:p>
        </p:txBody>
      </p:sp>
    </p:spTree>
    <p:extLst>
      <p:ext uri="{BB962C8B-B14F-4D97-AF65-F5344CB8AC3E}">
        <p14:creationId xmlns:p14="http://schemas.microsoft.com/office/powerpoint/2010/main" val="1503892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478B2A-4D15-458A-B65F-03B71653EDF5}"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F6B75-CC87-4ECB-A8A8-71E0851066E7}" type="slidenum">
              <a:rPr lang="en-US" smtClean="0"/>
              <a:t>‹#›</a:t>
            </a:fld>
            <a:endParaRPr lang="en-US"/>
          </a:p>
        </p:txBody>
      </p:sp>
    </p:spTree>
    <p:extLst>
      <p:ext uri="{BB962C8B-B14F-4D97-AF65-F5344CB8AC3E}">
        <p14:creationId xmlns:p14="http://schemas.microsoft.com/office/powerpoint/2010/main" val="268143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478B2A-4D15-458A-B65F-03B71653EDF5}"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F6B75-CC87-4ECB-A8A8-71E0851066E7}" type="slidenum">
              <a:rPr lang="en-US" smtClean="0"/>
              <a:t>‹#›</a:t>
            </a:fld>
            <a:endParaRPr lang="en-US"/>
          </a:p>
        </p:txBody>
      </p:sp>
    </p:spTree>
    <p:extLst>
      <p:ext uri="{BB962C8B-B14F-4D97-AF65-F5344CB8AC3E}">
        <p14:creationId xmlns:p14="http://schemas.microsoft.com/office/powerpoint/2010/main" val="1317658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478B2A-4D15-458A-B65F-03B71653EDF5}"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F6B75-CC87-4ECB-A8A8-71E0851066E7}" type="slidenum">
              <a:rPr lang="en-US" smtClean="0"/>
              <a:t>‹#›</a:t>
            </a:fld>
            <a:endParaRPr lang="en-US"/>
          </a:p>
        </p:txBody>
      </p:sp>
    </p:spTree>
    <p:extLst>
      <p:ext uri="{BB962C8B-B14F-4D97-AF65-F5344CB8AC3E}">
        <p14:creationId xmlns:p14="http://schemas.microsoft.com/office/powerpoint/2010/main" val="906180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478B2A-4D15-458A-B65F-03B71653EDF5}" type="datetimeFigureOut">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6F6B75-CC87-4ECB-A8A8-71E0851066E7}" type="slidenum">
              <a:rPr lang="en-US" smtClean="0"/>
              <a:t>‹#›</a:t>
            </a:fld>
            <a:endParaRPr lang="en-US"/>
          </a:p>
        </p:txBody>
      </p:sp>
    </p:spTree>
    <p:extLst>
      <p:ext uri="{BB962C8B-B14F-4D97-AF65-F5344CB8AC3E}">
        <p14:creationId xmlns:p14="http://schemas.microsoft.com/office/powerpoint/2010/main" val="717895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478B2A-4D15-458A-B65F-03B71653EDF5}" type="datetimeFigureOut">
              <a:rPr lang="en-US" smtClean="0"/>
              <a:t>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6F6B75-CC87-4ECB-A8A8-71E0851066E7}" type="slidenum">
              <a:rPr lang="en-US" smtClean="0"/>
              <a:t>‹#›</a:t>
            </a:fld>
            <a:endParaRPr lang="en-US"/>
          </a:p>
        </p:txBody>
      </p:sp>
    </p:spTree>
    <p:extLst>
      <p:ext uri="{BB962C8B-B14F-4D97-AF65-F5344CB8AC3E}">
        <p14:creationId xmlns:p14="http://schemas.microsoft.com/office/powerpoint/2010/main" val="2516575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478B2A-4D15-458A-B65F-03B71653EDF5}" type="datetimeFigureOut">
              <a:rPr lang="en-US" smtClean="0"/>
              <a:t>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6F6B75-CC87-4ECB-A8A8-71E0851066E7}" type="slidenum">
              <a:rPr lang="en-US" smtClean="0"/>
              <a:t>‹#›</a:t>
            </a:fld>
            <a:endParaRPr lang="en-US"/>
          </a:p>
        </p:txBody>
      </p:sp>
    </p:spTree>
    <p:extLst>
      <p:ext uri="{BB962C8B-B14F-4D97-AF65-F5344CB8AC3E}">
        <p14:creationId xmlns:p14="http://schemas.microsoft.com/office/powerpoint/2010/main" val="271438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78B2A-4D15-458A-B65F-03B71653EDF5}" type="datetimeFigureOut">
              <a:rPr lang="en-US" smtClean="0"/>
              <a:t>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6F6B75-CC87-4ECB-A8A8-71E0851066E7}" type="slidenum">
              <a:rPr lang="en-US" smtClean="0"/>
              <a:t>‹#›</a:t>
            </a:fld>
            <a:endParaRPr lang="en-US"/>
          </a:p>
        </p:txBody>
      </p:sp>
    </p:spTree>
    <p:extLst>
      <p:ext uri="{BB962C8B-B14F-4D97-AF65-F5344CB8AC3E}">
        <p14:creationId xmlns:p14="http://schemas.microsoft.com/office/powerpoint/2010/main" val="1431221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478B2A-4D15-458A-B65F-03B71653EDF5}" type="datetimeFigureOut">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6F6B75-CC87-4ECB-A8A8-71E0851066E7}" type="slidenum">
              <a:rPr lang="en-US" smtClean="0"/>
              <a:t>‹#›</a:t>
            </a:fld>
            <a:endParaRPr lang="en-US"/>
          </a:p>
        </p:txBody>
      </p:sp>
    </p:spTree>
    <p:extLst>
      <p:ext uri="{BB962C8B-B14F-4D97-AF65-F5344CB8AC3E}">
        <p14:creationId xmlns:p14="http://schemas.microsoft.com/office/powerpoint/2010/main" val="3418897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478B2A-4D15-458A-B65F-03B71653EDF5}" type="datetimeFigureOut">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6F6B75-CC87-4ECB-A8A8-71E0851066E7}" type="slidenum">
              <a:rPr lang="en-US" smtClean="0"/>
              <a:t>‹#›</a:t>
            </a:fld>
            <a:endParaRPr lang="en-US"/>
          </a:p>
        </p:txBody>
      </p:sp>
    </p:spTree>
    <p:extLst>
      <p:ext uri="{BB962C8B-B14F-4D97-AF65-F5344CB8AC3E}">
        <p14:creationId xmlns:p14="http://schemas.microsoft.com/office/powerpoint/2010/main" val="623864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478B2A-4D15-458A-B65F-03B71653EDF5}" type="datetimeFigureOut">
              <a:rPr lang="en-US" smtClean="0"/>
              <a:t>2/9/2023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B6F6B75-CC87-4ECB-A8A8-71E0851066E7}" type="slidenum">
              <a:rPr lang="en-US" smtClean="0"/>
              <a:t>‹#›</a:t>
            </a:fld>
            <a:endParaRPr lang="en-US"/>
          </a:p>
        </p:txBody>
      </p:sp>
    </p:spTree>
    <p:extLst>
      <p:ext uri="{BB962C8B-B14F-4D97-AF65-F5344CB8AC3E}">
        <p14:creationId xmlns:p14="http://schemas.microsoft.com/office/powerpoint/2010/main" val="226307749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AA972-61CD-A53F-EA9F-CC4599308EFF}"/>
              </a:ext>
            </a:extLst>
          </p:cNvPr>
          <p:cNvSpPr>
            <a:spLocks noGrp="1"/>
          </p:cNvSpPr>
          <p:nvPr>
            <p:ph type="ctrTitle"/>
          </p:nvPr>
        </p:nvSpPr>
        <p:spPr/>
        <p:txBody>
          <a:bodyPr/>
          <a:lstStyle/>
          <a:p>
            <a:r>
              <a:rPr lang="en-US" dirty="0"/>
              <a:t>SQ v.11 Upgrade</a:t>
            </a:r>
          </a:p>
        </p:txBody>
      </p:sp>
      <p:sp>
        <p:nvSpPr>
          <p:cNvPr id="3" name="Subtitle 2">
            <a:extLst>
              <a:ext uri="{FF2B5EF4-FFF2-40B4-BE49-F238E27FC236}">
                <a16:creationId xmlns:a16="http://schemas.microsoft.com/office/drawing/2014/main" id="{5CC8AB23-DC15-48AC-804D-03B4C328AED6}"/>
              </a:ext>
            </a:extLst>
          </p:cNvPr>
          <p:cNvSpPr>
            <a:spLocks noGrp="1"/>
          </p:cNvSpPr>
          <p:nvPr>
            <p:ph type="subTitle" idx="1"/>
          </p:nvPr>
        </p:nvSpPr>
        <p:spPr/>
        <p:txBody>
          <a:bodyPr/>
          <a:lstStyle/>
          <a:p>
            <a:r>
              <a:rPr lang="en-US" dirty="0">
                <a:solidFill>
                  <a:schemeClr val="bg2">
                    <a:lumMod val="50000"/>
                  </a:schemeClr>
                </a:solidFill>
              </a:rPr>
              <a:t>Halie Borror, </a:t>
            </a:r>
            <a:r>
              <a:rPr lang="en-US" b="0" i="0" dirty="0">
                <a:solidFill>
                  <a:schemeClr val="bg2">
                    <a:lumMod val="50000"/>
                  </a:schemeClr>
                </a:solidFill>
                <a:effectLst/>
                <a:latin typeface="Trebuchet MS" panose="020B0603020202020204" pitchFamily="34" charset="0"/>
              </a:rPr>
              <a:t>MLS(ASCP)</a:t>
            </a:r>
            <a:r>
              <a:rPr lang="en-US" baseline="30000" dirty="0">
                <a:solidFill>
                  <a:schemeClr val="bg2">
                    <a:lumMod val="50000"/>
                  </a:schemeClr>
                </a:solidFill>
                <a:effectLst/>
                <a:latin typeface="Trebuchet MS" panose="020B0603020202020204" pitchFamily="34" charset="0"/>
              </a:rPr>
              <a:t>CM </a:t>
            </a:r>
          </a:p>
          <a:p>
            <a:r>
              <a:rPr lang="en-US" dirty="0">
                <a:solidFill>
                  <a:schemeClr val="bg2">
                    <a:lumMod val="50000"/>
                  </a:schemeClr>
                </a:solidFill>
              </a:rPr>
              <a:t>Harborview Medical Center, Transfusion Services Lab</a:t>
            </a:r>
          </a:p>
        </p:txBody>
      </p:sp>
    </p:spTree>
    <p:extLst>
      <p:ext uri="{BB962C8B-B14F-4D97-AF65-F5344CB8AC3E}">
        <p14:creationId xmlns:p14="http://schemas.microsoft.com/office/powerpoint/2010/main" val="3162396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C577F6-BBA5-4E89-9F1B-BE55FE4DECAE}"/>
              </a:ext>
            </a:extLst>
          </p:cNvPr>
          <p:cNvSpPr>
            <a:spLocks noGrp="1"/>
          </p:cNvSpPr>
          <p:nvPr>
            <p:ph type="title"/>
          </p:nvPr>
        </p:nvSpPr>
        <p:spPr>
          <a:xfrm>
            <a:off x="1286933" y="609600"/>
            <a:ext cx="10197494" cy="1099457"/>
          </a:xfrm>
        </p:spPr>
        <p:txBody>
          <a:bodyPr>
            <a:normAutofit/>
          </a:bodyPr>
          <a:lstStyle/>
          <a:p>
            <a:r>
              <a:rPr lang="en-US" dirty="0"/>
              <a:t>List of QA Overrides</a:t>
            </a:r>
          </a:p>
        </p:txBody>
      </p:sp>
      <p:sp>
        <p:nvSpPr>
          <p:cNvPr id="25" name="Isosceles Triangle 19">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1">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CEFA7287-F90C-0F9C-585F-7292217B5221}"/>
              </a:ext>
            </a:extLst>
          </p:cNvPr>
          <p:cNvGraphicFramePr>
            <a:graphicFrameLocks noGrp="1"/>
          </p:cNvGraphicFramePr>
          <p:nvPr>
            <p:ph idx="1"/>
            <p:extLst>
              <p:ext uri="{D42A27DB-BD31-4B8C-83A1-F6EECF244321}">
                <p14:modId xmlns:p14="http://schemas.microsoft.com/office/powerpoint/2010/main" val="104344733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5356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11ECC6-8551-4768-8DFD-CD41AF420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4" name="Group 13">
            <a:extLst>
              <a:ext uri="{FF2B5EF4-FFF2-40B4-BE49-F238E27FC236}">
                <a16:creationId xmlns:a16="http://schemas.microsoft.com/office/drawing/2014/main" id="{93657592-CA60-4F45-B1A0-88AA772420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5" name="Straight Connector 14">
              <a:extLst>
                <a:ext uri="{FF2B5EF4-FFF2-40B4-BE49-F238E27FC236}">
                  <a16:creationId xmlns:a16="http://schemas.microsoft.com/office/drawing/2014/main" id="{6F47E2B4-7DA9-4312-A1F0-C48388B23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5B274F7-039F-4BFC-AA98-B51B1D6C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11A31103-C703-46C9-9D26-497A1ACD5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382F955F-FC22-44B8-BDCF-B7758032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1F567692-F087-479A-8931-BD2869C3E4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49B3E4CD-0738-4B9D-A14F-1E8694DDF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4753B851-AD90-4CCD-85D0-65AA6567D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EBF14868-A190-4E21-9522-8977C474C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BCBB4922-76EE-442B-A649-09873DCE7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5" name="Rectangle 24">
            <a:extLst>
              <a:ext uri="{FF2B5EF4-FFF2-40B4-BE49-F238E27FC236}">
                <a16:creationId xmlns:a16="http://schemas.microsoft.com/office/drawing/2014/main" id="{8E2EB503-A017-4457-A105-53638C97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59F148E-DF2B-DD5D-C078-39B74289C58A}"/>
              </a:ext>
            </a:extLst>
          </p:cNvPr>
          <p:cNvPicPr>
            <a:picLocks noChangeAspect="1"/>
          </p:cNvPicPr>
          <p:nvPr/>
        </p:nvPicPr>
        <p:blipFill>
          <a:blip r:embed="rId3"/>
          <a:stretch>
            <a:fillRect/>
          </a:stretch>
        </p:blipFill>
        <p:spPr>
          <a:xfrm>
            <a:off x="643466" y="1459854"/>
            <a:ext cx="3420534" cy="1821434"/>
          </a:xfrm>
          <a:prstGeom prst="rect">
            <a:avLst/>
          </a:prstGeom>
        </p:spPr>
      </p:pic>
      <p:pic>
        <p:nvPicPr>
          <p:cNvPr id="7" name="Picture 6">
            <a:extLst>
              <a:ext uri="{FF2B5EF4-FFF2-40B4-BE49-F238E27FC236}">
                <a16:creationId xmlns:a16="http://schemas.microsoft.com/office/drawing/2014/main" id="{3A9A53C1-F36A-D180-0C96-420FD398B599}"/>
              </a:ext>
            </a:extLst>
          </p:cNvPr>
          <p:cNvPicPr>
            <a:picLocks noChangeAspect="1"/>
          </p:cNvPicPr>
          <p:nvPr/>
        </p:nvPicPr>
        <p:blipFill rotWithShape="1">
          <a:blip r:embed="rId4"/>
          <a:srcRect t="50600"/>
          <a:stretch/>
        </p:blipFill>
        <p:spPr>
          <a:xfrm>
            <a:off x="4390490" y="1434436"/>
            <a:ext cx="3411020" cy="1872271"/>
          </a:xfrm>
          <a:prstGeom prst="rect">
            <a:avLst/>
          </a:prstGeom>
        </p:spPr>
      </p:pic>
      <p:pic>
        <p:nvPicPr>
          <p:cNvPr id="6" name="Picture 5">
            <a:extLst>
              <a:ext uri="{FF2B5EF4-FFF2-40B4-BE49-F238E27FC236}">
                <a16:creationId xmlns:a16="http://schemas.microsoft.com/office/drawing/2014/main" id="{5E87C388-D7A6-950E-3B0C-5FC77CED5B8A}"/>
              </a:ext>
            </a:extLst>
          </p:cNvPr>
          <p:cNvPicPr>
            <a:picLocks noChangeAspect="1"/>
          </p:cNvPicPr>
          <p:nvPr/>
        </p:nvPicPr>
        <p:blipFill rotWithShape="1">
          <a:blip r:embed="rId5"/>
          <a:srcRect l="1" t="-1034" r="2367" b="49384"/>
          <a:stretch/>
        </p:blipFill>
        <p:spPr>
          <a:xfrm>
            <a:off x="8128001" y="1366662"/>
            <a:ext cx="3415776" cy="2007819"/>
          </a:xfrm>
          <a:prstGeom prst="rect">
            <a:avLst/>
          </a:prstGeom>
        </p:spPr>
      </p:pic>
      <p:sp>
        <p:nvSpPr>
          <p:cNvPr id="3" name="Content Placeholder 2">
            <a:extLst>
              <a:ext uri="{FF2B5EF4-FFF2-40B4-BE49-F238E27FC236}">
                <a16:creationId xmlns:a16="http://schemas.microsoft.com/office/drawing/2014/main" id="{DDB3E699-4CA9-64A0-2150-DA6AF59D3EAA}"/>
              </a:ext>
            </a:extLst>
          </p:cNvPr>
          <p:cNvSpPr>
            <a:spLocks noGrp="1"/>
          </p:cNvSpPr>
          <p:nvPr>
            <p:ph idx="1"/>
          </p:nvPr>
        </p:nvSpPr>
        <p:spPr>
          <a:xfrm>
            <a:off x="5268685" y="4814595"/>
            <a:ext cx="4531807" cy="1563899"/>
          </a:xfrm>
        </p:spPr>
        <p:txBody>
          <a:bodyPr anchor="ctr">
            <a:normAutofit fontScale="92500"/>
          </a:bodyPr>
          <a:lstStyle/>
          <a:p>
            <a:r>
              <a:rPr lang="en-US" dirty="0">
                <a:solidFill>
                  <a:srgbClr val="FFFFFF"/>
                </a:solidFill>
                <a:sym typeface="Wingdings" panose="05000000000000000000" pitchFamily="2" charset="2"/>
              </a:rPr>
              <a:t>No overrides for FFP, PLT, and CRYO due to Rh status</a:t>
            </a:r>
          </a:p>
          <a:p>
            <a:r>
              <a:rPr lang="en-US" dirty="0">
                <a:solidFill>
                  <a:srgbClr val="FFFFFF"/>
                </a:solidFill>
              </a:rPr>
              <a:t>Will still have overrides for ABO</a:t>
            </a:r>
          </a:p>
          <a:p>
            <a:r>
              <a:rPr lang="en-US" dirty="0">
                <a:solidFill>
                  <a:srgbClr val="FFFFFF"/>
                </a:solidFill>
              </a:rPr>
              <a:t>Does not consider Low Titer products	</a:t>
            </a:r>
          </a:p>
        </p:txBody>
      </p:sp>
      <p:sp>
        <p:nvSpPr>
          <p:cNvPr id="2" name="Title 1">
            <a:extLst>
              <a:ext uri="{FF2B5EF4-FFF2-40B4-BE49-F238E27FC236}">
                <a16:creationId xmlns:a16="http://schemas.microsoft.com/office/drawing/2014/main" id="{1191A53D-A2C9-6B12-2225-568BF712FD67}"/>
              </a:ext>
            </a:extLst>
          </p:cNvPr>
          <p:cNvSpPr>
            <a:spLocks noGrp="1"/>
          </p:cNvSpPr>
          <p:nvPr>
            <p:ph type="title"/>
          </p:nvPr>
        </p:nvSpPr>
        <p:spPr>
          <a:xfrm>
            <a:off x="677334" y="4811501"/>
            <a:ext cx="4441743" cy="1563899"/>
          </a:xfrm>
        </p:spPr>
        <p:txBody>
          <a:bodyPr anchor="ctr">
            <a:normAutofit/>
          </a:bodyPr>
          <a:lstStyle/>
          <a:p>
            <a:pPr>
              <a:lnSpc>
                <a:spcPct val="90000"/>
              </a:lnSpc>
            </a:pPr>
            <a:r>
              <a:rPr lang="en-US" sz="3300"/>
              <a:t>QA Override Updates: ABO/Rh and Allocation</a:t>
            </a:r>
          </a:p>
        </p:txBody>
      </p:sp>
    </p:spTree>
    <p:extLst>
      <p:ext uri="{BB962C8B-B14F-4D97-AF65-F5344CB8AC3E}">
        <p14:creationId xmlns:p14="http://schemas.microsoft.com/office/powerpoint/2010/main" val="2525846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191A53D-A2C9-6B12-2225-568BF712FD67}"/>
              </a:ext>
            </a:extLst>
          </p:cNvPr>
          <p:cNvSpPr>
            <a:spLocks noGrp="1"/>
          </p:cNvSpPr>
          <p:nvPr>
            <p:ph type="title"/>
          </p:nvPr>
        </p:nvSpPr>
        <p:spPr>
          <a:xfrm>
            <a:off x="985969" y="4473227"/>
            <a:ext cx="8288032" cy="1096648"/>
          </a:xfrm>
        </p:spPr>
        <p:txBody>
          <a:bodyPr vert="horz" lIns="91440" tIns="45720" rIns="91440" bIns="45720" rtlCol="0" anchor="b">
            <a:normAutofit/>
          </a:bodyPr>
          <a:lstStyle/>
          <a:p>
            <a:pPr>
              <a:lnSpc>
                <a:spcPct val="90000"/>
              </a:lnSpc>
            </a:pPr>
            <a:r>
              <a:rPr lang="en-US" sz="3400"/>
              <a:t>QA Override Examples: NTD-NEG allocated and issued A POS Cryo</a:t>
            </a:r>
          </a:p>
        </p:txBody>
      </p:sp>
      <p:sp>
        <p:nvSpPr>
          <p:cNvPr id="3" name="Content Placeholder 2">
            <a:extLst>
              <a:ext uri="{FF2B5EF4-FFF2-40B4-BE49-F238E27FC236}">
                <a16:creationId xmlns:a16="http://schemas.microsoft.com/office/drawing/2014/main" id="{DDB3E699-4CA9-64A0-2150-DA6AF59D3EAA}"/>
              </a:ext>
            </a:extLst>
          </p:cNvPr>
          <p:cNvSpPr>
            <a:spLocks noGrp="1"/>
          </p:cNvSpPr>
          <p:nvPr>
            <p:ph idx="1"/>
          </p:nvPr>
        </p:nvSpPr>
        <p:spPr>
          <a:xfrm>
            <a:off x="985969" y="5569874"/>
            <a:ext cx="8288032" cy="701677"/>
          </a:xfrm>
        </p:spPr>
        <p:txBody>
          <a:bodyPr vert="horz" lIns="91440" tIns="45720" rIns="91440" bIns="45720" rtlCol="0" anchor="t">
            <a:normAutofit/>
          </a:bodyPr>
          <a:lstStyle/>
          <a:p>
            <a:pPr marL="0" indent="0">
              <a:buNone/>
            </a:pPr>
            <a:r>
              <a:rPr lang="en-US" dirty="0">
                <a:solidFill>
                  <a:schemeClr val="tx1">
                    <a:lumMod val="50000"/>
                    <a:lumOff val="50000"/>
                  </a:schemeClr>
                </a:solidFill>
              </a:rPr>
              <a:t>No overrides!</a:t>
            </a:r>
            <a:endParaRPr lang="en-US">
              <a:solidFill>
                <a:schemeClr val="tx1">
                  <a:lumMod val="50000"/>
                  <a:lumOff val="50000"/>
                </a:schemeClr>
              </a:solidFill>
            </a:endParaRPr>
          </a:p>
        </p:txBody>
      </p:sp>
      <p:pic>
        <p:nvPicPr>
          <p:cNvPr id="4" name="Picture 3">
            <a:extLst>
              <a:ext uri="{FF2B5EF4-FFF2-40B4-BE49-F238E27FC236}">
                <a16:creationId xmlns:a16="http://schemas.microsoft.com/office/drawing/2014/main" id="{5687BAB6-04EB-6161-5CAE-79EE06466587}"/>
              </a:ext>
            </a:extLst>
          </p:cNvPr>
          <p:cNvPicPr>
            <a:picLocks noChangeAspect="1"/>
          </p:cNvPicPr>
          <p:nvPr/>
        </p:nvPicPr>
        <p:blipFill rotWithShape="1">
          <a:blip r:embed="rId3"/>
          <a:srcRect b="21329"/>
          <a:stretch/>
        </p:blipFill>
        <p:spPr>
          <a:xfrm>
            <a:off x="985968" y="609600"/>
            <a:ext cx="8288033" cy="3635025"/>
          </a:xfrm>
          <a:prstGeom prst="rect">
            <a:avLst/>
          </a:prstGeom>
        </p:spPr>
      </p:pic>
    </p:spTree>
    <p:extLst>
      <p:ext uri="{BB962C8B-B14F-4D97-AF65-F5344CB8AC3E}">
        <p14:creationId xmlns:p14="http://schemas.microsoft.com/office/powerpoint/2010/main" val="3398450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191A53D-A2C9-6B12-2225-568BF712FD67}"/>
              </a:ext>
            </a:extLst>
          </p:cNvPr>
          <p:cNvSpPr>
            <a:spLocks noGrp="1"/>
          </p:cNvSpPr>
          <p:nvPr>
            <p:ph type="title"/>
          </p:nvPr>
        </p:nvSpPr>
        <p:spPr>
          <a:xfrm>
            <a:off x="985969" y="4473227"/>
            <a:ext cx="8288032" cy="1096648"/>
          </a:xfrm>
        </p:spPr>
        <p:txBody>
          <a:bodyPr vert="horz" lIns="91440" tIns="45720" rIns="91440" bIns="45720" rtlCol="0" anchor="b">
            <a:normAutofit/>
          </a:bodyPr>
          <a:lstStyle/>
          <a:p>
            <a:pPr>
              <a:lnSpc>
                <a:spcPct val="90000"/>
              </a:lnSpc>
            </a:pPr>
            <a:r>
              <a:rPr lang="en-US" sz="3400"/>
              <a:t>QA Override Examples: B-Unkn Allocated and Issued O POS PLT </a:t>
            </a:r>
          </a:p>
        </p:txBody>
      </p:sp>
      <p:sp>
        <p:nvSpPr>
          <p:cNvPr id="3" name="Content Placeholder 2">
            <a:extLst>
              <a:ext uri="{FF2B5EF4-FFF2-40B4-BE49-F238E27FC236}">
                <a16:creationId xmlns:a16="http://schemas.microsoft.com/office/drawing/2014/main" id="{DDB3E699-4CA9-64A0-2150-DA6AF59D3EAA}"/>
              </a:ext>
            </a:extLst>
          </p:cNvPr>
          <p:cNvSpPr>
            <a:spLocks noGrp="1"/>
          </p:cNvSpPr>
          <p:nvPr>
            <p:ph idx="1"/>
          </p:nvPr>
        </p:nvSpPr>
        <p:spPr>
          <a:xfrm>
            <a:off x="985969" y="5569874"/>
            <a:ext cx="8288032" cy="701677"/>
          </a:xfrm>
        </p:spPr>
        <p:txBody>
          <a:bodyPr vert="horz" lIns="91440" tIns="45720" rIns="91440" bIns="45720" rtlCol="0" anchor="t">
            <a:normAutofit/>
          </a:bodyPr>
          <a:lstStyle/>
          <a:p>
            <a:pPr marL="0" indent="0">
              <a:buNone/>
            </a:pPr>
            <a:r>
              <a:rPr lang="en-US" dirty="0">
                <a:solidFill>
                  <a:schemeClr val="tx1">
                    <a:lumMod val="50000"/>
                    <a:lumOff val="50000"/>
                  </a:schemeClr>
                </a:solidFill>
              </a:rPr>
              <a:t>No overrides!</a:t>
            </a:r>
          </a:p>
        </p:txBody>
      </p:sp>
      <p:pic>
        <p:nvPicPr>
          <p:cNvPr id="5" name="Picture 4">
            <a:extLst>
              <a:ext uri="{FF2B5EF4-FFF2-40B4-BE49-F238E27FC236}">
                <a16:creationId xmlns:a16="http://schemas.microsoft.com/office/drawing/2014/main" id="{5EC9976F-20C6-FD08-55C7-08C84C8CD393}"/>
              </a:ext>
            </a:extLst>
          </p:cNvPr>
          <p:cNvPicPr>
            <a:picLocks noChangeAspect="1"/>
          </p:cNvPicPr>
          <p:nvPr/>
        </p:nvPicPr>
        <p:blipFill rotWithShape="1">
          <a:blip r:embed="rId3"/>
          <a:srcRect b="20975"/>
          <a:stretch/>
        </p:blipFill>
        <p:spPr>
          <a:xfrm>
            <a:off x="985968" y="609600"/>
            <a:ext cx="8288033" cy="3635025"/>
          </a:xfrm>
          <a:prstGeom prst="rect">
            <a:avLst/>
          </a:prstGeom>
        </p:spPr>
      </p:pic>
    </p:spTree>
    <p:extLst>
      <p:ext uri="{BB962C8B-B14F-4D97-AF65-F5344CB8AC3E}">
        <p14:creationId xmlns:p14="http://schemas.microsoft.com/office/powerpoint/2010/main" val="1663455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191A53D-A2C9-6B12-2225-568BF712FD67}"/>
              </a:ext>
            </a:extLst>
          </p:cNvPr>
          <p:cNvSpPr>
            <a:spLocks noGrp="1"/>
          </p:cNvSpPr>
          <p:nvPr>
            <p:ph type="title"/>
          </p:nvPr>
        </p:nvSpPr>
        <p:spPr>
          <a:xfrm>
            <a:off x="985969" y="4473227"/>
            <a:ext cx="8288032" cy="1096648"/>
          </a:xfrm>
        </p:spPr>
        <p:txBody>
          <a:bodyPr vert="horz" lIns="91440" tIns="45720" rIns="91440" bIns="45720" rtlCol="0" anchor="b">
            <a:normAutofit/>
          </a:bodyPr>
          <a:lstStyle/>
          <a:p>
            <a:pPr>
              <a:lnSpc>
                <a:spcPct val="90000"/>
              </a:lnSpc>
            </a:pPr>
            <a:r>
              <a:rPr lang="en-US" sz="3400"/>
              <a:t>QA Override Examples: B-Unkn Allocated and Issued O NEG FFP</a:t>
            </a:r>
          </a:p>
        </p:txBody>
      </p:sp>
      <p:sp>
        <p:nvSpPr>
          <p:cNvPr id="3" name="Content Placeholder 2">
            <a:extLst>
              <a:ext uri="{FF2B5EF4-FFF2-40B4-BE49-F238E27FC236}">
                <a16:creationId xmlns:a16="http://schemas.microsoft.com/office/drawing/2014/main" id="{DDB3E699-4CA9-64A0-2150-DA6AF59D3EAA}"/>
              </a:ext>
            </a:extLst>
          </p:cNvPr>
          <p:cNvSpPr>
            <a:spLocks noGrp="1"/>
          </p:cNvSpPr>
          <p:nvPr>
            <p:ph idx="1"/>
          </p:nvPr>
        </p:nvSpPr>
        <p:spPr>
          <a:xfrm>
            <a:off x="985969" y="5569874"/>
            <a:ext cx="8288032" cy="701677"/>
          </a:xfrm>
        </p:spPr>
        <p:txBody>
          <a:bodyPr vert="horz" lIns="91440" tIns="45720" rIns="91440" bIns="45720" rtlCol="0" anchor="t">
            <a:normAutofit/>
          </a:bodyPr>
          <a:lstStyle/>
          <a:p>
            <a:pPr marL="0" indent="0">
              <a:buNone/>
            </a:pPr>
            <a:r>
              <a:rPr lang="en-US" dirty="0">
                <a:solidFill>
                  <a:schemeClr val="tx1">
                    <a:lumMod val="50000"/>
                    <a:lumOff val="50000"/>
                  </a:schemeClr>
                </a:solidFill>
              </a:rPr>
              <a:t>Overrides! Not an acceptable unit</a:t>
            </a:r>
          </a:p>
        </p:txBody>
      </p:sp>
      <p:pic>
        <p:nvPicPr>
          <p:cNvPr id="6" name="Picture 5">
            <a:extLst>
              <a:ext uri="{FF2B5EF4-FFF2-40B4-BE49-F238E27FC236}">
                <a16:creationId xmlns:a16="http://schemas.microsoft.com/office/drawing/2014/main" id="{460071A9-F0B1-09B5-4FDC-2807071F8B96}"/>
              </a:ext>
            </a:extLst>
          </p:cNvPr>
          <p:cNvPicPr>
            <a:picLocks noChangeAspect="1"/>
          </p:cNvPicPr>
          <p:nvPr/>
        </p:nvPicPr>
        <p:blipFill rotWithShape="1">
          <a:blip r:embed="rId3"/>
          <a:srcRect t="20618"/>
          <a:stretch/>
        </p:blipFill>
        <p:spPr>
          <a:xfrm>
            <a:off x="985968" y="609600"/>
            <a:ext cx="8288033" cy="3635025"/>
          </a:xfrm>
          <a:prstGeom prst="rect">
            <a:avLst/>
          </a:prstGeom>
        </p:spPr>
      </p:pic>
    </p:spTree>
    <p:extLst>
      <p:ext uri="{BB962C8B-B14F-4D97-AF65-F5344CB8AC3E}">
        <p14:creationId xmlns:p14="http://schemas.microsoft.com/office/powerpoint/2010/main" val="1005017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1A53D-A2C9-6B12-2225-568BF712FD67}"/>
              </a:ext>
            </a:extLst>
          </p:cNvPr>
          <p:cNvSpPr>
            <a:spLocks noGrp="1"/>
          </p:cNvSpPr>
          <p:nvPr>
            <p:ph type="title"/>
          </p:nvPr>
        </p:nvSpPr>
        <p:spPr>
          <a:xfrm>
            <a:off x="677334" y="609600"/>
            <a:ext cx="8596668" cy="1320800"/>
          </a:xfrm>
        </p:spPr>
        <p:txBody>
          <a:bodyPr>
            <a:normAutofit/>
          </a:bodyPr>
          <a:lstStyle/>
          <a:p>
            <a:pPr>
              <a:lnSpc>
                <a:spcPct val="90000"/>
              </a:lnSpc>
            </a:pPr>
            <a:r>
              <a:rPr lang="en-US" sz="2800"/>
              <a:t>QA Override Examples: O-Neg patient with O-Pos RBC</a:t>
            </a:r>
            <a:br>
              <a:rPr lang="en-US" sz="2800"/>
            </a:br>
            <a:endParaRPr lang="en-US" sz="2800" dirty="0"/>
          </a:p>
        </p:txBody>
      </p:sp>
      <p:pic>
        <p:nvPicPr>
          <p:cNvPr id="5" name="Picture 4" descr="Graphical user interface, application&#10;&#10;Description automatically generated">
            <a:extLst>
              <a:ext uri="{FF2B5EF4-FFF2-40B4-BE49-F238E27FC236}">
                <a16:creationId xmlns:a16="http://schemas.microsoft.com/office/drawing/2014/main" id="{474B673F-B79E-6599-2C2B-F392FD1A8219}"/>
              </a:ext>
            </a:extLst>
          </p:cNvPr>
          <p:cNvPicPr>
            <a:picLocks noChangeAspect="1"/>
          </p:cNvPicPr>
          <p:nvPr/>
        </p:nvPicPr>
        <p:blipFill>
          <a:blip r:embed="rId3"/>
          <a:stretch>
            <a:fillRect/>
          </a:stretch>
        </p:blipFill>
        <p:spPr>
          <a:xfrm>
            <a:off x="1031077" y="2159663"/>
            <a:ext cx="4713675" cy="1826549"/>
          </a:xfrm>
          <a:prstGeom prst="rect">
            <a:avLst/>
          </a:prstGeom>
        </p:spPr>
      </p:pic>
      <p:sp>
        <p:nvSpPr>
          <p:cNvPr id="3" name="Content Placeholder 2">
            <a:extLst>
              <a:ext uri="{FF2B5EF4-FFF2-40B4-BE49-F238E27FC236}">
                <a16:creationId xmlns:a16="http://schemas.microsoft.com/office/drawing/2014/main" id="{DDB3E699-4CA9-64A0-2150-DA6AF59D3EAA}"/>
              </a:ext>
            </a:extLst>
          </p:cNvPr>
          <p:cNvSpPr>
            <a:spLocks noGrp="1"/>
          </p:cNvSpPr>
          <p:nvPr>
            <p:ph idx="1"/>
          </p:nvPr>
        </p:nvSpPr>
        <p:spPr>
          <a:xfrm>
            <a:off x="6329363" y="2160589"/>
            <a:ext cx="2944638" cy="3880773"/>
          </a:xfrm>
        </p:spPr>
        <p:txBody>
          <a:bodyPr>
            <a:normAutofit/>
          </a:bodyPr>
          <a:lstStyle/>
          <a:p>
            <a:r>
              <a:rPr lang="en-US" sz="1500" dirty="0"/>
              <a:t>1) Rh overrides</a:t>
            </a:r>
          </a:p>
          <a:p>
            <a:r>
              <a:rPr lang="en-US" sz="1500" dirty="0"/>
              <a:t>2) EXM eligible! </a:t>
            </a:r>
          </a:p>
          <a:p>
            <a:r>
              <a:rPr lang="en-US" sz="1500" dirty="0"/>
              <a:t>This does NOT apply if the patient has MF</a:t>
            </a:r>
          </a:p>
        </p:txBody>
      </p:sp>
      <p:pic>
        <p:nvPicPr>
          <p:cNvPr id="4" name="Picture 3" descr="Graphical user interface, application&#10;&#10;Description automatically generated">
            <a:extLst>
              <a:ext uri="{FF2B5EF4-FFF2-40B4-BE49-F238E27FC236}">
                <a16:creationId xmlns:a16="http://schemas.microsoft.com/office/drawing/2014/main" id="{3FBA76AB-FD21-6CFE-CA53-807A96955A7D}"/>
              </a:ext>
            </a:extLst>
          </p:cNvPr>
          <p:cNvPicPr>
            <a:picLocks noChangeAspect="1"/>
          </p:cNvPicPr>
          <p:nvPr/>
        </p:nvPicPr>
        <p:blipFill>
          <a:blip r:embed="rId4"/>
          <a:stretch>
            <a:fillRect/>
          </a:stretch>
        </p:blipFill>
        <p:spPr>
          <a:xfrm>
            <a:off x="833301" y="4214812"/>
            <a:ext cx="5109228" cy="1826549"/>
          </a:xfrm>
          <a:prstGeom prst="rect">
            <a:avLst/>
          </a:prstGeom>
        </p:spPr>
      </p:pic>
    </p:spTree>
    <p:extLst>
      <p:ext uri="{BB962C8B-B14F-4D97-AF65-F5344CB8AC3E}">
        <p14:creationId xmlns:p14="http://schemas.microsoft.com/office/powerpoint/2010/main" val="3283954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1" name="Straight Connector 30">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41C577F6-BBA5-4E89-9F1B-BE55FE4DECAE}"/>
              </a:ext>
            </a:extLst>
          </p:cNvPr>
          <p:cNvSpPr>
            <a:spLocks noGrp="1"/>
          </p:cNvSpPr>
          <p:nvPr>
            <p:ph type="title"/>
          </p:nvPr>
        </p:nvSpPr>
        <p:spPr>
          <a:xfrm>
            <a:off x="985968" y="4473225"/>
            <a:ext cx="8288035" cy="1095059"/>
          </a:xfrm>
        </p:spPr>
        <p:txBody>
          <a:bodyPr vert="horz" lIns="91440" tIns="45720" rIns="91440" bIns="45720" rtlCol="0" anchor="b">
            <a:normAutofit/>
          </a:bodyPr>
          <a:lstStyle/>
          <a:p>
            <a:pPr algn="ctr">
              <a:lnSpc>
                <a:spcPct val="90000"/>
              </a:lnSpc>
            </a:pPr>
            <a:r>
              <a:rPr lang="en-US" sz="3400" dirty="0"/>
              <a:t>QA Override Example: EXM + Attributes</a:t>
            </a:r>
          </a:p>
        </p:txBody>
      </p:sp>
      <p:pic>
        <p:nvPicPr>
          <p:cNvPr id="8" name="Picture 7">
            <a:extLst>
              <a:ext uri="{FF2B5EF4-FFF2-40B4-BE49-F238E27FC236}">
                <a16:creationId xmlns:a16="http://schemas.microsoft.com/office/drawing/2014/main" id="{0657293B-BC3C-F424-E822-263F76E67DFA}"/>
              </a:ext>
            </a:extLst>
          </p:cNvPr>
          <p:cNvPicPr>
            <a:picLocks noChangeAspect="1"/>
          </p:cNvPicPr>
          <p:nvPr/>
        </p:nvPicPr>
        <p:blipFill>
          <a:blip r:embed="rId3"/>
          <a:stretch>
            <a:fillRect/>
          </a:stretch>
        </p:blipFill>
        <p:spPr>
          <a:xfrm>
            <a:off x="985965" y="1011425"/>
            <a:ext cx="4029717" cy="3163327"/>
          </a:xfrm>
          <a:prstGeom prst="rect">
            <a:avLst/>
          </a:prstGeom>
        </p:spPr>
      </p:pic>
      <p:pic>
        <p:nvPicPr>
          <p:cNvPr id="10" name="Picture 9">
            <a:extLst>
              <a:ext uri="{FF2B5EF4-FFF2-40B4-BE49-F238E27FC236}">
                <a16:creationId xmlns:a16="http://schemas.microsoft.com/office/drawing/2014/main" id="{03E00703-8A70-FC76-B044-6BA9B87AB819}"/>
              </a:ext>
            </a:extLst>
          </p:cNvPr>
          <p:cNvPicPr>
            <a:picLocks noChangeAspect="1"/>
          </p:cNvPicPr>
          <p:nvPr/>
        </p:nvPicPr>
        <p:blipFill>
          <a:blip r:embed="rId4"/>
          <a:stretch>
            <a:fillRect/>
          </a:stretch>
        </p:blipFill>
        <p:spPr>
          <a:xfrm>
            <a:off x="5244284" y="1288468"/>
            <a:ext cx="4029717" cy="2609241"/>
          </a:xfrm>
          <a:prstGeom prst="rect">
            <a:avLst/>
          </a:prstGeom>
        </p:spPr>
      </p:pic>
    </p:spTree>
    <p:extLst>
      <p:ext uri="{BB962C8B-B14F-4D97-AF65-F5344CB8AC3E}">
        <p14:creationId xmlns:p14="http://schemas.microsoft.com/office/powerpoint/2010/main" val="742768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3" name="Straight Connector 32">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5"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41">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41C577F6-BBA5-4E89-9F1B-BE55FE4DECAE}"/>
              </a:ext>
            </a:extLst>
          </p:cNvPr>
          <p:cNvSpPr>
            <a:spLocks noGrp="1"/>
          </p:cNvSpPr>
          <p:nvPr>
            <p:ph type="title"/>
          </p:nvPr>
        </p:nvSpPr>
        <p:spPr>
          <a:xfrm>
            <a:off x="985968" y="4473225"/>
            <a:ext cx="8288035" cy="1095059"/>
          </a:xfrm>
        </p:spPr>
        <p:txBody>
          <a:bodyPr vert="horz" lIns="91440" tIns="45720" rIns="91440" bIns="45720" rtlCol="0" anchor="b">
            <a:normAutofit/>
          </a:bodyPr>
          <a:lstStyle/>
          <a:p>
            <a:pPr algn="ctr">
              <a:lnSpc>
                <a:spcPct val="90000"/>
              </a:lnSpc>
            </a:pPr>
            <a:r>
              <a:rPr lang="en-US" sz="3400" dirty="0"/>
              <a:t>QA Override Example: EXM + Attributes</a:t>
            </a:r>
          </a:p>
        </p:txBody>
      </p:sp>
      <p:pic>
        <p:nvPicPr>
          <p:cNvPr id="12" name="Picture 11">
            <a:extLst>
              <a:ext uri="{FF2B5EF4-FFF2-40B4-BE49-F238E27FC236}">
                <a16:creationId xmlns:a16="http://schemas.microsoft.com/office/drawing/2014/main" id="{317D2915-0FD7-8691-DF90-F6CBCBC8EE83}"/>
              </a:ext>
            </a:extLst>
          </p:cNvPr>
          <p:cNvPicPr>
            <a:picLocks noChangeAspect="1"/>
          </p:cNvPicPr>
          <p:nvPr/>
        </p:nvPicPr>
        <p:blipFill>
          <a:blip r:embed="rId3"/>
          <a:stretch>
            <a:fillRect/>
          </a:stretch>
        </p:blipFill>
        <p:spPr>
          <a:xfrm>
            <a:off x="985965" y="945942"/>
            <a:ext cx="4029717" cy="3294293"/>
          </a:xfrm>
          <a:prstGeom prst="rect">
            <a:avLst/>
          </a:prstGeom>
        </p:spPr>
      </p:pic>
      <p:pic>
        <p:nvPicPr>
          <p:cNvPr id="4" name="Picture 3">
            <a:extLst>
              <a:ext uri="{FF2B5EF4-FFF2-40B4-BE49-F238E27FC236}">
                <a16:creationId xmlns:a16="http://schemas.microsoft.com/office/drawing/2014/main" id="{2FDC4339-998D-94F4-0BAB-78E960D1DDE4}"/>
              </a:ext>
            </a:extLst>
          </p:cNvPr>
          <p:cNvPicPr>
            <a:picLocks noChangeAspect="1"/>
          </p:cNvPicPr>
          <p:nvPr/>
        </p:nvPicPr>
        <p:blipFill>
          <a:blip r:embed="rId4"/>
          <a:stretch>
            <a:fillRect/>
          </a:stretch>
        </p:blipFill>
        <p:spPr>
          <a:xfrm>
            <a:off x="5244284" y="1076908"/>
            <a:ext cx="4029717" cy="3032361"/>
          </a:xfrm>
          <a:prstGeom prst="rect">
            <a:avLst/>
          </a:prstGeom>
        </p:spPr>
      </p:pic>
    </p:spTree>
    <p:extLst>
      <p:ext uri="{BB962C8B-B14F-4D97-AF65-F5344CB8AC3E}">
        <p14:creationId xmlns:p14="http://schemas.microsoft.com/office/powerpoint/2010/main" val="1467337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8" name="Straight Connector 27">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41C577F6-BBA5-4E89-9F1B-BE55FE4DECAE}"/>
              </a:ext>
            </a:extLst>
          </p:cNvPr>
          <p:cNvSpPr>
            <a:spLocks noGrp="1"/>
          </p:cNvSpPr>
          <p:nvPr>
            <p:ph type="title"/>
          </p:nvPr>
        </p:nvSpPr>
        <p:spPr>
          <a:xfrm>
            <a:off x="6094855" y="1261331"/>
            <a:ext cx="3497565" cy="3002662"/>
          </a:xfrm>
        </p:spPr>
        <p:txBody>
          <a:bodyPr vert="horz" lIns="91440" tIns="45720" rIns="91440" bIns="45720" rtlCol="0" anchor="b">
            <a:normAutofit/>
          </a:bodyPr>
          <a:lstStyle/>
          <a:p>
            <a:r>
              <a:rPr lang="en-US" sz="4400" kern="1200" dirty="0">
                <a:solidFill>
                  <a:schemeClr val="accent1"/>
                </a:solidFill>
                <a:latin typeface="+mj-lt"/>
                <a:ea typeface="+mj-ea"/>
                <a:cs typeface="+mj-cs"/>
              </a:rPr>
              <a:t>QA Override Example: EXM + Attributes</a:t>
            </a:r>
          </a:p>
        </p:txBody>
      </p:sp>
      <p:sp>
        <p:nvSpPr>
          <p:cNvPr id="39" name="Isosceles Triangle 38">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id="{0E508C36-756B-E87D-A5D0-E47E56B1BC87}"/>
              </a:ext>
            </a:extLst>
          </p:cNvPr>
          <p:cNvPicPr>
            <a:picLocks noChangeAspect="1"/>
          </p:cNvPicPr>
          <p:nvPr/>
        </p:nvPicPr>
        <p:blipFill>
          <a:blip r:embed="rId3"/>
          <a:stretch>
            <a:fillRect/>
          </a:stretch>
        </p:blipFill>
        <p:spPr>
          <a:xfrm>
            <a:off x="888603" y="1504604"/>
            <a:ext cx="4887354" cy="3848791"/>
          </a:xfrm>
          <a:prstGeom prst="rect">
            <a:avLst/>
          </a:prstGeom>
        </p:spPr>
      </p:pic>
    </p:spTree>
    <p:extLst>
      <p:ext uri="{BB962C8B-B14F-4D97-AF65-F5344CB8AC3E}">
        <p14:creationId xmlns:p14="http://schemas.microsoft.com/office/powerpoint/2010/main" val="2208983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D051DE-4025-A971-50D0-EF5D000B2128}"/>
              </a:ext>
            </a:extLst>
          </p:cNvPr>
          <p:cNvSpPr>
            <a:spLocks noGrp="1"/>
          </p:cNvSpPr>
          <p:nvPr>
            <p:ph type="title"/>
          </p:nvPr>
        </p:nvSpPr>
        <p:spPr>
          <a:xfrm>
            <a:off x="1286933" y="609600"/>
            <a:ext cx="10197494" cy="1099457"/>
          </a:xfrm>
        </p:spPr>
        <p:txBody>
          <a:bodyPr>
            <a:normAutofit/>
          </a:bodyPr>
          <a:lstStyle/>
          <a:p>
            <a:r>
              <a:rPr lang="en-US" dirty="0"/>
              <a:t>BMT guides</a:t>
            </a:r>
          </a:p>
        </p:txBody>
      </p:sp>
      <p:sp>
        <p:nvSpPr>
          <p:cNvPr id="20" name="Isosceles Triangle 19">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8D717504-3D7B-6E44-8237-8BA6A8E7BCA3}"/>
              </a:ext>
            </a:extLst>
          </p:cNvPr>
          <p:cNvGraphicFramePr>
            <a:graphicFrameLocks noGrp="1"/>
          </p:cNvGraphicFramePr>
          <p:nvPr>
            <p:ph idx="1"/>
            <p:extLst>
              <p:ext uri="{D42A27DB-BD31-4B8C-83A1-F6EECF244321}">
                <p14:modId xmlns:p14="http://schemas.microsoft.com/office/powerpoint/2010/main" val="4064557913"/>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8989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Exclamation mark on a yellow background">
            <a:extLst>
              <a:ext uri="{FF2B5EF4-FFF2-40B4-BE49-F238E27FC236}">
                <a16:creationId xmlns:a16="http://schemas.microsoft.com/office/drawing/2014/main" id="{55B0BC2A-3B64-4E02-FE26-EF83B20C7EF1}"/>
              </a:ext>
            </a:extLst>
          </p:cNvPr>
          <p:cNvPicPr>
            <a:picLocks noChangeAspect="1"/>
          </p:cNvPicPr>
          <p:nvPr/>
        </p:nvPicPr>
        <p:blipFill rotWithShape="1">
          <a:blip r:embed="rId2">
            <a:duotone>
              <a:schemeClr val="accent1">
                <a:shade val="45000"/>
                <a:satMod val="135000"/>
              </a:schemeClr>
              <a:prstClr val="white"/>
            </a:duotone>
          </a:blip>
          <a:srcRect l="9091" t="31818"/>
          <a:stretch/>
        </p:blipFill>
        <p:spPr>
          <a:xfrm>
            <a:off x="1" y="10"/>
            <a:ext cx="12191999" cy="6857990"/>
          </a:xfrm>
          <a:prstGeom prst="rect">
            <a:avLst/>
          </a:prstGeom>
        </p:spPr>
      </p:pic>
      <p:sp>
        <p:nvSpPr>
          <p:cNvPr id="29" name="Isosceles Triangle 28">
            <a:extLst>
              <a:ext uri="{FF2B5EF4-FFF2-40B4-BE49-F238E27FC236}">
                <a16:creationId xmlns:a16="http://schemas.microsoft.com/office/drawing/2014/main" id="{BBFBD429-C7AA-4D85-BEBF-26ECE2DBA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Parallelogram 30">
            <a:extLst>
              <a:ext uri="{FF2B5EF4-FFF2-40B4-BE49-F238E27FC236}">
                <a16:creationId xmlns:a16="http://schemas.microsoft.com/office/drawing/2014/main" id="{7A9CEEF0-7547-4FA2-93BD-0B8C799DD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AA02E860-D290-48CF-9C38-BC8EB8854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CBF60179-3A15-468E-86D0-1C2FFD504B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7" name="Rectangle 23">
            <a:extLst>
              <a:ext uri="{FF2B5EF4-FFF2-40B4-BE49-F238E27FC236}">
                <a16:creationId xmlns:a16="http://schemas.microsoft.com/office/drawing/2014/main" id="{87ED294B-4D40-44B4-86E7-F23C04688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E6BA0F8-762D-FC06-503D-5E15BD6BF620}"/>
              </a:ext>
            </a:extLst>
          </p:cNvPr>
          <p:cNvSpPr>
            <a:spLocks noGrp="1"/>
          </p:cNvSpPr>
          <p:nvPr>
            <p:ph type="title"/>
          </p:nvPr>
        </p:nvSpPr>
        <p:spPr>
          <a:xfrm>
            <a:off x="2786047" y="609600"/>
            <a:ext cx="6487955" cy="1320800"/>
          </a:xfrm>
        </p:spPr>
        <p:txBody>
          <a:bodyPr anchor="t">
            <a:normAutofit/>
          </a:bodyPr>
          <a:lstStyle/>
          <a:p>
            <a:r>
              <a:rPr lang="en-US" dirty="0"/>
              <a:t>Objectives</a:t>
            </a:r>
          </a:p>
        </p:txBody>
      </p:sp>
      <p:sp>
        <p:nvSpPr>
          <p:cNvPr id="39" name="Rectangle 25">
            <a:extLst>
              <a:ext uri="{FF2B5EF4-FFF2-40B4-BE49-F238E27FC236}">
                <a16:creationId xmlns:a16="http://schemas.microsoft.com/office/drawing/2014/main" id="{55D78701-1D8D-45A3-9B44-A94C33462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a16="http://schemas.microsoft.com/office/drawing/2014/main" id="{B8C595DB-254F-4E8B-9C0D-648B3FF1B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CE4AD3C-64D4-4DAF-62D8-DA93A347CD07}"/>
              </a:ext>
            </a:extLst>
          </p:cNvPr>
          <p:cNvSpPr>
            <a:spLocks noGrp="1"/>
          </p:cNvSpPr>
          <p:nvPr>
            <p:ph idx="1"/>
          </p:nvPr>
        </p:nvSpPr>
        <p:spPr>
          <a:xfrm>
            <a:off x="2786047" y="2159000"/>
            <a:ext cx="6487955" cy="3882362"/>
          </a:xfrm>
        </p:spPr>
        <p:txBody>
          <a:bodyPr>
            <a:normAutofit/>
          </a:bodyPr>
          <a:lstStyle/>
          <a:p>
            <a:r>
              <a:rPr lang="en-US" dirty="0"/>
              <a:t>Understand how to access SQ11</a:t>
            </a:r>
          </a:p>
          <a:p>
            <a:r>
              <a:rPr lang="en-US" dirty="0"/>
              <a:t>Understand updates made in</a:t>
            </a:r>
          </a:p>
          <a:p>
            <a:pPr lvl="1"/>
            <a:r>
              <a:rPr lang="en-US" dirty="0"/>
              <a:t>BAD File</a:t>
            </a:r>
          </a:p>
          <a:p>
            <a:pPr lvl="1"/>
            <a:r>
              <a:rPr lang="en-US" dirty="0"/>
              <a:t>BPE/Blood Inventory Search</a:t>
            </a:r>
          </a:p>
          <a:p>
            <a:pPr lvl="1"/>
            <a:r>
              <a:rPr lang="en-US" dirty="0"/>
              <a:t>BCP</a:t>
            </a:r>
          </a:p>
          <a:p>
            <a:pPr lvl="1"/>
            <a:r>
              <a:rPr lang="en-US" dirty="0"/>
              <a:t>BOP</a:t>
            </a:r>
          </a:p>
          <a:p>
            <a:pPr lvl="1"/>
            <a:endParaRPr lang="en-US" dirty="0"/>
          </a:p>
          <a:p>
            <a:pPr lvl="1"/>
            <a:endParaRPr lang="en-US" dirty="0"/>
          </a:p>
          <a:p>
            <a:pPr lvl="1"/>
            <a:endParaRPr lang="en-US" dirty="0"/>
          </a:p>
        </p:txBody>
      </p:sp>
      <p:sp>
        <p:nvSpPr>
          <p:cNvPr id="43" name="Rectangle 27">
            <a:extLst>
              <a:ext uri="{FF2B5EF4-FFF2-40B4-BE49-F238E27FC236}">
                <a16:creationId xmlns:a16="http://schemas.microsoft.com/office/drawing/2014/main" id="{2E000235-D5DF-4D2F-AECA-3814821B5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8">
            <a:extLst>
              <a:ext uri="{FF2B5EF4-FFF2-40B4-BE49-F238E27FC236}">
                <a16:creationId xmlns:a16="http://schemas.microsoft.com/office/drawing/2014/main" id="{D7CE0E87-2C2C-4907-BBE3-D24D86C42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9">
            <a:extLst>
              <a:ext uri="{FF2B5EF4-FFF2-40B4-BE49-F238E27FC236}">
                <a16:creationId xmlns:a16="http://schemas.microsoft.com/office/drawing/2014/main" id="{8FF0BC47-4F6D-4430-8C11-E1566CBF6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5B73C5C4-3778-4E76-9467-8B46C9F91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96911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0618-AE3C-96E8-259D-FAA4B443332A}"/>
              </a:ext>
            </a:extLst>
          </p:cNvPr>
          <p:cNvSpPr>
            <a:spLocks noGrp="1"/>
          </p:cNvSpPr>
          <p:nvPr>
            <p:ph type="title"/>
          </p:nvPr>
        </p:nvSpPr>
        <p:spPr>
          <a:xfrm>
            <a:off x="5965901" y="609600"/>
            <a:ext cx="3308099" cy="1320800"/>
          </a:xfrm>
        </p:spPr>
        <p:txBody>
          <a:bodyPr>
            <a:normAutofit fontScale="90000"/>
          </a:bodyPr>
          <a:lstStyle/>
          <a:p>
            <a:pPr>
              <a:lnSpc>
                <a:spcPct val="90000"/>
              </a:lnSpc>
            </a:pPr>
            <a:r>
              <a:rPr lang="en-US" sz="2300" dirty="0"/>
              <a:t>BMT Example: AB-POS patient, received A-NEG BMT, issue A-NEG RBC</a:t>
            </a:r>
            <a:br>
              <a:rPr lang="en-US" sz="2300" dirty="0"/>
            </a:br>
            <a:endParaRPr lang="en-US" sz="2300" dirty="0"/>
          </a:p>
        </p:txBody>
      </p:sp>
      <p:sp>
        <p:nvSpPr>
          <p:cNvPr id="30" name="Isosceles Triangle 8">
            <a:extLst>
              <a:ext uri="{FF2B5EF4-FFF2-40B4-BE49-F238E27FC236}">
                <a16:creationId xmlns:a16="http://schemas.microsoft.com/office/drawing/2014/main" id="{47037EC2-E7BE-462D-8EA7-37A9F4985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a:extLst>
              <a:ext uri="{FF2B5EF4-FFF2-40B4-BE49-F238E27FC236}">
                <a16:creationId xmlns:a16="http://schemas.microsoft.com/office/drawing/2014/main" id="{AC91C7A0-FE78-87DB-7EEB-E435C1CE09FA}"/>
              </a:ext>
            </a:extLst>
          </p:cNvPr>
          <p:cNvPicPr>
            <a:picLocks noChangeAspect="1"/>
          </p:cNvPicPr>
          <p:nvPr/>
        </p:nvPicPr>
        <p:blipFill rotWithShape="1">
          <a:blip r:embed="rId2"/>
          <a:srcRect l="9246" r="9641" b="2"/>
          <a:stretch/>
        </p:blipFill>
        <p:spPr>
          <a:xfrm>
            <a:off x="238327" y="1594125"/>
            <a:ext cx="5656277" cy="2981055"/>
          </a:xfrm>
          <a:prstGeom prst="rect">
            <a:avLst/>
          </a:prstGeom>
        </p:spPr>
      </p:pic>
      <p:pic>
        <p:nvPicPr>
          <p:cNvPr id="6" name="Picture 5">
            <a:extLst>
              <a:ext uri="{FF2B5EF4-FFF2-40B4-BE49-F238E27FC236}">
                <a16:creationId xmlns:a16="http://schemas.microsoft.com/office/drawing/2014/main" id="{F0FD2FBC-B775-FBF3-A29C-CB33DD2A76C5}"/>
              </a:ext>
            </a:extLst>
          </p:cNvPr>
          <p:cNvPicPr>
            <a:picLocks noChangeAspect="1"/>
          </p:cNvPicPr>
          <p:nvPr/>
        </p:nvPicPr>
        <p:blipFill rotWithShape="1">
          <a:blip r:embed="rId3"/>
          <a:srcRect l="6723" r="7418" b="-2"/>
          <a:stretch/>
        </p:blipFill>
        <p:spPr>
          <a:xfrm>
            <a:off x="238326" y="1594124"/>
            <a:ext cx="5656278" cy="2981055"/>
          </a:xfrm>
          <a:prstGeom prst="rect">
            <a:avLst/>
          </a:prstGeom>
        </p:spPr>
      </p:pic>
      <p:sp>
        <p:nvSpPr>
          <p:cNvPr id="3" name="Content Placeholder 2">
            <a:extLst>
              <a:ext uri="{FF2B5EF4-FFF2-40B4-BE49-F238E27FC236}">
                <a16:creationId xmlns:a16="http://schemas.microsoft.com/office/drawing/2014/main" id="{D77FE318-E684-7187-E1A0-DAF6F9323FC9}"/>
              </a:ext>
            </a:extLst>
          </p:cNvPr>
          <p:cNvSpPr>
            <a:spLocks noGrp="1"/>
          </p:cNvSpPr>
          <p:nvPr>
            <p:ph idx="1"/>
          </p:nvPr>
        </p:nvSpPr>
        <p:spPr>
          <a:xfrm>
            <a:off x="5965902" y="2160589"/>
            <a:ext cx="3308099" cy="3880773"/>
          </a:xfrm>
        </p:spPr>
        <p:txBody>
          <a:bodyPr>
            <a:normAutofit/>
          </a:bodyPr>
          <a:lstStyle/>
          <a:p>
            <a:r>
              <a:rPr lang="en-US" dirty="0"/>
              <a:t>Suitability acknowledgement/QA</a:t>
            </a:r>
          </a:p>
          <a:p>
            <a:r>
              <a:rPr lang="en-US" dirty="0"/>
              <a:t>Adding unit to order – no override, just acknowledge</a:t>
            </a:r>
          </a:p>
          <a:p>
            <a:r>
              <a:rPr lang="en-US" dirty="0"/>
              <a:t>Save to crossmatch/allocate/issue – override needed</a:t>
            </a:r>
          </a:p>
          <a:p>
            <a:r>
              <a:rPr lang="en-US" dirty="0"/>
              <a:t>Suitable must be IS</a:t>
            </a:r>
          </a:p>
        </p:txBody>
      </p:sp>
      <p:pic>
        <p:nvPicPr>
          <p:cNvPr id="5" name="Picture 4">
            <a:extLst>
              <a:ext uri="{FF2B5EF4-FFF2-40B4-BE49-F238E27FC236}">
                <a16:creationId xmlns:a16="http://schemas.microsoft.com/office/drawing/2014/main" id="{074D2DAA-A8D3-6EA1-59BC-F08995DA60BE}"/>
              </a:ext>
            </a:extLst>
          </p:cNvPr>
          <p:cNvPicPr>
            <a:picLocks noChangeAspect="1"/>
          </p:cNvPicPr>
          <p:nvPr/>
        </p:nvPicPr>
        <p:blipFill rotWithShape="1">
          <a:blip r:embed="rId4"/>
          <a:srcRect l="3177" r="20925" b="-3"/>
          <a:stretch/>
        </p:blipFill>
        <p:spPr>
          <a:xfrm>
            <a:off x="238325" y="1594124"/>
            <a:ext cx="5656277" cy="2981055"/>
          </a:xfrm>
          <a:prstGeom prst="rect">
            <a:avLst/>
          </a:prstGeom>
        </p:spPr>
      </p:pic>
    </p:spTree>
    <p:extLst>
      <p:ext uri="{BB962C8B-B14F-4D97-AF65-F5344CB8AC3E}">
        <p14:creationId xmlns:p14="http://schemas.microsoft.com/office/powerpoint/2010/main" val="176786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0618-AE3C-96E8-259D-FAA4B443332A}"/>
              </a:ext>
            </a:extLst>
          </p:cNvPr>
          <p:cNvSpPr>
            <a:spLocks noGrp="1"/>
          </p:cNvSpPr>
          <p:nvPr>
            <p:ph type="title"/>
          </p:nvPr>
        </p:nvSpPr>
        <p:spPr>
          <a:xfrm>
            <a:off x="677330" y="609600"/>
            <a:ext cx="2930518" cy="1320800"/>
          </a:xfrm>
        </p:spPr>
        <p:txBody>
          <a:bodyPr anchor="ctr">
            <a:normAutofit/>
          </a:bodyPr>
          <a:lstStyle/>
          <a:p>
            <a:pPr>
              <a:lnSpc>
                <a:spcPct val="90000"/>
              </a:lnSpc>
            </a:pPr>
            <a:r>
              <a:rPr lang="en-US" sz="2000"/>
              <a:t>BMT Example: </a:t>
            </a:r>
            <a:r>
              <a:rPr lang="pt-BR" sz="2000"/>
              <a:t>O-POS patient, received A-NEG BMT, issue O-POS RBC</a:t>
            </a:r>
            <a:endParaRPr lang="en-US" sz="2000"/>
          </a:p>
        </p:txBody>
      </p:sp>
      <p:sp>
        <p:nvSpPr>
          <p:cNvPr id="3" name="Content Placeholder 2">
            <a:extLst>
              <a:ext uri="{FF2B5EF4-FFF2-40B4-BE49-F238E27FC236}">
                <a16:creationId xmlns:a16="http://schemas.microsoft.com/office/drawing/2014/main" id="{D77FE318-E684-7187-E1A0-DAF6F9323FC9}"/>
              </a:ext>
            </a:extLst>
          </p:cNvPr>
          <p:cNvSpPr>
            <a:spLocks noGrp="1"/>
          </p:cNvSpPr>
          <p:nvPr>
            <p:ph idx="1"/>
          </p:nvPr>
        </p:nvSpPr>
        <p:spPr>
          <a:xfrm>
            <a:off x="677330" y="2160589"/>
            <a:ext cx="2930517" cy="3880773"/>
          </a:xfrm>
        </p:spPr>
        <p:txBody>
          <a:bodyPr>
            <a:normAutofit/>
          </a:bodyPr>
          <a:lstStyle/>
          <a:p>
            <a:r>
              <a:rPr lang="en-US" dirty="0"/>
              <a:t>O POS RBC is NOT an acceptable unit to choose for this patient</a:t>
            </a:r>
          </a:p>
          <a:p>
            <a:pPr lvl="1"/>
            <a:r>
              <a:rPr lang="en-US" dirty="0"/>
              <a:t>BMTAN: Give O NEG or A NEG</a:t>
            </a:r>
          </a:p>
          <a:p>
            <a:r>
              <a:rPr lang="en-US" dirty="0"/>
              <a:t>Overrides for Rh incompatibility… allows EXM</a:t>
            </a:r>
          </a:p>
          <a:p>
            <a:r>
              <a:rPr lang="en-US" b="1" i="1" dirty="0"/>
              <a:t>PAY ATTENTION TO YOUR OVERRIDES!</a:t>
            </a:r>
          </a:p>
        </p:txBody>
      </p:sp>
      <p:pic>
        <p:nvPicPr>
          <p:cNvPr id="5" name="Picture 4">
            <a:extLst>
              <a:ext uri="{FF2B5EF4-FFF2-40B4-BE49-F238E27FC236}">
                <a16:creationId xmlns:a16="http://schemas.microsoft.com/office/drawing/2014/main" id="{E1CA18EF-E79B-4182-771A-ADE1EA3CB63E}"/>
              </a:ext>
            </a:extLst>
          </p:cNvPr>
          <p:cNvPicPr>
            <a:picLocks noChangeAspect="1"/>
          </p:cNvPicPr>
          <p:nvPr/>
        </p:nvPicPr>
        <p:blipFill rotWithShape="1">
          <a:blip r:embed="rId3"/>
          <a:srcRect t="12512" r="4" b="25760"/>
          <a:stretch/>
        </p:blipFill>
        <p:spPr>
          <a:xfrm>
            <a:off x="4564041" y="662849"/>
            <a:ext cx="3982846" cy="2099112"/>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83B0190C-99D3-7524-E9BD-4E5E959827E7}"/>
              </a:ext>
            </a:extLst>
          </p:cNvPr>
          <p:cNvPicPr>
            <a:picLocks noChangeAspect="1"/>
          </p:cNvPicPr>
          <p:nvPr/>
        </p:nvPicPr>
        <p:blipFill rotWithShape="1">
          <a:blip r:embed="rId4"/>
          <a:srcRect l="5562" r="6210" b="1"/>
          <a:stretch/>
        </p:blipFill>
        <p:spPr>
          <a:xfrm>
            <a:off x="3852839" y="3047380"/>
            <a:ext cx="5421162" cy="2857159"/>
          </a:xfrm>
          <a:prstGeom prst="rect">
            <a:avLst/>
          </a:prstGeom>
        </p:spPr>
      </p:pic>
      <p:pic>
        <p:nvPicPr>
          <p:cNvPr id="4" name="Picture 3">
            <a:extLst>
              <a:ext uri="{FF2B5EF4-FFF2-40B4-BE49-F238E27FC236}">
                <a16:creationId xmlns:a16="http://schemas.microsoft.com/office/drawing/2014/main" id="{7A27C539-C010-911E-5518-5DC5850EA696}"/>
              </a:ext>
            </a:extLst>
          </p:cNvPr>
          <p:cNvPicPr>
            <a:picLocks noChangeAspect="1"/>
          </p:cNvPicPr>
          <p:nvPr/>
        </p:nvPicPr>
        <p:blipFill rotWithShape="1">
          <a:blip r:embed="rId5"/>
          <a:srcRect t="2703" r="2" b="9092"/>
          <a:stretch/>
        </p:blipFill>
        <p:spPr>
          <a:xfrm>
            <a:off x="3852839" y="3047380"/>
            <a:ext cx="5421188" cy="2857158"/>
          </a:xfrm>
          <a:prstGeom prst="rect">
            <a:avLst/>
          </a:prstGeom>
        </p:spPr>
      </p:pic>
    </p:spTree>
    <p:extLst>
      <p:ext uri="{BB962C8B-B14F-4D97-AF65-F5344CB8AC3E}">
        <p14:creationId xmlns:p14="http://schemas.microsoft.com/office/powerpoint/2010/main" val="360449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2BFC5-16B6-BD6E-A844-ACA2F79B9A2F}"/>
              </a:ext>
            </a:extLst>
          </p:cNvPr>
          <p:cNvSpPr>
            <a:spLocks noGrp="1"/>
          </p:cNvSpPr>
          <p:nvPr>
            <p:ph type="title"/>
          </p:nvPr>
        </p:nvSpPr>
        <p:spPr>
          <a:xfrm>
            <a:off x="675065" y="609600"/>
            <a:ext cx="2930518" cy="1320800"/>
          </a:xfrm>
        </p:spPr>
        <p:txBody>
          <a:bodyPr anchor="ctr">
            <a:normAutofit/>
          </a:bodyPr>
          <a:lstStyle/>
          <a:p>
            <a:r>
              <a:rPr lang="en-US" dirty="0"/>
              <a:t>AB Sum POS </a:t>
            </a:r>
            <a:r>
              <a:rPr lang="en-US" dirty="0">
                <a:sym typeface="Wingdings" panose="05000000000000000000" pitchFamily="2" charset="2"/>
              </a:rPr>
              <a:t> CINS</a:t>
            </a:r>
            <a:endParaRPr lang="en-US" dirty="0"/>
          </a:p>
        </p:txBody>
      </p:sp>
      <p:sp>
        <p:nvSpPr>
          <p:cNvPr id="11" name="Content Placeholder 10">
            <a:extLst>
              <a:ext uri="{FF2B5EF4-FFF2-40B4-BE49-F238E27FC236}">
                <a16:creationId xmlns:a16="http://schemas.microsoft.com/office/drawing/2014/main" id="{CE4ACEB0-D7B1-513B-B015-FA656F20AC2E}"/>
              </a:ext>
            </a:extLst>
          </p:cNvPr>
          <p:cNvSpPr>
            <a:spLocks noGrp="1"/>
          </p:cNvSpPr>
          <p:nvPr>
            <p:ph idx="1"/>
          </p:nvPr>
        </p:nvSpPr>
        <p:spPr>
          <a:xfrm>
            <a:off x="671361" y="2160589"/>
            <a:ext cx="2930517" cy="3880773"/>
          </a:xfrm>
        </p:spPr>
        <p:txBody>
          <a:bodyPr>
            <a:normAutofit/>
          </a:bodyPr>
          <a:lstStyle/>
          <a:p>
            <a:r>
              <a:rPr lang="en-US" dirty="0"/>
              <a:t>Unlikely to come across this feature but if you do, no need to fear</a:t>
            </a:r>
          </a:p>
          <a:p>
            <a:r>
              <a:rPr lang="en-US" dirty="0"/>
              <a:t>Updates POS status to CINS (clinically insignificant) </a:t>
            </a:r>
          </a:p>
          <a:p>
            <a:r>
              <a:rPr lang="en-US" dirty="0"/>
              <a:t>Has the ability to restore EXM eligibility (current NEG screen, clinically insignificant antibody)</a:t>
            </a:r>
          </a:p>
        </p:txBody>
      </p:sp>
      <p:pic>
        <p:nvPicPr>
          <p:cNvPr id="5" name="Content Placeholder 4">
            <a:extLst>
              <a:ext uri="{FF2B5EF4-FFF2-40B4-BE49-F238E27FC236}">
                <a16:creationId xmlns:a16="http://schemas.microsoft.com/office/drawing/2014/main" id="{7756B0B9-507B-E85F-BA60-7EAE139240EA}"/>
              </a:ext>
            </a:extLst>
          </p:cNvPr>
          <p:cNvPicPr>
            <a:picLocks noChangeAspect="1"/>
          </p:cNvPicPr>
          <p:nvPr/>
        </p:nvPicPr>
        <p:blipFill rotWithShape="1">
          <a:blip r:embed="rId3"/>
          <a:srcRect r="25859"/>
          <a:stretch/>
        </p:blipFill>
        <p:spPr>
          <a:xfrm>
            <a:off x="3854337" y="650054"/>
            <a:ext cx="5421162" cy="2520839"/>
          </a:xfrm>
          <a:prstGeom prst="rect">
            <a:avLst/>
          </a:prstGeom>
        </p:spPr>
      </p:pic>
      <p:pic>
        <p:nvPicPr>
          <p:cNvPr id="7" name="Picture 6">
            <a:extLst>
              <a:ext uri="{FF2B5EF4-FFF2-40B4-BE49-F238E27FC236}">
                <a16:creationId xmlns:a16="http://schemas.microsoft.com/office/drawing/2014/main" id="{DD66CC97-AEF1-C568-FA9B-D400A01F680D}"/>
              </a:ext>
            </a:extLst>
          </p:cNvPr>
          <p:cNvPicPr>
            <a:picLocks noChangeAspect="1"/>
          </p:cNvPicPr>
          <p:nvPr/>
        </p:nvPicPr>
        <p:blipFill>
          <a:blip r:embed="rId4"/>
          <a:stretch>
            <a:fillRect/>
          </a:stretch>
        </p:blipFill>
        <p:spPr>
          <a:xfrm>
            <a:off x="5049591" y="3439020"/>
            <a:ext cx="3030656" cy="2602341"/>
          </a:xfrm>
          <a:prstGeom prst="rect">
            <a:avLst/>
          </a:prstGeom>
        </p:spPr>
      </p:pic>
      <p:sp>
        <p:nvSpPr>
          <p:cNvPr id="8" name="Oval 7">
            <a:extLst>
              <a:ext uri="{FF2B5EF4-FFF2-40B4-BE49-F238E27FC236}">
                <a16:creationId xmlns:a16="http://schemas.microsoft.com/office/drawing/2014/main" id="{1DC55996-03F6-2C66-26DD-C9C048B5B429}"/>
              </a:ext>
            </a:extLst>
          </p:cNvPr>
          <p:cNvSpPr/>
          <p:nvPr/>
        </p:nvSpPr>
        <p:spPr>
          <a:xfrm>
            <a:off x="5381652" y="3791356"/>
            <a:ext cx="562029" cy="309619"/>
          </a:xfrm>
          <a:prstGeom prst="ellipse">
            <a:avLst/>
          </a:prstGeom>
          <a:noFill/>
          <a:ln w="3810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2538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109262-9023-F149-FAB3-426A9B5CC277}"/>
              </a:ext>
            </a:extLst>
          </p:cNvPr>
          <p:cNvSpPr>
            <a:spLocks noGrp="1"/>
          </p:cNvSpPr>
          <p:nvPr>
            <p:ph type="title"/>
          </p:nvPr>
        </p:nvSpPr>
        <p:spPr>
          <a:xfrm>
            <a:off x="1043950" y="1179151"/>
            <a:ext cx="3300646" cy="4463889"/>
          </a:xfrm>
        </p:spPr>
        <p:txBody>
          <a:bodyPr anchor="ctr">
            <a:normAutofit/>
          </a:bodyPr>
          <a:lstStyle/>
          <a:p>
            <a:r>
              <a:rPr lang="en-US" dirty="0"/>
              <a:t>Summary of EXM Updates</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5E3155A6-8F29-18B8-975E-629636F30F10}"/>
              </a:ext>
            </a:extLst>
          </p:cNvPr>
          <p:cNvSpPr>
            <a:spLocks noGrp="1"/>
          </p:cNvSpPr>
          <p:nvPr>
            <p:ph idx="1"/>
          </p:nvPr>
        </p:nvSpPr>
        <p:spPr>
          <a:xfrm>
            <a:off x="4978918" y="1109145"/>
            <a:ext cx="6341016" cy="4603900"/>
          </a:xfrm>
        </p:spPr>
        <p:txBody>
          <a:bodyPr anchor="ctr">
            <a:normAutofit/>
          </a:bodyPr>
          <a:lstStyle/>
          <a:p>
            <a:r>
              <a:rPr lang="en-US" dirty="0"/>
              <a:t>No Rh overrides for FFP, PLT, </a:t>
            </a:r>
            <a:r>
              <a:rPr lang="en-US" dirty="0" err="1"/>
              <a:t>Cryo</a:t>
            </a:r>
            <a:endParaRPr lang="en-US" dirty="0"/>
          </a:p>
          <a:p>
            <a:r>
              <a:rPr lang="en-US" dirty="0"/>
              <a:t>If patient is Rh NEG (no MF) and given Rh POS RBCs </a:t>
            </a:r>
            <a:r>
              <a:rPr lang="en-US" dirty="0">
                <a:sym typeface="Wingdings" panose="05000000000000000000" pitchFamily="2" charset="2"/>
              </a:rPr>
              <a:t> </a:t>
            </a:r>
            <a:r>
              <a:rPr lang="en-US" dirty="0"/>
              <a:t>EXM eligible</a:t>
            </a:r>
          </a:p>
          <a:p>
            <a:pPr lvl="1"/>
            <a:r>
              <a:rPr lang="en-US" dirty="0">
                <a:solidFill>
                  <a:srgbClr val="FF0000"/>
                </a:solidFill>
              </a:rPr>
              <a:t>Pay attention to your overrides!</a:t>
            </a:r>
          </a:p>
          <a:p>
            <a:r>
              <a:rPr lang="en-US" dirty="0"/>
              <a:t>Can EXM even if attribute requirements don’t match</a:t>
            </a:r>
          </a:p>
          <a:p>
            <a:endParaRPr lang="en-US"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15829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56887-B75F-4484-8037-F9D3C7C6F481}"/>
              </a:ext>
            </a:extLst>
          </p:cNvPr>
          <p:cNvSpPr>
            <a:spLocks noGrp="1"/>
          </p:cNvSpPr>
          <p:nvPr>
            <p:ph type="title"/>
          </p:nvPr>
        </p:nvSpPr>
        <p:spPr/>
        <p:txBody>
          <a:bodyPr>
            <a:normAutofit/>
          </a:bodyPr>
          <a:lstStyle/>
          <a:p>
            <a:r>
              <a:rPr lang="en-US" dirty="0"/>
              <a:t>BOP: Reflex testing overview</a:t>
            </a:r>
          </a:p>
        </p:txBody>
      </p:sp>
      <p:sp>
        <p:nvSpPr>
          <p:cNvPr id="3" name="Content Placeholder 2">
            <a:extLst>
              <a:ext uri="{FF2B5EF4-FFF2-40B4-BE49-F238E27FC236}">
                <a16:creationId xmlns:a16="http://schemas.microsoft.com/office/drawing/2014/main" id="{435A62C1-DB3C-FD45-18F1-A57E054036F1}"/>
              </a:ext>
            </a:extLst>
          </p:cNvPr>
          <p:cNvSpPr>
            <a:spLocks noGrp="1"/>
          </p:cNvSpPr>
          <p:nvPr>
            <p:ph type="body" idx="1"/>
          </p:nvPr>
        </p:nvSpPr>
        <p:spPr>
          <a:xfrm>
            <a:off x="761311" y="4527448"/>
            <a:ext cx="8596668" cy="860400"/>
          </a:xfrm>
        </p:spPr>
        <p:txBody>
          <a:bodyPr>
            <a:normAutofit/>
          </a:bodyPr>
          <a:lstStyle/>
          <a:p>
            <a:r>
              <a:rPr lang="en-US" sz="2300" dirty="0"/>
              <a:t>AS – PREN - DARA</a:t>
            </a:r>
          </a:p>
          <a:p>
            <a:endParaRPr lang="en-US" dirty="0"/>
          </a:p>
          <a:p>
            <a:endParaRPr lang="en-US" dirty="0"/>
          </a:p>
        </p:txBody>
      </p:sp>
    </p:spTree>
    <p:extLst>
      <p:ext uri="{BB962C8B-B14F-4D97-AF65-F5344CB8AC3E}">
        <p14:creationId xmlns:p14="http://schemas.microsoft.com/office/powerpoint/2010/main" val="3429692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333DD-177B-C177-D839-F508AE26F3C3}"/>
              </a:ext>
            </a:extLst>
          </p:cNvPr>
          <p:cNvSpPr>
            <a:spLocks noGrp="1"/>
          </p:cNvSpPr>
          <p:nvPr>
            <p:ph type="title"/>
          </p:nvPr>
        </p:nvSpPr>
        <p:spPr>
          <a:xfrm>
            <a:off x="391753" y="652284"/>
            <a:ext cx="8596668" cy="665527"/>
          </a:xfrm>
        </p:spPr>
        <p:txBody>
          <a:bodyPr/>
          <a:lstStyle/>
          <a:p>
            <a:r>
              <a:rPr lang="en-US" dirty="0"/>
              <a:t>AS POS? Automatically adds ABI</a:t>
            </a:r>
          </a:p>
        </p:txBody>
      </p:sp>
      <p:pic>
        <p:nvPicPr>
          <p:cNvPr id="5" name="Picture 4">
            <a:extLst>
              <a:ext uri="{FF2B5EF4-FFF2-40B4-BE49-F238E27FC236}">
                <a16:creationId xmlns:a16="http://schemas.microsoft.com/office/drawing/2014/main" id="{F17CC7AB-CCF7-65F3-BC80-E32B7F988C16}"/>
              </a:ext>
            </a:extLst>
          </p:cNvPr>
          <p:cNvPicPr>
            <a:picLocks noChangeAspect="1"/>
          </p:cNvPicPr>
          <p:nvPr/>
        </p:nvPicPr>
        <p:blipFill>
          <a:blip r:embed="rId3"/>
          <a:stretch>
            <a:fillRect/>
          </a:stretch>
        </p:blipFill>
        <p:spPr>
          <a:xfrm>
            <a:off x="504504" y="1579068"/>
            <a:ext cx="9032846" cy="3476705"/>
          </a:xfrm>
          <a:prstGeom prst="rect">
            <a:avLst/>
          </a:prstGeom>
        </p:spPr>
      </p:pic>
      <p:pic>
        <p:nvPicPr>
          <p:cNvPr id="7" name="Picture 6">
            <a:extLst>
              <a:ext uri="{FF2B5EF4-FFF2-40B4-BE49-F238E27FC236}">
                <a16:creationId xmlns:a16="http://schemas.microsoft.com/office/drawing/2014/main" id="{0EBB97D3-BC1F-176A-BC98-7CD3FA980366}"/>
              </a:ext>
            </a:extLst>
          </p:cNvPr>
          <p:cNvPicPr>
            <a:picLocks noChangeAspect="1"/>
          </p:cNvPicPr>
          <p:nvPr/>
        </p:nvPicPr>
        <p:blipFill>
          <a:blip r:embed="rId4"/>
          <a:stretch>
            <a:fillRect/>
          </a:stretch>
        </p:blipFill>
        <p:spPr>
          <a:xfrm>
            <a:off x="391753" y="1579068"/>
            <a:ext cx="9565341" cy="4030396"/>
          </a:xfrm>
          <a:prstGeom prst="rect">
            <a:avLst/>
          </a:prstGeom>
        </p:spPr>
      </p:pic>
      <p:sp>
        <p:nvSpPr>
          <p:cNvPr id="8" name="TextBox 7">
            <a:extLst>
              <a:ext uri="{FF2B5EF4-FFF2-40B4-BE49-F238E27FC236}">
                <a16:creationId xmlns:a16="http://schemas.microsoft.com/office/drawing/2014/main" id="{D15504F0-C57C-239C-5146-ADCCAAF1FD1C}"/>
              </a:ext>
            </a:extLst>
          </p:cNvPr>
          <p:cNvSpPr txBox="1"/>
          <p:nvPr/>
        </p:nvSpPr>
        <p:spPr>
          <a:xfrm>
            <a:off x="5298141" y="2472913"/>
            <a:ext cx="4064190" cy="646331"/>
          </a:xfrm>
          <a:prstGeom prst="rect">
            <a:avLst/>
          </a:prstGeom>
          <a:effectLst>
            <a:softEdge rad="63500"/>
          </a:effectLst>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dirty="0">
                <a:solidFill>
                  <a:schemeClr val="accent2">
                    <a:lumMod val="50000"/>
                  </a:schemeClr>
                </a:solidFill>
              </a:rPr>
              <a:t>Don’t need it? </a:t>
            </a:r>
          </a:p>
          <a:p>
            <a:pPr algn="ctr"/>
            <a:r>
              <a:rPr lang="en-US" dirty="0">
                <a:solidFill>
                  <a:schemeClr val="accent2">
                    <a:lumMod val="50000"/>
                  </a:schemeClr>
                </a:solidFill>
              </a:rPr>
              <a:t>SHIFT+DELETE BEFORE YOU HIT SAVE!</a:t>
            </a:r>
          </a:p>
        </p:txBody>
      </p:sp>
    </p:spTree>
    <p:extLst>
      <p:ext uri="{BB962C8B-B14F-4D97-AF65-F5344CB8AC3E}">
        <p14:creationId xmlns:p14="http://schemas.microsoft.com/office/powerpoint/2010/main" val="256662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AACBF-19FD-F5BD-8D63-6941444B6D09}"/>
              </a:ext>
            </a:extLst>
          </p:cNvPr>
          <p:cNvSpPr>
            <a:spLocks noGrp="1"/>
          </p:cNvSpPr>
          <p:nvPr>
            <p:ph type="title"/>
          </p:nvPr>
        </p:nvSpPr>
        <p:spPr>
          <a:xfrm>
            <a:off x="676746" y="609600"/>
            <a:ext cx="3729076" cy="1320800"/>
          </a:xfrm>
        </p:spPr>
        <p:txBody>
          <a:bodyPr anchor="ctr">
            <a:normAutofit/>
          </a:bodyPr>
          <a:lstStyle/>
          <a:p>
            <a:r>
              <a:rPr lang="en-US"/>
              <a:t>AS POS on Tango</a:t>
            </a:r>
          </a:p>
        </p:txBody>
      </p:sp>
      <p:sp>
        <p:nvSpPr>
          <p:cNvPr id="3" name="Content Placeholder 2">
            <a:extLst>
              <a:ext uri="{FF2B5EF4-FFF2-40B4-BE49-F238E27FC236}">
                <a16:creationId xmlns:a16="http://schemas.microsoft.com/office/drawing/2014/main" id="{E96A9313-2915-F4AB-25B7-8BE080D70221}"/>
              </a:ext>
            </a:extLst>
          </p:cNvPr>
          <p:cNvSpPr>
            <a:spLocks noGrp="1"/>
          </p:cNvSpPr>
          <p:nvPr>
            <p:ph idx="1"/>
          </p:nvPr>
        </p:nvSpPr>
        <p:spPr>
          <a:xfrm>
            <a:off x="685167" y="2160589"/>
            <a:ext cx="3720916" cy="3560733"/>
          </a:xfrm>
        </p:spPr>
        <p:txBody>
          <a:bodyPr>
            <a:normAutofit/>
          </a:bodyPr>
          <a:lstStyle/>
          <a:p>
            <a:r>
              <a:rPr lang="en-US"/>
              <a:t>If you release results from BB Instruments, you cannot shift + delete the ABI added to the TSCR order</a:t>
            </a:r>
          </a:p>
          <a:p>
            <a:r>
              <a:rPr lang="en-US"/>
              <a:t>If you don’t want ABI added, release Tango results via BOP, then shift + delete</a:t>
            </a:r>
          </a:p>
        </p:txBody>
      </p:sp>
      <p:pic>
        <p:nvPicPr>
          <p:cNvPr id="1028" name="Picture 4" descr="image">
            <a:extLst>
              <a:ext uri="{FF2B5EF4-FFF2-40B4-BE49-F238E27FC236}">
                <a16:creationId xmlns:a16="http://schemas.microsoft.com/office/drawing/2014/main" id="{504F7A58-A470-31A1-832E-3C89F126956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4035" y="2181390"/>
            <a:ext cx="4602747" cy="1990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551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4973D-5F9C-E84C-A071-0A7D86B5D852}"/>
              </a:ext>
            </a:extLst>
          </p:cNvPr>
          <p:cNvSpPr>
            <a:spLocks noGrp="1"/>
          </p:cNvSpPr>
          <p:nvPr>
            <p:ph type="title"/>
          </p:nvPr>
        </p:nvSpPr>
        <p:spPr>
          <a:xfrm>
            <a:off x="591804" y="776300"/>
            <a:ext cx="8596668" cy="598415"/>
          </a:xfrm>
        </p:spPr>
        <p:txBody>
          <a:bodyPr>
            <a:normAutofit fontScale="90000"/>
          </a:bodyPr>
          <a:lstStyle/>
          <a:p>
            <a:r>
              <a:rPr lang="en-US" dirty="0"/>
              <a:t>Prenatal reflex BBC</a:t>
            </a:r>
          </a:p>
        </p:txBody>
      </p:sp>
      <p:pic>
        <p:nvPicPr>
          <p:cNvPr id="5" name="Picture 4">
            <a:extLst>
              <a:ext uri="{FF2B5EF4-FFF2-40B4-BE49-F238E27FC236}">
                <a16:creationId xmlns:a16="http://schemas.microsoft.com/office/drawing/2014/main" id="{CECD9DAD-E26D-4696-F4DB-87D0AC035D71}"/>
              </a:ext>
            </a:extLst>
          </p:cNvPr>
          <p:cNvPicPr>
            <a:picLocks noChangeAspect="1"/>
          </p:cNvPicPr>
          <p:nvPr/>
        </p:nvPicPr>
        <p:blipFill>
          <a:blip r:embed="rId3"/>
          <a:stretch>
            <a:fillRect/>
          </a:stretch>
        </p:blipFill>
        <p:spPr>
          <a:xfrm>
            <a:off x="678628" y="1602511"/>
            <a:ext cx="9464082" cy="3652977"/>
          </a:xfrm>
          <a:prstGeom prst="rect">
            <a:avLst/>
          </a:prstGeom>
        </p:spPr>
      </p:pic>
    </p:spTree>
    <p:extLst>
      <p:ext uri="{BB962C8B-B14F-4D97-AF65-F5344CB8AC3E}">
        <p14:creationId xmlns:p14="http://schemas.microsoft.com/office/powerpoint/2010/main" val="249620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39FDD-E6AF-6814-8F92-127D4580B297}"/>
              </a:ext>
            </a:extLst>
          </p:cNvPr>
          <p:cNvSpPr>
            <a:spLocks noGrp="1"/>
          </p:cNvSpPr>
          <p:nvPr>
            <p:ph type="title"/>
          </p:nvPr>
        </p:nvSpPr>
        <p:spPr>
          <a:xfrm>
            <a:off x="677334" y="609600"/>
            <a:ext cx="8596668" cy="707472"/>
          </a:xfrm>
        </p:spPr>
        <p:txBody>
          <a:bodyPr/>
          <a:lstStyle/>
          <a:p>
            <a:r>
              <a:rPr lang="en-US" dirty="0"/>
              <a:t>DARA Reflex DTT</a:t>
            </a:r>
          </a:p>
        </p:txBody>
      </p:sp>
      <p:pic>
        <p:nvPicPr>
          <p:cNvPr id="5" name="Picture 4">
            <a:extLst>
              <a:ext uri="{FF2B5EF4-FFF2-40B4-BE49-F238E27FC236}">
                <a16:creationId xmlns:a16="http://schemas.microsoft.com/office/drawing/2014/main" id="{E1A2C960-A956-67D8-1B42-D09E8242911B}"/>
              </a:ext>
            </a:extLst>
          </p:cNvPr>
          <p:cNvPicPr>
            <a:picLocks noChangeAspect="1"/>
          </p:cNvPicPr>
          <p:nvPr/>
        </p:nvPicPr>
        <p:blipFill>
          <a:blip r:embed="rId3"/>
          <a:stretch>
            <a:fillRect/>
          </a:stretch>
        </p:blipFill>
        <p:spPr>
          <a:xfrm>
            <a:off x="808130" y="1662623"/>
            <a:ext cx="8546019" cy="2964581"/>
          </a:xfrm>
          <a:prstGeom prst="rect">
            <a:avLst/>
          </a:prstGeom>
        </p:spPr>
      </p:pic>
    </p:spTree>
    <p:extLst>
      <p:ext uri="{BB962C8B-B14F-4D97-AF65-F5344CB8AC3E}">
        <p14:creationId xmlns:p14="http://schemas.microsoft.com/office/powerpoint/2010/main" val="3466194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2FA5C-F144-9BC3-95C4-DCE126DD630C}"/>
              </a:ext>
            </a:extLst>
          </p:cNvPr>
          <p:cNvSpPr>
            <a:spLocks noGrp="1"/>
          </p:cNvSpPr>
          <p:nvPr>
            <p:ph type="title"/>
          </p:nvPr>
        </p:nvSpPr>
        <p:spPr>
          <a:xfrm>
            <a:off x="436486" y="821841"/>
            <a:ext cx="8596668" cy="699083"/>
          </a:xfrm>
        </p:spPr>
        <p:txBody>
          <a:bodyPr/>
          <a:lstStyle/>
          <a:p>
            <a:r>
              <a:rPr lang="en-US" dirty="0"/>
              <a:t>All things Neonates</a:t>
            </a:r>
          </a:p>
        </p:txBody>
      </p:sp>
      <p:pic>
        <p:nvPicPr>
          <p:cNvPr id="5" name="Picture 4">
            <a:extLst>
              <a:ext uri="{FF2B5EF4-FFF2-40B4-BE49-F238E27FC236}">
                <a16:creationId xmlns:a16="http://schemas.microsoft.com/office/drawing/2014/main" id="{FE005C05-394B-EDBC-1277-E789093BFE98}"/>
              </a:ext>
            </a:extLst>
          </p:cNvPr>
          <p:cNvPicPr>
            <a:picLocks noChangeAspect="1"/>
          </p:cNvPicPr>
          <p:nvPr/>
        </p:nvPicPr>
        <p:blipFill>
          <a:blip r:embed="rId3"/>
          <a:stretch>
            <a:fillRect/>
          </a:stretch>
        </p:blipFill>
        <p:spPr>
          <a:xfrm>
            <a:off x="436486" y="1904859"/>
            <a:ext cx="9281488" cy="3432217"/>
          </a:xfrm>
          <a:prstGeom prst="rect">
            <a:avLst/>
          </a:prstGeom>
        </p:spPr>
      </p:pic>
      <p:sp>
        <p:nvSpPr>
          <p:cNvPr id="6" name="TextBox 5">
            <a:extLst>
              <a:ext uri="{FF2B5EF4-FFF2-40B4-BE49-F238E27FC236}">
                <a16:creationId xmlns:a16="http://schemas.microsoft.com/office/drawing/2014/main" id="{227A9BD6-FEB1-6278-32A8-1463BBB0B6F5}"/>
              </a:ext>
            </a:extLst>
          </p:cNvPr>
          <p:cNvSpPr txBox="1"/>
          <p:nvPr/>
        </p:nvSpPr>
        <p:spPr>
          <a:xfrm>
            <a:off x="4734820" y="2505670"/>
            <a:ext cx="4270160" cy="923330"/>
          </a:xfrm>
          <a:prstGeom prst="rect">
            <a:avLst/>
          </a:prstGeom>
          <a:effectLst>
            <a:softEdge rad="6350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a:solidFill>
                  <a:schemeClr val="accent2">
                    <a:lumMod val="50000"/>
                  </a:schemeClr>
                </a:solidFill>
              </a:rPr>
              <a:t>If you attempt to allocate on a TSCR for a patient &lt;4 </a:t>
            </a:r>
            <a:r>
              <a:rPr lang="en-US" dirty="0" err="1">
                <a:solidFill>
                  <a:schemeClr val="accent2">
                    <a:lumMod val="50000"/>
                  </a:schemeClr>
                </a:solidFill>
              </a:rPr>
              <a:t>mo</a:t>
            </a:r>
            <a:r>
              <a:rPr lang="en-US" dirty="0">
                <a:solidFill>
                  <a:schemeClr val="accent2">
                    <a:lumMod val="50000"/>
                  </a:schemeClr>
                </a:solidFill>
              </a:rPr>
              <a:t>/old, it will remind you to utilize TNRBC for allocate/issue</a:t>
            </a:r>
          </a:p>
        </p:txBody>
      </p:sp>
    </p:spTree>
    <p:extLst>
      <p:ext uri="{BB962C8B-B14F-4D97-AF65-F5344CB8AC3E}">
        <p14:creationId xmlns:p14="http://schemas.microsoft.com/office/powerpoint/2010/main" val="1812913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A0650FA-175F-CB74-81BE-41318B8B2C68}"/>
              </a:ext>
            </a:extLst>
          </p:cNvPr>
          <p:cNvPicPr>
            <a:picLocks noChangeAspect="1"/>
          </p:cNvPicPr>
          <p:nvPr/>
        </p:nvPicPr>
        <p:blipFill>
          <a:blip r:embed="rId2"/>
          <a:stretch>
            <a:fillRect/>
          </a:stretch>
        </p:blipFill>
        <p:spPr>
          <a:xfrm>
            <a:off x="677334" y="1570768"/>
            <a:ext cx="6292747" cy="3716463"/>
          </a:xfrm>
          <a:prstGeom prst="rect">
            <a:avLst/>
          </a:prstGeom>
        </p:spPr>
      </p:pic>
      <p:sp>
        <p:nvSpPr>
          <p:cNvPr id="2" name="Title 1">
            <a:extLst>
              <a:ext uri="{FF2B5EF4-FFF2-40B4-BE49-F238E27FC236}">
                <a16:creationId xmlns:a16="http://schemas.microsoft.com/office/drawing/2014/main" id="{4F38D4E3-C7B2-BED7-619D-51270B09E03C}"/>
              </a:ext>
            </a:extLst>
          </p:cNvPr>
          <p:cNvSpPr>
            <a:spLocks noGrp="1"/>
          </p:cNvSpPr>
          <p:nvPr>
            <p:ph type="title"/>
          </p:nvPr>
        </p:nvSpPr>
        <p:spPr>
          <a:xfrm>
            <a:off x="677334" y="609600"/>
            <a:ext cx="8596668" cy="673916"/>
          </a:xfrm>
        </p:spPr>
        <p:txBody>
          <a:bodyPr/>
          <a:lstStyle/>
          <a:p>
            <a:r>
              <a:rPr lang="en-US" dirty="0"/>
              <a:t>Logging in</a:t>
            </a:r>
          </a:p>
        </p:txBody>
      </p:sp>
      <p:sp>
        <p:nvSpPr>
          <p:cNvPr id="8" name="Arrow: Left 7">
            <a:extLst>
              <a:ext uri="{FF2B5EF4-FFF2-40B4-BE49-F238E27FC236}">
                <a16:creationId xmlns:a16="http://schemas.microsoft.com/office/drawing/2014/main" id="{92CF37BF-B67A-9785-A727-1C899DA7B2E7}"/>
              </a:ext>
            </a:extLst>
          </p:cNvPr>
          <p:cNvSpPr/>
          <p:nvPr/>
        </p:nvSpPr>
        <p:spPr>
          <a:xfrm rot="20280813">
            <a:off x="6231212" y="2051303"/>
            <a:ext cx="1477738" cy="1914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B1F0B333-D426-9222-C68F-25E2E7D94100}"/>
              </a:ext>
            </a:extLst>
          </p:cNvPr>
          <p:cNvSpPr/>
          <p:nvPr/>
        </p:nvSpPr>
        <p:spPr>
          <a:xfrm rot="883559">
            <a:off x="4655707" y="3231044"/>
            <a:ext cx="2807269" cy="2157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86A61A2-5A35-6407-3CC9-3338E29098EE}"/>
              </a:ext>
            </a:extLst>
          </p:cNvPr>
          <p:cNvSpPr txBox="1"/>
          <p:nvPr/>
        </p:nvSpPr>
        <p:spPr>
          <a:xfrm>
            <a:off x="7494739" y="1570768"/>
            <a:ext cx="2015006" cy="584775"/>
          </a:xfrm>
          <a:prstGeom prst="rect">
            <a:avLst/>
          </a:prstGeom>
          <a:noFill/>
        </p:spPr>
        <p:txBody>
          <a:bodyPr wrap="square" rtlCol="0">
            <a:spAutoFit/>
          </a:bodyPr>
          <a:lstStyle/>
          <a:p>
            <a:pPr algn="ctr"/>
            <a:r>
              <a:rPr lang="en-US" dirty="0"/>
              <a:t>AMC </a:t>
            </a:r>
            <a:r>
              <a:rPr lang="en-US" dirty="0" err="1"/>
              <a:t>User+Pass</a:t>
            </a:r>
            <a:endParaRPr lang="en-US" dirty="0"/>
          </a:p>
          <a:p>
            <a:pPr algn="ctr"/>
            <a:r>
              <a:rPr lang="en-US" sz="1400" dirty="0"/>
              <a:t>No more Tech ID!</a:t>
            </a:r>
          </a:p>
        </p:txBody>
      </p:sp>
      <p:sp>
        <p:nvSpPr>
          <p:cNvPr id="16" name="TextBox 15">
            <a:extLst>
              <a:ext uri="{FF2B5EF4-FFF2-40B4-BE49-F238E27FC236}">
                <a16:creationId xmlns:a16="http://schemas.microsoft.com/office/drawing/2014/main" id="{56A8F6A2-AB9F-4B04-1EFB-9C0FB6D039CB}"/>
              </a:ext>
            </a:extLst>
          </p:cNvPr>
          <p:cNvSpPr txBox="1"/>
          <p:nvPr/>
        </p:nvSpPr>
        <p:spPr>
          <a:xfrm>
            <a:off x="7386479" y="3496284"/>
            <a:ext cx="1887523" cy="646331"/>
          </a:xfrm>
          <a:prstGeom prst="rect">
            <a:avLst/>
          </a:prstGeom>
          <a:noFill/>
        </p:spPr>
        <p:txBody>
          <a:bodyPr wrap="square" rtlCol="0">
            <a:spAutoFit/>
          </a:bodyPr>
          <a:lstStyle/>
          <a:p>
            <a:pPr algn="ctr"/>
            <a:r>
              <a:rPr lang="en-US" dirty="0"/>
              <a:t>Location MUST be HBB!</a:t>
            </a:r>
          </a:p>
        </p:txBody>
      </p:sp>
    </p:spTree>
    <p:extLst>
      <p:ext uri="{BB962C8B-B14F-4D97-AF65-F5344CB8AC3E}">
        <p14:creationId xmlns:p14="http://schemas.microsoft.com/office/powerpoint/2010/main" val="3778299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EA507-F478-8871-F345-2674B7E40BD9}"/>
              </a:ext>
            </a:extLst>
          </p:cNvPr>
          <p:cNvSpPr>
            <a:spLocks noGrp="1"/>
          </p:cNvSpPr>
          <p:nvPr>
            <p:ph type="title"/>
          </p:nvPr>
        </p:nvSpPr>
        <p:spPr>
          <a:xfrm>
            <a:off x="677334" y="473368"/>
            <a:ext cx="8596668" cy="686540"/>
          </a:xfrm>
        </p:spPr>
        <p:txBody>
          <a:bodyPr/>
          <a:lstStyle/>
          <a:p>
            <a:r>
              <a:rPr lang="en-US" dirty="0"/>
              <a:t>All things Neonates cont.</a:t>
            </a:r>
          </a:p>
        </p:txBody>
      </p:sp>
      <p:sp>
        <p:nvSpPr>
          <p:cNvPr id="3" name="Content Placeholder 2">
            <a:extLst>
              <a:ext uri="{FF2B5EF4-FFF2-40B4-BE49-F238E27FC236}">
                <a16:creationId xmlns:a16="http://schemas.microsoft.com/office/drawing/2014/main" id="{2852D575-72C1-8DB3-B19C-EC6022581830}"/>
              </a:ext>
            </a:extLst>
          </p:cNvPr>
          <p:cNvSpPr>
            <a:spLocks noGrp="1"/>
          </p:cNvSpPr>
          <p:nvPr>
            <p:ph idx="1"/>
          </p:nvPr>
        </p:nvSpPr>
        <p:spPr>
          <a:xfrm>
            <a:off x="677334" y="1159909"/>
            <a:ext cx="8596668" cy="364092"/>
          </a:xfrm>
        </p:spPr>
        <p:txBody>
          <a:bodyPr>
            <a:normAutofit lnSpcReduction="10000"/>
          </a:bodyPr>
          <a:lstStyle/>
          <a:p>
            <a:r>
              <a:rPr lang="en-US" dirty="0"/>
              <a:t>Example: A NEG Neonate with an O NEG RBC</a:t>
            </a:r>
          </a:p>
        </p:txBody>
      </p:sp>
      <p:pic>
        <p:nvPicPr>
          <p:cNvPr id="6" name="Picture 5">
            <a:extLst>
              <a:ext uri="{FF2B5EF4-FFF2-40B4-BE49-F238E27FC236}">
                <a16:creationId xmlns:a16="http://schemas.microsoft.com/office/drawing/2014/main" id="{623B97D5-FFFC-A3FD-434A-33A085CD6B86}"/>
              </a:ext>
            </a:extLst>
          </p:cNvPr>
          <p:cNvPicPr>
            <a:picLocks noChangeAspect="1"/>
          </p:cNvPicPr>
          <p:nvPr/>
        </p:nvPicPr>
        <p:blipFill>
          <a:blip r:embed="rId3"/>
          <a:stretch>
            <a:fillRect/>
          </a:stretch>
        </p:blipFill>
        <p:spPr>
          <a:xfrm>
            <a:off x="677333" y="1524001"/>
            <a:ext cx="8596667" cy="4743780"/>
          </a:xfrm>
          <a:prstGeom prst="rect">
            <a:avLst/>
          </a:prstGeom>
        </p:spPr>
      </p:pic>
    </p:spTree>
    <p:extLst>
      <p:ext uri="{BB962C8B-B14F-4D97-AF65-F5344CB8AC3E}">
        <p14:creationId xmlns:p14="http://schemas.microsoft.com/office/powerpoint/2010/main" val="3305442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EA507-F478-8871-F345-2674B7E40BD9}"/>
              </a:ext>
            </a:extLst>
          </p:cNvPr>
          <p:cNvSpPr>
            <a:spLocks noGrp="1"/>
          </p:cNvSpPr>
          <p:nvPr>
            <p:ph type="title"/>
          </p:nvPr>
        </p:nvSpPr>
        <p:spPr>
          <a:xfrm>
            <a:off x="677334" y="473368"/>
            <a:ext cx="8596668" cy="686540"/>
          </a:xfrm>
        </p:spPr>
        <p:txBody>
          <a:bodyPr/>
          <a:lstStyle/>
          <a:p>
            <a:r>
              <a:rPr lang="en-US" dirty="0"/>
              <a:t>All things Neonates cont.</a:t>
            </a:r>
          </a:p>
        </p:txBody>
      </p:sp>
      <p:sp>
        <p:nvSpPr>
          <p:cNvPr id="3" name="Content Placeholder 2">
            <a:extLst>
              <a:ext uri="{FF2B5EF4-FFF2-40B4-BE49-F238E27FC236}">
                <a16:creationId xmlns:a16="http://schemas.microsoft.com/office/drawing/2014/main" id="{2852D575-72C1-8DB3-B19C-EC6022581830}"/>
              </a:ext>
            </a:extLst>
          </p:cNvPr>
          <p:cNvSpPr>
            <a:spLocks noGrp="1"/>
          </p:cNvSpPr>
          <p:nvPr>
            <p:ph idx="1"/>
          </p:nvPr>
        </p:nvSpPr>
        <p:spPr>
          <a:xfrm>
            <a:off x="677334" y="1159909"/>
            <a:ext cx="8596668" cy="364092"/>
          </a:xfrm>
        </p:spPr>
        <p:txBody>
          <a:bodyPr>
            <a:normAutofit lnSpcReduction="10000"/>
          </a:bodyPr>
          <a:lstStyle/>
          <a:p>
            <a:r>
              <a:rPr lang="en-US" dirty="0"/>
              <a:t>Example: A NEG Neonate with an O POS RBC</a:t>
            </a:r>
          </a:p>
        </p:txBody>
      </p:sp>
      <p:pic>
        <p:nvPicPr>
          <p:cNvPr id="4" name="Picture 3">
            <a:extLst>
              <a:ext uri="{FF2B5EF4-FFF2-40B4-BE49-F238E27FC236}">
                <a16:creationId xmlns:a16="http://schemas.microsoft.com/office/drawing/2014/main" id="{15F08181-2DAD-173E-8CB1-8E572F57AB77}"/>
              </a:ext>
            </a:extLst>
          </p:cNvPr>
          <p:cNvPicPr>
            <a:picLocks noChangeAspect="1"/>
          </p:cNvPicPr>
          <p:nvPr/>
        </p:nvPicPr>
        <p:blipFill>
          <a:blip r:embed="rId3"/>
          <a:stretch>
            <a:fillRect/>
          </a:stretch>
        </p:blipFill>
        <p:spPr>
          <a:xfrm>
            <a:off x="677334" y="1524001"/>
            <a:ext cx="8386455" cy="4647494"/>
          </a:xfrm>
          <a:prstGeom prst="rect">
            <a:avLst/>
          </a:prstGeom>
        </p:spPr>
      </p:pic>
    </p:spTree>
    <p:extLst>
      <p:ext uri="{BB962C8B-B14F-4D97-AF65-F5344CB8AC3E}">
        <p14:creationId xmlns:p14="http://schemas.microsoft.com/office/powerpoint/2010/main" val="3246458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14144-D324-2292-51E5-2285F5273E59}"/>
              </a:ext>
            </a:extLst>
          </p:cNvPr>
          <p:cNvSpPr>
            <a:spLocks noGrp="1"/>
          </p:cNvSpPr>
          <p:nvPr>
            <p:ph type="title"/>
          </p:nvPr>
        </p:nvSpPr>
        <p:spPr>
          <a:xfrm>
            <a:off x="677334" y="609600"/>
            <a:ext cx="8596668" cy="657726"/>
          </a:xfrm>
        </p:spPr>
        <p:txBody>
          <a:bodyPr/>
          <a:lstStyle/>
          <a:p>
            <a:r>
              <a:rPr lang="en-US" dirty="0"/>
              <a:t>Reports</a:t>
            </a:r>
          </a:p>
        </p:txBody>
      </p:sp>
      <p:sp>
        <p:nvSpPr>
          <p:cNvPr id="3" name="Content Placeholder 2">
            <a:extLst>
              <a:ext uri="{FF2B5EF4-FFF2-40B4-BE49-F238E27FC236}">
                <a16:creationId xmlns:a16="http://schemas.microsoft.com/office/drawing/2014/main" id="{8C1F0A9E-36DD-7E50-83EE-247E1DF6CA30}"/>
              </a:ext>
            </a:extLst>
          </p:cNvPr>
          <p:cNvSpPr>
            <a:spLocks noGrp="1"/>
          </p:cNvSpPr>
          <p:nvPr>
            <p:ph idx="1"/>
          </p:nvPr>
        </p:nvSpPr>
        <p:spPr>
          <a:xfrm>
            <a:off x="677334" y="1411705"/>
            <a:ext cx="8596668" cy="4629657"/>
          </a:xfrm>
        </p:spPr>
        <p:txBody>
          <a:bodyPr/>
          <a:lstStyle/>
          <a:p>
            <a:r>
              <a:rPr lang="en-US" dirty="0"/>
              <a:t>Certain reports will be moving from </a:t>
            </a:r>
            <a:r>
              <a:rPr lang="en-US" dirty="0" err="1"/>
              <a:t>SmarTerm</a:t>
            </a:r>
            <a:r>
              <a:rPr lang="en-US" dirty="0"/>
              <a:t>/Putty to GUI</a:t>
            </a:r>
          </a:p>
          <a:p>
            <a:pPr lvl="1"/>
            <a:r>
              <a:rPr lang="en-US" dirty="0"/>
              <a:t>BBR7 (will stay in Putty for the time being)</a:t>
            </a:r>
          </a:p>
          <a:p>
            <a:pPr lvl="1"/>
            <a:r>
              <a:rPr lang="en-US" dirty="0"/>
              <a:t>Utilization report; saves to workstation or a secure drive as .csv</a:t>
            </a:r>
          </a:p>
          <a:p>
            <a:r>
              <a:rPr lang="en-US" dirty="0"/>
              <a:t>Pending log and BBR14 via BOP</a:t>
            </a:r>
          </a:p>
          <a:p>
            <a:pPr lvl="1"/>
            <a:r>
              <a:rPr lang="en-US" dirty="0"/>
              <a:t>For now, print via Putty</a:t>
            </a:r>
          </a:p>
          <a:p>
            <a:pPr lvl="1"/>
            <a:endParaRPr lang="en-US" dirty="0"/>
          </a:p>
        </p:txBody>
      </p:sp>
      <p:pic>
        <p:nvPicPr>
          <p:cNvPr id="5" name="Picture 4">
            <a:extLst>
              <a:ext uri="{FF2B5EF4-FFF2-40B4-BE49-F238E27FC236}">
                <a16:creationId xmlns:a16="http://schemas.microsoft.com/office/drawing/2014/main" id="{2173D292-3259-23F8-0E13-0F3D7AA7BA17}"/>
              </a:ext>
            </a:extLst>
          </p:cNvPr>
          <p:cNvPicPr>
            <a:picLocks noChangeAspect="1"/>
          </p:cNvPicPr>
          <p:nvPr/>
        </p:nvPicPr>
        <p:blipFill>
          <a:blip r:embed="rId2"/>
          <a:stretch>
            <a:fillRect/>
          </a:stretch>
        </p:blipFill>
        <p:spPr>
          <a:xfrm>
            <a:off x="1568117" y="3429000"/>
            <a:ext cx="5943600" cy="1619250"/>
          </a:xfrm>
          <a:prstGeom prst="rect">
            <a:avLst/>
          </a:prstGeom>
        </p:spPr>
      </p:pic>
    </p:spTree>
    <p:extLst>
      <p:ext uri="{BB962C8B-B14F-4D97-AF65-F5344CB8AC3E}">
        <p14:creationId xmlns:p14="http://schemas.microsoft.com/office/powerpoint/2010/main" val="327449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8B55-5EEF-547B-EC3F-1A84B7AE9425}"/>
              </a:ext>
            </a:extLst>
          </p:cNvPr>
          <p:cNvSpPr>
            <a:spLocks noGrp="1"/>
          </p:cNvSpPr>
          <p:nvPr>
            <p:ph type="title"/>
          </p:nvPr>
        </p:nvSpPr>
        <p:spPr>
          <a:xfrm>
            <a:off x="710151" y="1324356"/>
            <a:ext cx="8596668" cy="732639"/>
          </a:xfrm>
        </p:spPr>
        <p:txBody>
          <a:bodyPr>
            <a:normAutofit fontScale="90000"/>
          </a:bodyPr>
          <a:lstStyle/>
          <a:p>
            <a:r>
              <a:rPr lang="en-US" sz="4400" dirty="0"/>
              <a:t>Minor BOP Updates</a:t>
            </a:r>
          </a:p>
        </p:txBody>
      </p:sp>
      <p:sp>
        <p:nvSpPr>
          <p:cNvPr id="3" name="Content Placeholder 2">
            <a:extLst>
              <a:ext uri="{FF2B5EF4-FFF2-40B4-BE49-F238E27FC236}">
                <a16:creationId xmlns:a16="http://schemas.microsoft.com/office/drawing/2014/main" id="{D30039FD-8D57-772C-3145-CF997F9932C3}"/>
              </a:ext>
            </a:extLst>
          </p:cNvPr>
          <p:cNvSpPr>
            <a:spLocks noGrp="1"/>
          </p:cNvSpPr>
          <p:nvPr>
            <p:ph idx="1"/>
          </p:nvPr>
        </p:nvSpPr>
        <p:spPr>
          <a:xfrm>
            <a:off x="710151" y="2309223"/>
            <a:ext cx="4298334" cy="3880773"/>
          </a:xfrm>
        </p:spPr>
        <p:txBody>
          <a:bodyPr/>
          <a:lstStyle/>
          <a:p>
            <a:r>
              <a:rPr lang="en-US" sz="2400" dirty="0"/>
              <a:t>BOP shows expiration date and time of specimen</a:t>
            </a:r>
          </a:p>
          <a:p>
            <a:r>
              <a:rPr lang="en-US" sz="2400" dirty="0"/>
              <a:t>Use ABUS instead of ABUNKN</a:t>
            </a:r>
          </a:p>
          <a:p>
            <a:endParaRPr lang="en-US" dirty="0"/>
          </a:p>
        </p:txBody>
      </p:sp>
      <p:pic>
        <p:nvPicPr>
          <p:cNvPr id="7" name="Picture 6">
            <a:extLst>
              <a:ext uri="{FF2B5EF4-FFF2-40B4-BE49-F238E27FC236}">
                <a16:creationId xmlns:a16="http://schemas.microsoft.com/office/drawing/2014/main" id="{10CD87E2-AA16-E1D9-AFD0-CAD22A7A6D24}"/>
              </a:ext>
            </a:extLst>
          </p:cNvPr>
          <p:cNvPicPr>
            <a:picLocks noChangeAspect="1"/>
          </p:cNvPicPr>
          <p:nvPr/>
        </p:nvPicPr>
        <p:blipFill rotWithShape="1">
          <a:blip r:embed="rId2"/>
          <a:srcRect r="20473"/>
          <a:stretch/>
        </p:blipFill>
        <p:spPr>
          <a:xfrm>
            <a:off x="5008485" y="2832823"/>
            <a:ext cx="4962618" cy="718245"/>
          </a:xfrm>
          <a:prstGeom prst="rect">
            <a:avLst/>
          </a:prstGeom>
        </p:spPr>
      </p:pic>
      <p:sp>
        <p:nvSpPr>
          <p:cNvPr id="8" name="Oval 7">
            <a:extLst>
              <a:ext uri="{FF2B5EF4-FFF2-40B4-BE49-F238E27FC236}">
                <a16:creationId xmlns:a16="http://schemas.microsoft.com/office/drawing/2014/main" id="{AA0DFB9A-8588-8D3F-DDB8-8867D7CDF6CA}"/>
              </a:ext>
            </a:extLst>
          </p:cNvPr>
          <p:cNvSpPr/>
          <p:nvPr/>
        </p:nvSpPr>
        <p:spPr>
          <a:xfrm>
            <a:off x="6263268" y="3061005"/>
            <a:ext cx="1393794" cy="490063"/>
          </a:xfrm>
          <a:prstGeom prst="ellipse">
            <a:avLst/>
          </a:prstGeom>
          <a:noFill/>
          <a:ln w="571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6933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821C7-2DB5-483E-B1AC-25A9044E33E6}"/>
              </a:ext>
            </a:extLst>
          </p:cNvPr>
          <p:cNvSpPr>
            <a:spLocks noGrp="1"/>
          </p:cNvSpPr>
          <p:nvPr>
            <p:ph type="title"/>
          </p:nvPr>
        </p:nvSpPr>
        <p:spPr/>
        <p:txBody>
          <a:bodyPr/>
          <a:lstStyle/>
          <a:p>
            <a:r>
              <a:rPr lang="en-US" dirty="0"/>
              <a:t>Miscellaneous</a:t>
            </a:r>
          </a:p>
        </p:txBody>
      </p:sp>
      <p:sp>
        <p:nvSpPr>
          <p:cNvPr id="3" name="Content Placeholder 2">
            <a:extLst>
              <a:ext uri="{FF2B5EF4-FFF2-40B4-BE49-F238E27FC236}">
                <a16:creationId xmlns:a16="http://schemas.microsoft.com/office/drawing/2014/main" id="{35CAD386-0DC8-7441-0CDD-F974766114D9}"/>
              </a:ext>
            </a:extLst>
          </p:cNvPr>
          <p:cNvSpPr>
            <a:spLocks noGrp="1"/>
          </p:cNvSpPr>
          <p:nvPr>
            <p:ph idx="1"/>
          </p:nvPr>
        </p:nvSpPr>
        <p:spPr>
          <a:xfrm>
            <a:off x="677334" y="1488613"/>
            <a:ext cx="8596668" cy="3880773"/>
          </a:xfrm>
        </p:spPr>
        <p:txBody>
          <a:bodyPr/>
          <a:lstStyle/>
          <a:p>
            <a:r>
              <a:rPr lang="en-US" dirty="0"/>
              <a:t>MERGE is no longer “final” -- IT can perform an unmerge</a:t>
            </a:r>
          </a:p>
          <a:p>
            <a:r>
              <a:rPr lang="en-US" dirty="0"/>
              <a:t>Function for CPW (where leads change passwords) will be blocked</a:t>
            </a:r>
          </a:p>
          <a:p>
            <a:pPr lvl="1"/>
            <a:r>
              <a:rPr lang="en-US" dirty="0"/>
              <a:t>AMC </a:t>
            </a:r>
            <a:r>
              <a:rPr lang="en-US" dirty="0" err="1"/>
              <a:t>user+password</a:t>
            </a:r>
            <a:endParaRPr lang="en-US" dirty="0"/>
          </a:p>
          <a:p>
            <a:r>
              <a:rPr lang="en-US" dirty="0"/>
              <a:t>Hover over display if text is too long on Order Entry</a:t>
            </a:r>
          </a:p>
        </p:txBody>
      </p:sp>
      <p:pic>
        <p:nvPicPr>
          <p:cNvPr id="4" name="Picture 3">
            <a:extLst>
              <a:ext uri="{FF2B5EF4-FFF2-40B4-BE49-F238E27FC236}">
                <a16:creationId xmlns:a16="http://schemas.microsoft.com/office/drawing/2014/main" id="{BE623DB0-D870-712C-A7A3-003FBBA850DF}"/>
              </a:ext>
            </a:extLst>
          </p:cNvPr>
          <p:cNvPicPr>
            <a:picLocks noChangeAspect="1"/>
          </p:cNvPicPr>
          <p:nvPr/>
        </p:nvPicPr>
        <p:blipFill>
          <a:blip r:embed="rId3"/>
          <a:stretch>
            <a:fillRect/>
          </a:stretch>
        </p:blipFill>
        <p:spPr>
          <a:xfrm>
            <a:off x="2534240" y="3428999"/>
            <a:ext cx="4882855" cy="2491019"/>
          </a:xfrm>
          <a:prstGeom prst="rect">
            <a:avLst/>
          </a:prstGeom>
        </p:spPr>
      </p:pic>
    </p:spTree>
    <p:extLst>
      <p:ext uri="{BB962C8B-B14F-4D97-AF65-F5344CB8AC3E}">
        <p14:creationId xmlns:p14="http://schemas.microsoft.com/office/powerpoint/2010/main" val="606025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54F2B-F271-A59D-EDFA-62728D04C4E2}"/>
              </a:ext>
            </a:extLst>
          </p:cNvPr>
          <p:cNvSpPr>
            <a:spLocks noGrp="1"/>
          </p:cNvSpPr>
          <p:nvPr>
            <p:ph type="title"/>
          </p:nvPr>
        </p:nvSpPr>
        <p:spPr>
          <a:xfrm>
            <a:off x="677334" y="609600"/>
            <a:ext cx="8596668" cy="1320800"/>
          </a:xfrm>
        </p:spPr>
        <p:txBody>
          <a:bodyPr anchor="t">
            <a:normAutofit/>
          </a:bodyPr>
          <a:lstStyle/>
          <a:p>
            <a:r>
              <a:rPr lang="en-US"/>
              <a:t>BAD File Permissions Lockdown</a:t>
            </a:r>
            <a:endParaRPr lang="en-US" dirty="0"/>
          </a:p>
        </p:txBody>
      </p:sp>
      <p:sp>
        <p:nvSpPr>
          <p:cNvPr id="3" name="Content Placeholder 2">
            <a:extLst>
              <a:ext uri="{FF2B5EF4-FFF2-40B4-BE49-F238E27FC236}">
                <a16:creationId xmlns:a16="http://schemas.microsoft.com/office/drawing/2014/main" id="{5DB36889-AC7B-0B71-4DBC-E9F524D5EE7F}"/>
              </a:ext>
            </a:extLst>
          </p:cNvPr>
          <p:cNvSpPr>
            <a:spLocks noGrp="1"/>
          </p:cNvSpPr>
          <p:nvPr>
            <p:ph idx="1"/>
          </p:nvPr>
        </p:nvSpPr>
        <p:spPr>
          <a:xfrm>
            <a:off x="6336287" y="2160589"/>
            <a:ext cx="2934714" cy="3880773"/>
          </a:xfrm>
        </p:spPr>
        <p:txBody>
          <a:bodyPr>
            <a:normAutofit fontScale="92500"/>
          </a:bodyPr>
          <a:lstStyle/>
          <a:p>
            <a:pPr>
              <a:lnSpc>
                <a:spcPct val="90000"/>
              </a:lnSpc>
            </a:pPr>
            <a:r>
              <a:rPr lang="en-US" sz="1400" dirty="0"/>
              <a:t>Leads/MLS2 can change:</a:t>
            </a:r>
          </a:p>
          <a:p>
            <a:pPr lvl="1">
              <a:lnSpc>
                <a:spcPct val="90000"/>
              </a:lnSpc>
            </a:pPr>
            <a:r>
              <a:rPr lang="en-US" sz="1400" dirty="0"/>
              <a:t>ABO/Rh</a:t>
            </a:r>
          </a:p>
          <a:p>
            <a:pPr lvl="1">
              <a:lnSpc>
                <a:spcPct val="90000"/>
              </a:lnSpc>
            </a:pPr>
            <a:r>
              <a:rPr lang="en-US" sz="1400" dirty="0"/>
              <a:t>Problem/Comments</a:t>
            </a:r>
          </a:p>
          <a:p>
            <a:pPr lvl="1">
              <a:lnSpc>
                <a:spcPct val="90000"/>
              </a:lnSpc>
            </a:pPr>
            <a:r>
              <a:rPr lang="en-US" sz="1400" dirty="0"/>
              <a:t>RC Units </a:t>
            </a:r>
            <a:r>
              <a:rPr lang="en-US" sz="1400" dirty="0" err="1"/>
              <a:t>Tranfs</a:t>
            </a:r>
            <a:r>
              <a:rPr lang="en-US" sz="1400" dirty="0"/>
              <a:t>, Last Trans</a:t>
            </a:r>
          </a:p>
          <a:p>
            <a:pPr lvl="1">
              <a:lnSpc>
                <a:spcPct val="90000"/>
              </a:lnSpc>
            </a:pPr>
            <a:r>
              <a:rPr lang="en-US" sz="1400" dirty="0"/>
              <a:t>EXM </a:t>
            </a:r>
            <a:r>
              <a:rPr lang="en-US" sz="1400" dirty="0" err="1"/>
              <a:t>Elig</a:t>
            </a:r>
            <a:r>
              <a:rPr lang="en-US" sz="1400" dirty="0"/>
              <a:t>, AS Sum fields</a:t>
            </a:r>
          </a:p>
          <a:p>
            <a:pPr>
              <a:lnSpc>
                <a:spcPct val="90000"/>
              </a:lnSpc>
            </a:pPr>
            <a:r>
              <a:rPr lang="en-US" sz="1400" dirty="0"/>
              <a:t>MLS1 can change:</a:t>
            </a:r>
          </a:p>
          <a:p>
            <a:pPr lvl="1">
              <a:lnSpc>
                <a:spcPct val="90000"/>
              </a:lnSpc>
            </a:pPr>
            <a:r>
              <a:rPr lang="en-US" sz="1400" dirty="0"/>
              <a:t>Ag/Ab</a:t>
            </a:r>
          </a:p>
          <a:p>
            <a:pPr>
              <a:lnSpc>
                <a:spcPct val="90000"/>
              </a:lnSpc>
            </a:pPr>
            <a:r>
              <a:rPr lang="en-US" sz="1400" b="1" dirty="0">
                <a:solidFill>
                  <a:srgbClr val="FF0000"/>
                </a:solidFill>
              </a:rPr>
              <a:t>Avoid mistakenly receiving samples (duplicates/rejected)!</a:t>
            </a:r>
          </a:p>
          <a:p>
            <a:pPr lvl="1">
              <a:lnSpc>
                <a:spcPct val="90000"/>
              </a:lnSpc>
            </a:pPr>
            <a:r>
              <a:rPr lang="en-US" sz="1400" dirty="0"/>
              <a:t>Have to result as BBCAN... </a:t>
            </a:r>
          </a:p>
          <a:p>
            <a:pPr lvl="2">
              <a:lnSpc>
                <a:spcPct val="90000"/>
              </a:lnSpc>
            </a:pPr>
            <a:r>
              <a:rPr lang="en-US" dirty="0"/>
              <a:t>No EXM</a:t>
            </a:r>
          </a:p>
          <a:p>
            <a:pPr lvl="2">
              <a:lnSpc>
                <a:spcPct val="90000"/>
              </a:lnSpc>
            </a:pPr>
            <a:r>
              <a:rPr lang="en-US" dirty="0"/>
              <a:t>QA Overrides</a:t>
            </a:r>
          </a:p>
          <a:p>
            <a:pPr>
              <a:lnSpc>
                <a:spcPct val="90000"/>
              </a:lnSpc>
            </a:pPr>
            <a:endParaRPr lang="en-US" sz="1400" dirty="0"/>
          </a:p>
        </p:txBody>
      </p:sp>
      <p:pic>
        <p:nvPicPr>
          <p:cNvPr id="5" name="Picture 4" descr="Graphical user interface, text, application, table, email&#10;&#10;Description automatically generated">
            <a:extLst>
              <a:ext uri="{FF2B5EF4-FFF2-40B4-BE49-F238E27FC236}">
                <a16:creationId xmlns:a16="http://schemas.microsoft.com/office/drawing/2014/main" id="{C4161BBD-2AC6-06F9-570D-CD24A07C6E9F}"/>
              </a:ext>
            </a:extLst>
          </p:cNvPr>
          <p:cNvPicPr>
            <a:picLocks noChangeAspect="1"/>
          </p:cNvPicPr>
          <p:nvPr/>
        </p:nvPicPr>
        <p:blipFill rotWithShape="1">
          <a:blip r:embed="rId3"/>
          <a:srcRect l="2356" r="38273" b="-2"/>
          <a:stretch/>
        </p:blipFill>
        <p:spPr>
          <a:xfrm>
            <a:off x="677334" y="2159331"/>
            <a:ext cx="5423429" cy="3882362"/>
          </a:xfrm>
          <a:prstGeom prst="rect">
            <a:avLst/>
          </a:prstGeom>
        </p:spPr>
      </p:pic>
    </p:spTree>
    <p:extLst>
      <p:ext uri="{BB962C8B-B14F-4D97-AF65-F5344CB8AC3E}">
        <p14:creationId xmlns:p14="http://schemas.microsoft.com/office/powerpoint/2010/main" val="3153697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8B55-5EEF-547B-EC3F-1A84B7AE9425}"/>
              </a:ext>
            </a:extLst>
          </p:cNvPr>
          <p:cNvSpPr>
            <a:spLocks noGrp="1"/>
          </p:cNvSpPr>
          <p:nvPr>
            <p:ph type="title"/>
          </p:nvPr>
        </p:nvSpPr>
        <p:spPr>
          <a:xfrm>
            <a:off x="419882" y="347415"/>
            <a:ext cx="8596668" cy="732639"/>
          </a:xfrm>
        </p:spPr>
        <p:txBody>
          <a:bodyPr/>
          <a:lstStyle/>
          <a:p>
            <a:r>
              <a:rPr lang="en-US" dirty="0"/>
              <a:t>BPE/Blood Inv Search</a:t>
            </a:r>
          </a:p>
        </p:txBody>
      </p:sp>
      <p:sp>
        <p:nvSpPr>
          <p:cNvPr id="3" name="Content Placeholder 2">
            <a:extLst>
              <a:ext uri="{FF2B5EF4-FFF2-40B4-BE49-F238E27FC236}">
                <a16:creationId xmlns:a16="http://schemas.microsoft.com/office/drawing/2014/main" id="{D30039FD-8D57-772C-3145-CF997F9932C3}"/>
              </a:ext>
            </a:extLst>
          </p:cNvPr>
          <p:cNvSpPr>
            <a:spLocks noGrp="1"/>
          </p:cNvSpPr>
          <p:nvPr>
            <p:ph idx="1"/>
          </p:nvPr>
        </p:nvSpPr>
        <p:spPr>
          <a:xfrm>
            <a:off x="419882" y="1098142"/>
            <a:ext cx="6027571" cy="3880773"/>
          </a:xfrm>
        </p:spPr>
        <p:txBody>
          <a:bodyPr/>
          <a:lstStyle/>
          <a:p>
            <a:r>
              <a:rPr lang="en-US" dirty="0"/>
              <a:t>BPE: ABO/Rh required upon scanning Blood supplier/product code </a:t>
            </a:r>
          </a:p>
          <a:p>
            <a:r>
              <a:rPr lang="en-US" dirty="0"/>
              <a:t>Blood inventory search will show expiration date and time</a:t>
            </a:r>
          </a:p>
        </p:txBody>
      </p:sp>
      <p:pic>
        <p:nvPicPr>
          <p:cNvPr id="10" name="Picture 9">
            <a:extLst>
              <a:ext uri="{FF2B5EF4-FFF2-40B4-BE49-F238E27FC236}">
                <a16:creationId xmlns:a16="http://schemas.microsoft.com/office/drawing/2014/main" id="{3FABEE1C-7A39-AE67-03BE-9315C295490F}"/>
              </a:ext>
            </a:extLst>
          </p:cNvPr>
          <p:cNvPicPr>
            <a:picLocks noChangeAspect="1"/>
          </p:cNvPicPr>
          <p:nvPr/>
        </p:nvPicPr>
        <p:blipFill>
          <a:blip r:embed="rId2"/>
          <a:stretch>
            <a:fillRect/>
          </a:stretch>
        </p:blipFill>
        <p:spPr>
          <a:xfrm>
            <a:off x="563291" y="2495234"/>
            <a:ext cx="5740752" cy="3175847"/>
          </a:xfrm>
          <a:prstGeom prst="rect">
            <a:avLst/>
          </a:prstGeom>
        </p:spPr>
      </p:pic>
      <p:sp>
        <p:nvSpPr>
          <p:cNvPr id="11" name="Oval 10">
            <a:extLst>
              <a:ext uri="{FF2B5EF4-FFF2-40B4-BE49-F238E27FC236}">
                <a16:creationId xmlns:a16="http://schemas.microsoft.com/office/drawing/2014/main" id="{AD9DD8D6-CAC8-AEDD-A267-9B94110EB67C}"/>
              </a:ext>
            </a:extLst>
          </p:cNvPr>
          <p:cNvSpPr/>
          <p:nvPr/>
        </p:nvSpPr>
        <p:spPr>
          <a:xfrm>
            <a:off x="4718216" y="3645567"/>
            <a:ext cx="1444289" cy="875179"/>
          </a:xfrm>
          <a:prstGeom prst="ellipse">
            <a:avLst/>
          </a:prstGeom>
          <a:noFill/>
          <a:ln w="571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8FE6452-19C6-7615-A4AF-533919B9216C}"/>
              </a:ext>
            </a:extLst>
          </p:cNvPr>
          <p:cNvPicPr>
            <a:picLocks noChangeAspect="1"/>
          </p:cNvPicPr>
          <p:nvPr/>
        </p:nvPicPr>
        <p:blipFill>
          <a:blip r:embed="rId3"/>
          <a:stretch>
            <a:fillRect/>
          </a:stretch>
        </p:blipFill>
        <p:spPr>
          <a:xfrm>
            <a:off x="7111758" y="1412280"/>
            <a:ext cx="2049996" cy="4187599"/>
          </a:xfrm>
          <a:prstGeom prst="rect">
            <a:avLst/>
          </a:prstGeom>
        </p:spPr>
      </p:pic>
      <p:sp>
        <p:nvSpPr>
          <p:cNvPr id="16" name="Oval 15">
            <a:extLst>
              <a:ext uri="{FF2B5EF4-FFF2-40B4-BE49-F238E27FC236}">
                <a16:creationId xmlns:a16="http://schemas.microsoft.com/office/drawing/2014/main" id="{36622DE8-DCF3-22D8-51A8-DCB0C80027EC}"/>
              </a:ext>
            </a:extLst>
          </p:cNvPr>
          <p:cNvSpPr/>
          <p:nvPr/>
        </p:nvSpPr>
        <p:spPr>
          <a:xfrm>
            <a:off x="7631235" y="2945313"/>
            <a:ext cx="1011041" cy="363984"/>
          </a:xfrm>
          <a:prstGeom prst="ellipse">
            <a:avLst/>
          </a:prstGeom>
          <a:noFill/>
          <a:ln w="3810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5007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8BD6-0C37-6A64-B690-D12E506BD14E}"/>
              </a:ext>
            </a:extLst>
          </p:cNvPr>
          <p:cNvSpPr>
            <a:spLocks noGrp="1"/>
          </p:cNvSpPr>
          <p:nvPr>
            <p:ph type="title"/>
          </p:nvPr>
        </p:nvSpPr>
        <p:spPr>
          <a:xfrm>
            <a:off x="433617" y="601761"/>
            <a:ext cx="8596668" cy="762565"/>
          </a:xfrm>
        </p:spPr>
        <p:txBody>
          <a:bodyPr/>
          <a:lstStyle/>
          <a:p>
            <a:r>
              <a:rPr lang="en-US" dirty="0"/>
              <a:t>Issuing Updates</a:t>
            </a:r>
          </a:p>
        </p:txBody>
      </p:sp>
      <p:sp>
        <p:nvSpPr>
          <p:cNvPr id="3" name="Content Placeholder 2">
            <a:extLst>
              <a:ext uri="{FF2B5EF4-FFF2-40B4-BE49-F238E27FC236}">
                <a16:creationId xmlns:a16="http://schemas.microsoft.com/office/drawing/2014/main" id="{92F62D6C-D1BC-9562-E956-337BD01ED7FC}"/>
              </a:ext>
            </a:extLst>
          </p:cNvPr>
          <p:cNvSpPr>
            <a:spLocks noGrp="1"/>
          </p:cNvSpPr>
          <p:nvPr>
            <p:ph idx="1"/>
          </p:nvPr>
        </p:nvSpPr>
        <p:spPr>
          <a:xfrm>
            <a:off x="433617" y="1293304"/>
            <a:ext cx="8503033" cy="3880773"/>
          </a:xfrm>
        </p:spPr>
        <p:txBody>
          <a:bodyPr/>
          <a:lstStyle/>
          <a:p>
            <a:r>
              <a:rPr lang="en-US" dirty="0"/>
              <a:t>Issuing: Billing Pop Up window removed</a:t>
            </a:r>
          </a:p>
          <a:p>
            <a:r>
              <a:rPr lang="en-US" dirty="0"/>
              <a:t>After save in BOP: default is “return to patient selection screen”… issue? Select issue units</a:t>
            </a:r>
          </a:p>
          <a:p>
            <a:endParaRPr lang="en-US" dirty="0"/>
          </a:p>
        </p:txBody>
      </p:sp>
      <p:pic>
        <p:nvPicPr>
          <p:cNvPr id="5" name="Picture 4">
            <a:extLst>
              <a:ext uri="{FF2B5EF4-FFF2-40B4-BE49-F238E27FC236}">
                <a16:creationId xmlns:a16="http://schemas.microsoft.com/office/drawing/2014/main" id="{C3977347-E62B-1428-0556-E12F75726275}"/>
              </a:ext>
            </a:extLst>
          </p:cNvPr>
          <p:cNvPicPr>
            <a:picLocks noChangeAspect="1"/>
          </p:cNvPicPr>
          <p:nvPr/>
        </p:nvPicPr>
        <p:blipFill>
          <a:blip r:embed="rId2"/>
          <a:stretch>
            <a:fillRect/>
          </a:stretch>
        </p:blipFill>
        <p:spPr>
          <a:xfrm>
            <a:off x="433617" y="2366404"/>
            <a:ext cx="7094646" cy="3273884"/>
          </a:xfrm>
          <a:prstGeom prst="rect">
            <a:avLst/>
          </a:prstGeom>
        </p:spPr>
      </p:pic>
      <p:sp>
        <p:nvSpPr>
          <p:cNvPr id="6" name="Multiplication Sign 5">
            <a:extLst>
              <a:ext uri="{FF2B5EF4-FFF2-40B4-BE49-F238E27FC236}">
                <a16:creationId xmlns:a16="http://schemas.microsoft.com/office/drawing/2014/main" id="{4F3A716B-4A76-C5EC-4E33-35EBFD435A6D}"/>
              </a:ext>
            </a:extLst>
          </p:cNvPr>
          <p:cNvSpPr/>
          <p:nvPr/>
        </p:nvSpPr>
        <p:spPr>
          <a:xfrm>
            <a:off x="1204448" y="2587471"/>
            <a:ext cx="5552983" cy="3446826"/>
          </a:xfrm>
          <a:prstGeom prst="mathMultiply">
            <a:avLst>
              <a:gd name="adj1" fmla="val 145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0E4B87B-8A3A-92FE-17FF-435D62DB015A}"/>
              </a:ext>
            </a:extLst>
          </p:cNvPr>
          <p:cNvPicPr>
            <a:picLocks noChangeAspect="1"/>
          </p:cNvPicPr>
          <p:nvPr/>
        </p:nvPicPr>
        <p:blipFill>
          <a:blip r:embed="rId3"/>
          <a:stretch>
            <a:fillRect/>
          </a:stretch>
        </p:blipFill>
        <p:spPr>
          <a:xfrm>
            <a:off x="7887559" y="2922759"/>
            <a:ext cx="2869015" cy="2161174"/>
          </a:xfrm>
          <a:prstGeom prst="rect">
            <a:avLst/>
          </a:prstGeom>
        </p:spPr>
      </p:pic>
    </p:spTree>
    <p:extLst>
      <p:ext uri="{BB962C8B-B14F-4D97-AF65-F5344CB8AC3E}">
        <p14:creationId xmlns:p14="http://schemas.microsoft.com/office/powerpoint/2010/main" val="3019696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75E8-07A9-2C94-4FC1-012CAAA6CFDB}"/>
              </a:ext>
            </a:extLst>
          </p:cNvPr>
          <p:cNvSpPr>
            <a:spLocks noGrp="1"/>
          </p:cNvSpPr>
          <p:nvPr>
            <p:ph type="title"/>
          </p:nvPr>
        </p:nvSpPr>
        <p:spPr>
          <a:xfrm>
            <a:off x="376940" y="203671"/>
            <a:ext cx="8596668" cy="1320800"/>
          </a:xfrm>
        </p:spPr>
        <p:txBody>
          <a:bodyPr>
            <a:normAutofit/>
          </a:bodyPr>
          <a:lstStyle/>
          <a:p>
            <a:r>
              <a:rPr lang="en-US" sz="3200" dirty="0"/>
              <a:t>BCP FIX function for Expiration Date Modification – MLS2/Leads Only</a:t>
            </a:r>
          </a:p>
        </p:txBody>
      </p:sp>
      <p:pic>
        <p:nvPicPr>
          <p:cNvPr id="14" name="Picture 13" descr="Graphical user interface, text, application&#10;&#10;Description automatically generated">
            <a:extLst>
              <a:ext uri="{FF2B5EF4-FFF2-40B4-BE49-F238E27FC236}">
                <a16:creationId xmlns:a16="http://schemas.microsoft.com/office/drawing/2014/main" id="{5CA4184B-3913-820E-D637-ECB7A2AB5FC6}"/>
              </a:ext>
            </a:extLst>
          </p:cNvPr>
          <p:cNvPicPr>
            <a:picLocks noChangeAspect="1"/>
          </p:cNvPicPr>
          <p:nvPr/>
        </p:nvPicPr>
        <p:blipFill>
          <a:blip r:embed="rId3"/>
          <a:stretch>
            <a:fillRect/>
          </a:stretch>
        </p:blipFill>
        <p:spPr>
          <a:xfrm>
            <a:off x="583475" y="1763838"/>
            <a:ext cx="8782985" cy="3490674"/>
          </a:xfrm>
          <a:prstGeom prst="rect">
            <a:avLst/>
          </a:prstGeom>
        </p:spPr>
      </p:pic>
      <p:sp>
        <p:nvSpPr>
          <p:cNvPr id="16" name="Arrow: Left 15">
            <a:extLst>
              <a:ext uri="{FF2B5EF4-FFF2-40B4-BE49-F238E27FC236}">
                <a16:creationId xmlns:a16="http://schemas.microsoft.com/office/drawing/2014/main" id="{F0B2DE33-C8EA-EF53-14D6-D62EB0EC5CA3}"/>
              </a:ext>
            </a:extLst>
          </p:cNvPr>
          <p:cNvSpPr/>
          <p:nvPr/>
        </p:nvSpPr>
        <p:spPr>
          <a:xfrm rot="20280813">
            <a:off x="5786673" y="4205183"/>
            <a:ext cx="618655" cy="1914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Graphical user interface, application, Word&#10;&#10;Description automatically generated">
            <a:extLst>
              <a:ext uri="{FF2B5EF4-FFF2-40B4-BE49-F238E27FC236}">
                <a16:creationId xmlns:a16="http://schemas.microsoft.com/office/drawing/2014/main" id="{DFEA31F5-A463-6F06-F86E-1EB620E93C56}"/>
              </a:ext>
            </a:extLst>
          </p:cNvPr>
          <p:cNvPicPr>
            <a:picLocks noChangeAspect="1"/>
          </p:cNvPicPr>
          <p:nvPr/>
        </p:nvPicPr>
        <p:blipFill>
          <a:blip r:embed="rId4"/>
          <a:stretch>
            <a:fillRect/>
          </a:stretch>
        </p:blipFill>
        <p:spPr>
          <a:xfrm>
            <a:off x="448657" y="1763838"/>
            <a:ext cx="9068196" cy="3490674"/>
          </a:xfrm>
          <a:prstGeom prst="rect">
            <a:avLst/>
          </a:prstGeom>
        </p:spPr>
      </p:pic>
      <p:sp>
        <p:nvSpPr>
          <p:cNvPr id="17" name="Arrow: Left 16">
            <a:extLst>
              <a:ext uri="{FF2B5EF4-FFF2-40B4-BE49-F238E27FC236}">
                <a16:creationId xmlns:a16="http://schemas.microsoft.com/office/drawing/2014/main" id="{C744D6E5-7599-2660-13C4-E6872895F3FD}"/>
              </a:ext>
            </a:extLst>
          </p:cNvPr>
          <p:cNvSpPr/>
          <p:nvPr/>
        </p:nvSpPr>
        <p:spPr>
          <a:xfrm rot="20280813">
            <a:off x="2929690" y="2599206"/>
            <a:ext cx="1477738" cy="1914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Left 17">
            <a:extLst>
              <a:ext uri="{FF2B5EF4-FFF2-40B4-BE49-F238E27FC236}">
                <a16:creationId xmlns:a16="http://schemas.microsoft.com/office/drawing/2014/main" id="{B780334B-4F3A-2F9F-4727-6ED298DDB9E8}"/>
              </a:ext>
            </a:extLst>
          </p:cNvPr>
          <p:cNvSpPr/>
          <p:nvPr/>
        </p:nvSpPr>
        <p:spPr>
          <a:xfrm rot="828976">
            <a:off x="2955345" y="3424031"/>
            <a:ext cx="1362425" cy="2300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4203DD8-49B4-1D65-3AB8-4BA82F46F2E6}"/>
              </a:ext>
            </a:extLst>
          </p:cNvPr>
          <p:cNvSpPr txBox="1"/>
          <p:nvPr/>
        </p:nvSpPr>
        <p:spPr>
          <a:xfrm>
            <a:off x="4389534" y="2202195"/>
            <a:ext cx="4118531" cy="369332"/>
          </a:xfrm>
          <a:prstGeom prst="rect">
            <a:avLst/>
          </a:prstGeom>
          <a:effectLst>
            <a:softEdge rad="6350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solidFill>
                  <a:schemeClr val="accent2">
                    <a:lumMod val="50000"/>
                  </a:schemeClr>
                </a:solidFill>
              </a:rPr>
              <a:t>Fill with appropriate E code </a:t>
            </a:r>
            <a:r>
              <a:rPr lang="en-US" dirty="0" err="1">
                <a:solidFill>
                  <a:schemeClr val="accent2">
                    <a:lumMod val="50000"/>
                  </a:schemeClr>
                </a:solidFill>
              </a:rPr>
              <a:t>ie</a:t>
            </a:r>
            <a:r>
              <a:rPr lang="en-US" dirty="0">
                <a:solidFill>
                  <a:schemeClr val="accent2">
                    <a:lumMod val="50000"/>
                  </a:schemeClr>
                </a:solidFill>
              </a:rPr>
              <a:t>) E2469</a:t>
            </a:r>
          </a:p>
        </p:txBody>
      </p:sp>
      <p:sp>
        <p:nvSpPr>
          <p:cNvPr id="21" name="TextBox 20">
            <a:extLst>
              <a:ext uri="{FF2B5EF4-FFF2-40B4-BE49-F238E27FC236}">
                <a16:creationId xmlns:a16="http://schemas.microsoft.com/office/drawing/2014/main" id="{D0F57CCE-E830-1F53-CEF8-72495324098F}"/>
              </a:ext>
            </a:extLst>
          </p:cNvPr>
          <p:cNvSpPr txBox="1"/>
          <p:nvPr/>
        </p:nvSpPr>
        <p:spPr>
          <a:xfrm>
            <a:off x="4333363" y="3539067"/>
            <a:ext cx="5284568" cy="369332"/>
          </a:xfrm>
          <a:prstGeom prst="rect">
            <a:avLst/>
          </a:prstGeom>
          <a:effectLst>
            <a:softEdge rad="63500"/>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it-IT" dirty="0">
                <a:solidFill>
                  <a:schemeClr val="accent2">
                    <a:lumMod val="50000"/>
                  </a:schemeClr>
                </a:solidFill>
              </a:rPr>
              <a:t>Manually change back to original expiration date</a:t>
            </a:r>
          </a:p>
        </p:txBody>
      </p:sp>
      <p:pic>
        <p:nvPicPr>
          <p:cNvPr id="23" name="Picture 22">
            <a:extLst>
              <a:ext uri="{FF2B5EF4-FFF2-40B4-BE49-F238E27FC236}">
                <a16:creationId xmlns:a16="http://schemas.microsoft.com/office/drawing/2014/main" id="{F2BEB031-4D1C-DF54-78BF-AB385A548631}"/>
              </a:ext>
            </a:extLst>
          </p:cNvPr>
          <p:cNvPicPr>
            <a:picLocks noChangeAspect="1"/>
          </p:cNvPicPr>
          <p:nvPr/>
        </p:nvPicPr>
        <p:blipFill>
          <a:blip r:embed="rId5"/>
          <a:stretch>
            <a:fillRect/>
          </a:stretch>
        </p:blipFill>
        <p:spPr>
          <a:xfrm>
            <a:off x="376940" y="1763838"/>
            <a:ext cx="9912389" cy="3257666"/>
          </a:xfrm>
          <a:prstGeom prst="rect">
            <a:avLst/>
          </a:prstGeom>
        </p:spPr>
      </p:pic>
      <p:sp>
        <p:nvSpPr>
          <p:cNvPr id="3" name="TextBox 2">
            <a:extLst>
              <a:ext uri="{FF2B5EF4-FFF2-40B4-BE49-F238E27FC236}">
                <a16:creationId xmlns:a16="http://schemas.microsoft.com/office/drawing/2014/main" id="{A5E1F1E0-B559-2556-3D7B-6038A6A54E41}"/>
              </a:ext>
            </a:extLst>
          </p:cNvPr>
          <p:cNvSpPr txBox="1"/>
          <p:nvPr/>
        </p:nvSpPr>
        <p:spPr>
          <a:xfrm>
            <a:off x="6096000" y="2102796"/>
            <a:ext cx="3764044" cy="646331"/>
          </a:xfrm>
          <a:prstGeom prst="rect">
            <a:avLst/>
          </a:prstGeom>
          <a:ln>
            <a:noFill/>
          </a:ln>
          <a:effectLst>
            <a:softEdge rad="6350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a:solidFill>
                  <a:schemeClr val="accent2">
                    <a:lumMod val="75000"/>
                  </a:schemeClr>
                </a:solidFill>
              </a:rPr>
              <a:t>BLC not applicable – still requires manual label verification</a:t>
            </a:r>
          </a:p>
        </p:txBody>
      </p:sp>
    </p:spTree>
    <p:extLst>
      <p:ext uri="{BB962C8B-B14F-4D97-AF65-F5344CB8AC3E}">
        <p14:creationId xmlns:p14="http://schemas.microsoft.com/office/powerpoint/2010/main" val="360011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ppt_x"/>
                                          </p:val>
                                        </p:tav>
                                        <p:tav tm="100000">
                                          <p:val>
                                            <p:strVal val="#ppt_x"/>
                                          </p:val>
                                        </p:tav>
                                      </p:tavLst>
                                    </p:anim>
                                    <p:anim calcmode="lin" valueType="num">
                                      <p:cBhvr additive="base">
                                        <p:cTn id="4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1"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 name="Group 9">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35" name="Rectangle 21">
            <a:extLst>
              <a:ext uri="{FF2B5EF4-FFF2-40B4-BE49-F238E27FC236}">
                <a16:creationId xmlns:a16="http://schemas.microsoft.com/office/drawing/2014/main" id="{4F57DB1C-6494-4CC4-A5E8-931957565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23">
            <a:extLst>
              <a:ext uri="{FF2B5EF4-FFF2-40B4-BE49-F238E27FC236}">
                <a16:creationId xmlns:a16="http://schemas.microsoft.com/office/drawing/2014/main" id="{FFFB778B-5206-4BB0-A468-327E71367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Shape 25">
            <a:extLst>
              <a:ext uri="{FF2B5EF4-FFF2-40B4-BE49-F238E27FC236}">
                <a16:creationId xmlns:a16="http://schemas.microsoft.com/office/drawing/2014/main" id="{E6C0471D-BE03-4D81-BDB5-D510BC0D8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3379" y="-1"/>
            <a:ext cx="5438621" cy="6857999"/>
          </a:xfrm>
          <a:custGeom>
            <a:avLst/>
            <a:gdLst>
              <a:gd name="connsiteX0" fmla="*/ 0 w 5438621"/>
              <a:gd name="connsiteY0" fmla="*/ 0 h 6857999"/>
              <a:gd name="connsiteX1" fmla="*/ 573774 w 5438621"/>
              <a:gd name="connsiteY1" fmla="*/ 0 h 6857999"/>
              <a:gd name="connsiteX2" fmla="*/ 1182808 w 5438621"/>
              <a:gd name="connsiteY2" fmla="*/ 0 h 6857999"/>
              <a:gd name="connsiteX3" fmla="*/ 4537195 w 5438621"/>
              <a:gd name="connsiteY3" fmla="*/ 0 h 6857999"/>
              <a:gd name="connsiteX4" fmla="*/ 5187609 w 5438621"/>
              <a:gd name="connsiteY4" fmla="*/ 0 h 6857999"/>
              <a:gd name="connsiteX5" fmla="*/ 5438621 w 5438621"/>
              <a:gd name="connsiteY5" fmla="*/ 0 h 6857999"/>
              <a:gd name="connsiteX6" fmla="*/ 5438621 w 5438621"/>
              <a:gd name="connsiteY6" fmla="*/ 6857999 h 6857999"/>
              <a:gd name="connsiteX7" fmla="*/ 4802807 w 5438621"/>
              <a:gd name="connsiteY7" fmla="*/ 6857999 h 6857999"/>
              <a:gd name="connsiteX8" fmla="*/ 4537195 w 5438621"/>
              <a:gd name="connsiteY8" fmla="*/ 6857999 h 6857999"/>
              <a:gd name="connsiteX9" fmla="*/ 1182808 w 5438621"/>
              <a:gd name="connsiteY9" fmla="*/ 6857999 h 6857999"/>
              <a:gd name="connsiteX10" fmla="*/ 1049897 w 5438621"/>
              <a:gd name="connsiteY1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8621" h="6857999">
                <a:moveTo>
                  <a:pt x="0" y="0"/>
                </a:moveTo>
                <a:lnTo>
                  <a:pt x="573774" y="0"/>
                </a:lnTo>
                <a:lnTo>
                  <a:pt x="1182808" y="0"/>
                </a:lnTo>
                <a:lnTo>
                  <a:pt x="4537195" y="0"/>
                </a:lnTo>
                <a:lnTo>
                  <a:pt x="5187609" y="0"/>
                </a:lnTo>
                <a:lnTo>
                  <a:pt x="5438621" y="0"/>
                </a:lnTo>
                <a:lnTo>
                  <a:pt x="5438621" y="6857999"/>
                </a:lnTo>
                <a:lnTo>
                  <a:pt x="4802807" y="6857999"/>
                </a:lnTo>
                <a:lnTo>
                  <a:pt x="4537195" y="6857999"/>
                </a:lnTo>
                <a:lnTo>
                  <a:pt x="1182808" y="6857999"/>
                </a:lnTo>
                <a:lnTo>
                  <a:pt x="1049897" y="6857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38" name="Straight Connector 27">
            <a:extLst>
              <a:ext uri="{FF2B5EF4-FFF2-40B4-BE49-F238E27FC236}">
                <a16:creationId xmlns:a16="http://schemas.microsoft.com/office/drawing/2014/main" id="{E5E836EB-03CD-4BA5-A751-21D2ACC283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53743" y="3483429"/>
            <a:ext cx="6738258" cy="3374570"/>
          </a:xfrm>
          <a:prstGeom prst="line">
            <a:avLst/>
          </a:prstGeom>
          <a:ln w="9525">
            <a:solidFill>
              <a:schemeClr val="accent1">
                <a:lumMod val="60000"/>
                <a:lumOff val="40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29">
            <a:extLst>
              <a:ext uri="{FF2B5EF4-FFF2-40B4-BE49-F238E27FC236}">
                <a16:creationId xmlns:a16="http://schemas.microsoft.com/office/drawing/2014/main" id="{22721A85-1EA4-4D87-97AB-0BB4AB78F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78143" y="0"/>
            <a:ext cx="860630" cy="6857999"/>
          </a:xfrm>
          <a:prstGeom prst="line">
            <a:avLst/>
          </a:prstGeom>
          <a:ln w="15875" cap="sq">
            <a:solidFill>
              <a:schemeClr val="accent1"/>
            </a:solidFill>
            <a:bevel/>
          </a:ln>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C23F2E24-8E10-DA94-D627-58A294BB0374}"/>
              </a:ext>
            </a:extLst>
          </p:cNvPr>
          <p:cNvSpPr>
            <a:spLocks noGrp="1"/>
          </p:cNvSpPr>
          <p:nvPr>
            <p:ph type="body" idx="1"/>
          </p:nvPr>
        </p:nvSpPr>
        <p:spPr>
          <a:xfrm>
            <a:off x="7534654" y="1892300"/>
            <a:ext cx="3425445" cy="3073400"/>
          </a:xfrm>
        </p:spPr>
        <p:txBody>
          <a:bodyPr vert="horz" lIns="91440" tIns="45720" rIns="91440" bIns="45720" rtlCol="0" anchor="ctr">
            <a:normAutofit/>
          </a:bodyPr>
          <a:lstStyle/>
          <a:p>
            <a:r>
              <a:rPr lang="en-US" dirty="0">
                <a:solidFill>
                  <a:srgbClr val="FFFFFF"/>
                </a:solidFill>
              </a:rPr>
              <a:t>Allocation, Crossmatch, Test results</a:t>
            </a:r>
          </a:p>
        </p:txBody>
      </p:sp>
      <p:sp>
        <p:nvSpPr>
          <p:cNvPr id="40" name="Isosceles Triangle 31">
            <a:extLst>
              <a:ext uri="{FF2B5EF4-FFF2-40B4-BE49-F238E27FC236}">
                <a16:creationId xmlns:a16="http://schemas.microsoft.com/office/drawing/2014/main" id="{A27691EB-14CF-4237-B5EB-C94B92677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49404" y="0"/>
            <a:ext cx="842596" cy="5666154"/>
          </a:xfrm>
          <a:prstGeom prst="triangle">
            <a:avLst>
              <a:gd name="adj" fmla="val 10000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F1908E5F-060A-6F79-588A-C66054D54334}"/>
              </a:ext>
            </a:extLst>
          </p:cNvPr>
          <p:cNvSpPr>
            <a:spLocks noGrp="1"/>
          </p:cNvSpPr>
          <p:nvPr>
            <p:ph type="title"/>
          </p:nvPr>
        </p:nvSpPr>
        <p:spPr>
          <a:xfrm>
            <a:off x="829734" y="854529"/>
            <a:ext cx="5799665" cy="5148943"/>
          </a:xfrm>
        </p:spPr>
        <p:txBody>
          <a:bodyPr vert="horz" lIns="91440" tIns="45720" rIns="91440" bIns="45720" rtlCol="0" anchor="ctr">
            <a:normAutofit/>
          </a:bodyPr>
          <a:lstStyle/>
          <a:p>
            <a:pPr algn="r"/>
            <a:r>
              <a:rPr lang="en-US" sz="6000" dirty="0"/>
              <a:t>BOP Updates</a:t>
            </a:r>
          </a:p>
        </p:txBody>
      </p:sp>
    </p:spTree>
    <p:extLst>
      <p:ext uri="{BB962C8B-B14F-4D97-AF65-F5344CB8AC3E}">
        <p14:creationId xmlns:p14="http://schemas.microsoft.com/office/powerpoint/2010/main" val="1187318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1" name="Straight Connector 18">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3D88ABD2-4DE8-42DF-4165-BFFF4641FD81}"/>
              </a:ext>
            </a:extLst>
          </p:cNvPr>
          <p:cNvSpPr>
            <a:spLocks noGrp="1"/>
          </p:cNvSpPr>
          <p:nvPr>
            <p:ph type="title"/>
          </p:nvPr>
        </p:nvSpPr>
        <p:spPr>
          <a:xfrm>
            <a:off x="643467" y="816638"/>
            <a:ext cx="3367359" cy="5224724"/>
          </a:xfrm>
        </p:spPr>
        <p:txBody>
          <a:bodyPr anchor="ctr">
            <a:normAutofit/>
          </a:bodyPr>
          <a:lstStyle/>
          <a:p>
            <a:r>
              <a:rPr lang="en-US" dirty="0"/>
              <a:t>Overview</a:t>
            </a:r>
          </a:p>
        </p:txBody>
      </p:sp>
      <p:sp>
        <p:nvSpPr>
          <p:cNvPr id="5" name="Content Placeholder 4">
            <a:extLst>
              <a:ext uri="{FF2B5EF4-FFF2-40B4-BE49-F238E27FC236}">
                <a16:creationId xmlns:a16="http://schemas.microsoft.com/office/drawing/2014/main" id="{88924CE5-4D66-4D32-C8B0-80CA460B8297}"/>
              </a:ext>
            </a:extLst>
          </p:cNvPr>
          <p:cNvSpPr>
            <a:spLocks noGrp="1"/>
          </p:cNvSpPr>
          <p:nvPr>
            <p:ph idx="1"/>
          </p:nvPr>
        </p:nvSpPr>
        <p:spPr>
          <a:xfrm>
            <a:off x="4654295" y="816638"/>
            <a:ext cx="4619706" cy="5224724"/>
          </a:xfrm>
        </p:spPr>
        <p:txBody>
          <a:bodyPr anchor="ctr">
            <a:normAutofit/>
          </a:bodyPr>
          <a:lstStyle/>
          <a:p>
            <a:r>
              <a:rPr lang="en-US" dirty="0"/>
              <a:t>Most changes are at the MLS level within BOP</a:t>
            </a:r>
          </a:p>
          <a:p>
            <a:pPr lvl="1"/>
            <a:r>
              <a:rPr lang="en-US" dirty="0"/>
              <a:t>EXM on Rh QA warnings, not on ABO </a:t>
            </a:r>
          </a:p>
          <a:p>
            <a:pPr lvl="1"/>
            <a:r>
              <a:rPr lang="en-US" dirty="0"/>
              <a:t>Updated compatibilities = less overrides</a:t>
            </a:r>
          </a:p>
          <a:p>
            <a:pPr lvl="1"/>
            <a:r>
              <a:rPr lang="en-US" dirty="0"/>
              <a:t>Reflex testing</a:t>
            </a:r>
          </a:p>
          <a:p>
            <a:pPr lvl="1"/>
            <a:r>
              <a:rPr lang="en-US" dirty="0"/>
              <a:t>Report locations</a:t>
            </a:r>
          </a:p>
          <a:p>
            <a:r>
              <a:rPr lang="en-US" dirty="0"/>
              <a:t>What’s relevant for CLTs? Less QA overrides encountered for issuing</a:t>
            </a:r>
          </a:p>
        </p:txBody>
      </p:sp>
    </p:spTree>
    <p:extLst>
      <p:ext uri="{BB962C8B-B14F-4D97-AF65-F5344CB8AC3E}">
        <p14:creationId xmlns:p14="http://schemas.microsoft.com/office/powerpoint/2010/main" val="298308075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1791</TotalTime>
  <Words>1781</Words>
  <Application>Microsoft Office PowerPoint</Application>
  <PresentationFormat>Widescreen</PresentationFormat>
  <Paragraphs>189</Paragraphs>
  <Slides>34</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Trebuchet MS</vt:lpstr>
      <vt:lpstr>Wingdings 3</vt:lpstr>
      <vt:lpstr>Facet</vt:lpstr>
      <vt:lpstr>SQ v.11 Upgrade</vt:lpstr>
      <vt:lpstr>Objectives</vt:lpstr>
      <vt:lpstr>Logging in</vt:lpstr>
      <vt:lpstr>BAD File Permissions Lockdown</vt:lpstr>
      <vt:lpstr>BPE/Blood Inv Search</vt:lpstr>
      <vt:lpstr>Issuing Updates</vt:lpstr>
      <vt:lpstr>BCP FIX function for Expiration Date Modification – MLS2/Leads Only</vt:lpstr>
      <vt:lpstr>BOP Updates</vt:lpstr>
      <vt:lpstr>Overview</vt:lpstr>
      <vt:lpstr>List of QA Overrides</vt:lpstr>
      <vt:lpstr>QA Override Updates: ABO/Rh and Allocation</vt:lpstr>
      <vt:lpstr>QA Override Examples: NTD-NEG allocated and issued A POS Cryo</vt:lpstr>
      <vt:lpstr>QA Override Examples: B-Unkn Allocated and Issued O POS PLT </vt:lpstr>
      <vt:lpstr>QA Override Examples: B-Unkn Allocated and Issued O NEG FFP</vt:lpstr>
      <vt:lpstr>QA Override Examples: O-Neg patient with O-Pos RBC </vt:lpstr>
      <vt:lpstr>QA Override Example: EXM + Attributes</vt:lpstr>
      <vt:lpstr>QA Override Example: EXM + Attributes</vt:lpstr>
      <vt:lpstr>QA Override Example: EXM + Attributes</vt:lpstr>
      <vt:lpstr>BMT guides</vt:lpstr>
      <vt:lpstr>BMT Example: AB-POS patient, received A-NEG BMT, issue A-NEG RBC </vt:lpstr>
      <vt:lpstr>BMT Example: O-POS patient, received A-NEG BMT, issue O-POS RBC</vt:lpstr>
      <vt:lpstr>AB Sum POS  CINS</vt:lpstr>
      <vt:lpstr>Summary of EXM Updates</vt:lpstr>
      <vt:lpstr>BOP: Reflex testing overview</vt:lpstr>
      <vt:lpstr>AS POS? Automatically adds ABI</vt:lpstr>
      <vt:lpstr>AS POS on Tango</vt:lpstr>
      <vt:lpstr>Prenatal reflex BBC</vt:lpstr>
      <vt:lpstr>DARA Reflex DTT</vt:lpstr>
      <vt:lpstr>All things Neonates</vt:lpstr>
      <vt:lpstr>All things Neonates cont.</vt:lpstr>
      <vt:lpstr>All things Neonates cont.</vt:lpstr>
      <vt:lpstr>Reports</vt:lpstr>
      <vt:lpstr>Minor BOP Updates</vt:lpstr>
      <vt:lpstr>Miscellaneous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 v.11:What’s New</dc:title>
  <dc:creator>Halie M Borror</dc:creator>
  <cp:lastModifiedBy>Erin Tuott</cp:lastModifiedBy>
  <cp:revision>147</cp:revision>
  <dcterms:created xsi:type="dcterms:W3CDTF">2023-01-27T22:37:17Z</dcterms:created>
  <dcterms:modified xsi:type="dcterms:W3CDTF">2023-02-09T21:36:51Z</dcterms:modified>
</cp:coreProperties>
</file>