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1"/>
  </p:notesMasterIdLst>
  <p:sldIdLst>
    <p:sldId id="256" r:id="rId2"/>
    <p:sldId id="279" r:id="rId3"/>
    <p:sldId id="271" r:id="rId4"/>
    <p:sldId id="265" r:id="rId5"/>
    <p:sldId id="268" r:id="rId6"/>
    <p:sldId id="274" r:id="rId7"/>
    <p:sldId id="273" r:id="rId8"/>
    <p:sldId id="285" r:id="rId9"/>
    <p:sldId id="301" r:id="rId10"/>
    <p:sldId id="269" r:id="rId11"/>
    <p:sldId id="288" r:id="rId12"/>
    <p:sldId id="282" r:id="rId13"/>
    <p:sldId id="283" r:id="rId14"/>
    <p:sldId id="284" r:id="rId15"/>
    <p:sldId id="291" r:id="rId16"/>
    <p:sldId id="290" r:id="rId17"/>
    <p:sldId id="266" r:id="rId18"/>
    <p:sldId id="292" r:id="rId19"/>
    <p:sldId id="293" r:id="rId20"/>
    <p:sldId id="257" r:id="rId21"/>
    <p:sldId id="294" r:id="rId22"/>
    <p:sldId id="295" r:id="rId23"/>
    <p:sldId id="296" r:id="rId24"/>
    <p:sldId id="297" r:id="rId25"/>
    <p:sldId id="298" r:id="rId26"/>
    <p:sldId id="299" r:id="rId27"/>
    <p:sldId id="280" r:id="rId28"/>
    <p:sldId id="286" r:id="rId29"/>
    <p:sldId id="28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75558" autoAdjust="0"/>
  </p:normalViewPr>
  <p:slideViewPr>
    <p:cSldViewPr snapToGrid="0">
      <p:cViewPr varScale="1">
        <p:scale>
          <a:sx n="98" d="100"/>
          <a:sy n="98" d="100"/>
        </p:scale>
        <p:origin x="102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C5AB3-BEDA-41A0-BB71-E3C4C2C486E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B9D9CCA-52B9-4D9D-A05B-DECFA28690AC}">
      <dgm:prSet/>
      <dgm:spPr/>
      <dgm:t>
        <a:bodyPr/>
        <a:lstStyle/>
        <a:p>
          <a:r>
            <a:rPr lang="en-US"/>
            <a:t>ATTRIBUTE INCOMPATIBILITY</a:t>
          </a:r>
        </a:p>
      </dgm:t>
    </dgm:pt>
    <dgm:pt modelId="{639607CC-DA4A-4EFF-BF5A-6AF9DD06E902}" type="parTrans" cxnId="{32B992E7-0F6D-4227-AD37-202F0988C5E3}">
      <dgm:prSet/>
      <dgm:spPr/>
      <dgm:t>
        <a:bodyPr/>
        <a:lstStyle/>
        <a:p>
          <a:endParaRPr lang="en-US"/>
        </a:p>
      </dgm:t>
    </dgm:pt>
    <dgm:pt modelId="{F01C3D75-9CD2-4141-A5E9-91CBFE2176E3}" type="sibTrans" cxnId="{32B992E7-0F6D-4227-AD37-202F0988C5E3}">
      <dgm:prSet/>
      <dgm:spPr/>
      <dgm:t>
        <a:bodyPr/>
        <a:lstStyle/>
        <a:p>
          <a:endParaRPr lang="en-US"/>
        </a:p>
      </dgm:t>
    </dgm:pt>
    <dgm:pt modelId="{40F24EB9-314F-474C-8E77-67A6EBB31029}">
      <dgm:prSet/>
      <dgm:spPr/>
      <dgm:t>
        <a:bodyPr/>
        <a:lstStyle/>
        <a:p>
          <a:r>
            <a:rPr lang="en-US" sz="1600" dirty="0"/>
            <a:t>67: Patient/unit attribute incompatibility</a:t>
          </a:r>
        </a:p>
      </dgm:t>
    </dgm:pt>
    <dgm:pt modelId="{054FDA40-09A0-44A5-A63A-4850CE47E5F7}" type="parTrans" cxnId="{EC7E0E75-37CC-469C-BA0B-014C62AC2202}">
      <dgm:prSet/>
      <dgm:spPr/>
      <dgm:t>
        <a:bodyPr/>
        <a:lstStyle/>
        <a:p>
          <a:endParaRPr lang="en-US"/>
        </a:p>
      </dgm:t>
    </dgm:pt>
    <dgm:pt modelId="{E08EBB58-5653-4152-AE20-8134AEDD29A6}" type="sibTrans" cxnId="{EC7E0E75-37CC-469C-BA0B-014C62AC2202}">
      <dgm:prSet/>
      <dgm:spPr/>
      <dgm:t>
        <a:bodyPr/>
        <a:lstStyle/>
        <a:p>
          <a:endParaRPr lang="en-US"/>
        </a:p>
      </dgm:t>
    </dgm:pt>
    <dgm:pt modelId="{A18D23D5-0975-4F33-9BF2-09672695B49F}">
      <dgm:prSet custT="1"/>
      <dgm:spPr/>
      <dgm:t>
        <a:bodyPr/>
        <a:lstStyle/>
        <a:p>
          <a:r>
            <a:rPr lang="en-US" sz="1400" dirty="0" err="1"/>
            <a:t>ie</a:t>
          </a:r>
          <a:r>
            <a:rPr lang="en-US" sz="1400" dirty="0"/>
            <a:t>) Patient with </a:t>
          </a:r>
          <a:r>
            <a:rPr lang="en-US" sz="1400" dirty="0" err="1"/>
            <a:t>HgbS</a:t>
          </a:r>
          <a:r>
            <a:rPr lang="en-US" sz="1400" dirty="0"/>
            <a:t> requirement receiving platelet </a:t>
          </a:r>
        </a:p>
      </dgm:t>
    </dgm:pt>
    <dgm:pt modelId="{C6B4202A-40CD-4BB9-B97E-278C0648CC9C}" type="parTrans" cxnId="{83F05D31-19B8-47BF-AAD1-DE147B7852BD}">
      <dgm:prSet/>
      <dgm:spPr/>
      <dgm:t>
        <a:bodyPr/>
        <a:lstStyle/>
        <a:p>
          <a:endParaRPr lang="en-US"/>
        </a:p>
      </dgm:t>
    </dgm:pt>
    <dgm:pt modelId="{EE508F38-03FA-42B1-8B9E-6AAF648398F9}" type="sibTrans" cxnId="{83F05D31-19B8-47BF-AAD1-DE147B7852BD}">
      <dgm:prSet/>
      <dgm:spPr/>
      <dgm:t>
        <a:bodyPr/>
        <a:lstStyle/>
        <a:p>
          <a:endParaRPr lang="en-US"/>
        </a:p>
      </dgm:t>
    </dgm:pt>
    <dgm:pt modelId="{1B7F493B-FD8E-4A68-9B50-876EBB41FFF3}">
      <dgm:prSet/>
      <dgm:spPr/>
      <dgm:t>
        <a:bodyPr/>
        <a:lstStyle/>
        <a:p>
          <a:r>
            <a:rPr lang="en-US" sz="1600" dirty="0"/>
            <a:t>96: Linked patient/unit attribute incompatibility</a:t>
          </a:r>
        </a:p>
      </dgm:t>
    </dgm:pt>
    <dgm:pt modelId="{036D209E-80C8-423C-A8D5-B83A5B3EC510}" type="parTrans" cxnId="{AE0A0E88-58D0-44F0-839B-110887C70944}">
      <dgm:prSet/>
      <dgm:spPr/>
      <dgm:t>
        <a:bodyPr/>
        <a:lstStyle/>
        <a:p>
          <a:endParaRPr lang="en-US"/>
        </a:p>
      </dgm:t>
    </dgm:pt>
    <dgm:pt modelId="{2E181245-618C-4CBE-9D84-3BCD2E447C48}" type="sibTrans" cxnId="{AE0A0E88-58D0-44F0-839B-110887C70944}">
      <dgm:prSet/>
      <dgm:spPr/>
      <dgm:t>
        <a:bodyPr/>
        <a:lstStyle/>
        <a:p>
          <a:endParaRPr lang="en-US"/>
        </a:p>
      </dgm:t>
    </dgm:pt>
    <dgm:pt modelId="{5A9F66D6-B276-4CC0-B354-5EAA1B8E0201}">
      <dgm:prSet custT="1"/>
      <dgm:spPr/>
      <dgm:t>
        <a:bodyPr/>
        <a:lstStyle/>
        <a:p>
          <a:endParaRPr lang="en-US" sz="1400" dirty="0"/>
        </a:p>
      </dgm:t>
    </dgm:pt>
    <dgm:pt modelId="{1FAB25CF-983C-4F8F-82B4-76279705E7A3}" type="parTrans" cxnId="{280394BB-FC93-4AB1-B6AF-5F303CF46AF5}">
      <dgm:prSet/>
      <dgm:spPr/>
      <dgm:t>
        <a:bodyPr/>
        <a:lstStyle/>
        <a:p>
          <a:endParaRPr lang="en-US"/>
        </a:p>
      </dgm:t>
    </dgm:pt>
    <dgm:pt modelId="{BC59565A-8CFF-40B2-B4AD-98C84037BE49}" type="sibTrans" cxnId="{280394BB-FC93-4AB1-B6AF-5F303CF46AF5}">
      <dgm:prSet/>
      <dgm:spPr/>
      <dgm:t>
        <a:bodyPr/>
        <a:lstStyle/>
        <a:p>
          <a:endParaRPr lang="en-US"/>
        </a:p>
      </dgm:t>
    </dgm:pt>
    <dgm:pt modelId="{C935E5E0-180F-4EFE-92D2-51E01F754215}">
      <dgm:prSet/>
      <dgm:spPr/>
      <dgm:t>
        <a:bodyPr/>
        <a:lstStyle/>
        <a:p>
          <a:r>
            <a:rPr lang="en-US"/>
            <a:t>RH INCOMPATIBILITY</a:t>
          </a:r>
        </a:p>
      </dgm:t>
    </dgm:pt>
    <dgm:pt modelId="{94F1F996-E583-4EA6-AF84-FCAD247E08CA}" type="parTrans" cxnId="{262CA9BF-ADBA-45E9-BC7A-93DB46928205}">
      <dgm:prSet/>
      <dgm:spPr/>
      <dgm:t>
        <a:bodyPr/>
        <a:lstStyle/>
        <a:p>
          <a:endParaRPr lang="en-US"/>
        </a:p>
      </dgm:t>
    </dgm:pt>
    <dgm:pt modelId="{66093E58-A264-46B9-92FE-2D4E54C0CF3E}" type="sibTrans" cxnId="{262CA9BF-ADBA-45E9-BC7A-93DB46928205}">
      <dgm:prSet/>
      <dgm:spPr/>
      <dgm:t>
        <a:bodyPr/>
        <a:lstStyle/>
        <a:p>
          <a:endParaRPr lang="en-US"/>
        </a:p>
      </dgm:t>
    </dgm:pt>
    <dgm:pt modelId="{B637AAEB-F66F-4F51-A59C-9DE3E53B890C}">
      <dgm:prSet custT="1"/>
      <dgm:spPr/>
      <dgm:t>
        <a:bodyPr/>
        <a:lstStyle/>
        <a:p>
          <a:r>
            <a:rPr lang="en-US" sz="1600" dirty="0"/>
            <a:t>71: Selected unit’s Rh doesn’t match patient’s permanent Rh</a:t>
          </a:r>
        </a:p>
      </dgm:t>
    </dgm:pt>
    <dgm:pt modelId="{22A4DC80-142F-4F1C-ACCC-DB89797F3B76}" type="parTrans" cxnId="{1677A52A-56F6-4C2F-A7FD-55FCA1FEE835}">
      <dgm:prSet/>
      <dgm:spPr/>
      <dgm:t>
        <a:bodyPr/>
        <a:lstStyle/>
        <a:p>
          <a:endParaRPr lang="en-US"/>
        </a:p>
      </dgm:t>
    </dgm:pt>
    <dgm:pt modelId="{FC345C08-AD37-4A15-8F4C-F8D27536A1E8}" type="sibTrans" cxnId="{1677A52A-56F6-4C2F-A7FD-55FCA1FEE835}">
      <dgm:prSet/>
      <dgm:spPr/>
      <dgm:t>
        <a:bodyPr/>
        <a:lstStyle/>
        <a:p>
          <a:endParaRPr lang="en-US"/>
        </a:p>
      </dgm:t>
    </dgm:pt>
    <dgm:pt modelId="{90CE2535-4202-49EB-B775-D9882024F6FE}">
      <dgm:prSet custT="1"/>
      <dgm:spPr/>
      <dgm:t>
        <a:bodyPr/>
        <a:lstStyle/>
        <a:p>
          <a:r>
            <a:rPr lang="en-US" sz="1600" dirty="0"/>
            <a:t>73: Selected unit’s ABO does not match specimen’s ABO</a:t>
          </a:r>
        </a:p>
      </dgm:t>
    </dgm:pt>
    <dgm:pt modelId="{D8C71873-B7B9-4E95-92C0-11DC681475CE}" type="parTrans" cxnId="{FDB32DDA-6AC2-45A9-8501-09A766CA051C}">
      <dgm:prSet/>
      <dgm:spPr/>
      <dgm:t>
        <a:bodyPr/>
        <a:lstStyle/>
        <a:p>
          <a:endParaRPr lang="en-US"/>
        </a:p>
      </dgm:t>
    </dgm:pt>
    <dgm:pt modelId="{DB18FE76-0EAD-429D-B3AD-1C0E8D251B77}" type="sibTrans" cxnId="{FDB32DDA-6AC2-45A9-8501-09A766CA051C}">
      <dgm:prSet/>
      <dgm:spPr/>
      <dgm:t>
        <a:bodyPr/>
        <a:lstStyle/>
        <a:p>
          <a:endParaRPr lang="en-US"/>
        </a:p>
      </dgm:t>
    </dgm:pt>
    <dgm:pt modelId="{714360C2-5FFB-4215-8663-1315D42ADDBF}">
      <dgm:prSet custT="1"/>
      <dgm:spPr/>
      <dgm:t>
        <a:bodyPr/>
        <a:lstStyle/>
        <a:p>
          <a:r>
            <a:rPr lang="en-US" sz="1600" dirty="0"/>
            <a:t>79: Specimen testing Rh does not match linked patient’s permanent Rh</a:t>
          </a:r>
        </a:p>
      </dgm:t>
    </dgm:pt>
    <dgm:pt modelId="{FCE3AF83-16BD-45CA-B1F0-0B540BF838CD}" type="parTrans" cxnId="{D3585B61-1EAD-40E0-A85E-EA34C26F3D17}">
      <dgm:prSet/>
      <dgm:spPr/>
      <dgm:t>
        <a:bodyPr/>
        <a:lstStyle/>
        <a:p>
          <a:endParaRPr lang="en-US"/>
        </a:p>
      </dgm:t>
    </dgm:pt>
    <dgm:pt modelId="{6B9F9C6D-E64E-4E34-8305-B0EA99AE68F6}" type="sibTrans" cxnId="{D3585B61-1EAD-40E0-A85E-EA34C26F3D17}">
      <dgm:prSet/>
      <dgm:spPr/>
      <dgm:t>
        <a:bodyPr/>
        <a:lstStyle/>
        <a:p>
          <a:endParaRPr lang="en-US"/>
        </a:p>
      </dgm:t>
    </dgm:pt>
    <dgm:pt modelId="{9EF40C16-F81A-4AFA-B209-0363B9BCDD26}">
      <dgm:prSet custT="1"/>
      <dgm:spPr/>
      <dgm:t>
        <a:bodyPr/>
        <a:lstStyle/>
        <a:p>
          <a:r>
            <a:rPr lang="en-US" sz="1400" dirty="0"/>
            <a:t>Patient Rh NEG received Rh POS in a MTP. This will allow EXM if Rh incompatible is the only QA for RBCs</a:t>
          </a:r>
          <a:endParaRPr lang="en-US" sz="1400" dirty="0">
            <a:solidFill>
              <a:srgbClr val="FF0000"/>
            </a:solidFill>
          </a:endParaRPr>
        </a:p>
      </dgm:t>
    </dgm:pt>
    <dgm:pt modelId="{E6FE0918-5D4D-48CF-B356-33FF23A26F1E}" type="parTrans" cxnId="{34034C38-96FE-4870-BFBC-C1E7BD241C2E}">
      <dgm:prSet/>
      <dgm:spPr/>
      <dgm:t>
        <a:bodyPr/>
        <a:lstStyle/>
        <a:p>
          <a:endParaRPr lang="en-US"/>
        </a:p>
      </dgm:t>
    </dgm:pt>
    <dgm:pt modelId="{61162126-5621-408C-90CB-85EA1F409382}" type="sibTrans" cxnId="{34034C38-96FE-4870-BFBC-C1E7BD241C2E}">
      <dgm:prSet/>
      <dgm:spPr/>
      <dgm:t>
        <a:bodyPr/>
        <a:lstStyle/>
        <a:p>
          <a:endParaRPr lang="en-US"/>
        </a:p>
      </dgm:t>
    </dgm:pt>
    <dgm:pt modelId="{2958A32C-C2B0-4104-A924-2087AD5197D5}" type="pres">
      <dgm:prSet presAssocID="{C42C5AB3-BEDA-41A0-BB71-E3C4C2C486E9}" presName="linear" presStyleCnt="0">
        <dgm:presLayoutVars>
          <dgm:dir/>
          <dgm:animLvl val="lvl"/>
          <dgm:resizeHandles val="exact"/>
        </dgm:presLayoutVars>
      </dgm:prSet>
      <dgm:spPr/>
    </dgm:pt>
    <dgm:pt modelId="{65C8787F-47B4-4B77-9068-69C07D9FE930}" type="pres">
      <dgm:prSet presAssocID="{6B9D9CCA-52B9-4D9D-A05B-DECFA28690AC}" presName="parentLin" presStyleCnt="0"/>
      <dgm:spPr/>
    </dgm:pt>
    <dgm:pt modelId="{CF540675-196B-4FFF-A17F-EE57BACEDDF2}" type="pres">
      <dgm:prSet presAssocID="{6B9D9CCA-52B9-4D9D-A05B-DECFA28690AC}" presName="parentLeftMargin" presStyleLbl="node1" presStyleIdx="0" presStyleCnt="2"/>
      <dgm:spPr/>
    </dgm:pt>
    <dgm:pt modelId="{53D15B1E-12FF-423D-A76E-A9BD199B8912}" type="pres">
      <dgm:prSet presAssocID="{6B9D9CCA-52B9-4D9D-A05B-DECFA28690AC}" presName="parentText" presStyleLbl="node1" presStyleIdx="0" presStyleCnt="2">
        <dgm:presLayoutVars>
          <dgm:chMax val="0"/>
          <dgm:bulletEnabled val="1"/>
        </dgm:presLayoutVars>
      </dgm:prSet>
      <dgm:spPr/>
    </dgm:pt>
    <dgm:pt modelId="{2DB64C46-C66F-4606-921F-76C03D820048}" type="pres">
      <dgm:prSet presAssocID="{6B9D9CCA-52B9-4D9D-A05B-DECFA28690AC}" presName="negativeSpace" presStyleCnt="0"/>
      <dgm:spPr/>
    </dgm:pt>
    <dgm:pt modelId="{5EC36557-726E-4812-89AD-369E7CFCD5A6}" type="pres">
      <dgm:prSet presAssocID="{6B9D9CCA-52B9-4D9D-A05B-DECFA28690AC}" presName="childText" presStyleLbl="conFgAcc1" presStyleIdx="0" presStyleCnt="2">
        <dgm:presLayoutVars>
          <dgm:bulletEnabled val="1"/>
        </dgm:presLayoutVars>
      </dgm:prSet>
      <dgm:spPr/>
    </dgm:pt>
    <dgm:pt modelId="{7736EAAF-DEBB-4D52-953D-79AFA50C26A7}" type="pres">
      <dgm:prSet presAssocID="{F01C3D75-9CD2-4141-A5E9-91CBFE2176E3}" presName="spaceBetweenRectangles" presStyleCnt="0"/>
      <dgm:spPr/>
    </dgm:pt>
    <dgm:pt modelId="{19CBA3E0-0E45-4FEB-9F9D-A2D4F5DFFC4E}" type="pres">
      <dgm:prSet presAssocID="{C935E5E0-180F-4EFE-92D2-51E01F754215}" presName="parentLin" presStyleCnt="0"/>
      <dgm:spPr/>
    </dgm:pt>
    <dgm:pt modelId="{0C36E867-7A67-4A8F-8B86-163D23ED02CF}" type="pres">
      <dgm:prSet presAssocID="{C935E5E0-180F-4EFE-92D2-51E01F754215}" presName="parentLeftMargin" presStyleLbl="node1" presStyleIdx="0" presStyleCnt="2"/>
      <dgm:spPr/>
    </dgm:pt>
    <dgm:pt modelId="{6584796F-D25B-486F-8E14-26D4F10F0675}" type="pres">
      <dgm:prSet presAssocID="{C935E5E0-180F-4EFE-92D2-51E01F754215}" presName="parentText" presStyleLbl="node1" presStyleIdx="1" presStyleCnt="2">
        <dgm:presLayoutVars>
          <dgm:chMax val="0"/>
          <dgm:bulletEnabled val="1"/>
        </dgm:presLayoutVars>
      </dgm:prSet>
      <dgm:spPr/>
    </dgm:pt>
    <dgm:pt modelId="{A0F1BCA2-12A6-4BC4-9E35-B293561EAEC8}" type="pres">
      <dgm:prSet presAssocID="{C935E5E0-180F-4EFE-92D2-51E01F754215}" presName="negativeSpace" presStyleCnt="0"/>
      <dgm:spPr/>
    </dgm:pt>
    <dgm:pt modelId="{D337712E-6325-4DBD-BC9F-72FCAA4BCB45}" type="pres">
      <dgm:prSet presAssocID="{C935E5E0-180F-4EFE-92D2-51E01F754215}" presName="childText" presStyleLbl="conFgAcc1" presStyleIdx="1" presStyleCnt="2">
        <dgm:presLayoutVars>
          <dgm:bulletEnabled val="1"/>
        </dgm:presLayoutVars>
      </dgm:prSet>
      <dgm:spPr/>
    </dgm:pt>
  </dgm:ptLst>
  <dgm:cxnLst>
    <dgm:cxn modelId="{A12F7106-9E98-4E00-85E7-EC3F4CD5072D}" type="presOf" srcId="{A18D23D5-0975-4F33-9BF2-09672695B49F}" destId="{5EC36557-726E-4812-89AD-369E7CFCD5A6}" srcOrd="0" destOrd="1" presId="urn:microsoft.com/office/officeart/2005/8/layout/list1"/>
    <dgm:cxn modelId="{53850A09-0F29-4ED2-8166-9B543DA0EA28}" type="presOf" srcId="{40F24EB9-314F-474C-8E77-67A6EBB31029}" destId="{5EC36557-726E-4812-89AD-369E7CFCD5A6}" srcOrd="0" destOrd="0" presId="urn:microsoft.com/office/officeart/2005/8/layout/list1"/>
    <dgm:cxn modelId="{1677A52A-56F6-4C2F-A7FD-55FCA1FEE835}" srcId="{C935E5E0-180F-4EFE-92D2-51E01F754215}" destId="{B637AAEB-F66F-4F51-A59C-9DE3E53B890C}" srcOrd="0" destOrd="0" parTransId="{22A4DC80-142F-4F1C-ACCC-DB89797F3B76}" sibTransId="{FC345C08-AD37-4A15-8F4C-F8D27536A1E8}"/>
    <dgm:cxn modelId="{83F05D31-19B8-47BF-AAD1-DE147B7852BD}" srcId="{40F24EB9-314F-474C-8E77-67A6EBB31029}" destId="{A18D23D5-0975-4F33-9BF2-09672695B49F}" srcOrd="0" destOrd="0" parTransId="{C6B4202A-40CD-4BB9-B97E-278C0648CC9C}" sibTransId="{EE508F38-03FA-42B1-8B9E-6AAF648398F9}"/>
    <dgm:cxn modelId="{34034C38-96FE-4870-BFBC-C1E7BD241C2E}" srcId="{B637AAEB-F66F-4F51-A59C-9DE3E53B890C}" destId="{9EF40C16-F81A-4AFA-B209-0363B9BCDD26}" srcOrd="0" destOrd="0" parTransId="{E6FE0918-5D4D-48CF-B356-33FF23A26F1E}" sibTransId="{61162126-5621-408C-90CB-85EA1F409382}"/>
    <dgm:cxn modelId="{D3585B61-1EAD-40E0-A85E-EA34C26F3D17}" srcId="{C935E5E0-180F-4EFE-92D2-51E01F754215}" destId="{714360C2-5FFB-4215-8663-1315D42ADDBF}" srcOrd="2" destOrd="0" parTransId="{FCE3AF83-16BD-45CA-B1F0-0B540BF838CD}" sibTransId="{6B9F9C6D-E64E-4E34-8305-B0EA99AE68F6}"/>
    <dgm:cxn modelId="{D1F2F454-0D3F-4877-9EE9-802D0D094FE7}" type="presOf" srcId="{C42C5AB3-BEDA-41A0-BB71-E3C4C2C486E9}" destId="{2958A32C-C2B0-4104-A924-2087AD5197D5}" srcOrd="0" destOrd="0" presId="urn:microsoft.com/office/officeart/2005/8/layout/list1"/>
    <dgm:cxn modelId="{EC7E0E75-37CC-469C-BA0B-014C62AC2202}" srcId="{6B9D9CCA-52B9-4D9D-A05B-DECFA28690AC}" destId="{40F24EB9-314F-474C-8E77-67A6EBB31029}" srcOrd="0" destOrd="0" parTransId="{054FDA40-09A0-44A5-A63A-4850CE47E5F7}" sibTransId="{E08EBB58-5653-4152-AE20-8134AEDD29A6}"/>
    <dgm:cxn modelId="{D5799E59-D7B2-4AE7-994C-9E41DE6AAC77}" type="presOf" srcId="{6B9D9CCA-52B9-4D9D-A05B-DECFA28690AC}" destId="{53D15B1E-12FF-423D-A76E-A9BD199B8912}" srcOrd="1" destOrd="0" presId="urn:microsoft.com/office/officeart/2005/8/layout/list1"/>
    <dgm:cxn modelId="{AE0A0E88-58D0-44F0-839B-110887C70944}" srcId="{6B9D9CCA-52B9-4D9D-A05B-DECFA28690AC}" destId="{1B7F493B-FD8E-4A68-9B50-876EBB41FFF3}" srcOrd="1" destOrd="0" parTransId="{036D209E-80C8-423C-A8D5-B83A5B3EC510}" sibTransId="{2E181245-618C-4CBE-9D84-3BCD2E447C48}"/>
    <dgm:cxn modelId="{D0E683A1-3FFF-4ADD-B8E4-EA377103BF41}" type="presOf" srcId="{C935E5E0-180F-4EFE-92D2-51E01F754215}" destId="{6584796F-D25B-486F-8E14-26D4F10F0675}" srcOrd="1" destOrd="0" presId="urn:microsoft.com/office/officeart/2005/8/layout/list1"/>
    <dgm:cxn modelId="{17ADB5A2-78F4-47D1-A581-5CC66D1E1184}" type="presOf" srcId="{714360C2-5FFB-4215-8663-1315D42ADDBF}" destId="{D337712E-6325-4DBD-BC9F-72FCAA4BCB45}" srcOrd="0" destOrd="3" presId="urn:microsoft.com/office/officeart/2005/8/layout/list1"/>
    <dgm:cxn modelId="{121F36A6-228E-412D-BB20-2A47BDB88D36}" type="presOf" srcId="{B637AAEB-F66F-4F51-A59C-9DE3E53B890C}" destId="{D337712E-6325-4DBD-BC9F-72FCAA4BCB45}" srcOrd="0" destOrd="0" presId="urn:microsoft.com/office/officeart/2005/8/layout/list1"/>
    <dgm:cxn modelId="{3328ACB8-DED1-4240-89FD-49101297A739}" type="presOf" srcId="{1B7F493B-FD8E-4A68-9B50-876EBB41FFF3}" destId="{5EC36557-726E-4812-89AD-369E7CFCD5A6}" srcOrd="0" destOrd="2" presId="urn:microsoft.com/office/officeart/2005/8/layout/list1"/>
    <dgm:cxn modelId="{280394BB-FC93-4AB1-B6AF-5F303CF46AF5}" srcId="{6B9D9CCA-52B9-4D9D-A05B-DECFA28690AC}" destId="{5A9F66D6-B276-4CC0-B354-5EAA1B8E0201}" srcOrd="2" destOrd="0" parTransId="{1FAB25CF-983C-4F8F-82B4-76279705E7A3}" sibTransId="{BC59565A-8CFF-40B2-B4AD-98C84037BE49}"/>
    <dgm:cxn modelId="{262CA9BF-ADBA-45E9-BC7A-93DB46928205}" srcId="{C42C5AB3-BEDA-41A0-BB71-E3C4C2C486E9}" destId="{C935E5E0-180F-4EFE-92D2-51E01F754215}" srcOrd="1" destOrd="0" parTransId="{94F1F996-E583-4EA6-AF84-FCAD247E08CA}" sibTransId="{66093E58-A264-46B9-92FE-2D4E54C0CF3E}"/>
    <dgm:cxn modelId="{87BCC6D6-68A3-4AE6-A46E-381DDABBA9E7}" type="presOf" srcId="{5A9F66D6-B276-4CC0-B354-5EAA1B8E0201}" destId="{5EC36557-726E-4812-89AD-369E7CFCD5A6}" srcOrd="0" destOrd="3" presId="urn:microsoft.com/office/officeart/2005/8/layout/list1"/>
    <dgm:cxn modelId="{EF209CD8-1712-4D21-B3FB-EEE07E47FE81}" type="presOf" srcId="{C935E5E0-180F-4EFE-92D2-51E01F754215}" destId="{0C36E867-7A67-4A8F-8B86-163D23ED02CF}" srcOrd="0" destOrd="0" presId="urn:microsoft.com/office/officeart/2005/8/layout/list1"/>
    <dgm:cxn modelId="{FDB32DDA-6AC2-45A9-8501-09A766CA051C}" srcId="{C935E5E0-180F-4EFE-92D2-51E01F754215}" destId="{90CE2535-4202-49EB-B775-D9882024F6FE}" srcOrd="1" destOrd="0" parTransId="{D8C71873-B7B9-4E95-92C0-11DC681475CE}" sibTransId="{DB18FE76-0EAD-429D-B3AD-1C0E8D251B77}"/>
    <dgm:cxn modelId="{32B992E7-0F6D-4227-AD37-202F0988C5E3}" srcId="{C42C5AB3-BEDA-41A0-BB71-E3C4C2C486E9}" destId="{6B9D9CCA-52B9-4D9D-A05B-DECFA28690AC}" srcOrd="0" destOrd="0" parTransId="{639607CC-DA4A-4EFF-BF5A-6AF9DD06E902}" sibTransId="{F01C3D75-9CD2-4141-A5E9-91CBFE2176E3}"/>
    <dgm:cxn modelId="{90B79AF3-36FF-4D61-B3F4-F562318EB785}" type="presOf" srcId="{90CE2535-4202-49EB-B775-D9882024F6FE}" destId="{D337712E-6325-4DBD-BC9F-72FCAA4BCB45}" srcOrd="0" destOrd="2" presId="urn:microsoft.com/office/officeart/2005/8/layout/list1"/>
    <dgm:cxn modelId="{5AF441F8-05EF-4EAF-9DC8-1A25C1E50EE5}" type="presOf" srcId="{6B9D9CCA-52B9-4D9D-A05B-DECFA28690AC}" destId="{CF540675-196B-4FFF-A17F-EE57BACEDDF2}" srcOrd="0" destOrd="0" presId="urn:microsoft.com/office/officeart/2005/8/layout/list1"/>
    <dgm:cxn modelId="{924A6AFD-C4BA-43CA-A413-AC744AA0688F}" type="presOf" srcId="{9EF40C16-F81A-4AFA-B209-0363B9BCDD26}" destId="{D337712E-6325-4DBD-BC9F-72FCAA4BCB45}" srcOrd="0" destOrd="1" presId="urn:microsoft.com/office/officeart/2005/8/layout/list1"/>
    <dgm:cxn modelId="{4207961A-5617-494C-88BE-950329E4E04B}" type="presParOf" srcId="{2958A32C-C2B0-4104-A924-2087AD5197D5}" destId="{65C8787F-47B4-4B77-9068-69C07D9FE930}" srcOrd="0" destOrd="0" presId="urn:microsoft.com/office/officeart/2005/8/layout/list1"/>
    <dgm:cxn modelId="{E947C1EF-7B6B-43C9-AB93-D65ED2D594C8}" type="presParOf" srcId="{65C8787F-47B4-4B77-9068-69C07D9FE930}" destId="{CF540675-196B-4FFF-A17F-EE57BACEDDF2}" srcOrd="0" destOrd="0" presId="urn:microsoft.com/office/officeart/2005/8/layout/list1"/>
    <dgm:cxn modelId="{2EA746C5-A02D-4A65-9832-1E014B6C1E86}" type="presParOf" srcId="{65C8787F-47B4-4B77-9068-69C07D9FE930}" destId="{53D15B1E-12FF-423D-A76E-A9BD199B8912}" srcOrd="1" destOrd="0" presId="urn:microsoft.com/office/officeart/2005/8/layout/list1"/>
    <dgm:cxn modelId="{C250E185-92DE-407F-AE2F-C48F84DA901D}" type="presParOf" srcId="{2958A32C-C2B0-4104-A924-2087AD5197D5}" destId="{2DB64C46-C66F-4606-921F-76C03D820048}" srcOrd="1" destOrd="0" presId="urn:microsoft.com/office/officeart/2005/8/layout/list1"/>
    <dgm:cxn modelId="{5DC2749C-E5D8-4F26-A142-2D7A4A385EAD}" type="presParOf" srcId="{2958A32C-C2B0-4104-A924-2087AD5197D5}" destId="{5EC36557-726E-4812-89AD-369E7CFCD5A6}" srcOrd="2" destOrd="0" presId="urn:microsoft.com/office/officeart/2005/8/layout/list1"/>
    <dgm:cxn modelId="{4AE10B7A-0AE4-4D75-8CFC-A70DBC0AAFD9}" type="presParOf" srcId="{2958A32C-C2B0-4104-A924-2087AD5197D5}" destId="{7736EAAF-DEBB-4D52-953D-79AFA50C26A7}" srcOrd="3" destOrd="0" presId="urn:microsoft.com/office/officeart/2005/8/layout/list1"/>
    <dgm:cxn modelId="{090745D0-E516-4312-A5D6-40CE0AFF97F9}" type="presParOf" srcId="{2958A32C-C2B0-4104-A924-2087AD5197D5}" destId="{19CBA3E0-0E45-4FEB-9F9D-A2D4F5DFFC4E}" srcOrd="4" destOrd="0" presId="urn:microsoft.com/office/officeart/2005/8/layout/list1"/>
    <dgm:cxn modelId="{42D181F7-0D42-452F-99F4-6C9711AFE9CA}" type="presParOf" srcId="{19CBA3E0-0E45-4FEB-9F9D-A2D4F5DFFC4E}" destId="{0C36E867-7A67-4A8F-8B86-163D23ED02CF}" srcOrd="0" destOrd="0" presId="urn:microsoft.com/office/officeart/2005/8/layout/list1"/>
    <dgm:cxn modelId="{65D28083-28C4-491C-8ACC-2F235F392C40}" type="presParOf" srcId="{19CBA3E0-0E45-4FEB-9F9D-A2D4F5DFFC4E}" destId="{6584796F-D25B-486F-8E14-26D4F10F0675}" srcOrd="1" destOrd="0" presId="urn:microsoft.com/office/officeart/2005/8/layout/list1"/>
    <dgm:cxn modelId="{81EF7CF3-0E93-44FE-85F4-2F33C6F35531}" type="presParOf" srcId="{2958A32C-C2B0-4104-A924-2087AD5197D5}" destId="{A0F1BCA2-12A6-4BC4-9E35-B293561EAEC8}" srcOrd="5" destOrd="0" presId="urn:microsoft.com/office/officeart/2005/8/layout/list1"/>
    <dgm:cxn modelId="{F927990E-8FE6-477F-93BE-AA8532EA87B3}" type="presParOf" srcId="{2958A32C-C2B0-4104-A924-2087AD5197D5}" destId="{D337712E-6325-4DBD-BC9F-72FCAA4BCB4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36557-726E-4812-89AD-369E7CFCD5A6}">
      <dsp:nvSpPr>
        <dsp:cNvPr id="0" name=""/>
        <dsp:cNvSpPr/>
      </dsp:nvSpPr>
      <dsp:spPr>
        <a:xfrm>
          <a:off x="0" y="356540"/>
          <a:ext cx="9618133" cy="15120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474" tIns="499872" rIns="746474" bIns="99568" numCol="1" spcCol="1270" anchor="t" anchorCtr="0">
          <a:noAutofit/>
        </a:bodyPr>
        <a:lstStyle/>
        <a:p>
          <a:pPr marL="171450" lvl="1" indent="-171450" algn="l" defTabSz="711200">
            <a:lnSpc>
              <a:spcPct val="90000"/>
            </a:lnSpc>
            <a:spcBef>
              <a:spcPct val="0"/>
            </a:spcBef>
            <a:spcAft>
              <a:spcPct val="15000"/>
            </a:spcAft>
            <a:buChar char="•"/>
          </a:pPr>
          <a:r>
            <a:rPr lang="en-US" sz="1600" kern="1200" dirty="0"/>
            <a:t>67: Patient/unit attribute incompatibility</a:t>
          </a:r>
        </a:p>
        <a:p>
          <a:pPr marL="228600" lvl="2" indent="-114300" algn="l" defTabSz="622300">
            <a:lnSpc>
              <a:spcPct val="90000"/>
            </a:lnSpc>
            <a:spcBef>
              <a:spcPct val="0"/>
            </a:spcBef>
            <a:spcAft>
              <a:spcPct val="15000"/>
            </a:spcAft>
            <a:buChar char="•"/>
          </a:pPr>
          <a:r>
            <a:rPr lang="en-US" sz="1400" kern="1200" dirty="0" err="1"/>
            <a:t>ie</a:t>
          </a:r>
          <a:r>
            <a:rPr lang="en-US" sz="1400" kern="1200" dirty="0"/>
            <a:t>) Patient with </a:t>
          </a:r>
          <a:r>
            <a:rPr lang="en-US" sz="1400" kern="1200" dirty="0" err="1"/>
            <a:t>HgbS</a:t>
          </a:r>
          <a:r>
            <a:rPr lang="en-US" sz="1400" kern="1200" dirty="0"/>
            <a:t> requirement receiving platelet </a:t>
          </a:r>
        </a:p>
        <a:p>
          <a:pPr marL="171450" lvl="1" indent="-171450" algn="l" defTabSz="711200">
            <a:lnSpc>
              <a:spcPct val="90000"/>
            </a:lnSpc>
            <a:spcBef>
              <a:spcPct val="0"/>
            </a:spcBef>
            <a:spcAft>
              <a:spcPct val="15000"/>
            </a:spcAft>
            <a:buChar char="•"/>
          </a:pPr>
          <a:r>
            <a:rPr lang="en-US" sz="1600" kern="1200" dirty="0"/>
            <a:t>96: Linked patient/unit attribute incompatibility</a:t>
          </a:r>
        </a:p>
        <a:p>
          <a:pPr marL="114300" lvl="1" indent="-114300" algn="l" defTabSz="622300">
            <a:lnSpc>
              <a:spcPct val="90000"/>
            </a:lnSpc>
            <a:spcBef>
              <a:spcPct val="0"/>
            </a:spcBef>
            <a:spcAft>
              <a:spcPct val="15000"/>
            </a:spcAft>
            <a:buChar char="•"/>
          </a:pPr>
          <a:endParaRPr lang="en-US" sz="1400" kern="1200" dirty="0"/>
        </a:p>
      </dsp:txBody>
      <dsp:txXfrm>
        <a:off x="0" y="356540"/>
        <a:ext cx="9618133" cy="1512000"/>
      </dsp:txXfrm>
    </dsp:sp>
    <dsp:sp modelId="{53D15B1E-12FF-423D-A76E-A9BD199B8912}">
      <dsp:nvSpPr>
        <dsp:cNvPr id="0" name=""/>
        <dsp:cNvSpPr/>
      </dsp:nvSpPr>
      <dsp:spPr>
        <a:xfrm>
          <a:off x="480906" y="2300"/>
          <a:ext cx="6732693" cy="7084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1066800">
            <a:lnSpc>
              <a:spcPct val="90000"/>
            </a:lnSpc>
            <a:spcBef>
              <a:spcPct val="0"/>
            </a:spcBef>
            <a:spcAft>
              <a:spcPct val="35000"/>
            </a:spcAft>
            <a:buNone/>
          </a:pPr>
          <a:r>
            <a:rPr lang="en-US" sz="2400" kern="1200"/>
            <a:t>ATTRIBUTE INCOMPATIBILITY</a:t>
          </a:r>
        </a:p>
      </dsp:txBody>
      <dsp:txXfrm>
        <a:off x="515491" y="36885"/>
        <a:ext cx="6663523" cy="639310"/>
      </dsp:txXfrm>
    </dsp:sp>
    <dsp:sp modelId="{D337712E-6325-4DBD-BC9F-72FCAA4BCB45}">
      <dsp:nvSpPr>
        <dsp:cNvPr id="0" name=""/>
        <dsp:cNvSpPr/>
      </dsp:nvSpPr>
      <dsp:spPr>
        <a:xfrm>
          <a:off x="0" y="2352381"/>
          <a:ext cx="9618133" cy="17388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474" tIns="499872" rIns="74647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71: Selected unit’s Rh doesn’t match patient’s permanent Rh</a:t>
          </a:r>
        </a:p>
        <a:p>
          <a:pPr marL="228600" lvl="2" indent="-114300" algn="l" defTabSz="622300">
            <a:lnSpc>
              <a:spcPct val="90000"/>
            </a:lnSpc>
            <a:spcBef>
              <a:spcPct val="0"/>
            </a:spcBef>
            <a:spcAft>
              <a:spcPct val="15000"/>
            </a:spcAft>
            <a:buChar char="•"/>
          </a:pPr>
          <a:r>
            <a:rPr lang="en-US" sz="1400" kern="1200" dirty="0"/>
            <a:t>Patient Rh NEG received Rh POS in a MTP. This will allow EXM if Rh incompatible is the only QA for RBCs</a:t>
          </a:r>
          <a:endParaRPr lang="en-US" sz="1400" kern="1200" dirty="0">
            <a:solidFill>
              <a:srgbClr val="FF0000"/>
            </a:solidFill>
          </a:endParaRPr>
        </a:p>
        <a:p>
          <a:pPr marL="171450" lvl="1" indent="-171450" algn="l" defTabSz="711200">
            <a:lnSpc>
              <a:spcPct val="90000"/>
            </a:lnSpc>
            <a:spcBef>
              <a:spcPct val="0"/>
            </a:spcBef>
            <a:spcAft>
              <a:spcPct val="15000"/>
            </a:spcAft>
            <a:buChar char="•"/>
          </a:pPr>
          <a:r>
            <a:rPr lang="en-US" sz="1600" kern="1200" dirty="0"/>
            <a:t>73: Selected unit’s ABO does not match specimen’s ABO</a:t>
          </a:r>
        </a:p>
        <a:p>
          <a:pPr marL="171450" lvl="1" indent="-171450" algn="l" defTabSz="711200">
            <a:lnSpc>
              <a:spcPct val="90000"/>
            </a:lnSpc>
            <a:spcBef>
              <a:spcPct val="0"/>
            </a:spcBef>
            <a:spcAft>
              <a:spcPct val="15000"/>
            </a:spcAft>
            <a:buChar char="•"/>
          </a:pPr>
          <a:r>
            <a:rPr lang="en-US" sz="1600" kern="1200" dirty="0"/>
            <a:t>79: Specimen testing Rh does not match linked patient’s permanent Rh</a:t>
          </a:r>
        </a:p>
      </dsp:txBody>
      <dsp:txXfrm>
        <a:off x="0" y="2352381"/>
        <a:ext cx="9618133" cy="1738800"/>
      </dsp:txXfrm>
    </dsp:sp>
    <dsp:sp modelId="{6584796F-D25B-486F-8E14-26D4F10F0675}">
      <dsp:nvSpPr>
        <dsp:cNvPr id="0" name=""/>
        <dsp:cNvSpPr/>
      </dsp:nvSpPr>
      <dsp:spPr>
        <a:xfrm>
          <a:off x="480906" y="1998141"/>
          <a:ext cx="6732693" cy="7084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1066800">
            <a:lnSpc>
              <a:spcPct val="90000"/>
            </a:lnSpc>
            <a:spcBef>
              <a:spcPct val="0"/>
            </a:spcBef>
            <a:spcAft>
              <a:spcPct val="35000"/>
            </a:spcAft>
            <a:buNone/>
          </a:pPr>
          <a:r>
            <a:rPr lang="en-US" sz="2400" kern="1200"/>
            <a:t>RH INCOMPATIBILITY</a:t>
          </a:r>
        </a:p>
      </dsp:txBody>
      <dsp:txXfrm>
        <a:off x="515491" y="2032726"/>
        <a:ext cx="6663523"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0C9F7-FA61-4D10-9E9F-B0B168B51CF3}" type="datetimeFigureOut">
              <a:rPr lang="en-US" smtClean="0"/>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5A5D8-FB1D-43EC-9527-54B836DA8C50}" type="slidenum">
              <a:rPr lang="en-US" smtClean="0"/>
              <a:t>‹#›</a:t>
            </a:fld>
            <a:endParaRPr lang="en-US"/>
          </a:p>
        </p:txBody>
      </p:sp>
    </p:spTree>
    <p:extLst>
      <p:ext uri="{BB962C8B-B14F-4D97-AF65-F5344CB8AC3E}">
        <p14:creationId xmlns:p14="http://schemas.microsoft.com/office/powerpoint/2010/main" val="189045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1</a:t>
            </a:fld>
            <a:endParaRPr lang="en-US"/>
          </a:p>
        </p:txBody>
      </p:sp>
    </p:spTree>
    <p:extLst>
      <p:ext uri="{BB962C8B-B14F-4D97-AF65-F5344CB8AC3E}">
        <p14:creationId xmlns:p14="http://schemas.microsoft.com/office/powerpoint/2010/main" val="2502459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Unlikely to come across because it requires you to leave the ABI of the original AB POS screen </a:t>
            </a:r>
            <a:r>
              <a:rPr lang="en-US" dirty="0" err="1"/>
              <a:t>unresulted</a:t>
            </a:r>
            <a:r>
              <a:rPr lang="en-US" dirty="0"/>
              <a:t>. Then the second TSCR must be negative, and then after that if you result the ABI with a clinical insignificant antibody, it will prompt you with this pop up. Rarely if ever would we leave an ABI </a:t>
            </a:r>
            <a:r>
              <a:rPr lang="en-US" dirty="0" err="1"/>
              <a:t>unresulted</a:t>
            </a:r>
            <a:r>
              <a:rPr lang="en-US" dirty="0"/>
              <a:t> for long enough for the next TSCR to be negative.</a:t>
            </a:r>
          </a:p>
        </p:txBody>
      </p:sp>
      <p:sp>
        <p:nvSpPr>
          <p:cNvPr id="4" name="Slide Number Placeholder 3"/>
          <p:cNvSpPr>
            <a:spLocks noGrp="1"/>
          </p:cNvSpPr>
          <p:nvPr>
            <p:ph type="sldNum" sz="quarter" idx="5"/>
          </p:nvPr>
        </p:nvSpPr>
        <p:spPr/>
        <p:txBody>
          <a:bodyPr/>
          <a:lstStyle/>
          <a:p>
            <a:fld id="{F555A5D8-FB1D-43EC-9527-54B836DA8C50}" type="slidenum">
              <a:rPr lang="en-US" smtClean="0"/>
              <a:t>15</a:t>
            </a:fld>
            <a:endParaRPr lang="en-US"/>
          </a:p>
        </p:txBody>
      </p:sp>
    </p:spTree>
    <p:extLst>
      <p:ext uri="{BB962C8B-B14F-4D97-AF65-F5344CB8AC3E}">
        <p14:creationId xmlns:p14="http://schemas.microsoft.com/office/powerpoint/2010/main" val="443450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16</a:t>
            </a:fld>
            <a:endParaRPr lang="en-US"/>
          </a:p>
        </p:txBody>
      </p:sp>
    </p:spTree>
    <p:extLst>
      <p:ext uri="{BB962C8B-B14F-4D97-AF65-F5344CB8AC3E}">
        <p14:creationId xmlns:p14="http://schemas.microsoft.com/office/powerpoint/2010/main" val="615934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18</a:t>
            </a:fld>
            <a:endParaRPr lang="en-US"/>
          </a:p>
        </p:txBody>
      </p:sp>
    </p:spTree>
    <p:extLst>
      <p:ext uri="{BB962C8B-B14F-4D97-AF65-F5344CB8AC3E}">
        <p14:creationId xmlns:p14="http://schemas.microsoft.com/office/powerpoint/2010/main" val="83219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UW or HMC can result</a:t>
            </a:r>
          </a:p>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20</a:t>
            </a:fld>
            <a:endParaRPr lang="en-US"/>
          </a:p>
        </p:txBody>
      </p:sp>
    </p:spTree>
    <p:extLst>
      <p:ext uri="{BB962C8B-B14F-4D97-AF65-F5344CB8AC3E}">
        <p14:creationId xmlns:p14="http://schemas.microsoft.com/office/powerpoint/2010/main" val="1479291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remove, select the test to be removed and hold </a:t>
            </a:r>
            <a:r>
              <a:rPr lang="en-US" sz="1600" b="1" kern="1200" dirty="0">
                <a:solidFill>
                  <a:schemeClr val="tx1"/>
                </a:solidFill>
                <a:effectLst/>
                <a:latin typeface="+mn-lt"/>
                <a:ea typeface="+mn-ea"/>
                <a:cs typeface="+mn-cs"/>
              </a:rPr>
              <a:t>Shift and Delete key </a:t>
            </a:r>
            <a:r>
              <a:rPr lang="en-US" sz="1200" kern="1200" dirty="0">
                <a:solidFill>
                  <a:schemeClr val="tx1"/>
                </a:solidFill>
                <a:effectLst/>
                <a:latin typeface="+mn-lt"/>
                <a:ea typeface="+mn-ea"/>
                <a:cs typeface="+mn-cs"/>
              </a:rPr>
              <a:t>the following message appears (must be done prior to saving, otherwise it must be credited). To credit use YBBCAN if unable to do Shift Delete. No credit needed for DU test</a:t>
            </a:r>
          </a:p>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22</a:t>
            </a:fld>
            <a:endParaRPr lang="en-US"/>
          </a:p>
        </p:txBody>
      </p:sp>
    </p:spTree>
    <p:extLst>
      <p:ext uri="{BB962C8B-B14F-4D97-AF65-F5344CB8AC3E}">
        <p14:creationId xmlns:p14="http://schemas.microsoft.com/office/powerpoint/2010/main" val="667586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23</a:t>
            </a:fld>
            <a:endParaRPr lang="en-US"/>
          </a:p>
        </p:txBody>
      </p:sp>
    </p:spTree>
    <p:extLst>
      <p:ext uri="{BB962C8B-B14F-4D97-AF65-F5344CB8AC3E}">
        <p14:creationId xmlns:p14="http://schemas.microsoft.com/office/powerpoint/2010/main" val="1807037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24</a:t>
            </a:fld>
            <a:endParaRPr lang="en-US"/>
          </a:p>
        </p:txBody>
      </p:sp>
    </p:spTree>
    <p:extLst>
      <p:ext uri="{BB962C8B-B14F-4D97-AF65-F5344CB8AC3E}">
        <p14:creationId xmlns:p14="http://schemas.microsoft.com/office/powerpoint/2010/main" val="1411643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26</a:t>
            </a:fld>
            <a:endParaRPr lang="en-US"/>
          </a:p>
        </p:txBody>
      </p:sp>
    </p:spTree>
    <p:extLst>
      <p:ext uri="{BB962C8B-B14F-4D97-AF65-F5344CB8AC3E}">
        <p14:creationId xmlns:p14="http://schemas.microsoft.com/office/powerpoint/2010/main" val="3873372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28</a:t>
            </a:fld>
            <a:endParaRPr lang="en-US"/>
          </a:p>
        </p:txBody>
      </p:sp>
    </p:spTree>
    <p:extLst>
      <p:ext uri="{BB962C8B-B14F-4D97-AF65-F5344CB8AC3E}">
        <p14:creationId xmlns:p14="http://schemas.microsoft.com/office/powerpoint/2010/main" val="1867390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29</a:t>
            </a:fld>
            <a:endParaRPr lang="en-US"/>
          </a:p>
        </p:txBody>
      </p:sp>
    </p:spTree>
    <p:extLst>
      <p:ext uri="{BB962C8B-B14F-4D97-AF65-F5344CB8AC3E}">
        <p14:creationId xmlns:p14="http://schemas.microsoft.com/office/powerpoint/2010/main" val="244617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 IMPORTANT: DO NOT RECEIVE DUPLICATES/REJECTED SAMPLES BY ACCIDENT</a:t>
            </a:r>
          </a:p>
          <a:p>
            <a:pPr lvl="1"/>
            <a:r>
              <a:rPr lang="en-US" dirty="0"/>
              <a:t>Only an MLS2 or Lead can change the blood type in the BAD File… BBCAN… if no one is scheduled to fix it… can’t electronic crossmatch and will encounter overrides not even an ABRH3 can fix</a:t>
            </a:r>
          </a:p>
          <a:p>
            <a:pPr lvl="1"/>
            <a:endParaRPr lang="en-US" dirty="0"/>
          </a:p>
          <a:p>
            <a:r>
              <a:rPr lang="en-US" dirty="0"/>
              <a:t>* Comments to update BAD file can be added using %PB add on in Blood Order Processing if needed</a:t>
            </a:r>
          </a:p>
        </p:txBody>
      </p:sp>
      <p:sp>
        <p:nvSpPr>
          <p:cNvPr id="4" name="Slide Number Placeholder 3"/>
          <p:cNvSpPr>
            <a:spLocks noGrp="1"/>
          </p:cNvSpPr>
          <p:nvPr>
            <p:ph type="sldNum" sz="quarter" idx="5"/>
          </p:nvPr>
        </p:nvSpPr>
        <p:spPr/>
        <p:txBody>
          <a:bodyPr/>
          <a:lstStyle/>
          <a:p>
            <a:fld id="{F555A5D8-FB1D-43EC-9527-54B836DA8C50}" type="slidenum">
              <a:rPr lang="en-US" smtClean="0"/>
              <a:t>4</a:t>
            </a:fld>
            <a:endParaRPr lang="en-US"/>
          </a:p>
        </p:txBody>
      </p:sp>
    </p:spTree>
    <p:extLst>
      <p:ext uri="{BB962C8B-B14F-4D97-AF65-F5344CB8AC3E}">
        <p14:creationId xmlns:p14="http://schemas.microsoft.com/office/powerpoint/2010/main" val="209568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Inventory expiration date and time listed in BIS function </a:t>
            </a:r>
          </a:p>
          <a:p>
            <a:r>
              <a:rPr lang="en-US" dirty="0"/>
              <a:t>ABO/Rh entry mandatory in BPE function </a:t>
            </a:r>
          </a:p>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5</a:t>
            </a:fld>
            <a:endParaRPr lang="en-US"/>
          </a:p>
        </p:txBody>
      </p:sp>
    </p:spTree>
    <p:extLst>
      <p:ext uri="{BB962C8B-B14F-4D97-AF65-F5344CB8AC3E}">
        <p14:creationId xmlns:p14="http://schemas.microsoft.com/office/powerpoint/2010/main" val="357740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9</a:t>
            </a:fld>
            <a:endParaRPr lang="en-US"/>
          </a:p>
        </p:txBody>
      </p:sp>
    </p:spTree>
    <p:extLst>
      <p:ext uri="{BB962C8B-B14F-4D97-AF65-F5344CB8AC3E}">
        <p14:creationId xmlns:p14="http://schemas.microsoft.com/office/powerpoint/2010/main" val="317053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10</a:t>
            </a:fld>
            <a:endParaRPr lang="en-US"/>
          </a:p>
        </p:txBody>
      </p:sp>
    </p:spTree>
    <p:extLst>
      <p:ext uri="{BB962C8B-B14F-4D97-AF65-F5344CB8AC3E}">
        <p14:creationId xmlns:p14="http://schemas.microsoft.com/office/powerpoint/2010/main" val="557694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patient has MF, the way SQ is built the grid results do not match the interpretation. It is seen as an ABO incompatibility and is not EXM eligible. </a:t>
            </a:r>
            <a:r>
              <a:rPr lang="en-US" sz="1200" dirty="0"/>
              <a:t>This will be helpful for MTPs using O POS RBCs, and allocating type specific Rh POS </a:t>
            </a:r>
            <a:r>
              <a:rPr lang="en-US" sz="1200" dirty="0" err="1"/>
              <a:t>ie</a:t>
            </a:r>
            <a:r>
              <a:rPr lang="en-US" sz="1200" dirty="0"/>
              <a:t>) A NEG adult male giving A POS, for inventory control purposes</a:t>
            </a:r>
          </a:p>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11</a:t>
            </a:fld>
            <a:endParaRPr lang="en-US"/>
          </a:p>
        </p:txBody>
      </p:sp>
    </p:spTree>
    <p:extLst>
      <p:ext uri="{BB962C8B-B14F-4D97-AF65-F5344CB8AC3E}">
        <p14:creationId xmlns:p14="http://schemas.microsoft.com/office/powerpoint/2010/main" val="775437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attribute incompatibilities, if you have overridden either of those and no other disqualifying QA failures are generated, it would allow you to EXM the unit.</a:t>
            </a:r>
          </a:p>
          <a:p>
            <a:endParaRPr lang="en-US" dirty="0"/>
          </a:p>
          <a:p>
            <a:r>
              <a:rPr lang="en-US" dirty="0"/>
              <a:t>For Rh incompatibility, if you override any of those and there are no other disqualifying QA failures, you would be able to EXM the unit, whether it was Rh-Neg to a Rh-Pos patient, or the other way around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helpful for </a:t>
            </a:r>
            <a:r>
              <a:rPr lang="en-US" dirty="0" err="1"/>
              <a:t>ie</a:t>
            </a:r>
            <a:r>
              <a:rPr lang="en-US" dirty="0"/>
              <a:t>) patient who is an MTP that requires IRR and we don’t have the inventory to give.</a:t>
            </a:r>
          </a:p>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12</a:t>
            </a:fld>
            <a:endParaRPr lang="en-US"/>
          </a:p>
        </p:txBody>
      </p:sp>
    </p:spTree>
    <p:extLst>
      <p:ext uri="{BB962C8B-B14F-4D97-AF65-F5344CB8AC3E}">
        <p14:creationId xmlns:p14="http://schemas.microsoft.com/office/powerpoint/2010/main" val="1225527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attribute incompatibilities, if you have overridden either of those and no other disqualifying QA failures are generated, it would allow you to EXM the unit.</a:t>
            </a:r>
          </a:p>
          <a:p>
            <a:endParaRPr lang="en-US" dirty="0"/>
          </a:p>
          <a:p>
            <a:r>
              <a:rPr lang="en-US" dirty="0"/>
              <a:t>For Rh incompatibility, if you override any of those and there are no other disqualifying QA failures, you would be able to EXM the unit, whether it was Rh-Neg to a Rh-Pos patient, or the other way around</a:t>
            </a:r>
          </a:p>
          <a:p>
            <a:endParaRPr lang="en-US" dirty="0"/>
          </a:p>
          <a:p>
            <a:r>
              <a:rPr lang="en-US" dirty="0"/>
              <a:t>Also helpful for </a:t>
            </a:r>
            <a:r>
              <a:rPr lang="en-US" dirty="0" err="1"/>
              <a:t>ie</a:t>
            </a:r>
            <a:r>
              <a:rPr lang="en-US" dirty="0"/>
              <a:t>) patient who is an MTP that requires IRR and we don’t have the inventory to give.</a:t>
            </a:r>
          </a:p>
        </p:txBody>
      </p:sp>
      <p:sp>
        <p:nvSpPr>
          <p:cNvPr id="4" name="Slide Number Placeholder 3"/>
          <p:cNvSpPr>
            <a:spLocks noGrp="1"/>
          </p:cNvSpPr>
          <p:nvPr>
            <p:ph type="sldNum" sz="quarter" idx="5"/>
          </p:nvPr>
        </p:nvSpPr>
        <p:spPr/>
        <p:txBody>
          <a:bodyPr/>
          <a:lstStyle/>
          <a:p>
            <a:fld id="{F555A5D8-FB1D-43EC-9527-54B836DA8C50}" type="slidenum">
              <a:rPr lang="en-US" smtClean="0"/>
              <a:t>13</a:t>
            </a:fld>
            <a:endParaRPr lang="en-US"/>
          </a:p>
        </p:txBody>
      </p:sp>
    </p:spTree>
    <p:extLst>
      <p:ext uri="{BB962C8B-B14F-4D97-AF65-F5344CB8AC3E}">
        <p14:creationId xmlns:p14="http://schemas.microsoft.com/office/powerpoint/2010/main" val="2832479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attribute incompatibilities, if you have overridden either of those and no other disqualifying QA failures are generated, it would allow you to EXM the unit.</a:t>
            </a:r>
          </a:p>
          <a:p>
            <a:endParaRPr lang="en-US" dirty="0"/>
          </a:p>
          <a:p>
            <a:r>
              <a:rPr lang="en-US" dirty="0"/>
              <a:t>For Rh incompatibility, if you override any of those and there are no other disqualifying QA failures, you would be able to EXM the unit, whether it was Rh-Neg to a Rh-Pos patient, or the other way around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helpful for </a:t>
            </a:r>
            <a:r>
              <a:rPr lang="en-US" dirty="0" err="1"/>
              <a:t>ie</a:t>
            </a:r>
            <a:r>
              <a:rPr lang="en-US" dirty="0"/>
              <a:t>) patient who is an MTP that requires IRR and we don’t have the inventory to give.</a:t>
            </a:r>
          </a:p>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14</a:t>
            </a:fld>
            <a:endParaRPr lang="en-US"/>
          </a:p>
        </p:txBody>
      </p:sp>
    </p:spTree>
    <p:extLst>
      <p:ext uri="{BB962C8B-B14F-4D97-AF65-F5344CB8AC3E}">
        <p14:creationId xmlns:p14="http://schemas.microsoft.com/office/powerpoint/2010/main" val="2501772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478B2A-4D15-458A-B65F-03B71653EDF5}"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381350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78B2A-4D15-458A-B65F-03B71653EDF5}"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87356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78B2A-4D15-458A-B65F-03B71653EDF5}"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F6B75-CC87-4ECB-A8A8-71E0851066E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79954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78B2A-4D15-458A-B65F-03B71653EDF5}"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2139221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78B2A-4D15-458A-B65F-03B71653EDF5}"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F6B75-CC87-4ECB-A8A8-71E0851066E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5232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78B2A-4D15-458A-B65F-03B71653EDF5}"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1145743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78B2A-4D15-458A-B65F-03B71653EDF5}"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1503892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78B2A-4D15-458A-B65F-03B71653EDF5}"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268143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78B2A-4D15-458A-B65F-03B71653EDF5}"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131765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78B2A-4D15-458A-B65F-03B71653EDF5}"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90618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478B2A-4D15-458A-B65F-03B71653EDF5}"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71789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478B2A-4D15-458A-B65F-03B71653EDF5}"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251657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478B2A-4D15-458A-B65F-03B71653EDF5}"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271438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78B2A-4D15-458A-B65F-03B71653EDF5}"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1431221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478B2A-4D15-458A-B65F-03B71653EDF5}"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341889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478B2A-4D15-458A-B65F-03B71653EDF5}"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62386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478B2A-4D15-458A-B65F-03B71653EDF5}" type="datetimeFigureOut">
              <a:rPr lang="en-US" smtClean="0"/>
              <a:t>2/28/2023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B6F6B75-CC87-4ECB-A8A8-71E0851066E7}" type="slidenum">
              <a:rPr lang="en-US" smtClean="0"/>
              <a:t>‹#›</a:t>
            </a:fld>
            <a:endParaRPr lang="en-US"/>
          </a:p>
        </p:txBody>
      </p:sp>
    </p:spTree>
    <p:extLst>
      <p:ext uri="{BB962C8B-B14F-4D97-AF65-F5344CB8AC3E}">
        <p14:creationId xmlns:p14="http://schemas.microsoft.com/office/powerpoint/2010/main" val="226307749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8.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A972-61CD-A53F-EA9F-CC4599308EFF}"/>
              </a:ext>
            </a:extLst>
          </p:cNvPr>
          <p:cNvSpPr>
            <a:spLocks noGrp="1"/>
          </p:cNvSpPr>
          <p:nvPr>
            <p:ph type="ctrTitle"/>
          </p:nvPr>
        </p:nvSpPr>
        <p:spPr/>
        <p:txBody>
          <a:bodyPr/>
          <a:lstStyle/>
          <a:p>
            <a:r>
              <a:rPr lang="en-US" dirty="0"/>
              <a:t>SQ v.11 Upgrade</a:t>
            </a:r>
          </a:p>
        </p:txBody>
      </p:sp>
      <p:sp>
        <p:nvSpPr>
          <p:cNvPr id="3" name="Subtitle 2">
            <a:extLst>
              <a:ext uri="{FF2B5EF4-FFF2-40B4-BE49-F238E27FC236}">
                <a16:creationId xmlns:a16="http://schemas.microsoft.com/office/drawing/2014/main" id="{5CC8AB23-DC15-48AC-804D-03B4C328AED6}"/>
              </a:ext>
            </a:extLst>
          </p:cNvPr>
          <p:cNvSpPr>
            <a:spLocks noGrp="1"/>
          </p:cNvSpPr>
          <p:nvPr>
            <p:ph type="subTitle" idx="1"/>
          </p:nvPr>
        </p:nvSpPr>
        <p:spPr/>
        <p:txBody>
          <a:bodyPr/>
          <a:lstStyle/>
          <a:p>
            <a:r>
              <a:rPr lang="en-US" dirty="0">
                <a:solidFill>
                  <a:schemeClr val="bg2">
                    <a:lumMod val="50000"/>
                  </a:schemeClr>
                </a:solidFill>
              </a:rPr>
              <a:t>Effective March 5</a:t>
            </a:r>
            <a:r>
              <a:rPr lang="en-US" baseline="30000" dirty="0">
                <a:solidFill>
                  <a:schemeClr val="bg2">
                    <a:lumMod val="50000"/>
                  </a:schemeClr>
                </a:solidFill>
              </a:rPr>
              <a:t>th, </a:t>
            </a:r>
            <a:r>
              <a:rPr lang="en-US" dirty="0">
                <a:solidFill>
                  <a:schemeClr val="bg2">
                    <a:lumMod val="50000"/>
                  </a:schemeClr>
                </a:solidFill>
              </a:rPr>
              <a:t>2023</a:t>
            </a:r>
          </a:p>
        </p:txBody>
      </p:sp>
    </p:spTree>
    <p:extLst>
      <p:ext uri="{BB962C8B-B14F-4D97-AF65-F5344CB8AC3E}">
        <p14:creationId xmlns:p14="http://schemas.microsoft.com/office/powerpoint/2010/main" val="3162396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C577F6-BBA5-4E89-9F1B-BE55FE4DECAE}"/>
              </a:ext>
            </a:extLst>
          </p:cNvPr>
          <p:cNvSpPr>
            <a:spLocks noGrp="1"/>
          </p:cNvSpPr>
          <p:nvPr>
            <p:ph type="title"/>
          </p:nvPr>
        </p:nvSpPr>
        <p:spPr>
          <a:xfrm>
            <a:off x="1286933" y="609600"/>
            <a:ext cx="10197494" cy="1099457"/>
          </a:xfrm>
        </p:spPr>
        <p:txBody>
          <a:bodyPr>
            <a:normAutofit/>
          </a:bodyPr>
          <a:lstStyle/>
          <a:p>
            <a:r>
              <a:rPr lang="en-US" dirty="0"/>
              <a:t>List of QA Overrides</a:t>
            </a:r>
          </a:p>
        </p:txBody>
      </p:sp>
      <p:sp>
        <p:nvSpPr>
          <p:cNvPr id="25" name="Isosceles Triangle 1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EFA7287-F90C-0F9C-585F-7292217B5221}"/>
              </a:ext>
            </a:extLst>
          </p:cNvPr>
          <p:cNvGraphicFramePr>
            <a:graphicFrameLocks noGrp="1"/>
          </p:cNvGraphicFramePr>
          <p:nvPr>
            <p:ph idx="1"/>
            <p:extLst>
              <p:ext uri="{D42A27DB-BD31-4B8C-83A1-F6EECF244321}">
                <p14:modId xmlns:p14="http://schemas.microsoft.com/office/powerpoint/2010/main" val="53925413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5356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1A53D-A2C9-6B12-2225-568BF712FD67}"/>
              </a:ext>
            </a:extLst>
          </p:cNvPr>
          <p:cNvSpPr>
            <a:spLocks noGrp="1"/>
          </p:cNvSpPr>
          <p:nvPr>
            <p:ph type="title"/>
          </p:nvPr>
        </p:nvSpPr>
        <p:spPr>
          <a:xfrm>
            <a:off x="677334" y="609600"/>
            <a:ext cx="8596668" cy="1320800"/>
          </a:xfrm>
        </p:spPr>
        <p:txBody>
          <a:bodyPr>
            <a:normAutofit/>
          </a:bodyPr>
          <a:lstStyle/>
          <a:p>
            <a:pPr>
              <a:lnSpc>
                <a:spcPct val="90000"/>
              </a:lnSpc>
            </a:pPr>
            <a:r>
              <a:rPr lang="en-US" sz="2800"/>
              <a:t>QA Override Examples: O-Neg patient with O-Pos RBC</a:t>
            </a:r>
            <a:br>
              <a:rPr lang="en-US" sz="2800"/>
            </a:br>
            <a:endParaRPr lang="en-US" sz="2800" dirty="0"/>
          </a:p>
        </p:txBody>
      </p:sp>
      <p:pic>
        <p:nvPicPr>
          <p:cNvPr id="5" name="Picture 4" descr="Graphical user interface, application&#10;&#10;Description automatically generated">
            <a:extLst>
              <a:ext uri="{FF2B5EF4-FFF2-40B4-BE49-F238E27FC236}">
                <a16:creationId xmlns:a16="http://schemas.microsoft.com/office/drawing/2014/main" id="{474B673F-B79E-6599-2C2B-F392FD1A8219}"/>
              </a:ext>
            </a:extLst>
          </p:cNvPr>
          <p:cNvPicPr>
            <a:picLocks noChangeAspect="1"/>
          </p:cNvPicPr>
          <p:nvPr/>
        </p:nvPicPr>
        <p:blipFill>
          <a:blip r:embed="rId3"/>
          <a:stretch>
            <a:fillRect/>
          </a:stretch>
        </p:blipFill>
        <p:spPr>
          <a:xfrm>
            <a:off x="1031077" y="2159663"/>
            <a:ext cx="4713675" cy="1826549"/>
          </a:xfrm>
          <a:prstGeom prst="rect">
            <a:avLst/>
          </a:prstGeom>
        </p:spPr>
      </p:pic>
      <p:sp>
        <p:nvSpPr>
          <p:cNvPr id="3" name="Content Placeholder 2">
            <a:extLst>
              <a:ext uri="{FF2B5EF4-FFF2-40B4-BE49-F238E27FC236}">
                <a16:creationId xmlns:a16="http://schemas.microsoft.com/office/drawing/2014/main" id="{DDB3E699-4CA9-64A0-2150-DA6AF59D3EAA}"/>
              </a:ext>
            </a:extLst>
          </p:cNvPr>
          <p:cNvSpPr>
            <a:spLocks noGrp="1"/>
          </p:cNvSpPr>
          <p:nvPr>
            <p:ph idx="1"/>
          </p:nvPr>
        </p:nvSpPr>
        <p:spPr>
          <a:xfrm>
            <a:off x="6329363" y="2160589"/>
            <a:ext cx="2944638" cy="3880773"/>
          </a:xfrm>
        </p:spPr>
        <p:txBody>
          <a:bodyPr>
            <a:normAutofit/>
          </a:bodyPr>
          <a:lstStyle/>
          <a:p>
            <a:r>
              <a:rPr lang="en-US" sz="1500" dirty="0"/>
              <a:t>1) Rh overrides</a:t>
            </a:r>
          </a:p>
          <a:p>
            <a:r>
              <a:rPr lang="en-US" sz="1500" dirty="0"/>
              <a:t>2) EXM eligible! </a:t>
            </a:r>
          </a:p>
          <a:p>
            <a:r>
              <a:rPr lang="en-US" sz="1500" dirty="0"/>
              <a:t>This does NOT apply if the patient has MF</a:t>
            </a:r>
          </a:p>
        </p:txBody>
      </p:sp>
      <p:pic>
        <p:nvPicPr>
          <p:cNvPr id="4" name="Picture 3" descr="Graphical user interface, application&#10;&#10;Description automatically generated">
            <a:extLst>
              <a:ext uri="{FF2B5EF4-FFF2-40B4-BE49-F238E27FC236}">
                <a16:creationId xmlns:a16="http://schemas.microsoft.com/office/drawing/2014/main" id="{3FBA76AB-FD21-6CFE-CA53-807A96955A7D}"/>
              </a:ext>
            </a:extLst>
          </p:cNvPr>
          <p:cNvPicPr>
            <a:picLocks noChangeAspect="1"/>
          </p:cNvPicPr>
          <p:nvPr/>
        </p:nvPicPr>
        <p:blipFill>
          <a:blip r:embed="rId4"/>
          <a:stretch>
            <a:fillRect/>
          </a:stretch>
        </p:blipFill>
        <p:spPr>
          <a:xfrm>
            <a:off x="833301" y="4214812"/>
            <a:ext cx="5109228" cy="1826549"/>
          </a:xfrm>
          <a:prstGeom prst="rect">
            <a:avLst/>
          </a:prstGeom>
        </p:spPr>
      </p:pic>
    </p:spTree>
    <p:extLst>
      <p:ext uri="{BB962C8B-B14F-4D97-AF65-F5344CB8AC3E}">
        <p14:creationId xmlns:p14="http://schemas.microsoft.com/office/powerpoint/2010/main" val="3283954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1" name="Straight Connector 30">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1C577F6-BBA5-4E89-9F1B-BE55FE4DECAE}"/>
              </a:ext>
            </a:extLst>
          </p:cNvPr>
          <p:cNvSpPr>
            <a:spLocks noGrp="1"/>
          </p:cNvSpPr>
          <p:nvPr>
            <p:ph type="title"/>
          </p:nvPr>
        </p:nvSpPr>
        <p:spPr>
          <a:xfrm>
            <a:off x="985968" y="4473225"/>
            <a:ext cx="8288035" cy="1095059"/>
          </a:xfrm>
        </p:spPr>
        <p:txBody>
          <a:bodyPr vert="horz" lIns="91440" tIns="45720" rIns="91440" bIns="45720" rtlCol="0" anchor="b">
            <a:normAutofit/>
          </a:bodyPr>
          <a:lstStyle/>
          <a:p>
            <a:pPr algn="ctr">
              <a:lnSpc>
                <a:spcPct val="90000"/>
              </a:lnSpc>
            </a:pPr>
            <a:r>
              <a:rPr lang="en-US" sz="3400" dirty="0"/>
              <a:t>QA Override Example: EXM + Attributes</a:t>
            </a:r>
          </a:p>
        </p:txBody>
      </p:sp>
      <p:pic>
        <p:nvPicPr>
          <p:cNvPr id="8" name="Picture 7">
            <a:extLst>
              <a:ext uri="{FF2B5EF4-FFF2-40B4-BE49-F238E27FC236}">
                <a16:creationId xmlns:a16="http://schemas.microsoft.com/office/drawing/2014/main" id="{0657293B-BC3C-F424-E822-263F76E67DFA}"/>
              </a:ext>
            </a:extLst>
          </p:cNvPr>
          <p:cNvPicPr>
            <a:picLocks noChangeAspect="1"/>
          </p:cNvPicPr>
          <p:nvPr/>
        </p:nvPicPr>
        <p:blipFill>
          <a:blip r:embed="rId3"/>
          <a:stretch>
            <a:fillRect/>
          </a:stretch>
        </p:blipFill>
        <p:spPr>
          <a:xfrm>
            <a:off x="985965" y="1011425"/>
            <a:ext cx="4029717" cy="3163327"/>
          </a:xfrm>
          <a:prstGeom prst="rect">
            <a:avLst/>
          </a:prstGeom>
        </p:spPr>
      </p:pic>
      <p:pic>
        <p:nvPicPr>
          <p:cNvPr id="10" name="Picture 9">
            <a:extLst>
              <a:ext uri="{FF2B5EF4-FFF2-40B4-BE49-F238E27FC236}">
                <a16:creationId xmlns:a16="http://schemas.microsoft.com/office/drawing/2014/main" id="{03E00703-8A70-FC76-B044-6BA9B87AB819}"/>
              </a:ext>
            </a:extLst>
          </p:cNvPr>
          <p:cNvPicPr>
            <a:picLocks noChangeAspect="1"/>
          </p:cNvPicPr>
          <p:nvPr/>
        </p:nvPicPr>
        <p:blipFill>
          <a:blip r:embed="rId4"/>
          <a:stretch>
            <a:fillRect/>
          </a:stretch>
        </p:blipFill>
        <p:spPr>
          <a:xfrm>
            <a:off x="5244284" y="1288468"/>
            <a:ext cx="4029717" cy="2609241"/>
          </a:xfrm>
          <a:prstGeom prst="rect">
            <a:avLst/>
          </a:prstGeom>
        </p:spPr>
      </p:pic>
    </p:spTree>
    <p:extLst>
      <p:ext uri="{BB962C8B-B14F-4D97-AF65-F5344CB8AC3E}">
        <p14:creationId xmlns:p14="http://schemas.microsoft.com/office/powerpoint/2010/main" val="742768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3" name="Straight Connector 32">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1C577F6-BBA5-4E89-9F1B-BE55FE4DECAE}"/>
              </a:ext>
            </a:extLst>
          </p:cNvPr>
          <p:cNvSpPr>
            <a:spLocks noGrp="1"/>
          </p:cNvSpPr>
          <p:nvPr>
            <p:ph type="title"/>
          </p:nvPr>
        </p:nvSpPr>
        <p:spPr>
          <a:xfrm>
            <a:off x="985968" y="4473225"/>
            <a:ext cx="8288035" cy="1095059"/>
          </a:xfrm>
        </p:spPr>
        <p:txBody>
          <a:bodyPr vert="horz" lIns="91440" tIns="45720" rIns="91440" bIns="45720" rtlCol="0" anchor="b">
            <a:normAutofit/>
          </a:bodyPr>
          <a:lstStyle/>
          <a:p>
            <a:pPr algn="ctr">
              <a:lnSpc>
                <a:spcPct val="90000"/>
              </a:lnSpc>
            </a:pPr>
            <a:r>
              <a:rPr lang="en-US" sz="3400" dirty="0"/>
              <a:t>QA Override Example: EXM + Attributes</a:t>
            </a:r>
          </a:p>
        </p:txBody>
      </p:sp>
      <p:pic>
        <p:nvPicPr>
          <p:cNvPr id="12" name="Picture 11">
            <a:extLst>
              <a:ext uri="{FF2B5EF4-FFF2-40B4-BE49-F238E27FC236}">
                <a16:creationId xmlns:a16="http://schemas.microsoft.com/office/drawing/2014/main" id="{317D2915-0FD7-8691-DF90-F6CBCBC8EE83}"/>
              </a:ext>
            </a:extLst>
          </p:cNvPr>
          <p:cNvPicPr>
            <a:picLocks noChangeAspect="1"/>
          </p:cNvPicPr>
          <p:nvPr/>
        </p:nvPicPr>
        <p:blipFill>
          <a:blip r:embed="rId3"/>
          <a:stretch>
            <a:fillRect/>
          </a:stretch>
        </p:blipFill>
        <p:spPr>
          <a:xfrm>
            <a:off x="985965" y="945942"/>
            <a:ext cx="4029717" cy="3294293"/>
          </a:xfrm>
          <a:prstGeom prst="rect">
            <a:avLst/>
          </a:prstGeom>
        </p:spPr>
      </p:pic>
      <p:pic>
        <p:nvPicPr>
          <p:cNvPr id="4" name="Picture 3">
            <a:extLst>
              <a:ext uri="{FF2B5EF4-FFF2-40B4-BE49-F238E27FC236}">
                <a16:creationId xmlns:a16="http://schemas.microsoft.com/office/drawing/2014/main" id="{2FDC4339-998D-94F4-0BAB-78E960D1DDE4}"/>
              </a:ext>
            </a:extLst>
          </p:cNvPr>
          <p:cNvPicPr>
            <a:picLocks noChangeAspect="1"/>
          </p:cNvPicPr>
          <p:nvPr/>
        </p:nvPicPr>
        <p:blipFill>
          <a:blip r:embed="rId4"/>
          <a:stretch>
            <a:fillRect/>
          </a:stretch>
        </p:blipFill>
        <p:spPr>
          <a:xfrm>
            <a:off x="5244284" y="1076908"/>
            <a:ext cx="4029717" cy="3032361"/>
          </a:xfrm>
          <a:prstGeom prst="rect">
            <a:avLst/>
          </a:prstGeom>
        </p:spPr>
      </p:pic>
    </p:spTree>
    <p:extLst>
      <p:ext uri="{BB962C8B-B14F-4D97-AF65-F5344CB8AC3E}">
        <p14:creationId xmlns:p14="http://schemas.microsoft.com/office/powerpoint/2010/main" val="1467337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1C577F6-BBA5-4E89-9F1B-BE55FE4DECAE}"/>
              </a:ext>
            </a:extLst>
          </p:cNvPr>
          <p:cNvSpPr>
            <a:spLocks noGrp="1"/>
          </p:cNvSpPr>
          <p:nvPr>
            <p:ph type="title"/>
          </p:nvPr>
        </p:nvSpPr>
        <p:spPr>
          <a:xfrm>
            <a:off x="6094855" y="1261331"/>
            <a:ext cx="3497565" cy="3002662"/>
          </a:xfrm>
        </p:spPr>
        <p:txBody>
          <a:bodyPr vert="horz" lIns="91440" tIns="45720" rIns="91440" bIns="45720" rtlCol="0" anchor="b">
            <a:normAutofit/>
          </a:bodyPr>
          <a:lstStyle/>
          <a:p>
            <a:r>
              <a:rPr lang="en-US" sz="4400" kern="1200" dirty="0">
                <a:solidFill>
                  <a:schemeClr val="accent1"/>
                </a:solidFill>
                <a:latin typeface="+mj-lt"/>
                <a:ea typeface="+mj-ea"/>
                <a:cs typeface="+mj-cs"/>
              </a:rPr>
              <a:t>QA Override Example: EXM + Attributes</a:t>
            </a:r>
          </a:p>
        </p:txBody>
      </p:sp>
      <p:sp>
        <p:nvSpPr>
          <p:cNvPr id="39" name="Isosceles Triangle 38">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0E508C36-756B-E87D-A5D0-E47E56B1BC87}"/>
              </a:ext>
            </a:extLst>
          </p:cNvPr>
          <p:cNvPicPr>
            <a:picLocks noChangeAspect="1"/>
          </p:cNvPicPr>
          <p:nvPr/>
        </p:nvPicPr>
        <p:blipFill>
          <a:blip r:embed="rId3"/>
          <a:stretch>
            <a:fillRect/>
          </a:stretch>
        </p:blipFill>
        <p:spPr>
          <a:xfrm>
            <a:off x="888603" y="1504604"/>
            <a:ext cx="4887354" cy="3848791"/>
          </a:xfrm>
          <a:prstGeom prst="rect">
            <a:avLst/>
          </a:prstGeom>
        </p:spPr>
      </p:pic>
    </p:spTree>
    <p:extLst>
      <p:ext uri="{BB962C8B-B14F-4D97-AF65-F5344CB8AC3E}">
        <p14:creationId xmlns:p14="http://schemas.microsoft.com/office/powerpoint/2010/main" val="2208983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BFC5-16B6-BD6E-A844-ACA2F79B9A2F}"/>
              </a:ext>
            </a:extLst>
          </p:cNvPr>
          <p:cNvSpPr>
            <a:spLocks noGrp="1"/>
          </p:cNvSpPr>
          <p:nvPr>
            <p:ph type="title"/>
          </p:nvPr>
        </p:nvSpPr>
        <p:spPr>
          <a:xfrm>
            <a:off x="675065" y="609600"/>
            <a:ext cx="2930518" cy="1320800"/>
          </a:xfrm>
        </p:spPr>
        <p:txBody>
          <a:bodyPr anchor="ctr">
            <a:normAutofit/>
          </a:bodyPr>
          <a:lstStyle/>
          <a:p>
            <a:r>
              <a:rPr lang="en-US" dirty="0"/>
              <a:t>AB Sum POS </a:t>
            </a:r>
            <a:r>
              <a:rPr lang="en-US" dirty="0">
                <a:sym typeface="Wingdings" panose="05000000000000000000" pitchFamily="2" charset="2"/>
              </a:rPr>
              <a:t> CINS</a:t>
            </a:r>
            <a:endParaRPr lang="en-US" dirty="0"/>
          </a:p>
        </p:txBody>
      </p:sp>
      <p:sp>
        <p:nvSpPr>
          <p:cNvPr id="11" name="Content Placeholder 10">
            <a:extLst>
              <a:ext uri="{FF2B5EF4-FFF2-40B4-BE49-F238E27FC236}">
                <a16:creationId xmlns:a16="http://schemas.microsoft.com/office/drawing/2014/main" id="{CE4ACEB0-D7B1-513B-B015-FA656F20AC2E}"/>
              </a:ext>
            </a:extLst>
          </p:cNvPr>
          <p:cNvSpPr>
            <a:spLocks noGrp="1"/>
          </p:cNvSpPr>
          <p:nvPr>
            <p:ph idx="1"/>
          </p:nvPr>
        </p:nvSpPr>
        <p:spPr>
          <a:xfrm>
            <a:off x="671361" y="2160589"/>
            <a:ext cx="2930517" cy="3880773"/>
          </a:xfrm>
        </p:spPr>
        <p:txBody>
          <a:bodyPr>
            <a:normAutofit/>
          </a:bodyPr>
          <a:lstStyle/>
          <a:p>
            <a:r>
              <a:rPr lang="en-US" dirty="0"/>
              <a:t>Unlikely to come across this feature but if you do, no need to fear</a:t>
            </a:r>
          </a:p>
          <a:p>
            <a:r>
              <a:rPr lang="en-US" dirty="0"/>
              <a:t>Updates POS status to CINS (clinically insignificant) </a:t>
            </a:r>
          </a:p>
          <a:p>
            <a:r>
              <a:rPr lang="en-US" dirty="0"/>
              <a:t>Has the ability to restore EXM eligibility (current NEG screen, clinically insignificant antibody)</a:t>
            </a:r>
          </a:p>
        </p:txBody>
      </p:sp>
      <p:pic>
        <p:nvPicPr>
          <p:cNvPr id="5" name="Content Placeholder 4">
            <a:extLst>
              <a:ext uri="{FF2B5EF4-FFF2-40B4-BE49-F238E27FC236}">
                <a16:creationId xmlns:a16="http://schemas.microsoft.com/office/drawing/2014/main" id="{7756B0B9-507B-E85F-BA60-7EAE139240EA}"/>
              </a:ext>
            </a:extLst>
          </p:cNvPr>
          <p:cNvPicPr>
            <a:picLocks noChangeAspect="1"/>
          </p:cNvPicPr>
          <p:nvPr/>
        </p:nvPicPr>
        <p:blipFill rotWithShape="1">
          <a:blip r:embed="rId3"/>
          <a:srcRect r="25859"/>
          <a:stretch/>
        </p:blipFill>
        <p:spPr>
          <a:xfrm>
            <a:off x="3854337" y="650054"/>
            <a:ext cx="5421162" cy="2520839"/>
          </a:xfrm>
          <a:prstGeom prst="rect">
            <a:avLst/>
          </a:prstGeom>
        </p:spPr>
      </p:pic>
      <p:pic>
        <p:nvPicPr>
          <p:cNvPr id="7" name="Picture 6">
            <a:extLst>
              <a:ext uri="{FF2B5EF4-FFF2-40B4-BE49-F238E27FC236}">
                <a16:creationId xmlns:a16="http://schemas.microsoft.com/office/drawing/2014/main" id="{DD66CC97-AEF1-C568-FA9B-D400A01F680D}"/>
              </a:ext>
            </a:extLst>
          </p:cNvPr>
          <p:cNvPicPr>
            <a:picLocks noChangeAspect="1"/>
          </p:cNvPicPr>
          <p:nvPr/>
        </p:nvPicPr>
        <p:blipFill>
          <a:blip r:embed="rId4"/>
          <a:stretch>
            <a:fillRect/>
          </a:stretch>
        </p:blipFill>
        <p:spPr>
          <a:xfrm>
            <a:off x="5049591" y="3439020"/>
            <a:ext cx="3030656" cy="2602341"/>
          </a:xfrm>
          <a:prstGeom prst="rect">
            <a:avLst/>
          </a:prstGeom>
        </p:spPr>
      </p:pic>
      <p:sp>
        <p:nvSpPr>
          <p:cNvPr id="8" name="Oval 7">
            <a:extLst>
              <a:ext uri="{FF2B5EF4-FFF2-40B4-BE49-F238E27FC236}">
                <a16:creationId xmlns:a16="http://schemas.microsoft.com/office/drawing/2014/main" id="{1DC55996-03F6-2C66-26DD-C9C048B5B429}"/>
              </a:ext>
            </a:extLst>
          </p:cNvPr>
          <p:cNvSpPr/>
          <p:nvPr/>
        </p:nvSpPr>
        <p:spPr>
          <a:xfrm>
            <a:off x="5381652" y="3791356"/>
            <a:ext cx="562029" cy="309619"/>
          </a:xfrm>
          <a:prstGeom prst="ellipse">
            <a:avLst/>
          </a:prstGeom>
          <a:noFill/>
          <a:ln w="381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2538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109262-9023-F149-FAB3-426A9B5CC277}"/>
              </a:ext>
            </a:extLst>
          </p:cNvPr>
          <p:cNvSpPr>
            <a:spLocks noGrp="1"/>
          </p:cNvSpPr>
          <p:nvPr>
            <p:ph type="title"/>
          </p:nvPr>
        </p:nvSpPr>
        <p:spPr>
          <a:xfrm>
            <a:off x="1043950" y="1179151"/>
            <a:ext cx="3300646" cy="4463889"/>
          </a:xfrm>
        </p:spPr>
        <p:txBody>
          <a:bodyPr anchor="ctr">
            <a:normAutofit/>
          </a:bodyPr>
          <a:lstStyle/>
          <a:p>
            <a:r>
              <a:rPr lang="en-US" dirty="0"/>
              <a:t>Summary of EXM Updates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5E3155A6-8F29-18B8-975E-629636F30F10}"/>
              </a:ext>
            </a:extLst>
          </p:cNvPr>
          <p:cNvSpPr>
            <a:spLocks noGrp="1"/>
          </p:cNvSpPr>
          <p:nvPr>
            <p:ph idx="1"/>
          </p:nvPr>
        </p:nvSpPr>
        <p:spPr>
          <a:xfrm>
            <a:off x="4978918" y="1109145"/>
            <a:ext cx="6341016" cy="4603900"/>
          </a:xfrm>
        </p:spPr>
        <p:txBody>
          <a:bodyPr anchor="ctr">
            <a:normAutofit/>
          </a:bodyPr>
          <a:lstStyle/>
          <a:p>
            <a:r>
              <a:rPr lang="en-US" dirty="0"/>
              <a:t>No Rh overrides for FFP, PLT, </a:t>
            </a:r>
            <a:r>
              <a:rPr lang="en-US" dirty="0" err="1"/>
              <a:t>Cryo</a:t>
            </a:r>
            <a:endParaRPr lang="en-US" dirty="0"/>
          </a:p>
          <a:p>
            <a:r>
              <a:rPr lang="en-US" dirty="0"/>
              <a:t>If patient is Rh NEG (no MF) and given Rh POS RBCs </a:t>
            </a:r>
            <a:r>
              <a:rPr lang="en-US" dirty="0">
                <a:sym typeface="Wingdings" panose="05000000000000000000" pitchFamily="2" charset="2"/>
              </a:rPr>
              <a:t> </a:t>
            </a:r>
            <a:r>
              <a:rPr lang="en-US" dirty="0"/>
              <a:t>EXM eligible</a:t>
            </a:r>
          </a:p>
          <a:p>
            <a:pPr lvl="1"/>
            <a:r>
              <a:rPr lang="en-US" dirty="0">
                <a:solidFill>
                  <a:srgbClr val="FF0000"/>
                </a:solidFill>
              </a:rPr>
              <a:t>Pay attention to your overrides! All overrides must be carefully reviewed before determining if it is appropriate to override </a:t>
            </a:r>
          </a:p>
          <a:p>
            <a:r>
              <a:rPr lang="en-US" dirty="0"/>
              <a:t>Can EXM even if attribute requirements don’t match</a:t>
            </a:r>
          </a:p>
          <a:p>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15829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6887-B75F-4484-8037-F9D3C7C6F481}"/>
              </a:ext>
            </a:extLst>
          </p:cNvPr>
          <p:cNvSpPr>
            <a:spLocks noGrp="1"/>
          </p:cNvSpPr>
          <p:nvPr>
            <p:ph type="title"/>
          </p:nvPr>
        </p:nvSpPr>
        <p:spPr/>
        <p:txBody>
          <a:bodyPr>
            <a:normAutofit/>
          </a:bodyPr>
          <a:lstStyle/>
          <a:p>
            <a:r>
              <a:rPr lang="en-US" dirty="0"/>
              <a:t>BOP: Reflex testing overview</a:t>
            </a:r>
          </a:p>
        </p:txBody>
      </p:sp>
      <p:sp>
        <p:nvSpPr>
          <p:cNvPr id="3" name="Content Placeholder 2">
            <a:extLst>
              <a:ext uri="{FF2B5EF4-FFF2-40B4-BE49-F238E27FC236}">
                <a16:creationId xmlns:a16="http://schemas.microsoft.com/office/drawing/2014/main" id="{435A62C1-DB3C-FD45-18F1-A57E054036F1}"/>
              </a:ext>
            </a:extLst>
          </p:cNvPr>
          <p:cNvSpPr>
            <a:spLocks noGrp="1"/>
          </p:cNvSpPr>
          <p:nvPr>
            <p:ph type="body" idx="1"/>
          </p:nvPr>
        </p:nvSpPr>
        <p:spPr>
          <a:xfrm>
            <a:off x="761311" y="4527448"/>
            <a:ext cx="8596668" cy="860400"/>
          </a:xfrm>
        </p:spPr>
        <p:txBody>
          <a:bodyPr>
            <a:normAutofit fontScale="70000" lnSpcReduction="20000"/>
          </a:bodyPr>
          <a:lstStyle/>
          <a:p>
            <a:r>
              <a:rPr lang="en-US" dirty="0"/>
              <a:t>%AS positive- Antibody </a:t>
            </a:r>
            <a:r>
              <a:rPr lang="en-US" dirty="0" err="1"/>
              <a:t>Identificaiton</a:t>
            </a:r>
            <a:r>
              <a:rPr lang="en-US" dirty="0"/>
              <a:t> (%ABI) added </a:t>
            </a:r>
          </a:p>
          <a:p>
            <a:r>
              <a:rPr lang="en-US" dirty="0"/>
              <a:t>ABI result as DARA- DTT test added </a:t>
            </a:r>
          </a:p>
          <a:p>
            <a:r>
              <a:rPr lang="en-US" dirty="0"/>
              <a:t>Rh negative on patient &lt;3days old reported %ABR- weak D (%DU) added</a:t>
            </a:r>
          </a:p>
          <a:p>
            <a:endParaRPr lang="en-US" dirty="0"/>
          </a:p>
          <a:p>
            <a:endParaRPr lang="en-US" dirty="0"/>
          </a:p>
          <a:p>
            <a:endParaRPr lang="en-US" dirty="0"/>
          </a:p>
        </p:txBody>
      </p:sp>
    </p:spTree>
    <p:extLst>
      <p:ext uri="{BB962C8B-B14F-4D97-AF65-F5344CB8AC3E}">
        <p14:creationId xmlns:p14="http://schemas.microsoft.com/office/powerpoint/2010/main" val="3429692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ACBF-19FD-F5BD-8D63-6941444B6D09}"/>
              </a:ext>
            </a:extLst>
          </p:cNvPr>
          <p:cNvSpPr>
            <a:spLocks noGrp="1"/>
          </p:cNvSpPr>
          <p:nvPr>
            <p:ph type="title"/>
          </p:nvPr>
        </p:nvSpPr>
        <p:spPr>
          <a:xfrm>
            <a:off x="676746" y="609600"/>
            <a:ext cx="3729076" cy="1320800"/>
          </a:xfrm>
        </p:spPr>
        <p:txBody>
          <a:bodyPr anchor="ctr">
            <a:normAutofit fontScale="90000"/>
          </a:bodyPr>
          <a:lstStyle/>
          <a:p>
            <a:r>
              <a:rPr lang="en-US" dirty="0"/>
              <a:t>Antibody Screen (%AS) resulted as Positive </a:t>
            </a:r>
          </a:p>
        </p:txBody>
      </p:sp>
      <p:sp>
        <p:nvSpPr>
          <p:cNvPr id="3" name="Content Placeholder 2">
            <a:extLst>
              <a:ext uri="{FF2B5EF4-FFF2-40B4-BE49-F238E27FC236}">
                <a16:creationId xmlns:a16="http://schemas.microsoft.com/office/drawing/2014/main" id="{E96A9313-2915-F4AB-25B7-8BE080D70221}"/>
              </a:ext>
            </a:extLst>
          </p:cNvPr>
          <p:cNvSpPr>
            <a:spLocks noGrp="1"/>
          </p:cNvSpPr>
          <p:nvPr>
            <p:ph idx="1"/>
          </p:nvPr>
        </p:nvSpPr>
        <p:spPr>
          <a:xfrm>
            <a:off x="685167" y="2160589"/>
            <a:ext cx="3720916" cy="3560733"/>
          </a:xfrm>
        </p:spPr>
        <p:txBody>
          <a:bodyPr>
            <a:normAutofit/>
          </a:bodyPr>
          <a:lstStyle/>
          <a:p>
            <a:r>
              <a:rPr lang="en-US" dirty="0"/>
              <a:t>When antibody screen is resulted as positive, %ABI will be added as reflex</a:t>
            </a:r>
          </a:p>
          <a:p>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B606F5E4-E0A6-4622-8167-419D35A2C2E9}"/>
              </a:ext>
            </a:extLst>
          </p:cNvPr>
          <p:cNvPicPr/>
          <p:nvPr/>
        </p:nvPicPr>
        <p:blipFill>
          <a:blip r:embed="rId3"/>
          <a:stretch>
            <a:fillRect/>
          </a:stretch>
        </p:blipFill>
        <p:spPr>
          <a:xfrm>
            <a:off x="4405822" y="1136678"/>
            <a:ext cx="5943600" cy="4354830"/>
          </a:xfrm>
          <a:prstGeom prst="rect">
            <a:avLst/>
          </a:prstGeom>
        </p:spPr>
      </p:pic>
    </p:spTree>
    <p:extLst>
      <p:ext uri="{BB962C8B-B14F-4D97-AF65-F5344CB8AC3E}">
        <p14:creationId xmlns:p14="http://schemas.microsoft.com/office/powerpoint/2010/main" val="3889551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63772-F265-40B6-95B8-BADAF3F4E41C}"/>
              </a:ext>
            </a:extLst>
          </p:cNvPr>
          <p:cNvSpPr>
            <a:spLocks noGrp="1"/>
          </p:cNvSpPr>
          <p:nvPr>
            <p:ph type="title"/>
          </p:nvPr>
        </p:nvSpPr>
        <p:spPr/>
        <p:txBody>
          <a:bodyPr>
            <a:normAutofit fontScale="90000"/>
          </a:bodyPr>
          <a:lstStyle/>
          <a:p>
            <a:r>
              <a:rPr lang="en-US" dirty="0"/>
              <a:t>Cancelling ABI before saving</a:t>
            </a:r>
            <a:br>
              <a:rPr lang="en-US" dirty="0"/>
            </a:br>
            <a:r>
              <a:rPr lang="en-US" sz="1600" dirty="0">
                <a:solidFill>
                  <a:schemeClr val="tx1"/>
                </a:solidFill>
              </a:rPr>
              <a:t>To remove, select the test to be removed and hold Shift and Delete key the following message appears (must be done prior to saving, otherwise it must be credited)</a:t>
            </a:r>
            <a:br>
              <a:rPr lang="en-US" dirty="0"/>
            </a:br>
            <a:endParaRPr lang="en-US" dirty="0"/>
          </a:p>
        </p:txBody>
      </p:sp>
      <p:pic>
        <p:nvPicPr>
          <p:cNvPr id="4" name="Content Placeholder 3" descr="Graphical user interface, text, application, email&#10;&#10;Description automatically generated">
            <a:extLst>
              <a:ext uri="{FF2B5EF4-FFF2-40B4-BE49-F238E27FC236}">
                <a16:creationId xmlns:a16="http://schemas.microsoft.com/office/drawing/2014/main" id="{36AF2B81-C2DB-48D6-8AD4-F315E329B5B9}"/>
              </a:ext>
            </a:extLst>
          </p:cNvPr>
          <p:cNvPicPr>
            <a:picLocks noGrp="1"/>
          </p:cNvPicPr>
          <p:nvPr>
            <p:ph idx="1"/>
          </p:nvPr>
        </p:nvPicPr>
        <p:blipFill>
          <a:blip r:embed="rId2"/>
          <a:stretch>
            <a:fillRect/>
          </a:stretch>
        </p:blipFill>
        <p:spPr>
          <a:xfrm>
            <a:off x="1779767" y="2160588"/>
            <a:ext cx="6392504" cy="3881437"/>
          </a:xfrm>
          <a:prstGeom prst="rect">
            <a:avLst/>
          </a:prstGeom>
        </p:spPr>
      </p:pic>
    </p:spTree>
    <p:extLst>
      <p:ext uri="{BB962C8B-B14F-4D97-AF65-F5344CB8AC3E}">
        <p14:creationId xmlns:p14="http://schemas.microsoft.com/office/powerpoint/2010/main" val="45862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Exclamation mark on a yellow background">
            <a:extLst>
              <a:ext uri="{FF2B5EF4-FFF2-40B4-BE49-F238E27FC236}">
                <a16:creationId xmlns:a16="http://schemas.microsoft.com/office/drawing/2014/main" id="{55B0BC2A-3B64-4E02-FE26-EF83B20C7EF1}"/>
              </a:ext>
            </a:extLst>
          </p:cNvPr>
          <p:cNvPicPr>
            <a:picLocks noChangeAspect="1"/>
          </p:cNvPicPr>
          <p:nvPr/>
        </p:nvPicPr>
        <p:blipFill rotWithShape="1">
          <a:blip r:embed="rId2">
            <a:duotone>
              <a:schemeClr val="accent1">
                <a:shade val="45000"/>
                <a:satMod val="135000"/>
              </a:schemeClr>
              <a:prstClr val="white"/>
            </a:duotone>
          </a:blip>
          <a:srcRect l="9091" t="31818"/>
          <a:stretch/>
        </p:blipFill>
        <p:spPr>
          <a:xfrm>
            <a:off x="1" y="10"/>
            <a:ext cx="12191999" cy="6857990"/>
          </a:xfrm>
          <a:prstGeom prst="rect">
            <a:avLst/>
          </a:prstGeom>
        </p:spPr>
      </p:pic>
      <p:sp>
        <p:nvSpPr>
          <p:cNvPr id="29" name="Isosceles Triangle 28">
            <a:extLst>
              <a:ext uri="{FF2B5EF4-FFF2-40B4-BE49-F238E27FC236}">
                <a16:creationId xmlns:a16="http://schemas.microsoft.com/office/drawing/2014/main" id="{BBFBD429-C7AA-4D85-BEBF-26ECE2DBA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Parallelogram 30">
            <a:extLst>
              <a:ext uri="{FF2B5EF4-FFF2-40B4-BE49-F238E27FC236}">
                <a16:creationId xmlns:a16="http://schemas.microsoft.com/office/drawing/2014/main" id="{7A9CEEF0-7547-4FA2-93BD-0B8C799DD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AA02E860-D290-48CF-9C38-BC8EB8854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BF60179-3A15-468E-86D0-1C2FFD504B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87ED294B-4D40-44B4-86E7-F23C04688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E6BA0F8-762D-FC06-503D-5E15BD6BF620}"/>
              </a:ext>
            </a:extLst>
          </p:cNvPr>
          <p:cNvSpPr>
            <a:spLocks noGrp="1"/>
          </p:cNvSpPr>
          <p:nvPr>
            <p:ph type="title"/>
          </p:nvPr>
        </p:nvSpPr>
        <p:spPr>
          <a:xfrm>
            <a:off x="2786047" y="609600"/>
            <a:ext cx="6487955" cy="1320800"/>
          </a:xfrm>
        </p:spPr>
        <p:txBody>
          <a:bodyPr anchor="t">
            <a:normAutofit/>
          </a:bodyPr>
          <a:lstStyle/>
          <a:p>
            <a:r>
              <a:rPr lang="en-US" dirty="0"/>
              <a:t>Objectives</a:t>
            </a:r>
          </a:p>
        </p:txBody>
      </p:sp>
      <p:sp>
        <p:nvSpPr>
          <p:cNvPr id="39" name="Rectangle 25">
            <a:extLst>
              <a:ext uri="{FF2B5EF4-FFF2-40B4-BE49-F238E27FC236}">
                <a16:creationId xmlns:a16="http://schemas.microsoft.com/office/drawing/2014/main" id="{55D78701-1D8D-45A3-9B44-A94C33462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B8C595DB-254F-4E8B-9C0D-648B3FF1B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CE4AD3C-64D4-4DAF-62D8-DA93A347CD07}"/>
              </a:ext>
            </a:extLst>
          </p:cNvPr>
          <p:cNvSpPr>
            <a:spLocks noGrp="1"/>
          </p:cNvSpPr>
          <p:nvPr>
            <p:ph idx="1"/>
          </p:nvPr>
        </p:nvSpPr>
        <p:spPr>
          <a:xfrm>
            <a:off x="2786047" y="2159000"/>
            <a:ext cx="6487955" cy="3882362"/>
          </a:xfrm>
        </p:spPr>
        <p:txBody>
          <a:bodyPr>
            <a:normAutofit/>
          </a:bodyPr>
          <a:lstStyle/>
          <a:p>
            <a:r>
              <a:rPr lang="en-US" dirty="0"/>
              <a:t>SQ login access is same as AMC login</a:t>
            </a:r>
          </a:p>
          <a:p>
            <a:r>
              <a:rPr lang="en-US" dirty="0"/>
              <a:t>Understand updates made in</a:t>
            </a:r>
          </a:p>
          <a:p>
            <a:pPr lvl="1"/>
            <a:r>
              <a:rPr lang="en-US" dirty="0"/>
              <a:t>BAD File</a:t>
            </a:r>
          </a:p>
          <a:p>
            <a:pPr lvl="1"/>
            <a:r>
              <a:rPr lang="en-US" dirty="0"/>
              <a:t>BPE/Blood Inventory Search</a:t>
            </a:r>
          </a:p>
          <a:p>
            <a:pPr lvl="1"/>
            <a:r>
              <a:rPr lang="en-US" dirty="0"/>
              <a:t>BPI</a:t>
            </a:r>
          </a:p>
          <a:p>
            <a:pPr lvl="1"/>
            <a:r>
              <a:rPr lang="en-US" dirty="0"/>
              <a:t>BOP</a:t>
            </a:r>
          </a:p>
          <a:p>
            <a:pPr lvl="1"/>
            <a:r>
              <a:rPr lang="en-US" dirty="0"/>
              <a:t>Blood Bank Rules</a:t>
            </a:r>
          </a:p>
          <a:p>
            <a:pPr lvl="1"/>
            <a:r>
              <a:rPr lang="en-US" dirty="0"/>
              <a:t>Mother Child Link</a:t>
            </a:r>
          </a:p>
          <a:p>
            <a:pPr lvl="1"/>
            <a:r>
              <a:rPr lang="en-US" dirty="0"/>
              <a:t>Other minor updates </a:t>
            </a:r>
          </a:p>
          <a:p>
            <a:pPr lvl="1"/>
            <a:endParaRPr lang="en-US" dirty="0"/>
          </a:p>
          <a:p>
            <a:pPr lvl="1"/>
            <a:endParaRPr lang="en-US" dirty="0"/>
          </a:p>
          <a:p>
            <a:pPr lvl="1"/>
            <a:endParaRPr lang="en-US" dirty="0"/>
          </a:p>
          <a:p>
            <a:pPr lvl="1"/>
            <a:endParaRPr lang="en-US" dirty="0"/>
          </a:p>
          <a:p>
            <a:pPr lvl="1"/>
            <a:endParaRPr lang="en-US" dirty="0"/>
          </a:p>
        </p:txBody>
      </p:sp>
      <p:sp>
        <p:nvSpPr>
          <p:cNvPr id="43" name="Rectangle 27">
            <a:extLst>
              <a:ext uri="{FF2B5EF4-FFF2-40B4-BE49-F238E27FC236}">
                <a16:creationId xmlns:a16="http://schemas.microsoft.com/office/drawing/2014/main" id="{2E000235-D5DF-4D2F-AECA-3814821B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8">
            <a:extLst>
              <a:ext uri="{FF2B5EF4-FFF2-40B4-BE49-F238E27FC236}">
                <a16:creationId xmlns:a16="http://schemas.microsoft.com/office/drawing/2014/main" id="{D7CE0E87-2C2C-4907-BBE3-D24D86C4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8FF0BC47-4F6D-4430-8C11-E1566CBF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5B73C5C4-3778-4E76-9467-8B46C9F9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96911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39FDD-E6AF-6814-8F92-127D4580B297}"/>
              </a:ext>
            </a:extLst>
          </p:cNvPr>
          <p:cNvSpPr>
            <a:spLocks noGrp="1"/>
          </p:cNvSpPr>
          <p:nvPr>
            <p:ph type="title"/>
          </p:nvPr>
        </p:nvSpPr>
        <p:spPr>
          <a:xfrm>
            <a:off x="677334" y="609600"/>
            <a:ext cx="8596668" cy="707472"/>
          </a:xfrm>
        </p:spPr>
        <p:txBody>
          <a:bodyPr>
            <a:normAutofit fontScale="90000"/>
          </a:bodyPr>
          <a:lstStyle/>
          <a:p>
            <a:r>
              <a:rPr lang="en-US" dirty="0"/>
              <a:t>DARA Reflex DTT added to complete billing</a:t>
            </a:r>
            <a:br>
              <a:rPr lang="en-US" dirty="0"/>
            </a:br>
            <a:endParaRPr lang="en-US" dirty="0"/>
          </a:p>
        </p:txBody>
      </p:sp>
      <p:pic>
        <p:nvPicPr>
          <p:cNvPr id="5" name="Picture 4">
            <a:extLst>
              <a:ext uri="{FF2B5EF4-FFF2-40B4-BE49-F238E27FC236}">
                <a16:creationId xmlns:a16="http://schemas.microsoft.com/office/drawing/2014/main" id="{E1A2C960-A956-67D8-1B42-D09E8242911B}"/>
              </a:ext>
            </a:extLst>
          </p:cNvPr>
          <p:cNvPicPr>
            <a:picLocks noChangeAspect="1"/>
          </p:cNvPicPr>
          <p:nvPr/>
        </p:nvPicPr>
        <p:blipFill>
          <a:blip r:embed="rId3"/>
          <a:stretch>
            <a:fillRect/>
          </a:stretch>
        </p:blipFill>
        <p:spPr>
          <a:xfrm>
            <a:off x="808130" y="1662623"/>
            <a:ext cx="8546019" cy="2964581"/>
          </a:xfrm>
          <a:prstGeom prst="rect">
            <a:avLst/>
          </a:prstGeom>
        </p:spPr>
      </p:pic>
    </p:spTree>
    <p:extLst>
      <p:ext uri="{BB962C8B-B14F-4D97-AF65-F5344CB8AC3E}">
        <p14:creationId xmlns:p14="http://schemas.microsoft.com/office/powerpoint/2010/main" val="3466194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C504-F0EF-4E04-9E0F-0F47873BD9CE}"/>
              </a:ext>
            </a:extLst>
          </p:cNvPr>
          <p:cNvSpPr>
            <a:spLocks noGrp="1"/>
          </p:cNvSpPr>
          <p:nvPr>
            <p:ph type="title"/>
          </p:nvPr>
        </p:nvSpPr>
        <p:spPr/>
        <p:txBody>
          <a:bodyPr/>
          <a:lstStyle/>
          <a:p>
            <a:r>
              <a:rPr lang="en-US" dirty="0"/>
              <a:t>Weak D (%DU) reflex on Rh negative result for neonates &lt;3days old </a:t>
            </a:r>
          </a:p>
        </p:txBody>
      </p:sp>
      <p:pic>
        <p:nvPicPr>
          <p:cNvPr id="4" name="Content Placeholder 3" descr="Graphical user interface, text, application, email&#10;&#10;Description automatically generated">
            <a:extLst>
              <a:ext uri="{FF2B5EF4-FFF2-40B4-BE49-F238E27FC236}">
                <a16:creationId xmlns:a16="http://schemas.microsoft.com/office/drawing/2014/main" id="{A9DBC0C2-AAB8-4395-AAFC-CA7564AEB8EC}"/>
              </a:ext>
            </a:extLst>
          </p:cNvPr>
          <p:cNvPicPr>
            <a:picLocks noGrp="1"/>
          </p:cNvPicPr>
          <p:nvPr>
            <p:ph idx="1"/>
          </p:nvPr>
        </p:nvPicPr>
        <p:blipFill>
          <a:blip r:embed="rId2"/>
          <a:stretch>
            <a:fillRect/>
          </a:stretch>
        </p:blipFill>
        <p:spPr>
          <a:xfrm>
            <a:off x="863544" y="2160588"/>
            <a:ext cx="8224949" cy="3881437"/>
          </a:xfrm>
          <a:prstGeom prst="rect">
            <a:avLst/>
          </a:prstGeom>
        </p:spPr>
      </p:pic>
    </p:spTree>
    <p:extLst>
      <p:ext uri="{BB962C8B-B14F-4D97-AF65-F5344CB8AC3E}">
        <p14:creationId xmlns:p14="http://schemas.microsoft.com/office/powerpoint/2010/main" val="2920228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EBDFC-055D-4738-93C2-D9102B7E6492}"/>
              </a:ext>
            </a:extLst>
          </p:cNvPr>
          <p:cNvSpPr>
            <a:spLocks noGrp="1"/>
          </p:cNvSpPr>
          <p:nvPr>
            <p:ph type="title"/>
          </p:nvPr>
        </p:nvSpPr>
        <p:spPr/>
        <p:txBody>
          <a:bodyPr>
            <a:noAutofit/>
          </a:bodyPr>
          <a:lstStyle/>
          <a:p>
            <a:r>
              <a:rPr lang="en-US" sz="2000" dirty="0">
                <a:solidFill>
                  <a:schemeClr val="tx1"/>
                </a:solidFill>
              </a:rPr>
              <a:t>Since this will apply to all Rh negative results on neonate &lt;3days old- you will need to cancel the test before saving when it is not needed (Hold Shift and Delete Key to cancel test)</a:t>
            </a:r>
          </a:p>
        </p:txBody>
      </p:sp>
      <p:pic>
        <p:nvPicPr>
          <p:cNvPr id="4" name="Content Placeholder 3" descr="Graphical user interface, application, email&#10;&#10;Description automatically generated">
            <a:extLst>
              <a:ext uri="{FF2B5EF4-FFF2-40B4-BE49-F238E27FC236}">
                <a16:creationId xmlns:a16="http://schemas.microsoft.com/office/drawing/2014/main" id="{7EE144DC-EAF9-4FA2-8DE2-E34AABFAB768}"/>
              </a:ext>
            </a:extLst>
          </p:cNvPr>
          <p:cNvPicPr>
            <a:picLocks noGrp="1"/>
          </p:cNvPicPr>
          <p:nvPr>
            <p:ph idx="1"/>
          </p:nvPr>
        </p:nvPicPr>
        <p:blipFill>
          <a:blip r:embed="rId3"/>
          <a:stretch>
            <a:fillRect/>
          </a:stretch>
        </p:blipFill>
        <p:spPr>
          <a:xfrm>
            <a:off x="5222827" y="1930401"/>
            <a:ext cx="5905616" cy="3614366"/>
          </a:xfrm>
          <a:prstGeom prst="rect">
            <a:avLst/>
          </a:prstGeom>
        </p:spPr>
      </p:pic>
      <p:pic>
        <p:nvPicPr>
          <p:cNvPr id="5" name="Picture 4">
            <a:extLst>
              <a:ext uri="{FF2B5EF4-FFF2-40B4-BE49-F238E27FC236}">
                <a16:creationId xmlns:a16="http://schemas.microsoft.com/office/drawing/2014/main" id="{35F2DBC6-54DC-40A7-A5B1-351B4DA15D60}"/>
              </a:ext>
            </a:extLst>
          </p:cNvPr>
          <p:cNvPicPr>
            <a:picLocks noChangeAspect="1"/>
          </p:cNvPicPr>
          <p:nvPr/>
        </p:nvPicPr>
        <p:blipFill>
          <a:blip r:embed="rId4"/>
          <a:stretch>
            <a:fillRect/>
          </a:stretch>
        </p:blipFill>
        <p:spPr>
          <a:xfrm>
            <a:off x="171451" y="3050381"/>
            <a:ext cx="4974482" cy="1055678"/>
          </a:xfrm>
          <a:prstGeom prst="rect">
            <a:avLst/>
          </a:prstGeom>
        </p:spPr>
      </p:pic>
    </p:spTree>
    <p:extLst>
      <p:ext uri="{BB962C8B-B14F-4D97-AF65-F5344CB8AC3E}">
        <p14:creationId xmlns:p14="http://schemas.microsoft.com/office/powerpoint/2010/main" val="2632069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3AA84-159B-4E86-95A1-1383B59DC10B}"/>
              </a:ext>
            </a:extLst>
          </p:cNvPr>
          <p:cNvSpPr>
            <a:spLocks noGrp="1"/>
          </p:cNvSpPr>
          <p:nvPr>
            <p:ph type="title"/>
          </p:nvPr>
        </p:nvSpPr>
        <p:spPr/>
        <p:txBody>
          <a:bodyPr/>
          <a:lstStyle/>
          <a:p>
            <a:r>
              <a:rPr lang="en-US" dirty="0"/>
              <a:t>Blood Bank Rules</a:t>
            </a:r>
          </a:p>
        </p:txBody>
      </p:sp>
      <p:sp>
        <p:nvSpPr>
          <p:cNvPr id="3" name="Content Placeholder 2">
            <a:extLst>
              <a:ext uri="{FF2B5EF4-FFF2-40B4-BE49-F238E27FC236}">
                <a16:creationId xmlns:a16="http://schemas.microsoft.com/office/drawing/2014/main" id="{895D0EEA-E9D3-49C9-9F7F-0373C25D49A2}"/>
              </a:ext>
            </a:extLst>
          </p:cNvPr>
          <p:cNvSpPr>
            <a:spLocks noGrp="1"/>
          </p:cNvSpPr>
          <p:nvPr>
            <p:ph idx="1"/>
          </p:nvPr>
        </p:nvSpPr>
        <p:spPr/>
        <p:txBody>
          <a:bodyPr/>
          <a:lstStyle/>
          <a:p>
            <a:r>
              <a:rPr lang="en-US" dirty="0"/>
              <a:t>%ABI, %ELU, %AGI,%AO tests will be limited to the antibody codes in result field</a:t>
            </a:r>
          </a:p>
          <a:p>
            <a:r>
              <a:rPr lang="en-US" dirty="0"/>
              <a:t>Example:  ABBK (Anti K) code entry in %AGI will not be valid. These tests have been restricted to the built codes, cancellation codes and free text. Erroneous entry errors will be eliminated.</a:t>
            </a:r>
          </a:p>
          <a:p>
            <a:r>
              <a:rPr lang="en-US" dirty="0"/>
              <a:t>If any codes found to be missing, notify TSL manager </a:t>
            </a:r>
          </a:p>
        </p:txBody>
      </p:sp>
    </p:spTree>
    <p:extLst>
      <p:ext uri="{BB962C8B-B14F-4D97-AF65-F5344CB8AC3E}">
        <p14:creationId xmlns:p14="http://schemas.microsoft.com/office/powerpoint/2010/main" val="2637668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9C3F-97A0-42FD-B7EC-2E72A62B338B}"/>
              </a:ext>
            </a:extLst>
          </p:cNvPr>
          <p:cNvSpPr>
            <a:spLocks noGrp="1"/>
          </p:cNvSpPr>
          <p:nvPr>
            <p:ph type="title"/>
          </p:nvPr>
        </p:nvSpPr>
        <p:spPr/>
        <p:txBody>
          <a:bodyPr/>
          <a:lstStyle/>
          <a:p>
            <a:r>
              <a:rPr lang="en-US" dirty="0"/>
              <a:t>Blood Bank Rules </a:t>
            </a:r>
            <a:br>
              <a:rPr lang="en-US" dirty="0"/>
            </a:br>
            <a:r>
              <a:rPr lang="en-US" dirty="0"/>
              <a:t>Alert pop up to acknowledge </a:t>
            </a:r>
          </a:p>
        </p:txBody>
      </p:sp>
      <p:sp>
        <p:nvSpPr>
          <p:cNvPr id="3" name="Content Placeholder 2">
            <a:extLst>
              <a:ext uri="{FF2B5EF4-FFF2-40B4-BE49-F238E27FC236}">
                <a16:creationId xmlns:a16="http://schemas.microsoft.com/office/drawing/2014/main" id="{CB88BB15-A559-47E1-A33E-D513C1AA88E9}"/>
              </a:ext>
            </a:extLst>
          </p:cNvPr>
          <p:cNvSpPr>
            <a:spLocks noGrp="1"/>
          </p:cNvSpPr>
          <p:nvPr>
            <p:ph idx="1"/>
          </p:nvPr>
        </p:nvSpPr>
        <p:spPr/>
        <p:txBody>
          <a:bodyPr/>
          <a:lstStyle/>
          <a:p>
            <a:r>
              <a:rPr lang="en-US" dirty="0"/>
              <a:t>If a non irradiated RBC is allocated to an order the following appropriate message will appear</a:t>
            </a:r>
          </a:p>
          <a:p>
            <a:r>
              <a:rPr lang="en-US" dirty="0"/>
              <a:t>You will need to answer Yes or No. This does not prevent issue of non irradiated but to bring awareness that the unit being allocated has not been irradiated</a:t>
            </a:r>
          </a:p>
          <a:p>
            <a:r>
              <a:rPr lang="en-US" dirty="0"/>
              <a:t>TSL QA will monitor compliance via report </a:t>
            </a:r>
          </a:p>
        </p:txBody>
      </p:sp>
      <p:pic>
        <p:nvPicPr>
          <p:cNvPr id="4" name="Picture 3">
            <a:extLst>
              <a:ext uri="{FF2B5EF4-FFF2-40B4-BE49-F238E27FC236}">
                <a16:creationId xmlns:a16="http://schemas.microsoft.com/office/drawing/2014/main" id="{A5A05819-7C11-4145-BEE2-251056779C0E}"/>
              </a:ext>
            </a:extLst>
          </p:cNvPr>
          <p:cNvPicPr>
            <a:picLocks noChangeAspect="1"/>
          </p:cNvPicPr>
          <p:nvPr/>
        </p:nvPicPr>
        <p:blipFill>
          <a:blip r:embed="rId3"/>
          <a:stretch>
            <a:fillRect/>
          </a:stretch>
        </p:blipFill>
        <p:spPr>
          <a:xfrm>
            <a:off x="6231377" y="3535555"/>
            <a:ext cx="2667000" cy="1714500"/>
          </a:xfrm>
          <a:prstGeom prst="rect">
            <a:avLst/>
          </a:prstGeom>
        </p:spPr>
      </p:pic>
    </p:spTree>
    <p:extLst>
      <p:ext uri="{BB962C8B-B14F-4D97-AF65-F5344CB8AC3E}">
        <p14:creationId xmlns:p14="http://schemas.microsoft.com/office/powerpoint/2010/main" val="3563549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5550-C44C-4828-B638-8F7AC026C8D5}"/>
              </a:ext>
            </a:extLst>
          </p:cNvPr>
          <p:cNvSpPr>
            <a:spLocks noGrp="1"/>
          </p:cNvSpPr>
          <p:nvPr>
            <p:ph type="title"/>
          </p:nvPr>
        </p:nvSpPr>
        <p:spPr/>
        <p:txBody>
          <a:bodyPr/>
          <a:lstStyle/>
          <a:p>
            <a:r>
              <a:rPr lang="en-US" dirty="0"/>
              <a:t>Blood Bank Rules </a:t>
            </a:r>
            <a:br>
              <a:rPr lang="en-US" dirty="0"/>
            </a:br>
            <a:r>
              <a:rPr lang="en-US" dirty="0"/>
              <a:t>Alert pop up to acknowledge </a:t>
            </a:r>
          </a:p>
        </p:txBody>
      </p:sp>
      <p:sp>
        <p:nvSpPr>
          <p:cNvPr id="3" name="Content Placeholder 2">
            <a:extLst>
              <a:ext uri="{FF2B5EF4-FFF2-40B4-BE49-F238E27FC236}">
                <a16:creationId xmlns:a16="http://schemas.microsoft.com/office/drawing/2014/main" id="{A3AE3A97-CCE2-47AC-8453-8379CD36E4D7}"/>
              </a:ext>
            </a:extLst>
          </p:cNvPr>
          <p:cNvSpPr>
            <a:spLocks noGrp="1"/>
          </p:cNvSpPr>
          <p:nvPr>
            <p:ph idx="1"/>
          </p:nvPr>
        </p:nvSpPr>
        <p:spPr/>
        <p:txBody>
          <a:bodyPr/>
          <a:lstStyle/>
          <a:p>
            <a:r>
              <a:rPr lang="en-US" dirty="0"/>
              <a:t>If a non irradiated or non psoralen treated Platelet is allocated to an order the following appropriate message will appear</a:t>
            </a:r>
          </a:p>
          <a:p>
            <a:r>
              <a:rPr lang="en-US" dirty="0"/>
              <a:t>You will need to answer Yes or No. This does not prevent issue of non irradiated but to bring awareness that the unit being allocated has not been irradiated or psoralen treated </a:t>
            </a:r>
          </a:p>
          <a:p>
            <a:r>
              <a:rPr lang="en-US" dirty="0"/>
              <a:t>TSL QA will monitor compliance via report </a:t>
            </a:r>
          </a:p>
          <a:p>
            <a:endParaRPr lang="en-US" dirty="0"/>
          </a:p>
        </p:txBody>
      </p:sp>
      <p:pic>
        <p:nvPicPr>
          <p:cNvPr id="4" name="Picture 3">
            <a:extLst>
              <a:ext uri="{FF2B5EF4-FFF2-40B4-BE49-F238E27FC236}">
                <a16:creationId xmlns:a16="http://schemas.microsoft.com/office/drawing/2014/main" id="{C16E97C0-5404-4464-9828-E45E1D2D2AF0}"/>
              </a:ext>
            </a:extLst>
          </p:cNvPr>
          <p:cNvPicPr>
            <a:picLocks noChangeAspect="1"/>
          </p:cNvPicPr>
          <p:nvPr/>
        </p:nvPicPr>
        <p:blipFill>
          <a:blip r:embed="rId2"/>
          <a:stretch>
            <a:fillRect/>
          </a:stretch>
        </p:blipFill>
        <p:spPr>
          <a:xfrm>
            <a:off x="6252858" y="3615345"/>
            <a:ext cx="2857500" cy="1514475"/>
          </a:xfrm>
          <a:prstGeom prst="rect">
            <a:avLst/>
          </a:prstGeom>
        </p:spPr>
      </p:pic>
    </p:spTree>
    <p:extLst>
      <p:ext uri="{BB962C8B-B14F-4D97-AF65-F5344CB8AC3E}">
        <p14:creationId xmlns:p14="http://schemas.microsoft.com/office/powerpoint/2010/main" val="2159922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751D3-3BE5-4675-81A4-46E1E2F3EDA9}"/>
              </a:ext>
            </a:extLst>
          </p:cNvPr>
          <p:cNvSpPr>
            <a:spLocks noGrp="1"/>
          </p:cNvSpPr>
          <p:nvPr>
            <p:ph type="title"/>
          </p:nvPr>
        </p:nvSpPr>
        <p:spPr/>
        <p:txBody>
          <a:bodyPr>
            <a:normAutofit fontScale="90000"/>
          </a:bodyPr>
          <a:lstStyle/>
          <a:p>
            <a:r>
              <a:rPr lang="en-US" dirty="0"/>
              <a:t>Mother and Child Link Function </a:t>
            </a:r>
            <a:br>
              <a:rPr lang="en-US" dirty="0"/>
            </a:br>
            <a:r>
              <a:rPr lang="en-US" sz="2700" dirty="0">
                <a:solidFill>
                  <a:schemeClr val="tx1"/>
                </a:solidFill>
              </a:rPr>
              <a:t>Now available in SQ 11.0 to link mother and child in SQ</a:t>
            </a:r>
            <a:endParaRPr lang="en-US" dirty="0">
              <a:solidFill>
                <a:schemeClr val="tx1"/>
              </a:solidFill>
            </a:endParaRPr>
          </a:p>
        </p:txBody>
      </p:sp>
      <p:pic>
        <p:nvPicPr>
          <p:cNvPr id="4" name="Content Placeholder 3">
            <a:extLst>
              <a:ext uri="{FF2B5EF4-FFF2-40B4-BE49-F238E27FC236}">
                <a16:creationId xmlns:a16="http://schemas.microsoft.com/office/drawing/2014/main" id="{24888B6E-156B-4840-8F16-CC75CC059024}"/>
              </a:ext>
            </a:extLst>
          </p:cNvPr>
          <p:cNvPicPr>
            <a:picLocks noGrp="1" noChangeAspect="1"/>
          </p:cNvPicPr>
          <p:nvPr>
            <p:ph sz="half" idx="1"/>
          </p:nvPr>
        </p:nvPicPr>
        <p:blipFill>
          <a:blip r:embed="rId3"/>
          <a:stretch>
            <a:fillRect/>
          </a:stretch>
        </p:blipFill>
        <p:spPr>
          <a:xfrm>
            <a:off x="8716742" y="680170"/>
            <a:ext cx="809625" cy="800100"/>
          </a:xfrm>
          <a:prstGeom prst="rect">
            <a:avLst/>
          </a:prstGeom>
        </p:spPr>
      </p:pic>
      <p:sp>
        <p:nvSpPr>
          <p:cNvPr id="5" name="Content Placeholder 4">
            <a:extLst>
              <a:ext uri="{FF2B5EF4-FFF2-40B4-BE49-F238E27FC236}">
                <a16:creationId xmlns:a16="http://schemas.microsoft.com/office/drawing/2014/main" id="{51608371-615B-462F-AB13-DAE341DB5403}"/>
              </a:ext>
            </a:extLst>
          </p:cNvPr>
          <p:cNvSpPr>
            <a:spLocks noGrp="1"/>
          </p:cNvSpPr>
          <p:nvPr>
            <p:ph sz="half" idx="2"/>
          </p:nvPr>
        </p:nvSpPr>
        <p:spPr/>
        <p:txBody>
          <a:bodyPr>
            <a:normAutofit fontScale="92500"/>
          </a:bodyPr>
          <a:lstStyle/>
          <a:p>
            <a:r>
              <a:rPr lang="en-US" dirty="0"/>
              <a:t>A mother and child can be linked in SQ</a:t>
            </a:r>
          </a:p>
          <a:p>
            <a:r>
              <a:rPr lang="en-US" dirty="0"/>
              <a:t>This allows the antigen antibody attributes of on the mother to be required on the child as well </a:t>
            </a:r>
          </a:p>
          <a:p>
            <a:r>
              <a:rPr lang="en-US" dirty="0"/>
              <a:t>At this time link between mother and child will be done on a case by case basis. MLS 2, Leads and Manager will be performing link as needed</a:t>
            </a:r>
          </a:p>
          <a:p>
            <a:r>
              <a:rPr lang="en-US" dirty="0"/>
              <a:t>If you identify a mother with antibodies that need to be linked to a neonate- alert a lead or manager for further review and </a:t>
            </a:r>
            <a:r>
              <a:rPr lang="en-US" dirty="0" err="1"/>
              <a:t>followup</a:t>
            </a:r>
            <a:endParaRPr lang="en-US" dirty="0"/>
          </a:p>
        </p:txBody>
      </p:sp>
      <p:pic>
        <p:nvPicPr>
          <p:cNvPr id="1026" name="Picture 2" descr="...">
            <a:extLst>
              <a:ext uri="{FF2B5EF4-FFF2-40B4-BE49-F238E27FC236}">
                <a16:creationId xmlns:a16="http://schemas.microsoft.com/office/drawing/2014/main" id="{4692349E-6F6B-43B5-B7B2-27AD9818E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25" y="2053303"/>
            <a:ext cx="4896445" cy="306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648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14144-D324-2292-51E5-2285F5273E59}"/>
              </a:ext>
            </a:extLst>
          </p:cNvPr>
          <p:cNvSpPr>
            <a:spLocks noGrp="1"/>
          </p:cNvSpPr>
          <p:nvPr>
            <p:ph type="title"/>
          </p:nvPr>
        </p:nvSpPr>
        <p:spPr>
          <a:xfrm>
            <a:off x="677334" y="609600"/>
            <a:ext cx="8596668" cy="657726"/>
          </a:xfrm>
        </p:spPr>
        <p:txBody>
          <a:bodyPr/>
          <a:lstStyle/>
          <a:p>
            <a:r>
              <a:rPr lang="en-US" dirty="0"/>
              <a:t>Reports</a:t>
            </a:r>
          </a:p>
        </p:txBody>
      </p:sp>
      <p:sp>
        <p:nvSpPr>
          <p:cNvPr id="3" name="Content Placeholder 2">
            <a:extLst>
              <a:ext uri="{FF2B5EF4-FFF2-40B4-BE49-F238E27FC236}">
                <a16:creationId xmlns:a16="http://schemas.microsoft.com/office/drawing/2014/main" id="{8C1F0A9E-36DD-7E50-83EE-247E1DF6CA30}"/>
              </a:ext>
            </a:extLst>
          </p:cNvPr>
          <p:cNvSpPr>
            <a:spLocks noGrp="1"/>
          </p:cNvSpPr>
          <p:nvPr>
            <p:ph idx="1"/>
          </p:nvPr>
        </p:nvSpPr>
        <p:spPr>
          <a:xfrm>
            <a:off x="677334" y="1411705"/>
            <a:ext cx="8596668" cy="4629657"/>
          </a:xfrm>
        </p:spPr>
        <p:txBody>
          <a:bodyPr/>
          <a:lstStyle/>
          <a:p>
            <a:r>
              <a:rPr lang="en-US" dirty="0"/>
              <a:t>Certain reports will be moving from </a:t>
            </a:r>
            <a:r>
              <a:rPr lang="en-US" dirty="0" err="1"/>
              <a:t>SmarTerm</a:t>
            </a:r>
            <a:r>
              <a:rPr lang="en-US" dirty="0"/>
              <a:t>/Putty to GUI</a:t>
            </a:r>
          </a:p>
          <a:p>
            <a:r>
              <a:rPr lang="en-US" dirty="0" err="1"/>
              <a:t>Smarterm</a:t>
            </a:r>
            <a:r>
              <a:rPr lang="en-US" dirty="0"/>
              <a:t> no longer available. Use Putty and GUI for reports – impacts QA and management </a:t>
            </a:r>
          </a:p>
        </p:txBody>
      </p:sp>
    </p:spTree>
    <p:extLst>
      <p:ext uri="{BB962C8B-B14F-4D97-AF65-F5344CB8AC3E}">
        <p14:creationId xmlns:p14="http://schemas.microsoft.com/office/powerpoint/2010/main" val="327449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8B55-5EEF-547B-EC3F-1A84B7AE9425}"/>
              </a:ext>
            </a:extLst>
          </p:cNvPr>
          <p:cNvSpPr>
            <a:spLocks noGrp="1"/>
          </p:cNvSpPr>
          <p:nvPr>
            <p:ph type="title"/>
          </p:nvPr>
        </p:nvSpPr>
        <p:spPr>
          <a:xfrm>
            <a:off x="710151" y="1324356"/>
            <a:ext cx="8596668" cy="732639"/>
          </a:xfrm>
        </p:spPr>
        <p:txBody>
          <a:bodyPr>
            <a:normAutofit fontScale="90000"/>
          </a:bodyPr>
          <a:lstStyle/>
          <a:p>
            <a:r>
              <a:rPr lang="en-US" sz="4400" dirty="0"/>
              <a:t>Minor BOP Updates</a:t>
            </a:r>
          </a:p>
        </p:txBody>
      </p:sp>
      <p:sp>
        <p:nvSpPr>
          <p:cNvPr id="3" name="Content Placeholder 2">
            <a:extLst>
              <a:ext uri="{FF2B5EF4-FFF2-40B4-BE49-F238E27FC236}">
                <a16:creationId xmlns:a16="http://schemas.microsoft.com/office/drawing/2014/main" id="{D30039FD-8D57-772C-3145-CF997F9932C3}"/>
              </a:ext>
            </a:extLst>
          </p:cNvPr>
          <p:cNvSpPr>
            <a:spLocks noGrp="1"/>
          </p:cNvSpPr>
          <p:nvPr>
            <p:ph idx="1"/>
          </p:nvPr>
        </p:nvSpPr>
        <p:spPr>
          <a:xfrm>
            <a:off x="710151" y="2309223"/>
            <a:ext cx="4298334" cy="3880773"/>
          </a:xfrm>
        </p:spPr>
        <p:txBody>
          <a:bodyPr/>
          <a:lstStyle/>
          <a:p>
            <a:r>
              <a:rPr lang="en-US" sz="2400" dirty="0"/>
              <a:t>BOP shows expiration date and time of specimen</a:t>
            </a:r>
          </a:p>
          <a:p>
            <a:pPr marL="0" indent="0">
              <a:buNone/>
            </a:pPr>
            <a:endParaRPr lang="en-US" dirty="0"/>
          </a:p>
        </p:txBody>
      </p:sp>
      <p:pic>
        <p:nvPicPr>
          <p:cNvPr id="7" name="Picture 6">
            <a:extLst>
              <a:ext uri="{FF2B5EF4-FFF2-40B4-BE49-F238E27FC236}">
                <a16:creationId xmlns:a16="http://schemas.microsoft.com/office/drawing/2014/main" id="{10CD87E2-AA16-E1D9-AFD0-CAD22A7A6D24}"/>
              </a:ext>
            </a:extLst>
          </p:cNvPr>
          <p:cNvPicPr>
            <a:picLocks noChangeAspect="1"/>
          </p:cNvPicPr>
          <p:nvPr/>
        </p:nvPicPr>
        <p:blipFill rotWithShape="1">
          <a:blip r:embed="rId3"/>
          <a:srcRect r="20473"/>
          <a:stretch/>
        </p:blipFill>
        <p:spPr>
          <a:xfrm>
            <a:off x="5008485" y="2832823"/>
            <a:ext cx="4962618" cy="718245"/>
          </a:xfrm>
          <a:prstGeom prst="rect">
            <a:avLst/>
          </a:prstGeom>
        </p:spPr>
      </p:pic>
      <p:sp>
        <p:nvSpPr>
          <p:cNvPr id="8" name="Oval 7">
            <a:extLst>
              <a:ext uri="{FF2B5EF4-FFF2-40B4-BE49-F238E27FC236}">
                <a16:creationId xmlns:a16="http://schemas.microsoft.com/office/drawing/2014/main" id="{AA0DFB9A-8588-8D3F-DDB8-8867D7CDF6CA}"/>
              </a:ext>
            </a:extLst>
          </p:cNvPr>
          <p:cNvSpPr/>
          <p:nvPr/>
        </p:nvSpPr>
        <p:spPr>
          <a:xfrm>
            <a:off x="6263268" y="3061005"/>
            <a:ext cx="1393794" cy="490063"/>
          </a:xfrm>
          <a:prstGeom prst="ellipse">
            <a:avLst/>
          </a:prstGeom>
          <a:no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B87E6B1-0E83-4D21-BF6A-8B190AD77ED9}"/>
              </a:ext>
            </a:extLst>
          </p:cNvPr>
          <p:cNvPicPr>
            <a:picLocks noChangeAspect="1"/>
          </p:cNvPicPr>
          <p:nvPr/>
        </p:nvPicPr>
        <p:blipFill>
          <a:blip r:embed="rId4"/>
          <a:stretch>
            <a:fillRect/>
          </a:stretch>
        </p:blipFill>
        <p:spPr>
          <a:xfrm>
            <a:off x="1082709" y="3996042"/>
            <a:ext cx="7439025" cy="1181100"/>
          </a:xfrm>
          <a:prstGeom prst="rect">
            <a:avLst/>
          </a:prstGeom>
        </p:spPr>
      </p:pic>
    </p:spTree>
    <p:extLst>
      <p:ext uri="{BB962C8B-B14F-4D97-AF65-F5344CB8AC3E}">
        <p14:creationId xmlns:p14="http://schemas.microsoft.com/office/powerpoint/2010/main" val="2056933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21C7-2DB5-483E-B1AC-25A9044E33E6}"/>
              </a:ext>
            </a:extLst>
          </p:cNvPr>
          <p:cNvSpPr>
            <a:spLocks noGrp="1"/>
          </p:cNvSpPr>
          <p:nvPr>
            <p:ph type="title"/>
          </p:nvPr>
        </p:nvSpPr>
        <p:spPr/>
        <p:txBody>
          <a:bodyPr/>
          <a:lstStyle/>
          <a:p>
            <a:r>
              <a:rPr lang="en-US" dirty="0"/>
              <a:t>Miscellaneous</a:t>
            </a:r>
          </a:p>
        </p:txBody>
      </p:sp>
      <p:sp>
        <p:nvSpPr>
          <p:cNvPr id="3" name="Content Placeholder 2">
            <a:extLst>
              <a:ext uri="{FF2B5EF4-FFF2-40B4-BE49-F238E27FC236}">
                <a16:creationId xmlns:a16="http://schemas.microsoft.com/office/drawing/2014/main" id="{35CAD386-0DC8-7441-0CDD-F974766114D9}"/>
              </a:ext>
            </a:extLst>
          </p:cNvPr>
          <p:cNvSpPr>
            <a:spLocks noGrp="1"/>
          </p:cNvSpPr>
          <p:nvPr>
            <p:ph idx="1"/>
          </p:nvPr>
        </p:nvSpPr>
        <p:spPr>
          <a:xfrm>
            <a:off x="677334" y="1488613"/>
            <a:ext cx="8596668" cy="3880773"/>
          </a:xfrm>
        </p:spPr>
        <p:txBody>
          <a:bodyPr/>
          <a:lstStyle/>
          <a:p>
            <a:r>
              <a:rPr lang="en-US" dirty="0"/>
              <a:t>MERGE is no longer “final” -- IT can perform an unmerge</a:t>
            </a:r>
          </a:p>
          <a:p>
            <a:r>
              <a:rPr lang="en-US" dirty="0"/>
              <a:t>No longer need to update password in SQ. AMC password and login change process remains same and will apply to SQ as well</a:t>
            </a:r>
          </a:p>
          <a:p>
            <a:pPr lvl="1"/>
            <a:r>
              <a:rPr lang="en-US" dirty="0"/>
              <a:t>AMC </a:t>
            </a:r>
            <a:r>
              <a:rPr lang="en-US" dirty="0" err="1"/>
              <a:t>user+password</a:t>
            </a:r>
            <a:endParaRPr lang="en-US" dirty="0"/>
          </a:p>
          <a:p>
            <a:r>
              <a:rPr lang="en-US" dirty="0"/>
              <a:t>Hover over display if text is too long on Order Entry</a:t>
            </a:r>
          </a:p>
        </p:txBody>
      </p:sp>
      <p:pic>
        <p:nvPicPr>
          <p:cNvPr id="4" name="Picture 3">
            <a:extLst>
              <a:ext uri="{FF2B5EF4-FFF2-40B4-BE49-F238E27FC236}">
                <a16:creationId xmlns:a16="http://schemas.microsoft.com/office/drawing/2014/main" id="{BE623DB0-D870-712C-A7A3-003FBBA850DF}"/>
              </a:ext>
            </a:extLst>
          </p:cNvPr>
          <p:cNvPicPr>
            <a:picLocks noChangeAspect="1"/>
          </p:cNvPicPr>
          <p:nvPr/>
        </p:nvPicPr>
        <p:blipFill>
          <a:blip r:embed="rId3"/>
          <a:stretch>
            <a:fillRect/>
          </a:stretch>
        </p:blipFill>
        <p:spPr>
          <a:xfrm>
            <a:off x="2534240" y="3428999"/>
            <a:ext cx="4882855" cy="2491019"/>
          </a:xfrm>
          <a:prstGeom prst="rect">
            <a:avLst/>
          </a:prstGeom>
        </p:spPr>
      </p:pic>
    </p:spTree>
    <p:extLst>
      <p:ext uri="{BB962C8B-B14F-4D97-AF65-F5344CB8AC3E}">
        <p14:creationId xmlns:p14="http://schemas.microsoft.com/office/powerpoint/2010/main" val="606025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8D4E3-C7B2-BED7-619D-51270B09E03C}"/>
              </a:ext>
            </a:extLst>
          </p:cNvPr>
          <p:cNvSpPr>
            <a:spLocks noGrp="1"/>
          </p:cNvSpPr>
          <p:nvPr>
            <p:ph type="title"/>
          </p:nvPr>
        </p:nvSpPr>
        <p:spPr>
          <a:xfrm>
            <a:off x="677334" y="609600"/>
            <a:ext cx="8596668" cy="673916"/>
          </a:xfrm>
        </p:spPr>
        <p:txBody>
          <a:bodyPr/>
          <a:lstStyle/>
          <a:p>
            <a:r>
              <a:rPr lang="en-US" dirty="0"/>
              <a:t>Logging in</a:t>
            </a:r>
          </a:p>
        </p:txBody>
      </p:sp>
      <p:sp>
        <p:nvSpPr>
          <p:cNvPr id="8" name="Arrow: Left 7">
            <a:extLst>
              <a:ext uri="{FF2B5EF4-FFF2-40B4-BE49-F238E27FC236}">
                <a16:creationId xmlns:a16="http://schemas.microsoft.com/office/drawing/2014/main" id="{92CF37BF-B67A-9785-A727-1C899DA7B2E7}"/>
              </a:ext>
            </a:extLst>
          </p:cNvPr>
          <p:cNvSpPr/>
          <p:nvPr/>
        </p:nvSpPr>
        <p:spPr>
          <a:xfrm rot="20280813">
            <a:off x="5754558" y="4688237"/>
            <a:ext cx="1477738" cy="1914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86A61A2-5A35-6407-3CC9-3338E29098EE}"/>
              </a:ext>
            </a:extLst>
          </p:cNvPr>
          <p:cNvSpPr txBox="1"/>
          <p:nvPr/>
        </p:nvSpPr>
        <p:spPr>
          <a:xfrm>
            <a:off x="7494739" y="1570768"/>
            <a:ext cx="2015006" cy="1169551"/>
          </a:xfrm>
          <a:prstGeom prst="rect">
            <a:avLst/>
          </a:prstGeom>
          <a:noFill/>
        </p:spPr>
        <p:txBody>
          <a:bodyPr wrap="square" rtlCol="0">
            <a:spAutoFit/>
          </a:bodyPr>
          <a:lstStyle/>
          <a:p>
            <a:pPr algn="ctr"/>
            <a:r>
              <a:rPr lang="en-US" sz="1400" dirty="0"/>
              <a:t>Login </a:t>
            </a:r>
          </a:p>
          <a:p>
            <a:pPr marL="285750" indent="-285750" algn="ctr">
              <a:buFont typeface="Arial" panose="020B0604020202020204" pitchFamily="34" charset="0"/>
              <a:buChar char="•"/>
            </a:pPr>
            <a:r>
              <a:rPr lang="en-US" sz="1400" dirty="0"/>
              <a:t>AMC username and password</a:t>
            </a:r>
          </a:p>
          <a:p>
            <a:pPr marL="285750" indent="-285750" algn="ctr">
              <a:buFont typeface="Arial" panose="020B0604020202020204" pitchFamily="34" charset="0"/>
              <a:buChar char="•"/>
            </a:pPr>
            <a:r>
              <a:rPr lang="en-US" sz="1400" dirty="0"/>
              <a:t>Location remains same</a:t>
            </a:r>
          </a:p>
        </p:txBody>
      </p:sp>
      <p:pic>
        <p:nvPicPr>
          <p:cNvPr id="3" name="Picture 2">
            <a:extLst>
              <a:ext uri="{FF2B5EF4-FFF2-40B4-BE49-F238E27FC236}">
                <a16:creationId xmlns:a16="http://schemas.microsoft.com/office/drawing/2014/main" id="{7FD84B46-66EC-476D-8B21-45D41C77677C}"/>
              </a:ext>
            </a:extLst>
          </p:cNvPr>
          <p:cNvPicPr>
            <a:picLocks noChangeAspect="1"/>
          </p:cNvPicPr>
          <p:nvPr/>
        </p:nvPicPr>
        <p:blipFill>
          <a:blip r:embed="rId2"/>
          <a:stretch>
            <a:fillRect/>
          </a:stretch>
        </p:blipFill>
        <p:spPr>
          <a:xfrm>
            <a:off x="677334" y="1557608"/>
            <a:ext cx="6858000" cy="4067175"/>
          </a:xfrm>
          <a:prstGeom prst="rect">
            <a:avLst/>
          </a:prstGeom>
        </p:spPr>
      </p:pic>
    </p:spTree>
    <p:extLst>
      <p:ext uri="{BB962C8B-B14F-4D97-AF65-F5344CB8AC3E}">
        <p14:creationId xmlns:p14="http://schemas.microsoft.com/office/powerpoint/2010/main" val="3778299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4F2B-F271-A59D-EDFA-62728D04C4E2}"/>
              </a:ext>
            </a:extLst>
          </p:cNvPr>
          <p:cNvSpPr>
            <a:spLocks noGrp="1"/>
          </p:cNvSpPr>
          <p:nvPr>
            <p:ph type="title"/>
          </p:nvPr>
        </p:nvSpPr>
        <p:spPr>
          <a:xfrm>
            <a:off x="677334" y="609600"/>
            <a:ext cx="8596668" cy="1320800"/>
          </a:xfrm>
        </p:spPr>
        <p:txBody>
          <a:bodyPr anchor="t">
            <a:normAutofit/>
          </a:bodyPr>
          <a:lstStyle/>
          <a:p>
            <a:r>
              <a:rPr lang="en-US"/>
              <a:t>BAD File Permissions Lockdown</a:t>
            </a:r>
            <a:endParaRPr lang="en-US" dirty="0"/>
          </a:p>
        </p:txBody>
      </p:sp>
      <p:sp>
        <p:nvSpPr>
          <p:cNvPr id="3" name="Content Placeholder 2">
            <a:extLst>
              <a:ext uri="{FF2B5EF4-FFF2-40B4-BE49-F238E27FC236}">
                <a16:creationId xmlns:a16="http://schemas.microsoft.com/office/drawing/2014/main" id="{5DB36889-AC7B-0B71-4DBC-E9F524D5EE7F}"/>
              </a:ext>
            </a:extLst>
          </p:cNvPr>
          <p:cNvSpPr>
            <a:spLocks noGrp="1"/>
          </p:cNvSpPr>
          <p:nvPr>
            <p:ph idx="1"/>
          </p:nvPr>
        </p:nvSpPr>
        <p:spPr>
          <a:xfrm>
            <a:off x="6336287" y="2160589"/>
            <a:ext cx="2934714" cy="3880773"/>
          </a:xfrm>
        </p:spPr>
        <p:txBody>
          <a:bodyPr>
            <a:normAutofit fontScale="92500"/>
          </a:bodyPr>
          <a:lstStyle/>
          <a:p>
            <a:pPr>
              <a:lnSpc>
                <a:spcPct val="90000"/>
              </a:lnSpc>
            </a:pPr>
            <a:r>
              <a:rPr lang="en-US" sz="1400" dirty="0"/>
              <a:t>Manager, Lead/MLS2 can change:</a:t>
            </a:r>
          </a:p>
          <a:p>
            <a:pPr lvl="1">
              <a:lnSpc>
                <a:spcPct val="90000"/>
              </a:lnSpc>
            </a:pPr>
            <a:r>
              <a:rPr lang="en-US" sz="1400" dirty="0"/>
              <a:t>ABO/Rh</a:t>
            </a:r>
          </a:p>
          <a:p>
            <a:pPr lvl="1">
              <a:lnSpc>
                <a:spcPct val="90000"/>
              </a:lnSpc>
            </a:pPr>
            <a:r>
              <a:rPr lang="en-US" sz="1400" dirty="0"/>
              <a:t>Problem/Comments</a:t>
            </a:r>
          </a:p>
          <a:p>
            <a:pPr lvl="1">
              <a:lnSpc>
                <a:spcPct val="90000"/>
              </a:lnSpc>
            </a:pPr>
            <a:r>
              <a:rPr lang="en-US" sz="1400" dirty="0"/>
              <a:t>RC Units </a:t>
            </a:r>
            <a:r>
              <a:rPr lang="en-US" sz="1400" dirty="0" err="1"/>
              <a:t>Tranfs</a:t>
            </a:r>
            <a:r>
              <a:rPr lang="en-US" sz="1400" dirty="0"/>
              <a:t>, Last Trans</a:t>
            </a:r>
          </a:p>
          <a:p>
            <a:pPr lvl="1">
              <a:lnSpc>
                <a:spcPct val="90000"/>
              </a:lnSpc>
            </a:pPr>
            <a:r>
              <a:rPr lang="en-US" sz="1400" dirty="0"/>
              <a:t>EXM </a:t>
            </a:r>
            <a:r>
              <a:rPr lang="en-US" sz="1400" dirty="0" err="1"/>
              <a:t>Elig</a:t>
            </a:r>
            <a:r>
              <a:rPr lang="en-US" sz="1400" dirty="0"/>
              <a:t>, AS Sum fields</a:t>
            </a:r>
          </a:p>
          <a:p>
            <a:pPr>
              <a:lnSpc>
                <a:spcPct val="90000"/>
              </a:lnSpc>
            </a:pPr>
            <a:r>
              <a:rPr lang="en-US" sz="1400" dirty="0"/>
              <a:t>MLS1 can change:</a:t>
            </a:r>
          </a:p>
          <a:p>
            <a:pPr lvl="1">
              <a:lnSpc>
                <a:spcPct val="90000"/>
              </a:lnSpc>
            </a:pPr>
            <a:r>
              <a:rPr lang="en-US" sz="1400" dirty="0"/>
              <a:t>Ag/Ab</a:t>
            </a:r>
          </a:p>
          <a:p>
            <a:pPr>
              <a:lnSpc>
                <a:spcPct val="90000"/>
              </a:lnSpc>
            </a:pPr>
            <a:r>
              <a:rPr lang="en-US" sz="1400" b="1" dirty="0">
                <a:solidFill>
                  <a:srgbClr val="FF0000"/>
                </a:solidFill>
              </a:rPr>
              <a:t>Avoid mistakenly receiving samples (duplicates/rejected)!</a:t>
            </a:r>
          </a:p>
          <a:p>
            <a:pPr lvl="1">
              <a:lnSpc>
                <a:spcPct val="90000"/>
              </a:lnSpc>
            </a:pPr>
            <a:r>
              <a:rPr lang="en-US" sz="1400" dirty="0"/>
              <a:t>Have to result as BBCAN... </a:t>
            </a:r>
          </a:p>
          <a:p>
            <a:pPr lvl="2">
              <a:lnSpc>
                <a:spcPct val="90000"/>
              </a:lnSpc>
            </a:pPr>
            <a:r>
              <a:rPr lang="en-US" dirty="0"/>
              <a:t>No EXM</a:t>
            </a:r>
          </a:p>
          <a:p>
            <a:pPr lvl="2">
              <a:lnSpc>
                <a:spcPct val="90000"/>
              </a:lnSpc>
            </a:pPr>
            <a:r>
              <a:rPr lang="en-US" dirty="0"/>
              <a:t>QA Overrides</a:t>
            </a:r>
          </a:p>
          <a:p>
            <a:pPr>
              <a:lnSpc>
                <a:spcPct val="90000"/>
              </a:lnSpc>
            </a:pPr>
            <a:endParaRPr lang="en-US" sz="1400" dirty="0"/>
          </a:p>
        </p:txBody>
      </p:sp>
      <p:pic>
        <p:nvPicPr>
          <p:cNvPr id="5" name="Picture 4" descr="Graphical user interface, text, application, table, email&#10;&#10;Description automatically generated">
            <a:extLst>
              <a:ext uri="{FF2B5EF4-FFF2-40B4-BE49-F238E27FC236}">
                <a16:creationId xmlns:a16="http://schemas.microsoft.com/office/drawing/2014/main" id="{C4161BBD-2AC6-06F9-570D-CD24A07C6E9F}"/>
              </a:ext>
            </a:extLst>
          </p:cNvPr>
          <p:cNvPicPr>
            <a:picLocks noChangeAspect="1"/>
          </p:cNvPicPr>
          <p:nvPr/>
        </p:nvPicPr>
        <p:blipFill rotWithShape="1">
          <a:blip r:embed="rId3"/>
          <a:srcRect l="2356" r="38273" b="-2"/>
          <a:stretch/>
        </p:blipFill>
        <p:spPr>
          <a:xfrm>
            <a:off x="677334" y="2159331"/>
            <a:ext cx="5423429" cy="3882362"/>
          </a:xfrm>
          <a:prstGeom prst="rect">
            <a:avLst/>
          </a:prstGeom>
        </p:spPr>
      </p:pic>
    </p:spTree>
    <p:extLst>
      <p:ext uri="{BB962C8B-B14F-4D97-AF65-F5344CB8AC3E}">
        <p14:creationId xmlns:p14="http://schemas.microsoft.com/office/powerpoint/2010/main" val="3153697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8B55-5EEF-547B-EC3F-1A84B7AE9425}"/>
              </a:ext>
            </a:extLst>
          </p:cNvPr>
          <p:cNvSpPr>
            <a:spLocks noGrp="1"/>
          </p:cNvSpPr>
          <p:nvPr>
            <p:ph type="title"/>
          </p:nvPr>
        </p:nvSpPr>
        <p:spPr>
          <a:xfrm>
            <a:off x="419882" y="347415"/>
            <a:ext cx="8596668" cy="732639"/>
          </a:xfrm>
        </p:spPr>
        <p:txBody>
          <a:bodyPr/>
          <a:lstStyle/>
          <a:p>
            <a:r>
              <a:rPr lang="en-US" dirty="0"/>
              <a:t>BPE/Blood Inv Search</a:t>
            </a:r>
          </a:p>
        </p:txBody>
      </p:sp>
      <p:sp>
        <p:nvSpPr>
          <p:cNvPr id="3" name="Content Placeholder 2">
            <a:extLst>
              <a:ext uri="{FF2B5EF4-FFF2-40B4-BE49-F238E27FC236}">
                <a16:creationId xmlns:a16="http://schemas.microsoft.com/office/drawing/2014/main" id="{D30039FD-8D57-772C-3145-CF997F9932C3}"/>
              </a:ext>
            </a:extLst>
          </p:cNvPr>
          <p:cNvSpPr>
            <a:spLocks noGrp="1"/>
          </p:cNvSpPr>
          <p:nvPr>
            <p:ph idx="1"/>
          </p:nvPr>
        </p:nvSpPr>
        <p:spPr>
          <a:xfrm>
            <a:off x="419882" y="1098142"/>
            <a:ext cx="6027571" cy="3880773"/>
          </a:xfrm>
        </p:spPr>
        <p:txBody>
          <a:bodyPr/>
          <a:lstStyle/>
          <a:p>
            <a:r>
              <a:rPr lang="en-US" dirty="0"/>
              <a:t>BPE: ABO/Rh required upon scanning Blood supplier/product code </a:t>
            </a:r>
          </a:p>
          <a:p>
            <a:r>
              <a:rPr lang="en-US" dirty="0"/>
              <a:t>Blood inventory search will show expiration date and time</a:t>
            </a:r>
          </a:p>
        </p:txBody>
      </p:sp>
      <p:pic>
        <p:nvPicPr>
          <p:cNvPr id="10" name="Picture 9">
            <a:extLst>
              <a:ext uri="{FF2B5EF4-FFF2-40B4-BE49-F238E27FC236}">
                <a16:creationId xmlns:a16="http://schemas.microsoft.com/office/drawing/2014/main" id="{3FABEE1C-7A39-AE67-03BE-9315C295490F}"/>
              </a:ext>
            </a:extLst>
          </p:cNvPr>
          <p:cNvPicPr>
            <a:picLocks noChangeAspect="1"/>
          </p:cNvPicPr>
          <p:nvPr/>
        </p:nvPicPr>
        <p:blipFill>
          <a:blip r:embed="rId3"/>
          <a:stretch>
            <a:fillRect/>
          </a:stretch>
        </p:blipFill>
        <p:spPr>
          <a:xfrm>
            <a:off x="563291" y="2495234"/>
            <a:ext cx="5740752" cy="3175847"/>
          </a:xfrm>
          <a:prstGeom prst="rect">
            <a:avLst/>
          </a:prstGeom>
        </p:spPr>
      </p:pic>
      <p:sp>
        <p:nvSpPr>
          <p:cNvPr id="11" name="Oval 10">
            <a:extLst>
              <a:ext uri="{FF2B5EF4-FFF2-40B4-BE49-F238E27FC236}">
                <a16:creationId xmlns:a16="http://schemas.microsoft.com/office/drawing/2014/main" id="{AD9DD8D6-CAC8-AEDD-A267-9B94110EB67C}"/>
              </a:ext>
            </a:extLst>
          </p:cNvPr>
          <p:cNvSpPr/>
          <p:nvPr/>
        </p:nvSpPr>
        <p:spPr>
          <a:xfrm>
            <a:off x="4718216" y="3645567"/>
            <a:ext cx="1444289" cy="875179"/>
          </a:xfrm>
          <a:prstGeom prst="ellipse">
            <a:avLst/>
          </a:prstGeom>
          <a:no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8FE6452-19C6-7615-A4AF-533919B9216C}"/>
              </a:ext>
            </a:extLst>
          </p:cNvPr>
          <p:cNvPicPr>
            <a:picLocks noChangeAspect="1"/>
          </p:cNvPicPr>
          <p:nvPr/>
        </p:nvPicPr>
        <p:blipFill>
          <a:blip r:embed="rId4"/>
          <a:stretch>
            <a:fillRect/>
          </a:stretch>
        </p:blipFill>
        <p:spPr>
          <a:xfrm>
            <a:off x="7111758" y="1412280"/>
            <a:ext cx="2049996" cy="4187599"/>
          </a:xfrm>
          <a:prstGeom prst="rect">
            <a:avLst/>
          </a:prstGeom>
        </p:spPr>
      </p:pic>
      <p:sp>
        <p:nvSpPr>
          <p:cNvPr id="16" name="Oval 15">
            <a:extLst>
              <a:ext uri="{FF2B5EF4-FFF2-40B4-BE49-F238E27FC236}">
                <a16:creationId xmlns:a16="http://schemas.microsoft.com/office/drawing/2014/main" id="{36622DE8-DCF3-22D8-51A8-DCB0C80027EC}"/>
              </a:ext>
            </a:extLst>
          </p:cNvPr>
          <p:cNvSpPr/>
          <p:nvPr/>
        </p:nvSpPr>
        <p:spPr>
          <a:xfrm>
            <a:off x="7631235" y="2945313"/>
            <a:ext cx="1011041" cy="363984"/>
          </a:xfrm>
          <a:prstGeom prst="ellipse">
            <a:avLst/>
          </a:prstGeom>
          <a:noFill/>
          <a:ln w="381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00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8BD6-0C37-6A64-B690-D12E506BD14E}"/>
              </a:ext>
            </a:extLst>
          </p:cNvPr>
          <p:cNvSpPr>
            <a:spLocks noGrp="1"/>
          </p:cNvSpPr>
          <p:nvPr>
            <p:ph type="title"/>
          </p:nvPr>
        </p:nvSpPr>
        <p:spPr>
          <a:xfrm>
            <a:off x="433617" y="601761"/>
            <a:ext cx="8596668" cy="762565"/>
          </a:xfrm>
        </p:spPr>
        <p:txBody>
          <a:bodyPr/>
          <a:lstStyle/>
          <a:p>
            <a:r>
              <a:rPr lang="en-US" dirty="0"/>
              <a:t>Issuing Updates</a:t>
            </a:r>
          </a:p>
        </p:txBody>
      </p:sp>
      <p:sp>
        <p:nvSpPr>
          <p:cNvPr id="3" name="Content Placeholder 2">
            <a:extLst>
              <a:ext uri="{FF2B5EF4-FFF2-40B4-BE49-F238E27FC236}">
                <a16:creationId xmlns:a16="http://schemas.microsoft.com/office/drawing/2014/main" id="{92F62D6C-D1BC-9562-E956-337BD01ED7FC}"/>
              </a:ext>
            </a:extLst>
          </p:cNvPr>
          <p:cNvSpPr>
            <a:spLocks noGrp="1"/>
          </p:cNvSpPr>
          <p:nvPr>
            <p:ph idx="1"/>
          </p:nvPr>
        </p:nvSpPr>
        <p:spPr>
          <a:xfrm>
            <a:off x="433617" y="1293304"/>
            <a:ext cx="8503033" cy="3880773"/>
          </a:xfrm>
        </p:spPr>
        <p:txBody>
          <a:bodyPr/>
          <a:lstStyle/>
          <a:p>
            <a:r>
              <a:rPr lang="en-US" dirty="0"/>
              <a:t>Issuing: Billing Pop Up window removed</a:t>
            </a:r>
          </a:p>
          <a:p>
            <a:r>
              <a:rPr lang="en-US" dirty="0"/>
              <a:t>After save in BOP: default is “return to patient selection screen”… issue? Select issue units</a:t>
            </a:r>
          </a:p>
          <a:p>
            <a:endParaRPr lang="en-US" dirty="0"/>
          </a:p>
        </p:txBody>
      </p:sp>
      <p:pic>
        <p:nvPicPr>
          <p:cNvPr id="5" name="Picture 4">
            <a:extLst>
              <a:ext uri="{FF2B5EF4-FFF2-40B4-BE49-F238E27FC236}">
                <a16:creationId xmlns:a16="http://schemas.microsoft.com/office/drawing/2014/main" id="{C3977347-E62B-1428-0556-E12F75726275}"/>
              </a:ext>
            </a:extLst>
          </p:cNvPr>
          <p:cNvPicPr>
            <a:picLocks noChangeAspect="1"/>
          </p:cNvPicPr>
          <p:nvPr/>
        </p:nvPicPr>
        <p:blipFill>
          <a:blip r:embed="rId2"/>
          <a:stretch>
            <a:fillRect/>
          </a:stretch>
        </p:blipFill>
        <p:spPr>
          <a:xfrm>
            <a:off x="433617" y="2366404"/>
            <a:ext cx="7094646" cy="3273884"/>
          </a:xfrm>
          <a:prstGeom prst="rect">
            <a:avLst/>
          </a:prstGeom>
        </p:spPr>
      </p:pic>
      <p:sp>
        <p:nvSpPr>
          <p:cNvPr id="6" name="Multiplication Sign 5">
            <a:extLst>
              <a:ext uri="{FF2B5EF4-FFF2-40B4-BE49-F238E27FC236}">
                <a16:creationId xmlns:a16="http://schemas.microsoft.com/office/drawing/2014/main" id="{4F3A716B-4A76-C5EC-4E33-35EBFD435A6D}"/>
              </a:ext>
            </a:extLst>
          </p:cNvPr>
          <p:cNvSpPr/>
          <p:nvPr/>
        </p:nvSpPr>
        <p:spPr>
          <a:xfrm>
            <a:off x="1204448" y="2587471"/>
            <a:ext cx="5552983" cy="3446826"/>
          </a:xfrm>
          <a:prstGeom prst="mathMultiply">
            <a:avLst>
              <a:gd name="adj1" fmla="val 145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0E4B87B-8A3A-92FE-17FF-435D62DB015A}"/>
              </a:ext>
            </a:extLst>
          </p:cNvPr>
          <p:cNvPicPr>
            <a:picLocks noChangeAspect="1"/>
          </p:cNvPicPr>
          <p:nvPr/>
        </p:nvPicPr>
        <p:blipFill>
          <a:blip r:embed="rId3"/>
          <a:stretch>
            <a:fillRect/>
          </a:stretch>
        </p:blipFill>
        <p:spPr>
          <a:xfrm>
            <a:off x="7887559" y="2922759"/>
            <a:ext cx="2869015" cy="2161174"/>
          </a:xfrm>
          <a:prstGeom prst="rect">
            <a:avLst/>
          </a:prstGeom>
        </p:spPr>
      </p:pic>
    </p:spTree>
    <p:extLst>
      <p:ext uri="{BB962C8B-B14F-4D97-AF65-F5344CB8AC3E}">
        <p14:creationId xmlns:p14="http://schemas.microsoft.com/office/powerpoint/2010/main" val="301969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9">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5" name="Rectangle 21">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23">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Shape 25">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1"/>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38" name="Straight Connector 27">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29">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C23F2E24-8E10-DA94-D627-58A294BB0374}"/>
              </a:ext>
            </a:extLst>
          </p:cNvPr>
          <p:cNvSpPr>
            <a:spLocks noGrp="1"/>
          </p:cNvSpPr>
          <p:nvPr>
            <p:ph type="body" idx="1"/>
          </p:nvPr>
        </p:nvSpPr>
        <p:spPr>
          <a:xfrm>
            <a:off x="7534654" y="1892300"/>
            <a:ext cx="3425445" cy="3073400"/>
          </a:xfrm>
        </p:spPr>
        <p:txBody>
          <a:bodyPr vert="horz" lIns="91440" tIns="45720" rIns="91440" bIns="45720" rtlCol="0" anchor="ctr">
            <a:normAutofit/>
          </a:bodyPr>
          <a:lstStyle/>
          <a:p>
            <a:r>
              <a:rPr lang="en-US" dirty="0">
                <a:solidFill>
                  <a:srgbClr val="FFFFFF"/>
                </a:solidFill>
              </a:rPr>
              <a:t>Allocation, Crossmatch, Test results</a:t>
            </a:r>
          </a:p>
        </p:txBody>
      </p:sp>
      <p:sp>
        <p:nvSpPr>
          <p:cNvPr id="40" name="Isosceles Triangle 31">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F1908E5F-060A-6F79-588A-C66054D54334}"/>
              </a:ext>
            </a:extLst>
          </p:cNvPr>
          <p:cNvSpPr>
            <a:spLocks noGrp="1"/>
          </p:cNvSpPr>
          <p:nvPr>
            <p:ph type="title"/>
          </p:nvPr>
        </p:nvSpPr>
        <p:spPr>
          <a:xfrm>
            <a:off x="829734" y="854529"/>
            <a:ext cx="5799665" cy="5148943"/>
          </a:xfrm>
        </p:spPr>
        <p:txBody>
          <a:bodyPr vert="horz" lIns="91440" tIns="45720" rIns="91440" bIns="45720" rtlCol="0" anchor="ctr">
            <a:normAutofit/>
          </a:bodyPr>
          <a:lstStyle/>
          <a:p>
            <a:pPr algn="r"/>
            <a:r>
              <a:rPr lang="en-US" sz="6000" dirty="0"/>
              <a:t>BOP Updates</a:t>
            </a:r>
          </a:p>
        </p:txBody>
      </p:sp>
    </p:spTree>
    <p:extLst>
      <p:ext uri="{BB962C8B-B14F-4D97-AF65-F5344CB8AC3E}">
        <p14:creationId xmlns:p14="http://schemas.microsoft.com/office/powerpoint/2010/main" val="1187318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1" name="Straight Connector 1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D88ABD2-4DE8-42DF-4165-BFFF4641FD81}"/>
              </a:ext>
            </a:extLst>
          </p:cNvPr>
          <p:cNvSpPr>
            <a:spLocks noGrp="1"/>
          </p:cNvSpPr>
          <p:nvPr>
            <p:ph type="title"/>
          </p:nvPr>
        </p:nvSpPr>
        <p:spPr>
          <a:xfrm>
            <a:off x="643467" y="816638"/>
            <a:ext cx="3367359" cy="5224724"/>
          </a:xfrm>
        </p:spPr>
        <p:txBody>
          <a:bodyPr anchor="ctr">
            <a:normAutofit/>
          </a:bodyPr>
          <a:lstStyle/>
          <a:p>
            <a:r>
              <a:rPr lang="en-US" dirty="0"/>
              <a:t>Overview</a:t>
            </a:r>
          </a:p>
        </p:txBody>
      </p:sp>
      <p:sp>
        <p:nvSpPr>
          <p:cNvPr id="5" name="Content Placeholder 4">
            <a:extLst>
              <a:ext uri="{FF2B5EF4-FFF2-40B4-BE49-F238E27FC236}">
                <a16:creationId xmlns:a16="http://schemas.microsoft.com/office/drawing/2014/main" id="{88924CE5-4D66-4D32-C8B0-80CA460B8297}"/>
              </a:ext>
            </a:extLst>
          </p:cNvPr>
          <p:cNvSpPr>
            <a:spLocks noGrp="1"/>
          </p:cNvSpPr>
          <p:nvPr>
            <p:ph idx="1"/>
          </p:nvPr>
        </p:nvSpPr>
        <p:spPr>
          <a:xfrm>
            <a:off x="4654295" y="816638"/>
            <a:ext cx="4619706" cy="5224724"/>
          </a:xfrm>
        </p:spPr>
        <p:txBody>
          <a:bodyPr anchor="ctr">
            <a:normAutofit/>
          </a:bodyPr>
          <a:lstStyle/>
          <a:p>
            <a:r>
              <a:rPr lang="en-US" dirty="0"/>
              <a:t>Most changes are at the MLS level within BOP</a:t>
            </a:r>
          </a:p>
          <a:p>
            <a:pPr lvl="1"/>
            <a:r>
              <a:rPr lang="en-US" dirty="0"/>
              <a:t>EXM on Rh QA warnings, not on ABO </a:t>
            </a:r>
          </a:p>
          <a:p>
            <a:pPr lvl="1"/>
            <a:r>
              <a:rPr lang="en-US" dirty="0"/>
              <a:t>Updated compatibilities = less overrides</a:t>
            </a:r>
          </a:p>
          <a:p>
            <a:pPr lvl="1"/>
            <a:r>
              <a:rPr lang="en-US" dirty="0"/>
              <a:t>Reflex testing</a:t>
            </a:r>
          </a:p>
          <a:p>
            <a:pPr lvl="1"/>
            <a:r>
              <a:rPr lang="en-US" dirty="0"/>
              <a:t>Report locations</a:t>
            </a:r>
          </a:p>
          <a:p>
            <a:r>
              <a:rPr lang="en-US" dirty="0"/>
              <a:t>What’s relevant for CLTs? Less QA overrides encountered for issuing</a:t>
            </a:r>
          </a:p>
        </p:txBody>
      </p:sp>
    </p:spTree>
    <p:extLst>
      <p:ext uri="{BB962C8B-B14F-4D97-AF65-F5344CB8AC3E}">
        <p14:creationId xmlns:p14="http://schemas.microsoft.com/office/powerpoint/2010/main" val="2983080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A2ECE-7CF3-46F7-8940-89561C23E6DA}"/>
              </a:ext>
            </a:extLst>
          </p:cNvPr>
          <p:cNvSpPr>
            <a:spLocks noGrp="1"/>
          </p:cNvSpPr>
          <p:nvPr>
            <p:ph type="title"/>
          </p:nvPr>
        </p:nvSpPr>
        <p:spPr/>
        <p:txBody>
          <a:bodyPr>
            <a:normAutofit fontScale="90000"/>
          </a:bodyPr>
          <a:lstStyle/>
          <a:p>
            <a:r>
              <a:rPr lang="en-US" dirty="0"/>
              <a:t>Electronic Crossmatch Eligibility </a:t>
            </a:r>
            <a:br>
              <a:rPr lang="en-US" dirty="0"/>
            </a:br>
            <a:r>
              <a:rPr lang="en-US" dirty="0"/>
              <a:t>This functionality is now active in SQ 11.0</a:t>
            </a:r>
          </a:p>
        </p:txBody>
      </p:sp>
      <p:sp>
        <p:nvSpPr>
          <p:cNvPr id="3" name="Content Placeholder 2">
            <a:extLst>
              <a:ext uri="{FF2B5EF4-FFF2-40B4-BE49-F238E27FC236}">
                <a16:creationId xmlns:a16="http://schemas.microsoft.com/office/drawing/2014/main" id="{47CFBAD4-6D51-48DC-A7C5-2D9334F6F1E1}"/>
              </a:ext>
            </a:extLst>
          </p:cNvPr>
          <p:cNvSpPr>
            <a:spLocks noGrp="1"/>
          </p:cNvSpPr>
          <p:nvPr>
            <p:ph sz="half" idx="1"/>
          </p:nvPr>
        </p:nvSpPr>
        <p:spPr/>
        <p:txBody>
          <a:bodyPr/>
          <a:lstStyle/>
          <a:p>
            <a:r>
              <a:rPr lang="en-US" dirty="0"/>
              <a:t>If patient qualifies for electronic XM- Y will be indicated in the BAD file </a:t>
            </a:r>
          </a:p>
          <a:p>
            <a:r>
              <a:rPr lang="en-US" dirty="0"/>
              <a:t> </a:t>
            </a:r>
          </a:p>
        </p:txBody>
      </p:sp>
      <p:sp>
        <p:nvSpPr>
          <p:cNvPr id="4" name="Content Placeholder 3">
            <a:extLst>
              <a:ext uri="{FF2B5EF4-FFF2-40B4-BE49-F238E27FC236}">
                <a16:creationId xmlns:a16="http://schemas.microsoft.com/office/drawing/2014/main" id="{2398398A-324B-4AF4-8798-980BEEE1469F}"/>
              </a:ext>
            </a:extLst>
          </p:cNvPr>
          <p:cNvSpPr>
            <a:spLocks noGrp="1"/>
          </p:cNvSpPr>
          <p:nvPr>
            <p:ph sz="half" idx="2"/>
          </p:nvPr>
        </p:nvSpPr>
        <p:spPr/>
        <p:txBody>
          <a:bodyPr/>
          <a:lstStyle/>
          <a:p>
            <a:r>
              <a:rPr lang="en-US" dirty="0"/>
              <a:t>If patient does not qualify for electronic XM- N will be indicated in the BAD file </a:t>
            </a:r>
          </a:p>
          <a:p>
            <a:endParaRPr lang="en-US" dirty="0"/>
          </a:p>
        </p:txBody>
      </p:sp>
      <p:pic>
        <p:nvPicPr>
          <p:cNvPr id="5" name="Picture 4">
            <a:extLst>
              <a:ext uri="{FF2B5EF4-FFF2-40B4-BE49-F238E27FC236}">
                <a16:creationId xmlns:a16="http://schemas.microsoft.com/office/drawing/2014/main" id="{36EC4F0A-7E23-4EAD-A4A8-B0B7703EE37B}"/>
              </a:ext>
            </a:extLst>
          </p:cNvPr>
          <p:cNvPicPr>
            <a:picLocks noChangeAspect="1"/>
          </p:cNvPicPr>
          <p:nvPr/>
        </p:nvPicPr>
        <p:blipFill>
          <a:blip r:embed="rId3"/>
          <a:stretch>
            <a:fillRect/>
          </a:stretch>
        </p:blipFill>
        <p:spPr>
          <a:xfrm>
            <a:off x="1076325" y="3145885"/>
            <a:ext cx="2724150" cy="819150"/>
          </a:xfrm>
          <a:prstGeom prst="rect">
            <a:avLst/>
          </a:prstGeom>
        </p:spPr>
      </p:pic>
      <p:sp>
        <p:nvSpPr>
          <p:cNvPr id="6" name="Oval 5">
            <a:extLst>
              <a:ext uri="{FF2B5EF4-FFF2-40B4-BE49-F238E27FC236}">
                <a16:creationId xmlns:a16="http://schemas.microsoft.com/office/drawing/2014/main" id="{C3C67D04-8AE7-4B60-8EA9-0FE54F0EFF4C}"/>
              </a:ext>
            </a:extLst>
          </p:cNvPr>
          <p:cNvSpPr/>
          <p:nvPr/>
        </p:nvSpPr>
        <p:spPr>
          <a:xfrm>
            <a:off x="2449851" y="3666418"/>
            <a:ext cx="1313234" cy="2431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1FCD518-91A8-42E2-BA09-1426641F574C}"/>
              </a:ext>
            </a:extLst>
          </p:cNvPr>
          <p:cNvPicPr>
            <a:picLocks noChangeAspect="1"/>
          </p:cNvPicPr>
          <p:nvPr/>
        </p:nvPicPr>
        <p:blipFill>
          <a:blip r:embed="rId4"/>
          <a:stretch>
            <a:fillRect/>
          </a:stretch>
        </p:blipFill>
        <p:spPr>
          <a:xfrm>
            <a:off x="5675886" y="3145885"/>
            <a:ext cx="2571750" cy="809625"/>
          </a:xfrm>
          <a:prstGeom prst="rect">
            <a:avLst/>
          </a:prstGeom>
        </p:spPr>
      </p:pic>
      <p:sp>
        <p:nvSpPr>
          <p:cNvPr id="8" name="Oval 7">
            <a:extLst>
              <a:ext uri="{FF2B5EF4-FFF2-40B4-BE49-F238E27FC236}">
                <a16:creationId xmlns:a16="http://schemas.microsoft.com/office/drawing/2014/main" id="{E96E4543-F753-4335-9AEA-1ACB6A2DAAA1}"/>
              </a:ext>
            </a:extLst>
          </p:cNvPr>
          <p:cNvSpPr/>
          <p:nvPr/>
        </p:nvSpPr>
        <p:spPr>
          <a:xfrm>
            <a:off x="7081736" y="3666418"/>
            <a:ext cx="1165900" cy="2890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81186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1998</TotalTime>
  <Words>1625</Words>
  <Application>Microsoft Office PowerPoint</Application>
  <PresentationFormat>Widescreen</PresentationFormat>
  <Paragraphs>158</Paragraphs>
  <Slides>29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Trebuchet MS</vt:lpstr>
      <vt:lpstr>Wingdings 3</vt:lpstr>
      <vt:lpstr>Facet</vt:lpstr>
      <vt:lpstr>SQ v.11 Upgrade</vt:lpstr>
      <vt:lpstr>Objectives</vt:lpstr>
      <vt:lpstr>Logging in</vt:lpstr>
      <vt:lpstr>BAD File Permissions Lockdown</vt:lpstr>
      <vt:lpstr>BPE/Blood Inv Search</vt:lpstr>
      <vt:lpstr>Issuing Updates</vt:lpstr>
      <vt:lpstr>BOP Updates</vt:lpstr>
      <vt:lpstr>Overview</vt:lpstr>
      <vt:lpstr>Electronic Crossmatch Eligibility  This functionality is now active in SQ 11.0</vt:lpstr>
      <vt:lpstr>List of QA Overrides</vt:lpstr>
      <vt:lpstr>QA Override Examples: O-Neg patient with O-Pos RBC </vt:lpstr>
      <vt:lpstr>QA Override Example: EXM + Attributes</vt:lpstr>
      <vt:lpstr>QA Override Example: EXM + Attributes</vt:lpstr>
      <vt:lpstr>QA Override Example: EXM + Attributes</vt:lpstr>
      <vt:lpstr>AB Sum POS  CINS</vt:lpstr>
      <vt:lpstr>Summary of EXM Updates</vt:lpstr>
      <vt:lpstr>BOP: Reflex testing overview</vt:lpstr>
      <vt:lpstr>Antibody Screen (%AS) resulted as Positive </vt:lpstr>
      <vt:lpstr>Cancelling ABI before saving To remove, select the test to be removed and hold Shift and Delete key the following message appears (must be done prior to saving, otherwise it must be credited) </vt:lpstr>
      <vt:lpstr>DARA Reflex DTT added to complete billing </vt:lpstr>
      <vt:lpstr>Weak D (%DU) reflex on Rh negative result for neonates &lt;3days old </vt:lpstr>
      <vt:lpstr>Since this will apply to all Rh negative results on neonate &lt;3days old- you will need to cancel the test before saving when it is not needed (Hold Shift and Delete Key to cancel test)</vt:lpstr>
      <vt:lpstr>Blood Bank Rules</vt:lpstr>
      <vt:lpstr>Blood Bank Rules  Alert pop up to acknowledge </vt:lpstr>
      <vt:lpstr>Blood Bank Rules  Alert pop up to acknowledge </vt:lpstr>
      <vt:lpstr>Mother and Child Link Function  Now available in SQ 11.0 to link mother and child in SQ</vt:lpstr>
      <vt:lpstr>Reports</vt:lpstr>
      <vt:lpstr>Minor BOP Updates</vt:lpstr>
      <vt:lpstr>Miscellaneous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 v.11:What’s New</dc:title>
  <dc:creator>Halie M Borror</dc:creator>
  <cp:lastModifiedBy>Sen, Nina</cp:lastModifiedBy>
  <cp:revision>164</cp:revision>
  <dcterms:created xsi:type="dcterms:W3CDTF">2023-01-27T22:37:17Z</dcterms:created>
  <dcterms:modified xsi:type="dcterms:W3CDTF">2023-02-28T22:56:07Z</dcterms:modified>
</cp:coreProperties>
</file>