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sldIdLst>
    <p:sldId id="306" r:id="rId5"/>
    <p:sldId id="304" r:id="rId6"/>
    <p:sldId id="319" r:id="rId7"/>
    <p:sldId id="321" r:id="rId8"/>
    <p:sldId id="328" r:id="rId9"/>
    <p:sldId id="317" r:id="rId10"/>
    <p:sldId id="322" r:id="rId11"/>
    <p:sldId id="315" r:id="rId12"/>
    <p:sldId id="316" r:id="rId13"/>
    <p:sldId id="323" r:id="rId14"/>
    <p:sldId id="325" r:id="rId15"/>
    <p:sldId id="327" r:id="rId16"/>
    <p:sldId id="324" r:id="rId17"/>
    <p:sldId id="326" r:id="rId18"/>
    <p:sldId id="3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CC175-A6C4-4186-8A9D-01B67A2201B9}" v="11" dt="2023-02-23T18:33:24.485"/>
    <p1510:client id="{4F3D9DDC-2B95-4472-BC16-034C2ACC1B6A}" v="31" dt="2023-02-23T18:05:33.041"/>
    <p1510:client id="{7A5307C6-7F79-4595-804A-34708820B8E8}" v="80" dt="2023-02-24T21:58:02.190"/>
    <p1510:client id="{9E37757C-1191-4FB8-8197-DF66E68AEECC}" v="46" dt="2023-02-24T22:06:16.153"/>
    <p1510:client id="{D7E55894-6BDE-48A2-A60C-347CEA8F39DF}" v="406" dt="2023-02-23T18:25:19.563"/>
    <p1510:client id="{FA9F2A28-59A7-490A-A391-FCD41A6E6CA2}" v="1" dt="2023-02-23T20:10:29.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guide orient="horz" pos="1392"/>
        <p:guide pos="7056"/>
        <p:guide orient="horz"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Gilly" userId="0c098def-ab0d-4994-b39b-0a79f72bc302" providerId="ADAL" clId="{FA9F2A28-59A7-490A-A391-FCD41A6E6CA2}"/>
    <pc:docChg chg="undo custSel addSld delSld modSld">
      <pc:chgData name="Leanne Gilly" userId="0c098def-ab0d-4994-b39b-0a79f72bc302" providerId="ADAL" clId="{FA9F2A28-59A7-490A-A391-FCD41A6E6CA2}" dt="2023-02-23T20:55:43.337" v="468" actId="2696"/>
      <pc:docMkLst>
        <pc:docMk/>
      </pc:docMkLst>
      <pc:sldChg chg="modSp mod">
        <pc:chgData name="Leanne Gilly" userId="0c098def-ab0d-4994-b39b-0a79f72bc302" providerId="ADAL" clId="{FA9F2A28-59A7-490A-A391-FCD41A6E6CA2}" dt="2023-02-23T20:09:50.427" v="234" actId="255"/>
        <pc:sldMkLst>
          <pc:docMk/>
          <pc:sldMk cId="3124766000" sldId="304"/>
        </pc:sldMkLst>
        <pc:spChg chg="mod">
          <ac:chgData name="Leanne Gilly" userId="0c098def-ab0d-4994-b39b-0a79f72bc302" providerId="ADAL" clId="{FA9F2A28-59A7-490A-A391-FCD41A6E6CA2}" dt="2023-02-23T20:09:50.427" v="234" actId="255"/>
          <ac:spMkLst>
            <pc:docMk/>
            <pc:sldMk cId="3124766000" sldId="304"/>
            <ac:spMk id="4" creationId="{1FE9CB6C-6FF8-4B8C-9B41-2DDD39B25DE3}"/>
          </ac:spMkLst>
        </pc:spChg>
      </pc:sldChg>
      <pc:sldChg chg="del">
        <pc:chgData name="Leanne Gilly" userId="0c098def-ab0d-4994-b39b-0a79f72bc302" providerId="ADAL" clId="{FA9F2A28-59A7-490A-A391-FCD41A6E6CA2}" dt="2023-02-23T20:55:43.337" v="468" actId="2696"/>
        <pc:sldMkLst>
          <pc:docMk/>
          <pc:sldMk cId="2227882511" sldId="309"/>
        </pc:sldMkLst>
      </pc:sldChg>
      <pc:sldChg chg="del">
        <pc:chgData name="Leanne Gilly" userId="0c098def-ab0d-4994-b39b-0a79f72bc302" providerId="ADAL" clId="{FA9F2A28-59A7-490A-A391-FCD41A6E6CA2}" dt="2023-02-23T20:55:38.868" v="467" actId="2696"/>
        <pc:sldMkLst>
          <pc:docMk/>
          <pc:sldMk cId="4189929001" sldId="314"/>
        </pc:sldMkLst>
      </pc:sldChg>
      <pc:sldChg chg="modSp mod">
        <pc:chgData name="Leanne Gilly" userId="0c098def-ab0d-4994-b39b-0a79f72bc302" providerId="ADAL" clId="{FA9F2A28-59A7-490A-A391-FCD41A6E6CA2}" dt="2023-02-23T20:14:48.605" v="390" actId="20577"/>
        <pc:sldMkLst>
          <pc:docMk/>
          <pc:sldMk cId="4004124783" sldId="316"/>
        </pc:sldMkLst>
        <pc:spChg chg="mod">
          <ac:chgData name="Leanne Gilly" userId="0c098def-ab0d-4994-b39b-0a79f72bc302" providerId="ADAL" clId="{FA9F2A28-59A7-490A-A391-FCD41A6E6CA2}" dt="2023-02-23T20:14:48.605" v="390" actId="20577"/>
          <ac:spMkLst>
            <pc:docMk/>
            <pc:sldMk cId="4004124783" sldId="316"/>
            <ac:spMk id="4" creationId="{463C78CB-DAA8-A7A0-E640-CB383F720026}"/>
          </ac:spMkLst>
        </pc:spChg>
        <pc:spChg chg="mod">
          <ac:chgData name="Leanne Gilly" userId="0c098def-ab0d-4994-b39b-0a79f72bc302" providerId="ADAL" clId="{FA9F2A28-59A7-490A-A391-FCD41A6E6CA2}" dt="2023-02-23T20:14:33.077" v="374" actId="20577"/>
          <ac:spMkLst>
            <pc:docMk/>
            <pc:sldMk cId="4004124783" sldId="316"/>
            <ac:spMk id="6" creationId="{02BCF826-9EA0-076A-5FC6-3DA19F7B6B50}"/>
          </ac:spMkLst>
        </pc:spChg>
      </pc:sldChg>
      <pc:sldChg chg="modSp mod">
        <pc:chgData name="Leanne Gilly" userId="0c098def-ab0d-4994-b39b-0a79f72bc302" providerId="ADAL" clId="{FA9F2A28-59A7-490A-A391-FCD41A6E6CA2}" dt="2023-02-23T20:55:19.976" v="466" actId="20577"/>
        <pc:sldMkLst>
          <pc:docMk/>
          <pc:sldMk cId="259024724" sldId="319"/>
        </pc:sldMkLst>
        <pc:spChg chg="mod">
          <ac:chgData name="Leanne Gilly" userId="0c098def-ab0d-4994-b39b-0a79f72bc302" providerId="ADAL" clId="{FA9F2A28-59A7-490A-A391-FCD41A6E6CA2}" dt="2023-02-23T20:55:19.976" v="466" actId="20577"/>
          <ac:spMkLst>
            <pc:docMk/>
            <pc:sldMk cId="259024724" sldId="319"/>
            <ac:spMk id="4" creationId="{D562E05D-168F-706F-71DD-318E053740F4}"/>
          </ac:spMkLst>
        </pc:spChg>
      </pc:sldChg>
      <pc:sldChg chg="modSp mod">
        <pc:chgData name="Leanne Gilly" userId="0c098def-ab0d-4994-b39b-0a79f72bc302" providerId="ADAL" clId="{FA9F2A28-59A7-490A-A391-FCD41A6E6CA2}" dt="2023-02-23T20:27:36.339" v="425" actId="20577"/>
        <pc:sldMkLst>
          <pc:docMk/>
          <pc:sldMk cId="2583740968" sldId="321"/>
        </pc:sldMkLst>
        <pc:spChg chg="mod">
          <ac:chgData name="Leanne Gilly" userId="0c098def-ab0d-4994-b39b-0a79f72bc302" providerId="ADAL" clId="{FA9F2A28-59A7-490A-A391-FCD41A6E6CA2}" dt="2023-02-23T20:27:36.339" v="425" actId="20577"/>
          <ac:spMkLst>
            <pc:docMk/>
            <pc:sldMk cId="2583740968" sldId="321"/>
            <ac:spMk id="8" creationId="{532FB906-DF56-4190-0278-FD7F02BC58DC}"/>
          </ac:spMkLst>
        </pc:spChg>
      </pc:sldChg>
      <pc:sldChg chg="modSp mod">
        <pc:chgData name="Leanne Gilly" userId="0c098def-ab0d-4994-b39b-0a79f72bc302" providerId="ADAL" clId="{FA9F2A28-59A7-490A-A391-FCD41A6E6CA2}" dt="2023-02-23T20:29:01.095" v="465" actId="313"/>
        <pc:sldMkLst>
          <pc:docMk/>
          <pc:sldMk cId="4116836184" sldId="322"/>
        </pc:sldMkLst>
        <pc:spChg chg="mod">
          <ac:chgData name="Leanne Gilly" userId="0c098def-ab0d-4994-b39b-0a79f72bc302" providerId="ADAL" clId="{FA9F2A28-59A7-490A-A391-FCD41A6E6CA2}" dt="2023-02-23T20:29:01.095" v="465" actId="313"/>
          <ac:spMkLst>
            <pc:docMk/>
            <pc:sldMk cId="4116836184" sldId="322"/>
            <ac:spMk id="4" creationId="{0A8C68DC-3B72-D3F7-3816-2EA145F81775}"/>
          </ac:spMkLst>
        </pc:spChg>
      </pc:sldChg>
      <pc:sldChg chg="modSp mod">
        <pc:chgData name="Leanne Gilly" userId="0c098def-ab0d-4994-b39b-0a79f72bc302" providerId="ADAL" clId="{FA9F2A28-59A7-490A-A391-FCD41A6E6CA2}" dt="2023-02-23T20:15:54.039" v="394" actId="20577"/>
        <pc:sldMkLst>
          <pc:docMk/>
          <pc:sldMk cId="3122649391" sldId="325"/>
        </pc:sldMkLst>
        <pc:spChg chg="mod">
          <ac:chgData name="Leanne Gilly" userId="0c098def-ab0d-4994-b39b-0a79f72bc302" providerId="ADAL" clId="{FA9F2A28-59A7-490A-A391-FCD41A6E6CA2}" dt="2023-02-23T20:15:54.039" v="394" actId="20577"/>
          <ac:spMkLst>
            <pc:docMk/>
            <pc:sldMk cId="3122649391" sldId="325"/>
            <ac:spMk id="4" creationId="{1979565E-83E9-F8FB-520F-80D26ED6D4C3}"/>
          </ac:spMkLst>
        </pc:spChg>
      </pc:sldChg>
      <pc:sldChg chg="modSp add mod">
        <pc:chgData name="Leanne Gilly" userId="0c098def-ab0d-4994-b39b-0a79f72bc302" providerId="ADAL" clId="{FA9F2A28-59A7-490A-A391-FCD41A6E6CA2}" dt="2023-02-23T20:25:38.626" v="415" actId="20577"/>
        <pc:sldMkLst>
          <pc:docMk/>
          <pc:sldMk cId="372271244" sldId="328"/>
        </pc:sldMkLst>
        <pc:spChg chg="mod">
          <ac:chgData name="Leanne Gilly" userId="0c098def-ab0d-4994-b39b-0a79f72bc302" providerId="ADAL" clId="{FA9F2A28-59A7-490A-A391-FCD41A6E6CA2}" dt="2023-02-23T20:10:36.858" v="243" actId="20577"/>
          <ac:spMkLst>
            <pc:docMk/>
            <pc:sldMk cId="372271244" sldId="328"/>
            <ac:spMk id="7" creationId="{1B717DC2-8325-C8DB-3654-8826D1E4F67F}"/>
          </ac:spMkLst>
        </pc:spChg>
        <pc:spChg chg="mod">
          <ac:chgData name="Leanne Gilly" userId="0c098def-ab0d-4994-b39b-0a79f72bc302" providerId="ADAL" clId="{FA9F2A28-59A7-490A-A391-FCD41A6E6CA2}" dt="2023-02-23T20:25:38.626" v="415" actId="20577"/>
          <ac:spMkLst>
            <pc:docMk/>
            <pc:sldMk cId="372271244" sldId="328"/>
            <ac:spMk id="8" creationId="{532FB906-DF56-4190-0278-FD7F02BC58DC}"/>
          </ac:spMkLst>
        </pc:spChg>
      </pc:sldChg>
    </pc:docChg>
  </pc:docChgLst>
  <pc:docChgLst>
    <pc:chgData name="Leanne Gilly" userId="S::gillyace@uw.edu::0c098def-ab0d-4994-b39b-0a79f72bc302" providerId="AD" clId="Web-{4DACC175-A6C4-4186-8A9D-01B67A2201B9}"/>
    <pc:docChg chg="modSld">
      <pc:chgData name="Leanne Gilly" userId="S::gillyace@uw.edu::0c098def-ab0d-4994-b39b-0a79f72bc302" providerId="AD" clId="Web-{4DACC175-A6C4-4186-8A9D-01B67A2201B9}" dt="2023-02-23T18:33:24.485" v="10" actId="20577"/>
      <pc:docMkLst>
        <pc:docMk/>
      </pc:docMkLst>
      <pc:sldChg chg="modSp">
        <pc:chgData name="Leanne Gilly" userId="S::gillyace@uw.edu::0c098def-ab0d-4994-b39b-0a79f72bc302" providerId="AD" clId="Web-{4DACC175-A6C4-4186-8A9D-01B67A2201B9}" dt="2023-02-23T18:29:28.433" v="1" actId="20577"/>
        <pc:sldMkLst>
          <pc:docMk/>
          <pc:sldMk cId="114769864" sldId="306"/>
        </pc:sldMkLst>
        <pc:spChg chg="mod">
          <ac:chgData name="Leanne Gilly" userId="S::gillyace@uw.edu::0c098def-ab0d-4994-b39b-0a79f72bc302" providerId="AD" clId="Web-{4DACC175-A6C4-4186-8A9D-01B67A2201B9}" dt="2023-02-23T18:29:28.433" v="1" actId="20577"/>
          <ac:spMkLst>
            <pc:docMk/>
            <pc:sldMk cId="114769864" sldId="306"/>
            <ac:spMk id="3" creationId="{A5F14073-9F68-4B7E-A576-26899D58C7A9}"/>
          </ac:spMkLst>
        </pc:spChg>
      </pc:sldChg>
      <pc:sldChg chg="modSp">
        <pc:chgData name="Leanne Gilly" userId="S::gillyace@uw.edu::0c098def-ab0d-4994-b39b-0a79f72bc302" providerId="AD" clId="Web-{4DACC175-A6C4-4186-8A9D-01B67A2201B9}" dt="2023-02-23T18:33:24.485" v="10" actId="20577"/>
        <pc:sldMkLst>
          <pc:docMk/>
          <pc:sldMk cId="3923930067" sldId="326"/>
        </pc:sldMkLst>
        <pc:spChg chg="mod">
          <ac:chgData name="Leanne Gilly" userId="S::gillyace@uw.edu::0c098def-ab0d-4994-b39b-0a79f72bc302" providerId="AD" clId="Web-{4DACC175-A6C4-4186-8A9D-01B67A2201B9}" dt="2023-02-23T18:33:24.485" v="10" actId="20577"/>
          <ac:spMkLst>
            <pc:docMk/>
            <pc:sldMk cId="3923930067" sldId="326"/>
            <ac:spMk id="4" creationId="{D0442ECC-D2CA-AAED-F2EA-D70E8CB40241}"/>
          </ac:spMkLst>
        </pc:spChg>
      </pc:sldChg>
    </pc:docChg>
  </pc:docChgLst>
  <pc:docChgLst>
    <pc:chgData name="Leanne Gilly" userId="S::gillyace@uw.edu::0c098def-ab0d-4994-b39b-0a79f72bc302" providerId="AD" clId="Web-{7A5307C6-7F79-4595-804A-34708820B8E8}"/>
    <pc:docChg chg="modSld">
      <pc:chgData name="Leanne Gilly" userId="S::gillyace@uw.edu::0c098def-ab0d-4994-b39b-0a79f72bc302" providerId="AD" clId="Web-{7A5307C6-7F79-4595-804A-34708820B8E8}" dt="2023-02-24T21:58:02.190" v="82" actId="20577"/>
      <pc:docMkLst>
        <pc:docMk/>
      </pc:docMkLst>
      <pc:sldChg chg="modSp">
        <pc:chgData name="Leanne Gilly" userId="S::gillyace@uw.edu::0c098def-ab0d-4994-b39b-0a79f72bc302" providerId="AD" clId="Web-{7A5307C6-7F79-4595-804A-34708820B8E8}" dt="2023-02-24T21:58:02.190" v="82" actId="20577"/>
        <pc:sldMkLst>
          <pc:docMk/>
          <pc:sldMk cId="4004124783" sldId="316"/>
        </pc:sldMkLst>
        <pc:spChg chg="mod">
          <ac:chgData name="Leanne Gilly" userId="S::gillyace@uw.edu::0c098def-ab0d-4994-b39b-0a79f72bc302" providerId="AD" clId="Web-{7A5307C6-7F79-4595-804A-34708820B8E8}" dt="2023-02-24T21:58:02.190" v="82" actId="20577"/>
          <ac:spMkLst>
            <pc:docMk/>
            <pc:sldMk cId="4004124783" sldId="316"/>
            <ac:spMk id="4" creationId="{463C78CB-DAA8-A7A0-E640-CB383F720026}"/>
          </ac:spMkLst>
        </pc:spChg>
      </pc:sldChg>
      <pc:sldChg chg="modSp">
        <pc:chgData name="Leanne Gilly" userId="S::gillyace@uw.edu::0c098def-ab0d-4994-b39b-0a79f72bc302" providerId="AD" clId="Web-{7A5307C6-7F79-4595-804A-34708820B8E8}" dt="2023-02-24T21:55:20.650" v="26" actId="20577"/>
        <pc:sldMkLst>
          <pc:docMk/>
          <pc:sldMk cId="1183409693" sldId="324"/>
        </pc:sldMkLst>
        <pc:spChg chg="mod">
          <ac:chgData name="Leanne Gilly" userId="S::gillyace@uw.edu::0c098def-ab0d-4994-b39b-0a79f72bc302" providerId="AD" clId="Web-{7A5307C6-7F79-4595-804A-34708820B8E8}" dt="2023-02-24T21:55:20.650" v="26" actId="20577"/>
          <ac:spMkLst>
            <pc:docMk/>
            <pc:sldMk cId="1183409693" sldId="324"/>
            <ac:spMk id="4" creationId="{2A3A3830-1687-6C1D-F9DF-AB9904ED49A3}"/>
          </ac:spMkLst>
        </pc:spChg>
      </pc:sldChg>
      <pc:sldChg chg="modSp">
        <pc:chgData name="Leanne Gilly" userId="S::gillyace@uw.edu::0c098def-ab0d-4994-b39b-0a79f72bc302" providerId="AD" clId="Web-{7A5307C6-7F79-4595-804A-34708820B8E8}" dt="2023-02-24T21:56:58.265" v="75" actId="20577"/>
        <pc:sldMkLst>
          <pc:docMk/>
          <pc:sldMk cId="3923930067" sldId="326"/>
        </pc:sldMkLst>
        <pc:spChg chg="mod">
          <ac:chgData name="Leanne Gilly" userId="S::gillyace@uw.edu::0c098def-ab0d-4994-b39b-0a79f72bc302" providerId="AD" clId="Web-{7A5307C6-7F79-4595-804A-34708820B8E8}" dt="2023-02-24T21:56:58.265" v="75" actId="20577"/>
          <ac:spMkLst>
            <pc:docMk/>
            <pc:sldMk cId="3923930067" sldId="326"/>
            <ac:spMk id="4" creationId="{D0442ECC-D2CA-AAED-F2EA-D70E8CB40241}"/>
          </ac:spMkLst>
        </pc:spChg>
      </pc:sldChg>
    </pc:docChg>
  </pc:docChgLst>
  <pc:docChgLst>
    <pc:chgData name="Leanne Gilly" userId="S::gillyace@uw.edu::0c098def-ab0d-4994-b39b-0a79f72bc302" providerId="AD" clId="Web-{9E37757C-1191-4FB8-8197-DF66E68AEECC}"/>
    <pc:docChg chg="addSld delSld modSld sldOrd">
      <pc:chgData name="Leanne Gilly" userId="S::gillyace@uw.edu::0c098def-ab0d-4994-b39b-0a79f72bc302" providerId="AD" clId="Web-{9E37757C-1191-4FB8-8197-DF66E68AEECC}" dt="2023-02-24T22:06:16.153" v="42"/>
      <pc:docMkLst>
        <pc:docMk/>
      </pc:docMkLst>
      <pc:sldChg chg="delSp modSp add del ord">
        <pc:chgData name="Leanne Gilly" userId="S::gillyace@uw.edu::0c098def-ab0d-4994-b39b-0a79f72bc302" providerId="AD" clId="Web-{9E37757C-1191-4FB8-8197-DF66E68AEECC}" dt="2023-02-24T22:06:16.153" v="42"/>
        <pc:sldMkLst>
          <pc:docMk/>
          <pc:sldMk cId="927313156" sldId="312"/>
        </pc:sldMkLst>
        <pc:spChg chg="del">
          <ac:chgData name="Leanne Gilly" userId="S::gillyace@uw.edu::0c098def-ab0d-4994-b39b-0a79f72bc302" providerId="AD" clId="Web-{9E37757C-1191-4FB8-8197-DF66E68AEECC}" dt="2023-02-24T22:04:27.022" v="5"/>
          <ac:spMkLst>
            <pc:docMk/>
            <pc:sldMk cId="927313156" sldId="312"/>
            <ac:spMk id="7" creationId="{42AF1107-8D35-4E35-93C7-D3640946F742}"/>
          </ac:spMkLst>
        </pc:spChg>
        <pc:spChg chg="del mod">
          <ac:chgData name="Leanne Gilly" userId="S::gillyace@uw.edu::0c098def-ab0d-4994-b39b-0a79f72bc302" providerId="AD" clId="Web-{9E37757C-1191-4FB8-8197-DF66E68AEECC}" dt="2023-02-24T22:04:32.116" v="6"/>
          <ac:spMkLst>
            <pc:docMk/>
            <pc:sldMk cId="927313156" sldId="312"/>
            <ac:spMk id="23" creationId="{DE8D546E-0F46-4CC0-B2B1-8B2430D00C0C}"/>
          </ac:spMkLst>
        </pc:spChg>
      </pc:sldChg>
      <pc:sldChg chg="addSp delSp modSp add ord replId">
        <pc:chgData name="Leanne Gilly" userId="S::gillyace@uw.edu::0c098def-ab0d-4994-b39b-0a79f72bc302" providerId="AD" clId="Web-{9E37757C-1191-4FB8-8197-DF66E68AEECC}" dt="2023-02-24T22:06:11.481" v="41" actId="1076"/>
        <pc:sldMkLst>
          <pc:docMk/>
          <pc:sldMk cId="3733198023" sldId="329"/>
        </pc:sldMkLst>
        <pc:spChg chg="del mod">
          <ac:chgData name="Leanne Gilly" userId="S::gillyace@uw.edu::0c098def-ab0d-4994-b39b-0a79f72bc302" providerId="AD" clId="Web-{9E37757C-1191-4FB8-8197-DF66E68AEECC}" dt="2023-02-24T22:04:55.461" v="10"/>
          <ac:spMkLst>
            <pc:docMk/>
            <pc:sldMk cId="3733198023" sldId="329"/>
            <ac:spMk id="2" creationId="{C3A9968B-2619-4F71-AB00-4C493E120805}"/>
          </ac:spMkLst>
        </pc:spChg>
        <pc:spChg chg="del mod">
          <ac:chgData name="Leanne Gilly" userId="S::gillyace@uw.edu::0c098def-ab0d-4994-b39b-0a79f72bc302" providerId="AD" clId="Web-{9E37757C-1191-4FB8-8197-DF66E68AEECC}" dt="2023-02-24T22:05:29.291" v="29"/>
          <ac:spMkLst>
            <pc:docMk/>
            <pc:sldMk cId="3733198023" sldId="329"/>
            <ac:spMk id="3" creationId="{A5F14073-9F68-4B7E-A576-26899D58C7A9}"/>
          </ac:spMkLst>
        </pc:spChg>
        <pc:spChg chg="add del">
          <ac:chgData name="Leanne Gilly" userId="S::gillyace@uw.edu::0c098def-ab0d-4994-b39b-0a79f72bc302" providerId="AD" clId="Web-{9E37757C-1191-4FB8-8197-DF66E68AEECC}" dt="2023-02-24T22:05:26.354" v="28"/>
          <ac:spMkLst>
            <pc:docMk/>
            <pc:sldMk cId="3733198023" sldId="329"/>
            <ac:spMk id="5" creationId="{BCA8CEFD-7115-7E9F-3871-696921D24FF8}"/>
          </ac:spMkLst>
        </pc:spChg>
        <pc:spChg chg="add mod">
          <ac:chgData name="Leanne Gilly" userId="S::gillyace@uw.edu::0c098def-ab0d-4994-b39b-0a79f72bc302" providerId="AD" clId="Web-{9E37757C-1191-4FB8-8197-DF66E68AEECC}" dt="2023-02-24T22:06:11.481" v="41" actId="1076"/>
          <ac:spMkLst>
            <pc:docMk/>
            <pc:sldMk cId="3733198023" sldId="329"/>
            <ac:spMk id="11" creationId="{36D7F3CE-D818-FC9A-00E6-6CD245F578A6}"/>
          </ac:spMkLst>
        </pc:spChg>
        <pc:spChg chg="add del mod">
          <ac:chgData name="Leanne Gilly" userId="S::gillyace@uw.edu::0c098def-ab0d-4994-b39b-0a79f72bc302" providerId="AD" clId="Web-{9E37757C-1191-4FB8-8197-DF66E68AEECC}" dt="2023-02-24T22:06:07.184" v="40"/>
          <ac:spMkLst>
            <pc:docMk/>
            <pc:sldMk cId="3733198023" sldId="329"/>
            <ac:spMk id="15" creationId="{AB397C9D-B5A8-C6DD-E89A-3A5A44EF5D32}"/>
          </ac:spMkLst>
        </pc:spChg>
        <pc:picChg chg="add">
          <ac:chgData name="Leanne Gilly" userId="S::gillyace@uw.edu::0c098def-ab0d-4994-b39b-0a79f72bc302" providerId="AD" clId="Web-{9E37757C-1191-4FB8-8197-DF66E68AEECC}" dt="2023-02-24T22:05:20.994" v="24"/>
          <ac:picMkLst>
            <pc:docMk/>
            <pc:sldMk cId="3733198023" sldId="329"/>
            <ac:picMk id="7" creationId="{5A923622-39FB-0192-4B26-037487FDE030}"/>
          </ac:picMkLst>
        </pc:picChg>
        <pc:picChg chg="add mod">
          <ac:chgData name="Leanne Gilly" userId="S::gillyace@uw.edu::0c098def-ab0d-4994-b39b-0a79f72bc302" providerId="AD" clId="Web-{9E37757C-1191-4FB8-8197-DF66E68AEECC}" dt="2023-02-24T22:05:47.886" v="36" actId="1076"/>
          <ac:picMkLst>
            <pc:docMk/>
            <pc:sldMk cId="3733198023" sldId="329"/>
            <ac:picMk id="9" creationId="{DB4C5B3D-B1D7-FF82-0279-0D15314BEAF4}"/>
          </ac:picMkLst>
        </pc:picChg>
        <pc:picChg chg="add mod">
          <ac:chgData name="Leanne Gilly" userId="S::gillyace@uw.edu::0c098def-ab0d-4994-b39b-0a79f72bc302" providerId="AD" clId="Web-{9E37757C-1191-4FB8-8197-DF66E68AEECC}" dt="2023-02-24T22:05:42.886" v="34" actId="1076"/>
          <ac:picMkLst>
            <pc:docMk/>
            <pc:sldMk cId="3733198023" sldId="329"/>
            <ac:picMk id="13" creationId="{412A2CC6-DAD9-834C-E2B6-7A6C0CABA82A}"/>
          </ac:picMkLst>
        </pc:picChg>
        <pc:picChg chg="add">
          <ac:chgData name="Leanne Gilly" userId="S::gillyace@uw.edu::0c098def-ab0d-4994-b39b-0a79f72bc302" providerId="AD" clId="Web-{9E37757C-1191-4FB8-8197-DF66E68AEECC}" dt="2023-02-24T22:06:03.699" v="39"/>
          <ac:picMkLst>
            <pc:docMk/>
            <pc:sldMk cId="3733198023" sldId="329"/>
            <ac:picMk id="17" creationId="{300B44C8-DFA0-3DBD-124A-5A2038E3290B}"/>
          </ac:picMkLst>
        </pc:picChg>
      </pc:sldChg>
    </pc:docChg>
  </pc:docChgLst>
  <pc:docChgLst>
    <pc:chgData name="Leanne Gilly" userId="S::gillyace@uw.edu::0c098def-ab0d-4994-b39b-0a79f72bc302" providerId="AD" clId="Web-{4F3D9DDC-2B95-4472-BC16-034C2ACC1B6A}"/>
    <pc:docChg chg="addSld modSld">
      <pc:chgData name="Leanne Gilly" userId="S::gillyace@uw.edu::0c098def-ab0d-4994-b39b-0a79f72bc302" providerId="AD" clId="Web-{4F3D9DDC-2B95-4472-BC16-034C2ACC1B6A}" dt="2023-02-23T18:05:33.041" v="30" actId="20577"/>
      <pc:docMkLst>
        <pc:docMk/>
      </pc:docMkLst>
      <pc:sldChg chg="modSp new">
        <pc:chgData name="Leanne Gilly" userId="S::gillyace@uw.edu::0c098def-ab0d-4994-b39b-0a79f72bc302" providerId="AD" clId="Web-{4F3D9DDC-2B95-4472-BC16-034C2ACC1B6A}" dt="2023-02-23T18:05:33.041" v="30" actId="20577"/>
        <pc:sldMkLst>
          <pc:docMk/>
          <pc:sldMk cId="3504565048" sldId="327"/>
        </pc:sldMkLst>
        <pc:spChg chg="mod">
          <ac:chgData name="Leanne Gilly" userId="S::gillyace@uw.edu::0c098def-ab0d-4994-b39b-0a79f72bc302" providerId="AD" clId="Web-{4F3D9DDC-2B95-4472-BC16-034C2ACC1B6A}" dt="2023-02-23T18:05:33.041" v="30" actId="20577"/>
          <ac:spMkLst>
            <pc:docMk/>
            <pc:sldMk cId="3504565048" sldId="327"/>
            <ac:spMk id="2" creationId="{7EDC0155-8B30-C961-FC10-A3FDD097F8C1}"/>
          </ac:spMkLst>
        </pc:spChg>
      </pc:sldChg>
    </pc:docChg>
  </pc:docChgLst>
  <pc:docChgLst>
    <pc:chgData name="Leanne Gilly" userId="S::gillyace@uw.edu::0c098def-ab0d-4994-b39b-0a79f72bc302" providerId="AD" clId="Web-{D7E55894-6BDE-48A2-A60C-347CEA8F39DF}"/>
    <pc:docChg chg="modSld">
      <pc:chgData name="Leanne Gilly" userId="S::gillyace@uw.edu::0c098def-ab0d-4994-b39b-0a79f72bc302" providerId="AD" clId="Web-{D7E55894-6BDE-48A2-A60C-347CEA8F39DF}" dt="2023-02-23T18:25:19.563" v="404" actId="20577"/>
      <pc:docMkLst>
        <pc:docMk/>
      </pc:docMkLst>
      <pc:sldChg chg="modSp">
        <pc:chgData name="Leanne Gilly" userId="S::gillyace@uw.edu::0c098def-ab0d-4994-b39b-0a79f72bc302" providerId="AD" clId="Web-{D7E55894-6BDE-48A2-A60C-347CEA8F39DF}" dt="2023-02-23T18:24:19.406" v="374" actId="1076"/>
        <pc:sldMkLst>
          <pc:docMk/>
          <pc:sldMk cId="3124766000" sldId="304"/>
        </pc:sldMkLst>
        <pc:spChg chg="mod">
          <ac:chgData name="Leanne Gilly" userId="S::gillyace@uw.edu::0c098def-ab0d-4994-b39b-0a79f72bc302" providerId="AD" clId="Web-{D7E55894-6BDE-48A2-A60C-347CEA8F39DF}" dt="2023-02-23T18:24:19.406" v="374" actId="1076"/>
          <ac:spMkLst>
            <pc:docMk/>
            <pc:sldMk cId="3124766000" sldId="304"/>
            <ac:spMk id="4" creationId="{1FE9CB6C-6FF8-4B8C-9B41-2DDD39B25DE3}"/>
          </ac:spMkLst>
        </pc:spChg>
      </pc:sldChg>
      <pc:sldChg chg="modSp">
        <pc:chgData name="Leanne Gilly" userId="S::gillyace@uw.edu::0c098def-ab0d-4994-b39b-0a79f72bc302" providerId="AD" clId="Web-{D7E55894-6BDE-48A2-A60C-347CEA8F39DF}" dt="2023-02-23T18:12:50.516" v="0" actId="20577"/>
        <pc:sldMkLst>
          <pc:docMk/>
          <pc:sldMk cId="4189929001" sldId="314"/>
        </pc:sldMkLst>
        <pc:spChg chg="mod">
          <ac:chgData name="Leanne Gilly" userId="S::gillyace@uw.edu::0c098def-ab0d-4994-b39b-0a79f72bc302" providerId="AD" clId="Web-{D7E55894-6BDE-48A2-A60C-347CEA8F39DF}" dt="2023-02-23T18:12:50.516" v="0" actId="20577"/>
          <ac:spMkLst>
            <pc:docMk/>
            <pc:sldMk cId="4189929001" sldId="314"/>
            <ac:spMk id="2" creationId="{C5F2FB0B-15EC-453B-BC9B-69AD35DDCEA3}"/>
          </ac:spMkLst>
        </pc:spChg>
      </pc:sldChg>
      <pc:sldChg chg="modSp">
        <pc:chgData name="Leanne Gilly" userId="S::gillyace@uw.edu::0c098def-ab0d-4994-b39b-0a79f72bc302" providerId="AD" clId="Web-{D7E55894-6BDE-48A2-A60C-347CEA8F39DF}" dt="2023-02-23T18:19:51.994" v="203" actId="20577"/>
        <pc:sldMkLst>
          <pc:docMk/>
          <pc:sldMk cId="4004124783" sldId="316"/>
        </pc:sldMkLst>
        <pc:spChg chg="mod">
          <ac:chgData name="Leanne Gilly" userId="S::gillyace@uw.edu::0c098def-ab0d-4994-b39b-0a79f72bc302" providerId="AD" clId="Web-{D7E55894-6BDE-48A2-A60C-347CEA8F39DF}" dt="2023-02-23T18:19:51.994" v="203" actId="20577"/>
          <ac:spMkLst>
            <pc:docMk/>
            <pc:sldMk cId="4004124783" sldId="316"/>
            <ac:spMk id="4" creationId="{463C78CB-DAA8-A7A0-E640-CB383F720026}"/>
          </ac:spMkLst>
        </pc:spChg>
      </pc:sldChg>
      <pc:sldChg chg="modSp">
        <pc:chgData name="Leanne Gilly" userId="S::gillyace@uw.edu::0c098def-ab0d-4994-b39b-0a79f72bc302" providerId="AD" clId="Web-{D7E55894-6BDE-48A2-A60C-347CEA8F39DF}" dt="2023-02-23T18:25:19.563" v="404" actId="20577"/>
        <pc:sldMkLst>
          <pc:docMk/>
          <pc:sldMk cId="2583740968" sldId="321"/>
        </pc:sldMkLst>
        <pc:spChg chg="mod">
          <ac:chgData name="Leanne Gilly" userId="S::gillyace@uw.edu::0c098def-ab0d-4994-b39b-0a79f72bc302" providerId="AD" clId="Web-{D7E55894-6BDE-48A2-A60C-347CEA8F39DF}" dt="2023-02-23T18:25:19.563" v="404" actId="20577"/>
          <ac:spMkLst>
            <pc:docMk/>
            <pc:sldMk cId="2583740968" sldId="321"/>
            <ac:spMk id="8" creationId="{532FB906-DF56-4190-0278-FD7F02BC58DC}"/>
          </ac:spMkLst>
        </pc:spChg>
      </pc:sldChg>
      <pc:sldChg chg="modSp">
        <pc:chgData name="Leanne Gilly" userId="S::gillyace@uw.edu::0c098def-ab0d-4994-b39b-0a79f72bc302" providerId="AD" clId="Web-{D7E55894-6BDE-48A2-A60C-347CEA8F39DF}" dt="2023-02-23T18:19:00.415" v="168" actId="20577"/>
        <pc:sldMkLst>
          <pc:docMk/>
          <pc:sldMk cId="2344169009" sldId="323"/>
        </pc:sldMkLst>
        <pc:spChg chg="mod">
          <ac:chgData name="Leanne Gilly" userId="S::gillyace@uw.edu::0c098def-ab0d-4994-b39b-0a79f72bc302" providerId="AD" clId="Web-{D7E55894-6BDE-48A2-A60C-347CEA8F39DF}" dt="2023-02-23T18:19:00.415" v="168" actId="20577"/>
          <ac:spMkLst>
            <pc:docMk/>
            <pc:sldMk cId="2344169009" sldId="323"/>
            <ac:spMk id="4" creationId="{C10D6F63-4E0F-D7C7-F716-FE7D3CCF7F3F}"/>
          </ac:spMkLst>
        </pc:spChg>
      </pc:sldChg>
      <pc:sldChg chg="modSp">
        <pc:chgData name="Leanne Gilly" userId="S::gillyace@uw.edu::0c098def-ab0d-4994-b39b-0a79f72bc302" providerId="AD" clId="Web-{D7E55894-6BDE-48A2-A60C-347CEA8F39DF}" dt="2023-02-23T18:24:05.015" v="373" actId="20577"/>
        <pc:sldMkLst>
          <pc:docMk/>
          <pc:sldMk cId="1183409693" sldId="324"/>
        </pc:sldMkLst>
        <pc:spChg chg="mod">
          <ac:chgData name="Leanne Gilly" userId="S::gillyace@uw.edu::0c098def-ab0d-4994-b39b-0a79f72bc302" providerId="AD" clId="Web-{D7E55894-6BDE-48A2-A60C-347CEA8F39DF}" dt="2023-02-23T18:24:05.015" v="373" actId="20577"/>
          <ac:spMkLst>
            <pc:docMk/>
            <pc:sldMk cId="1183409693" sldId="324"/>
            <ac:spMk id="4" creationId="{2A3A3830-1687-6C1D-F9DF-AB9904ED49A3}"/>
          </ac:spMkLst>
        </pc:spChg>
      </pc:sldChg>
      <pc:sldChg chg="delSp modSp">
        <pc:chgData name="Leanne Gilly" userId="S::gillyace@uw.edu::0c098def-ab0d-4994-b39b-0a79f72bc302" providerId="AD" clId="Web-{D7E55894-6BDE-48A2-A60C-347CEA8F39DF}" dt="2023-02-23T18:23:19.920" v="341" actId="20577"/>
        <pc:sldMkLst>
          <pc:docMk/>
          <pc:sldMk cId="3504565048" sldId="327"/>
        </pc:sldMkLst>
        <pc:spChg chg="del">
          <ac:chgData name="Leanne Gilly" userId="S::gillyace@uw.edu::0c098def-ab0d-4994-b39b-0a79f72bc302" providerId="AD" clId="Web-{D7E55894-6BDE-48A2-A60C-347CEA8F39DF}" dt="2023-02-23T18:13:51.643" v="1"/>
          <ac:spMkLst>
            <pc:docMk/>
            <pc:sldMk cId="3504565048" sldId="327"/>
            <ac:spMk id="3" creationId="{81658887-B8C6-FA44-F6ED-9C7BC7C34BD8}"/>
          </ac:spMkLst>
        </pc:spChg>
        <pc:spChg chg="mod">
          <ac:chgData name="Leanne Gilly" userId="S::gillyace@uw.edu::0c098def-ab0d-4994-b39b-0a79f72bc302" providerId="AD" clId="Web-{D7E55894-6BDE-48A2-A60C-347CEA8F39DF}" dt="2023-02-23T18:23:19.920" v="341" actId="20577"/>
          <ac:spMkLst>
            <pc:docMk/>
            <pc:sldMk cId="3504565048" sldId="327"/>
            <ac:spMk id="4" creationId="{9756BE95-8ED6-E71B-E723-1C32FC91998E}"/>
          </ac:spMkLst>
        </pc:spChg>
        <pc:spChg chg="del">
          <ac:chgData name="Leanne Gilly" userId="S::gillyace@uw.edu::0c098def-ab0d-4994-b39b-0a79f72bc302" providerId="AD" clId="Web-{D7E55894-6BDE-48A2-A60C-347CEA8F39DF}" dt="2023-02-23T18:13:54.221" v="2"/>
          <ac:spMkLst>
            <pc:docMk/>
            <pc:sldMk cId="3504565048" sldId="327"/>
            <ac:spMk id="5" creationId="{F2BF2C31-DCA5-C088-1024-5ED6F658AA7C}"/>
          </ac:spMkLst>
        </pc:spChg>
        <pc:spChg chg="del">
          <ac:chgData name="Leanne Gilly" userId="S::gillyace@uw.edu::0c098def-ab0d-4994-b39b-0a79f72bc302" providerId="AD" clId="Web-{D7E55894-6BDE-48A2-A60C-347CEA8F39DF}" dt="2023-02-23T18:13:58.033" v="3"/>
          <ac:spMkLst>
            <pc:docMk/>
            <pc:sldMk cId="3504565048" sldId="327"/>
            <ac:spMk id="6" creationId="{4A3BD742-1107-DED9-3808-ABA179D270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www.cms.gov/Regulations-and-Guidance/Legislation/CLIA/Downloads/CLIAbrochure8.pdf"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7" y="594359"/>
            <a:ext cx="8378289" cy="3937883"/>
          </a:xfrm>
        </p:spPr>
        <p:txBody>
          <a:bodyPr>
            <a:normAutofit/>
          </a:bodyPr>
          <a:lstStyle/>
          <a:p>
            <a:r>
              <a:rPr lang="en-US" sz="5400" spc="400">
                <a:solidFill>
                  <a:schemeClr val="bg1"/>
                </a:solidFill>
              </a:rPr>
              <a:t>Proficiency testing</a:t>
            </a:r>
            <a:endParaRPr lang="en-US"/>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vert="horz" lIns="91440" tIns="45720" rIns="91440" bIns="45720" rtlCol="0" anchor="t">
            <a:normAutofit/>
          </a:bodyPr>
          <a:lstStyle/>
          <a:p>
            <a:r>
              <a:rPr lang="en-US" sz="2000" spc="400"/>
              <a:t>Referral and </a:t>
            </a:r>
            <a:r>
              <a:rPr lang="en-US" spc="400"/>
              <a:t>Interlaboratory</a:t>
            </a:r>
            <a:r>
              <a:rPr lang="en-US" sz="2000" spc="400"/>
              <a:t> Communication</a:t>
            </a:r>
            <a:endParaRPr lang="en-US"/>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794D-7968-C503-47EE-01DE6ED6A097}"/>
              </a:ext>
            </a:extLst>
          </p:cNvPr>
          <p:cNvSpPr>
            <a:spLocks noGrp="1"/>
          </p:cNvSpPr>
          <p:nvPr>
            <p:ph type="title"/>
          </p:nvPr>
        </p:nvSpPr>
        <p:spPr/>
        <p:txBody>
          <a:bodyPr/>
          <a:lstStyle/>
          <a:p>
            <a:r>
              <a:rPr lang="en-US"/>
              <a:t>When is it okay to compare?</a:t>
            </a:r>
          </a:p>
        </p:txBody>
      </p:sp>
      <p:sp>
        <p:nvSpPr>
          <p:cNvPr id="4" name="Content Placeholder 3">
            <a:extLst>
              <a:ext uri="{FF2B5EF4-FFF2-40B4-BE49-F238E27FC236}">
                <a16:creationId xmlns:a16="http://schemas.microsoft.com/office/drawing/2014/main" id="{C10D6F63-4E0F-D7C7-F716-FE7D3CCF7F3F}"/>
              </a:ext>
            </a:extLst>
          </p:cNvPr>
          <p:cNvSpPr>
            <a:spLocks noGrp="1"/>
          </p:cNvSpPr>
          <p:nvPr>
            <p:ph sz="half" idx="2"/>
          </p:nvPr>
        </p:nvSpPr>
        <p:spPr>
          <a:xfrm>
            <a:off x="839788" y="1773554"/>
            <a:ext cx="10515600" cy="4007043"/>
          </a:xfrm>
        </p:spPr>
        <p:txBody>
          <a:bodyPr vert="horz" lIns="91440" tIns="45720" rIns="91440" bIns="45720" rtlCol="0" anchor="t">
            <a:normAutofit/>
          </a:bodyPr>
          <a:lstStyle/>
          <a:p>
            <a:r>
              <a:rPr lang="en-US"/>
              <a:t>CAP sends out evaluations several weeks after the results are submitted. This information is useful to determine if our procedures and instruments are functioning properly.</a:t>
            </a:r>
          </a:p>
          <a:p>
            <a:r>
              <a:rPr lang="en-US"/>
              <a:t>Many of our labs at different sites look at the evaluations and compare results through our system as part of correlations. This is okay </a:t>
            </a:r>
            <a:r>
              <a:rPr lang="en-US" b="1">
                <a:solidFill>
                  <a:srgbClr val="FF0000"/>
                </a:solidFill>
              </a:rPr>
              <a:t>AFTER</a:t>
            </a:r>
            <a:r>
              <a:rPr lang="en-US"/>
              <a:t> the PT event cut-off date. </a:t>
            </a:r>
          </a:p>
          <a:p>
            <a:r>
              <a:rPr lang="en-US"/>
              <a:t>A lab may repeat analysis of the PT specimen if they received unacceptable results. This duplication is okay as part of troubleshooting discordant results. </a:t>
            </a:r>
          </a:p>
          <a:p>
            <a:r>
              <a:rPr lang="en-US"/>
              <a:t>Labs may send old PT specimens (</a:t>
            </a:r>
            <a:r>
              <a:rPr lang="en-US">
                <a:solidFill>
                  <a:srgbClr val="FF0000"/>
                </a:solidFill>
              </a:rPr>
              <a:t>after a PT event cut-off</a:t>
            </a:r>
            <a:r>
              <a:rPr lang="en-US"/>
              <a:t>) to other labs to correlate or help with troubleshooting.</a:t>
            </a:r>
          </a:p>
        </p:txBody>
      </p:sp>
    </p:spTree>
    <p:extLst>
      <p:ext uri="{BB962C8B-B14F-4D97-AF65-F5344CB8AC3E}">
        <p14:creationId xmlns:p14="http://schemas.microsoft.com/office/powerpoint/2010/main" val="234416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5F67-7F1C-07C3-2362-C6A54C42EEBD}"/>
              </a:ext>
            </a:extLst>
          </p:cNvPr>
          <p:cNvSpPr>
            <a:spLocks noGrp="1"/>
          </p:cNvSpPr>
          <p:nvPr>
            <p:ph type="title"/>
          </p:nvPr>
        </p:nvSpPr>
        <p:spPr/>
        <p:txBody>
          <a:bodyPr/>
          <a:lstStyle/>
          <a:p>
            <a:r>
              <a:rPr lang="en-US"/>
              <a:t>Examples of PT referral/Interlaboratory Communication violations</a:t>
            </a:r>
          </a:p>
        </p:txBody>
      </p:sp>
      <p:sp>
        <p:nvSpPr>
          <p:cNvPr id="4" name="Content Placeholder 3">
            <a:extLst>
              <a:ext uri="{FF2B5EF4-FFF2-40B4-BE49-F238E27FC236}">
                <a16:creationId xmlns:a16="http://schemas.microsoft.com/office/drawing/2014/main" id="{1979565E-83E9-F8FB-520F-80D26ED6D4C3}"/>
              </a:ext>
            </a:extLst>
          </p:cNvPr>
          <p:cNvSpPr>
            <a:spLocks noGrp="1"/>
          </p:cNvSpPr>
          <p:nvPr>
            <p:ph sz="half" idx="2"/>
          </p:nvPr>
        </p:nvSpPr>
        <p:spPr>
          <a:xfrm>
            <a:off x="839788" y="1797408"/>
            <a:ext cx="10515600" cy="4921444"/>
          </a:xfrm>
        </p:spPr>
        <p:txBody>
          <a:bodyPr>
            <a:normAutofit/>
          </a:bodyPr>
          <a:lstStyle/>
          <a:p>
            <a:r>
              <a:rPr lang="en-US" dirty="0"/>
              <a:t>A tech at Lab A orders a reflex test that goes to Lab B.  A tech at Lab B sees the test on their worklist and enters results they obtained from the specimen already tested at their site. Staff at Lab A sees the results from Lab B. This is an example where the labs “shared” results, even if Lab B didn’t report them to CAP.</a:t>
            </a:r>
            <a:br>
              <a:rPr lang="en-US" dirty="0"/>
            </a:br>
            <a:endParaRPr lang="en-US" dirty="0"/>
          </a:p>
          <a:p>
            <a:r>
              <a:rPr lang="en-US" dirty="0"/>
              <a:t>A tech at Lab A orders a smear review on a PT specimen since that is what they do for patients. The slide is sent to Lab B where all the pathologists look at slides from multiple labs. The Pathologist returns a result and the tech at Lab A enters that into the PT specimen accession. This is reported to CAP. This is ax example of a lab reporting results that were not theirs.</a:t>
            </a:r>
            <a:br>
              <a:rPr lang="en-US" dirty="0"/>
            </a:br>
            <a:endParaRPr lang="en-US" dirty="0"/>
          </a:p>
          <a:p>
            <a:r>
              <a:rPr lang="en-US" dirty="0"/>
              <a:t>A tech at Lab A runs a test and enters the results. They are then chatting on Teams with friends at Lab B. They ask their friend, “Hey, what result did you get?” Regardless of whether anyone acts on the information, this is sharing data.</a:t>
            </a:r>
          </a:p>
        </p:txBody>
      </p:sp>
    </p:spTree>
    <p:extLst>
      <p:ext uri="{BB962C8B-B14F-4D97-AF65-F5344CB8AC3E}">
        <p14:creationId xmlns:p14="http://schemas.microsoft.com/office/powerpoint/2010/main" val="312264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0155-8B30-C961-FC10-A3FDD097F8C1}"/>
              </a:ext>
            </a:extLst>
          </p:cNvPr>
          <p:cNvSpPr>
            <a:spLocks noGrp="1"/>
          </p:cNvSpPr>
          <p:nvPr>
            <p:ph type="title"/>
          </p:nvPr>
        </p:nvSpPr>
        <p:spPr/>
        <p:txBody>
          <a:bodyPr/>
          <a:lstStyle/>
          <a:p>
            <a:r>
              <a:rPr lang="en-US"/>
              <a:t>What are the consequences of PT referral or communication?</a:t>
            </a:r>
          </a:p>
        </p:txBody>
      </p:sp>
      <p:sp>
        <p:nvSpPr>
          <p:cNvPr id="4" name="Content Placeholder 3">
            <a:extLst>
              <a:ext uri="{FF2B5EF4-FFF2-40B4-BE49-F238E27FC236}">
                <a16:creationId xmlns:a16="http://schemas.microsoft.com/office/drawing/2014/main" id="{9756BE95-8ED6-E71B-E723-1C32FC91998E}"/>
              </a:ext>
            </a:extLst>
          </p:cNvPr>
          <p:cNvSpPr>
            <a:spLocks noGrp="1"/>
          </p:cNvSpPr>
          <p:nvPr>
            <p:ph sz="half" idx="2"/>
          </p:nvPr>
        </p:nvSpPr>
        <p:spPr>
          <a:xfrm>
            <a:off x="844388" y="1719984"/>
            <a:ext cx="10511166" cy="4677497"/>
          </a:xfrm>
        </p:spPr>
        <p:txBody>
          <a:bodyPr vert="horz" lIns="91440" tIns="45720" rIns="91440" bIns="45720" rtlCol="0" anchor="t">
            <a:normAutofit/>
          </a:bodyPr>
          <a:lstStyle/>
          <a:p>
            <a:r>
              <a:rPr lang="en-US"/>
              <a:t>This will depend on what occurs and will be determined by CMS. </a:t>
            </a:r>
          </a:p>
          <a:p>
            <a:r>
              <a:rPr lang="en-US"/>
              <a:t>For minor violations, such as the PT specimen being sent to another lab during the event period, but results are not obtained until after the period, there may only be fines.</a:t>
            </a:r>
          </a:p>
          <a:p>
            <a:r>
              <a:rPr lang="en-US"/>
              <a:t>For major violations, such as multiple instances of Lab A reporting the results obtained by Lab B: </a:t>
            </a:r>
          </a:p>
          <a:p>
            <a:pPr lvl="1"/>
            <a:r>
              <a:rPr lang="en-US"/>
              <a:t>a laboratory could lose the ability to have a CLIA certificate (essentially shut down) or be limited on the testing they can perform.</a:t>
            </a:r>
          </a:p>
          <a:p>
            <a:pPr lvl="1"/>
            <a:r>
              <a:rPr lang="en-US"/>
              <a:t>a CLIA director might be restricted from directing a laboratory for 2 years.</a:t>
            </a:r>
          </a:p>
          <a:p>
            <a:pPr lvl="1"/>
            <a:r>
              <a:rPr lang="en-US"/>
              <a:t>the laboratory operator/owner may lose the rights to own or operator a laboratory for 2 years.</a:t>
            </a:r>
          </a:p>
          <a:p>
            <a:pPr lvl="1"/>
            <a:r>
              <a:rPr lang="en-US"/>
              <a:t>CMS may direct a Plan of Corrections and/or give a civil money penalty.</a:t>
            </a:r>
          </a:p>
        </p:txBody>
      </p:sp>
    </p:spTree>
    <p:extLst>
      <p:ext uri="{BB962C8B-B14F-4D97-AF65-F5344CB8AC3E}">
        <p14:creationId xmlns:p14="http://schemas.microsoft.com/office/powerpoint/2010/main" val="350456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AD55-A4AE-847B-96C2-6009103A1F9A}"/>
              </a:ext>
            </a:extLst>
          </p:cNvPr>
          <p:cNvSpPr>
            <a:spLocks noGrp="1"/>
          </p:cNvSpPr>
          <p:nvPr>
            <p:ph type="title"/>
          </p:nvPr>
        </p:nvSpPr>
        <p:spPr/>
        <p:txBody>
          <a:bodyPr/>
          <a:lstStyle/>
          <a:p>
            <a:r>
              <a:rPr lang="en-US"/>
              <a:t>What should I do if I suspect PT referral or communication?</a:t>
            </a:r>
          </a:p>
        </p:txBody>
      </p:sp>
      <p:sp>
        <p:nvSpPr>
          <p:cNvPr id="4" name="Content Placeholder 3">
            <a:extLst>
              <a:ext uri="{FF2B5EF4-FFF2-40B4-BE49-F238E27FC236}">
                <a16:creationId xmlns:a16="http://schemas.microsoft.com/office/drawing/2014/main" id="{2A3A3830-1687-6C1D-F9DF-AB9904ED49A3}"/>
              </a:ext>
            </a:extLst>
          </p:cNvPr>
          <p:cNvSpPr>
            <a:spLocks noGrp="1"/>
          </p:cNvSpPr>
          <p:nvPr>
            <p:ph sz="half" idx="2"/>
          </p:nvPr>
        </p:nvSpPr>
        <p:spPr>
          <a:xfrm>
            <a:off x="1333434" y="3623473"/>
            <a:ext cx="10021954" cy="2869402"/>
          </a:xfrm>
        </p:spPr>
        <p:txBody>
          <a:bodyPr vert="horz" lIns="91440" tIns="45720" rIns="91440" bIns="45720" rtlCol="0" anchor="t">
            <a:normAutofit lnSpcReduction="10000"/>
          </a:bodyPr>
          <a:lstStyle/>
          <a:p>
            <a:r>
              <a:rPr lang="en-US" dirty="0"/>
              <a:t>DO NOT test the specimen.</a:t>
            </a:r>
          </a:p>
          <a:p>
            <a:r>
              <a:rPr lang="en-US" dirty="0"/>
              <a:t>DO NOT enter any results.</a:t>
            </a:r>
          </a:p>
          <a:p>
            <a:r>
              <a:rPr lang="en-US" dirty="0"/>
              <a:t>If someone is showing you results or asking for results, refuse to discuss the PT specimen if the PT event cut-off has not passed. (If you aren’t sure, ask your manager whether the communication is okay).</a:t>
            </a:r>
          </a:p>
          <a:p>
            <a:r>
              <a:rPr lang="en-US" dirty="0">
                <a:solidFill>
                  <a:srgbClr val="FF0000"/>
                </a:solidFill>
              </a:rPr>
              <a:t>Immediately notify your manager of any referred specimen, reflex test from another lab appearing on a worksheet, or request to compare results.</a:t>
            </a:r>
            <a:r>
              <a:rPr lang="en-US" dirty="0"/>
              <a:t> They will work with the Quality management staff and CLIA director to review the scenario and report to CAP as needed.</a:t>
            </a:r>
          </a:p>
        </p:txBody>
      </p:sp>
      <p:pic>
        <p:nvPicPr>
          <p:cNvPr id="8" name="Picture 7">
            <a:extLst>
              <a:ext uri="{FF2B5EF4-FFF2-40B4-BE49-F238E27FC236}">
                <a16:creationId xmlns:a16="http://schemas.microsoft.com/office/drawing/2014/main" id="{0250E7A4-15A7-EC3D-3696-4D2BF2E4A4B0}"/>
              </a:ext>
            </a:extLst>
          </p:cNvPr>
          <p:cNvPicPr>
            <a:picLocks noChangeAspect="1"/>
          </p:cNvPicPr>
          <p:nvPr/>
        </p:nvPicPr>
        <p:blipFill>
          <a:blip r:embed="rId2"/>
          <a:stretch>
            <a:fillRect/>
          </a:stretch>
        </p:blipFill>
        <p:spPr>
          <a:xfrm>
            <a:off x="4803007" y="1690688"/>
            <a:ext cx="1790855" cy="1714649"/>
          </a:xfrm>
          <a:prstGeom prst="rect">
            <a:avLst/>
          </a:prstGeom>
        </p:spPr>
      </p:pic>
    </p:spTree>
    <p:extLst>
      <p:ext uri="{BB962C8B-B14F-4D97-AF65-F5344CB8AC3E}">
        <p14:creationId xmlns:p14="http://schemas.microsoft.com/office/powerpoint/2010/main" val="118340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0732-10C5-3F90-748E-4EFD49C73EBD}"/>
              </a:ext>
            </a:extLst>
          </p:cNvPr>
          <p:cNvSpPr>
            <a:spLocks noGrp="1"/>
          </p:cNvSpPr>
          <p:nvPr>
            <p:ph type="title"/>
          </p:nvPr>
        </p:nvSpPr>
        <p:spPr/>
        <p:txBody>
          <a:bodyPr/>
          <a:lstStyle/>
          <a:p>
            <a:r>
              <a:rPr lang="en-US"/>
              <a:t>Where can I find more information?</a:t>
            </a:r>
          </a:p>
        </p:txBody>
      </p:sp>
      <p:sp>
        <p:nvSpPr>
          <p:cNvPr id="4" name="Content Placeholder 3">
            <a:extLst>
              <a:ext uri="{FF2B5EF4-FFF2-40B4-BE49-F238E27FC236}">
                <a16:creationId xmlns:a16="http://schemas.microsoft.com/office/drawing/2014/main" id="{D0442ECC-D2CA-AAED-F2EA-D70E8CB40241}"/>
              </a:ext>
            </a:extLst>
          </p:cNvPr>
          <p:cNvSpPr>
            <a:spLocks noGrp="1"/>
          </p:cNvSpPr>
          <p:nvPr>
            <p:ph sz="half" idx="2"/>
          </p:nvPr>
        </p:nvSpPr>
        <p:spPr>
          <a:xfrm>
            <a:off x="853440" y="1690688"/>
            <a:ext cx="10498772" cy="4360255"/>
          </a:xfrm>
        </p:spPr>
        <p:txBody>
          <a:bodyPr vert="horz" lIns="91440" tIns="45720" rIns="91440" bIns="45720" rtlCol="0" anchor="t">
            <a:normAutofit/>
          </a:bodyPr>
          <a:lstStyle/>
          <a:p>
            <a:r>
              <a:rPr lang="en-US" dirty="0">
                <a:ea typeface="+mn-lt"/>
                <a:cs typeface="+mn-lt"/>
              </a:rPr>
              <a:t>Proficiency Testing Policy (ADMIN_100-004) - Department of Laboratory Medicine and Pathology Policy</a:t>
            </a:r>
            <a:endParaRPr lang="en-US" dirty="0"/>
          </a:p>
          <a:p>
            <a:r>
              <a:rPr lang="en-US" dirty="0">
                <a:ea typeface="+mn-lt"/>
                <a:cs typeface="+mn-lt"/>
              </a:rPr>
              <a:t>Read your department's procedure/job aid for handling Proficiency Testing specimens </a:t>
            </a:r>
          </a:p>
          <a:p>
            <a:r>
              <a:rPr lang="en-US" dirty="0"/>
              <a:t>Read the Centers for Medicare and Medicaid Services brochure: Proficiency Testing and PT Referral, Dos and Don’ts 9 (</a:t>
            </a:r>
            <a:r>
              <a:rPr lang="en-US" dirty="0">
                <a:hlinkClick r:id="rId2"/>
              </a:rPr>
              <a:t>CLIA Proficiency Testing and PT Referral booklet (cms.gov)</a:t>
            </a:r>
            <a:r>
              <a:rPr lang="en-US" dirty="0"/>
              <a:t>)</a:t>
            </a:r>
          </a:p>
        </p:txBody>
      </p:sp>
    </p:spTree>
    <p:extLst>
      <p:ext uri="{BB962C8B-B14F-4D97-AF65-F5344CB8AC3E}">
        <p14:creationId xmlns:p14="http://schemas.microsoft.com/office/powerpoint/2010/main" val="392393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descr="mountains at sunset">
            <a:extLst>
              <a:ext uri="{FF2B5EF4-FFF2-40B4-BE49-F238E27FC236}">
                <a16:creationId xmlns:a16="http://schemas.microsoft.com/office/drawing/2014/main" id="{5A923622-39FB-0192-4B26-037487FDE030}"/>
              </a:ext>
            </a:extLst>
          </p:cNvPr>
          <p:cNvPicPr>
            <a:picLocks noChangeAspect="1"/>
          </p:cNvPicPr>
          <p:nvPr/>
        </p:nvPicPr>
        <p:blipFill rotWithShape="1">
          <a:blip r:embed="rId2"/>
          <a:srcRect t="41" b="41"/>
          <a:stretch/>
        </p:blipFill>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pic>
      <p:pic>
        <p:nvPicPr>
          <p:cNvPr id="9" name="Picture Placeholder 10" descr="mountains at sunset">
            <a:extLst>
              <a:ext uri="{FF2B5EF4-FFF2-40B4-BE49-F238E27FC236}">
                <a16:creationId xmlns:a16="http://schemas.microsoft.com/office/drawing/2014/main" id="{DB4C5B3D-B1D7-FF82-0279-0D15314BEAF4}"/>
              </a:ext>
            </a:extLst>
          </p:cNvPr>
          <p:cNvPicPr>
            <a:picLocks noChangeAspect="1"/>
          </p:cNvPicPr>
          <p:nvPr/>
        </p:nvPicPr>
        <p:blipFill rotWithShape="1">
          <a:blip r:embed="rId3"/>
          <a:srcRect t="347" b="347"/>
          <a:stretch/>
        </p:blipFill>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pic>
      <p:sp>
        <p:nvSpPr>
          <p:cNvPr id="11" name="Title 5">
            <a:extLst>
              <a:ext uri="{FF2B5EF4-FFF2-40B4-BE49-F238E27FC236}">
                <a16:creationId xmlns:a16="http://schemas.microsoft.com/office/drawing/2014/main" id="{36D7F3CE-D818-FC9A-00E6-6CD245F578A6}"/>
              </a:ext>
            </a:extLst>
          </p:cNvPr>
          <p:cNvSpPr txBox="1">
            <a:spLocks/>
          </p:cNvSpPr>
          <p:nvPr/>
        </p:nvSpPr>
        <p:spPr>
          <a:xfrm>
            <a:off x="6834447" y="-153693"/>
            <a:ext cx="5276088" cy="22768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b="1" i="0" kern="1200" cap="all" baseline="0">
                <a:solidFill>
                  <a:schemeClr val="bg1"/>
                </a:solidFill>
                <a:latin typeface="+mj-lt"/>
                <a:ea typeface="+mj-ea"/>
                <a:cs typeface="+mj-cs"/>
              </a:defRPr>
            </a:lvl1pPr>
          </a:lstStyle>
          <a:p>
            <a:r>
              <a:rPr lang="en-US"/>
              <a:t>Thank you</a:t>
            </a:r>
          </a:p>
        </p:txBody>
      </p:sp>
      <p:pic>
        <p:nvPicPr>
          <p:cNvPr id="13" name="Picture Placeholder 12" descr="mountains under the night sky just before dawn">
            <a:extLst>
              <a:ext uri="{FF2B5EF4-FFF2-40B4-BE49-F238E27FC236}">
                <a16:creationId xmlns:a16="http://schemas.microsoft.com/office/drawing/2014/main" id="{412A2CC6-DAD9-834C-E2B6-7A6C0CABA82A}"/>
              </a:ext>
            </a:extLst>
          </p:cNvPr>
          <p:cNvPicPr>
            <a:picLocks noChangeAspect="1"/>
          </p:cNvPicPr>
          <p:nvPr/>
        </p:nvPicPr>
        <p:blipFill rotWithShape="1">
          <a:blip r:embed="rId4"/>
          <a:srcRect t="108" b="108"/>
          <a:stretch/>
        </p:blipFill>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pic>
      <p:pic>
        <p:nvPicPr>
          <p:cNvPr id="17" name="Picture Placeholder 14" descr="mountains under near dusk sky">
            <a:extLst>
              <a:ext uri="{FF2B5EF4-FFF2-40B4-BE49-F238E27FC236}">
                <a16:creationId xmlns:a16="http://schemas.microsoft.com/office/drawing/2014/main" id="{300B44C8-DFA0-3DBD-124A-5A2038E3290B}"/>
              </a:ext>
            </a:extLst>
          </p:cNvPr>
          <p:cNvPicPr>
            <a:picLocks noChangeAspect="1"/>
          </p:cNvPicPr>
          <p:nvPr/>
        </p:nvPicPr>
        <p:blipFill rotWithShape="1">
          <a:blip r:embed="rId5"/>
          <a:srcRect l="16" r="16"/>
          <a:stretch/>
        </p:blipFill>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pic>
    </p:spTree>
    <p:extLst>
      <p:ext uri="{BB962C8B-B14F-4D97-AF65-F5344CB8AC3E}">
        <p14:creationId xmlns:p14="http://schemas.microsoft.com/office/powerpoint/2010/main" val="373319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a:t>What is Proficiency Testing?</a:t>
            </a:r>
            <a:br>
              <a:rPr lang="en-US" sz="5400"/>
            </a:br>
            <a:r>
              <a:rPr lang="en-US" sz="5400"/>
              <a:t>Why is it important?</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304676" y="1799545"/>
            <a:ext cx="9819199" cy="4802187"/>
          </a:xfrm>
        </p:spPr>
        <p:txBody>
          <a:bodyPr>
            <a:normAutofit/>
          </a:bodyPr>
          <a:lstStyle/>
          <a:p>
            <a:r>
              <a:rPr lang="en-US" sz="2800" dirty="0"/>
              <a:t>Proficiency testing, or PT, is the testing of unknown samples sent to a laboratory multiple times during the year. After testing, the laboratory reports its sample results back to their PT program. The results are graded using CLIA criteria which is routinely monitored by CMS. </a:t>
            </a:r>
          </a:p>
          <a:p>
            <a:r>
              <a:rPr lang="en-US" sz="2800" dirty="0"/>
              <a:t>PT is important because it is a tool the laboratory can use to verify the accuracy and reliability of its testing and can also be used to validate the entire testing process, including competency of the testing personnel. </a:t>
            </a:r>
          </a:p>
        </p:txBody>
      </p:sp>
    </p:spTree>
    <p:extLst>
      <p:ext uri="{BB962C8B-B14F-4D97-AF65-F5344CB8AC3E}">
        <p14:creationId xmlns:p14="http://schemas.microsoft.com/office/powerpoint/2010/main" val="312476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2542-C3A2-2EC3-74B5-FBA391DB72DD}"/>
              </a:ext>
            </a:extLst>
          </p:cNvPr>
          <p:cNvSpPr>
            <a:spLocks noGrp="1"/>
          </p:cNvSpPr>
          <p:nvPr>
            <p:ph type="title"/>
          </p:nvPr>
        </p:nvSpPr>
        <p:spPr/>
        <p:txBody>
          <a:bodyPr/>
          <a:lstStyle/>
          <a:p>
            <a:r>
              <a:rPr lang="en-US"/>
              <a:t>How much PT is required?</a:t>
            </a:r>
          </a:p>
        </p:txBody>
      </p:sp>
      <p:sp>
        <p:nvSpPr>
          <p:cNvPr id="4" name="Content Placeholder 3">
            <a:extLst>
              <a:ext uri="{FF2B5EF4-FFF2-40B4-BE49-F238E27FC236}">
                <a16:creationId xmlns:a16="http://schemas.microsoft.com/office/drawing/2014/main" id="{D562E05D-168F-706F-71DD-318E053740F4}"/>
              </a:ext>
            </a:extLst>
          </p:cNvPr>
          <p:cNvSpPr>
            <a:spLocks noGrp="1"/>
          </p:cNvSpPr>
          <p:nvPr>
            <p:ph sz="half" idx="2"/>
          </p:nvPr>
        </p:nvSpPr>
        <p:spPr>
          <a:xfrm>
            <a:off x="836611" y="1690688"/>
            <a:ext cx="10515599" cy="4646502"/>
          </a:xfrm>
        </p:spPr>
        <p:txBody>
          <a:bodyPr/>
          <a:lstStyle/>
          <a:p>
            <a:r>
              <a:rPr lang="en-US" dirty="0"/>
              <a:t>PT participation is required for each laboratory with a CLIA certificate.</a:t>
            </a:r>
            <a:br>
              <a:rPr lang="en-US" dirty="0"/>
            </a:br>
            <a:endParaRPr lang="en-US" dirty="0"/>
          </a:p>
          <a:p>
            <a:r>
              <a:rPr lang="en-US" dirty="0"/>
              <a:t>For large laboratories with multiple locations that each have their own CLIA certificate, PT surveys should be purchased for the analytes performed at each location.</a:t>
            </a:r>
          </a:p>
          <a:p>
            <a:pPr lvl="1">
              <a:buFont typeface="Courier New" panose="02070309020205020404" pitchFamily="49" charset="0"/>
              <a:buChar char="o"/>
            </a:pPr>
            <a:r>
              <a:rPr lang="en-US" dirty="0"/>
              <a:t>Example: Montlake campus, Northwest campus, and HMC all perform Chem panels. Each site needs to order the associated PT.</a:t>
            </a:r>
            <a:br>
              <a:rPr lang="en-US" dirty="0"/>
            </a:br>
            <a:endParaRPr lang="en-US" dirty="0"/>
          </a:p>
          <a:p>
            <a:r>
              <a:rPr lang="en-US" dirty="0"/>
              <a:t>PT specimens cannot be shared by locations with separate CLIA numbers.</a:t>
            </a:r>
          </a:p>
          <a:p>
            <a:pPr lvl="1">
              <a:buFont typeface="Courier New" panose="02070309020205020404" pitchFamily="49" charset="0"/>
              <a:buChar char="o"/>
            </a:pPr>
            <a:r>
              <a:rPr lang="en-US" dirty="0"/>
              <a:t>Example: Montlake/Northwest/HMC labs can not order one survey and have each lab run the testing.</a:t>
            </a:r>
            <a:br>
              <a:rPr lang="en-US" dirty="0"/>
            </a:br>
            <a:endParaRPr lang="en-US" dirty="0"/>
          </a:p>
          <a:p>
            <a:r>
              <a:rPr lang="en-US" dirty="0"/>
              <a:t>If a laboratory has multiple instruments that perform the same test, only one survey can be ordered.</a:t>
            </a:r>
          </a:p>
          <a:p>
            <a:pPr lvl="1">
              <a:buFont typeface="Courier New" panose="02070309020205020404" pitchFamily="49" charset="0"/>
              <a:buChar char="o"/>
            </a:pPr>
            <a:r>
              <a:rPr lang="en-US" dirty="0"/>
              <a:t>Example: A lab has two </a:t>
            </a:r>
            <a:r>
              <a:rPr lang="en-US" dirty="0" err="1"/>
              <a:t>Stagos</a:t>
            </a:r>
            <a:r>
              <a:rPr lang="en-US" dirty="0"/>
              <a:t> for </a:t>
            </a:r>
            <a:r>
              <a:rPr lang="en-US" dirty="0" err="1"/>
              <a:t>coag</a:t>
            </a:r>
            <a:r>
              <a:rPr lang="en-US" dirty="0"/>
              <a:t> testing. Only one survey can be ordered. </a:t>
            </a:r>
          </a:p>
        </p:txBody>
      </p:sp>
    </p:spTree>
    <p:extLst>
      <p:ext uri="{BB962C8B-B14F-4D97-AF65-F5344CB8AC3E}">
        <p14:creationId xmlns:p14="http://schemas.microsoft.com/office/powerpoint/2010/main" val="25902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717DC2-8325-C8DB-3654-8826D1E4F67F}"/>
              </a:ext>
            </a:extLst>
          </p:cNvPr>
          <p:cNvSpPr>
            <a:spLocks noGrp="1"/>
          </p:cNvSpPr>
          <p:nvPr>
            <p:ph type="title"/>
          </p:nvPr>
        </p:nvSpPr>
        <p:spPr>
          <a:xfrm>
            <a:off x="839788" y="365125"/>
            <a:ext cx="10515600" cy="1325563"/>
          </a:xfrm>
        </p:spPr>
        <p:txBody>
          <a:bodyPr/>
          <a:lstStyle/>
          <a:p>
            <a:r>
              <a:rPr lang="en-US"/>
              <a:t>How do I test PT specimens?</a:t>
            </a:r>
          </a:p>
        </p:txBody>
      </p:sp>
      <p:sp>
        <p:nvSpPr>
          <p:cNvPr id="8" name="Content Placeholder 3">
            <a:extLst>
              <a:ext uri="{FF2B5EF4-FFF2-40B4-BE49-F238E27FC236}">
                <a16:creationId xmlns:a16="http://schemas.microsoft.com/office/drawing/2014/main" id="{532FB906-DF56-4190-0278-FD7F02BC58DC}"/>
              </a:ext>
            </a:extLst>
          </p:cNvPr>
          <p:cNvSpPr>
            <a:spLocks noGrp="1"/>
          </p:cNvSpPr>
          <p:nvPr>
            <p:ph sz="half" idx="2"/>
          </p:nvPr>
        </p:nvSpPr>
        <p:spPr>
          <a:xfrm>
            <a:off x="847078" y="1690688"/>
            <a:ext cx="10515599" cy="5004310"/>
          </a:xfrm>
        </p:spPr>
        <p:txBody>
          <a:bodyPr vert="horz" lIns="91440" tIns="45720" rIns="91440" bIns="45720" rtlCol="0" anchor="t">
            <a:normAutofit/>
          </a:bodyPr>
          <a:lstStyle/>
          <a:p>
            <a:r>
              <a:rPr lang="en-US" sz="2800" dirty="0"/>
              <a:t>In general, PT specimens should be tested just like patient specimens. </a:t>
            </a:r>
          </a:p>
          <a:p>
            <a:pPr lvl="1">
              <a:buFont typeface="Courier New" panose="02070309020205020404" pitchFamily="49" charset="0"/>
              <a:buChar char="o"/>
            </a:pPr>
            <a:r>
              <a:rPr lang="en-US" sz="2600" dirty="0"/>
              <a:t> The same number of times as you would a patient specimen.</a:t>
            </a:r>
          </a:p>
          <a:p>
            <a:pPr lvl="1">
              <a:buFont typeface="Courier New" panose="02070309020205020404" pitchFamily="49" charset="0"/>
              <a:buChar char="o"/>
            </a:pPr>
            <a:r>
              <a:rPr lang="en-US" sz="2800" dirty="0"/>
              <a:t> At the same time as patient specimens.</a:t>
            </a:r>
          </a:p>
          <a:p>
            <a:pPr lvl="1">
              <a:buFont typeface="Courier New" panose="02070309020205020404" pitchFamily="49" charset="0"/>
              <a:buChar char="o"/>
            </a:pPr>
            <a:r>
              <a:rPr lang="en-US" sz="2800" dirty="0"/>
              <a:t> By the same personnel that routinely test patient specimens. This should be rotated amongst staff.</a:t>
            </a:r>
          </a:p>
          <a:p>
            <a:pPr lvl="1">
              <a:buFont typeface="Courier New" panose="02070309020205020404" pitchFamily="49" charset="0"/>
              <a:buChar char="o"/>
            </a:pPr>
            <a:r>
              <a:rPr lang="en-US" sz="2800" dirty="0"/>
              <a:t> Using the same test system that is routinely used for patient testing.</a:t>
            </a:r>
          </a:p>
        </p:txBody>
      </p:sp>
    </p:spTree>
    <p:extLst>
      <p:ext uri="{BB962C8B-B14F-4D97-AF65-F5344CB8AC3E}">
        <p14:creationId xmlns:p14="http://schemas.microsoft.com/office/powerpoint/2010/main" val="258374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717DC2-8325-C8DB-3654-8826D1E4F67F}"/>
              </a:ext>
            </a:extLst>
          </p:cNvPr>
          <p:cNvSpPr>
            <a:spLocks noGrp="1"/>
          </p:cNvSpPr>
          <p:nvPr>
            <p:ph type="title"/>
          </p:nvPr>
        </p:nvSpPr>
        <p:spPr>
          <a:xfrm>
            <a:off x="839788" y="365125"/>
            <a:ext cx="10515600" cy="1325563"/>
          </a:xfrm>
        </p:spPr>
        <p:txBody>
          <a:bodyPr/>
          <a:lstStyle/>
          <a:p>
            <a:r>
              <a:rPr lang="en-US" dirty="0"/>
              <a:t>How do I test PT specimens? Cont.</a:t>
            </a:r>
          </a:p>
        </p:txBody>
      </p:sp>
      <p:sp>
        <p:nvSpPr>
          <p:cNvPr id="8" name="Content Placeholder 3">
            <a:extLst>
              <a:ext uri="{FF2B5EF4-FFF2-40B4-BE49-F238E27FC236}">
                <a16:creationId xmlns:a16="http://schemas.microsoft.com/office/drawing/2014/main" id="{532FB906-DF56-4190-0278-FD7F02BC58DC}"/>
              </a:ext>
            </a:extLst>
          </p:cNvPr>
          <p:cNvSpPr>
            <a:spLocks noGrp="1"/>
          </p:cNvSpPr>
          <p:nvPr>
            <p:ph sz="half" idx="2"/>
          </p:nvPr>
        </p:nvSpPr>
        <p:spPr>
          <a:xfrm>
            <a:off x="847078" y="1690688"/>
            <a:ext cx="10515599" cy="5004310"/>
          </a:xfrm>
        </p:spPr>
        <p:txBody>
          <a:bodyPr vert="horz" lIns="91440" tIns="45720" rIns="91440" bIns="45720" rtlCol="0" anchor="t">
            <a:normAutofit lnSpcReduction="10000"/>
          </a:bodyPr>
          <a:lstStyle/>
          <a:p>
            <a:r>
              <a:rPr lang="en-US" sz="2800" dirty="0"/>
              <a:t>PT specimens should not be tested:</a:t>
            </a:r>
          </a:p>
          <a:p>
            <a:pPr lvl="1">
              <a:buFont typeface="Courier New" panose="02070309020205020404" pitchFamily="49" charset="0"/>
              <a:buChar char="o"/>
            </a:pPr>
            <a:r>
              <a:rPr lang="en-US" sz="2800" dirty="0"/>
              <a:t>in duplicate, unless that is what you normally do with patients.</a:t>
            </a:r>
          </a:p>
          <a:p>
            <a:pPr lvl="1">
              <a:buFont typeface="Courier New" panose="02070309020205020404" pitchFamily="49" charset="0"/>
              <a:buChar char="o"/>
            </a:pPr>
            <a:r>
              <a:rPr lang="en-US" sz="2800" dirty="0"/>
              <a:t>on multiple instruments.</a:t>
            </a:r>
          </a:p>
          <a:p>
            <a:pPr lvl="1">
              <a:buFont typeface="Courier New" panose="02070309020205020404" pitchFamily="49" charset="0"/>
              <a:buChar char="o"/>
            </a:pPr>
            <a:r>
              <a:rPr lang="en-US" sz="2800" dirty="0"/>
              <a:t>by only one person every time.</a:t>
            </a:r>
            <a:br>
              <a:rPr lang="en-US" sz="2800" dirty="0"/>
            </a:br>
            <a:endParaRPr lang="en-US" sz="2800" dirty="0"/>
          </a:p>
          <a:p>
            <a:r>
              <a:rPr lang="en-US" sz="2800" dirty="0"/>
              <a:t>There are occasionally exceptions that will be spelled out in the Kit Instructions. These are usually handling instructions due to the nature of the PT specimen.</a:t>
            </a:r>
            <a:br>
              <a:rPr lang="en-US" sz="2800" dirty="0"/>
            </a:br>
            <a:endParaRPr lang="en-US" sz="2800" dirty="0"/>
          </a:p>
          <a:p>
            <a:r>
              <a:rPr lang="en-US" sz="2800" dirty="0"/>
              <a:t>If patient specimens are reflexed to a test to go to another CLIA laboratory, </a:t>
            </a:r>
            <a:r>
              <a:rPr lang="en-US" sz="2800" b="1" dirty="0">
                <a:solidFill>
                  <a:srgbClr val="FF0000"/>
                </a:solidFill>
              </a:rPr>
              <a:t>NEVER send PT samples out of the laboratory.</a:t>
            </a:r>
          </a:p>
        </p:txBody>
      </p:sp>
    </p:spTree>
    <p:extLst>
      <p:ext uri="{BB962C8B-B14F-4D97-AF65-F5344CB8AC3E}">
        <p14:creationId xmlns:p14="http://schemas.microsoft.com/office/powerpoint/2010/main" val="37227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1CA4-145F-310E-FAAB-A9202E29D2C4}"/>
              </a:ext>
            </a:extLst>
          </p:cNvPr>
          <p:cNvSpPr>
            <a:spLocks noGrp="1"/>
          </p:cNvSpPr>
          <p:nvPr>
            <p:ph type="title"/>
          </p:nvPr>
        </p:nvSpPr>
        <p:spPr/>
        <p:txBody>
          <a:bodyPr/>
          <a:lstStyle/>
          <a:p>
            <a:r>
              <a:rPr lang="en-US"/>
              <a:t>CAP Checklist Questions Relating to Proficiency Testing Referral </a:t>
            </a:r>
          </a:p>
        </p:txBody>
      </p:sp>
      <p:pic>
        <p:nvPicPr>
          <p:cNvPr id="4" name="Picture 3">
            <a:extLst>
              <a:ext uri="{FF2B5EF4-FFF2-40B4-BE49-F238E27FC236}">
                <a16:creationId xmlns:a16="http://schemas.microsoft.com/office/drawing/2014/main" id="{AD350315-A0C6-68F9-D158-430FD70FF7C7}"/>
              </a:ext>
            </a:extLst>
          </p:cNvPr>
          <p:cNvPicPr>
            <a:picLocks noChangeAspect="1"/>
          </p:cNvPicPr>
          <p:nvPr/>
        </p:nvPicPr>
        <p:blipFill>
          <a:blip r:embed="rId2"/>
          <a:stretch>
            <a:fillRect/>
          </a:stretch>
        </p:blipFill>
        <p:spPr>
          <a:xfrm>
            <a:off x="3137685" y="1690688"/>
            <a:ext cx="5702823" cy="4794197"/>
          </a:xfrm>
          <a:prstGeom prst="rect">
            <a:avLst/>
          </a:prstGeom>
        </p:spPr>
      </p:pic>
    </p:spTree>
    <p:extLst>
      <p:ext uri="{BB962C8B-B14F-4D97-AF65-F5344CB8AC3E}">
        <p14:creationId xmlns:p14="http://schemas.microsoft.com/office/powerpoint/2010/main" val="12557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1BAF-EEA7-B672-53E0-F9F11BAD2380}"/>
              </a:ext>
            </a:extLst>
          </p:cNvPr>
          <p:cNvSpPr>
            <a:spLocks noGrp="1"/>
          </p:cNvSpPr>
          <p:nvPr>
            <p:ph type="title"/>
          </p:nvPr>
        </p:nvSpPr>
        <p:spPr/>
        <p:txBody>
          <a:bodyPr/>
          <a:lstStyle/>
          <a:p>
            <a:r>
              <a:rPr lang="en-US"/>
              <a:t>What is PT Referral?</a:t>
            </a:r>
          </a:p>
        </p:txBody>
      </p:sp>
      <p:sp>
        <p:nvSpPr>
          <p:cNvPr id="4" name="Content Placeholder 3">
            <a:extLst>
              <a:ext uri="{FF2B5EF4-FFF2-40B4-BE49-F238E27FC236}">
                <a16:creationId xmlns:a16="http://schemas.microsoft.com/office/drawing/2014/main" id="{0A8C68DC-3B72-D3F7-3816-2EA145F81775}"/>
              </a:ext>
            </a:extLst>
          </p:cNvPr>
          <p:cNvSpPr>
            <a:spLocks noGrp="1"/>
          </p:cNvSpPr>
          <p:nvPr>
            <p:ph sz="half" idx="2"/>
          </p:nvPr>
        </p:nvSpPr>
        <p:spPr>
          <a:xfrm>
            <a:off x="836612" y="1563481"/>
            <a:ext cx="10515600" cy="4929394"/>
          </a:xfrm>
        </p:spPr>
        <p:txBody>
          <a:bodyPr>
            <a:normAutofit/>
          </a:bodyPr>
          <a:lstStyle/>
          <a:p>
            <a:r>
              <a:rPr lang="en-US" sz="2800" dirty="0"/>
              <a:t>Quite simply, PT referral is when Laboratory A sends its PT samples to another Laboratory B or multiple laboratories (Laboratories B, C, D, etc.) for any reason. Whether or not acts are authorized or even known by the laboratory’s management, a laboratory is responsible for the acts of its employees. Generally, PT referral is considered to be intentional. </a:t>
            </a:r>
            <a:r>
              <a:rPr lang="en-US" sz="2800"/>
              <a:t>“Intentional</a:t>
            </a:r>
            <a:r>
              <a:rPr lang="en-US" sz="2800" dirty="0"/>
              <a:t>” has been legally interpreted to mean the “intent to act”, </a:t>
            </a:r>
            <a:r>
              <a:rPr lang="en-US" sz="2800" u="sng" dirty="0"/>
              <a:t>regardless of motivation</a:t>
            </a:r>
            <a:r>
              <a:rPr lang="en-US" sz="2800" dirty="0"/>
              <a:t>. </a:t>
            </a:r>
          </a:p>
        </p:txBody>
      </p:sp>
    </p:spTree>
    <p:extLst>
      <p:ext uri="{BB962C8B-B14F-4D97-AF65-F5344CB8AC3E}">
        <p14:creationId xmlns:p14="http://schemas.microsoft.com/office/powerpoint/2010/main" val="411683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1CA4-145F-310E-FAAB-A9202E29D2C4}"/>
              </a:ext>
            </a:extLst>
          </p:cNvPr>
          <p:cNvSpPr>
            <a:spLocks noGrp="1"/>
          </p:cNvSpPr>
          <p:nvPr>
            <p:ph type="title"/>
          </p:nvPr>
        </p:nvSpPr>
        <p:spPr/>
        <p:txBody>
          <a:bodyPr/>
          <a:lstStyle/>
          <a:p>
            <a:r>
              <a:rPr lang="en-US"/>
              <a:t>CAP Checklist Questions Relating to PT Interlaboratory Communication</a:t>
            </a:r>
          </a:p>
        </p:txBody>
      </p:sp>
      <p:pic>
        <p:nvPicPr>
          <p:cNvPr id="8" name="Picture 7">
            <a:extLst>
              <a:ext uri="{FF2B5EF4-FFF2-40B4-BE49-F238E27FC236}">
                <a16:creationId xmlns:a16="http://schemas.microsoft.com/office/drawing/2014/main" id="{9942C837-CBFE-1CC6-9A41-42CAE49D779D}"/>
              </a:ext>
            </a:extLst>
          </p:cNvPr>
          <p:cNvPicPr>
            <a:picLocks noChangeAspect="1"/>
          </p:cNvPicPr>
          <p:nvPr/>
        </p:nvPicPr>
        <p:blipFill>
          <a:blip r:embed="rId2"/>
          <a:stretch>
            <a:fillRect/>
          </a:stretch>
        </p:blipFill>
        <p:spPr>
          <a:xfrm>
            <a:off x="839788" y="1818323"/>
            <a:ext cx="7994144" cy="2888849"/>
          </a:xfrm>
          <a:prstGeom prst="rect">
            <a:avLst/>
          </a:prstGeom>
        </p:spPr>
      </p:pic>
      <p:pic>
        <p:nvPicPr>
          <p:cNvPr id="12" name="Picture 11">
            <a:extLst>
              <a:ext uri="{FF2B5EF4-FFF2-40B4-BE49-F238E27FC236}">
                <a16:creationId xmlns:a16="http://schemas.microsoft.com/office/drawing/2014/main" id="{E7E12447-00E3-5AB9-0BC4-A29DDD1532A2}"/>
              </a:ext>
            </a:extLst>
          </p:cNvPr>
          <p:cNvPicPr>
            <a:picLocks noChangeAspect="1"/>
          </p:cNvPicPr>
          <p:nvPr/>
        </p:nvPicPr>
        <p:blipFill>
          <a:blip r:embed="rId3"/>
          <a:stretch>
            <a:fillRect/>
          </a:stretch>
        </p:blipFill>
        <p:spPr>
          <a:xfrm>
            <a:off x="1261207" y="4834807"/>
            <a:ext cx="7596814" cy="1573944"/>
          </a:xfrm>
          <a:prstGeom prst="rect">
            <a:avLst/>
          </a:prstGeom>
        </p:spPr>
      </p:pic>
    </p:spTree>
    <p:extLst>
      <p:ext uri="{BB962C8B-B14F-4D97-AF65-F5344CB8AC3E}">
        <p14:creationId xmlns:p14="http://schemas.microsoft.com/office/powerpoint/2010/main" val="247452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829A-2E2F-0603-03AE-D6FE0A0D1434}"/>
              </a:ext>
            </a:extLst>
          </p:cNvPr>
          <p:cNvSpPr>
            <a:spLocks noGrp="1"/>
          </p:cNvSpPr>
          <p:nvPr>
            <p:ph type="title"/>
          </p:nvPr>
        </p:nvSpPr>
        <p:spPr/>
        <p:txBody>
          <a:bodyPr/>
          <a:lstStyle/>
          <a:p>
            <a:r>
              <a:rPr lang="en-US"/>
              <a:t>What does this mean to us?</a:t>
            </a:r>
          </a:p>
        </p:txBody>
      </p:sp>
      <p:sp>
        <p:nvSpPr>
          <p:cNvPr id="3" name="Text Placeholder 2">
            <a:extLst>
              <a:ext uri="{FF2B5EF4-FFF2-40B4-BE49-F238E27FC236}">
                <a16:creationId xmlns:a16="http://schemas.microsoft.com/office/drawing/2014/main" id="{026F0698-0FC1-FB2F-CE75-E33E50B06A4A}"/>
              </a:ext>
            </a:extLst>
          </p:cNvPr>
          <p:cNvSpPr>
            <a:spLocks noGrp="1"/>
          </p:cNvSpPr>
          <p:nvPr>
            <p:ph type="body" idx="1"/>
          </p:nvPr>
        </p:nvSpPr>
        <p:spPr/>
        <p:txBody>
          <a:bodyPr>
            <a:normAutofit/>
          </a:bodyPr>
          <a:lstStyle/>
          <a:p>
            <a:r>
              <a:rPr lang="en-US"/>
              <a:t>PT specimens can not be sent to another lab in our system</a:t>
            </a:r>
          </a:p>
        </p:txBody>
      </p:sp>
      <p:sp>
        <p:nvSpPr>
          <p:cNvPr id="4" name="Content Placeholder 3">
            <a:extLst>
              <a:ext uri="{FF2B5EF4-FFF2-40B4-BE49-F238E27FC236}">
                <a16:creationId xmlns:a16="http://schemas.microsoft.com/office/drawing/2014/main" id="{463C78CB-DAA8-A7A0-E640-CB383F720026}"/>
              </a:ext>
            </a:extLst>
          </p:cNvPr>
          <p:cNvSpPr>
            <a:spLocks noGrp="1"/>
          </p:cNvSpPr>
          <p:nvPr>
            <p:ph sz="half" idx="2"/>
          </p:nvPr>
        </p:nvSpPr>
        <p:spPr>
          <a:xfrm>
            <a:off x="1444752" y="2505075"/>
            <a:ext cx="4553712" cy="3987800"/>
          </a:xfrm>
        </p:spPr>
        <p:txBody>
          <a:bodyPr vert="horz" lIns="91440" tIns="45720" rIns="91440" bIns="45720" rtlCol="0" anchor="t">
            <a:normAutofit/>
          </a:bodyPr>
          <a:lstStyle/>
          <a:p>
            <a:r>
              <a:rPr lang="en-US" dirty="0"/>
              <a:t>Example: a Rapid HIV antigen/antibody testing is performed at Northwest for patients. The reflex HIV Antigen/Antibody confirmation goes to Harborview. The confirmation test cannot be ordered for PT specimens.</a:t>
            </a:r>
          </a:p>
          <a:p>
            <a:r>
              <a:rPr lang="en-US" dirty="0"/>
              <a:t>In instances where one lab would normally send a patient sample, they should result "Would refer" or "Test not performed“ for PT samples.</a:t>
            </a:r>
          </a:p>
        </p:txBody>
      </p:sp>
      <p:sp>
        <p:nvSpPr>
          <p:cNvPr id="5" name="Text Placeholder 4">
            <a:extLst>
              <a:ext uri="{FF2B5EF4-FFF2-40B4-BE49-F238E27FC236}">
                <a16:creationId xmlns:a16="http://schemas.microsoft.com/office/drawing/2014/main" id="{C8C4097E-9CA9-1899-5316-C94494A3B9A3}"/>
              </a:ext>
            </a:extLst>
          </p:cNvPr>
          <p:cNvSpPr>
            <a:spLocks noGrp="1"/>
          </p:cNvSpPr>
          <p:nvPr>
            <p:ph type="body" sz="quarter" idx="3"/>
          </p:nvPr>
        </p:nvSpPr>
        <p:spPr>
          <a:xfrm>
            <a:off x="6784848" y="1681162"/>
            <a:ext cx="4553712" cy="1125647"/>
          </a:xfrm>
        </p:spPr>
        <p:txBody>
          <a:bodyPr>
            <a:normAutofit/>
          </a:bodyPr>
          <a:lstStyle/>
          <a:p>
            <a:r>
              <a:rPr lang="en-US"/>
              <a:t>Data/Results for a PT specimen cannot be shared between labs in our system</a:t>
            </a:r>
          </a:p>
        </p:txBody>
      </p:sp>
      <p:sp>
        <p:nvSpPr>
          <p:cNvPr id="6" name="Content Placeholder 5">
            <a:extLst>
              <a:ext uri="{FF2B5EF4-FFF2-40B4-BE49-F238E27FC236}">
                <a16:creationId xmlns:a16="http://schemas.microsoft.com/office/drawing/2014/main" id="{02BCF826-9EA0-076A-5FC6-3DA19F7B6B50}"/>
              </a:ext>
            </a:extLst>
          </p:cNvPr>
          <p:cNvSpPr>
            <a:spLocks noGrp="1"/>
          </p:cNvSpPr>
          <p:nvPr>
            <p:ph sz="quarter" idx="4"/>
          </p:nvPr>
        </p:nvSpPr>
        <p:spPr>
          <a:xfrm>
            <a:off x="6784848" y="2806809"/>
            <a:ext cx="4553712" cy="3382854"/>
          </a:xfrm>
        </p:spPr>
        <p:txBody>
          <a:bodyPr>
            <a:normAutofit/>
          </a:bodyPr>
          <a:lstStyle/>
          <a:p>
            <a:r>
              <a:rPr lang="en-US" dirty="0"/>
              <a:t>We cannot call another lab in the UW Medicine system or a friend at non-affiliated lab to see what they resulted prior to the PT event cut-off date.</a:t>
            </a:r>
          </a:p>
          <a:p>
            <a:r>
              <a:rPr lang="en-US" dirty="0"/>
              <a:t>We should not look in Sunquest to see if results are available for another lab until after the PT event cut-off date.</a:t>
            </a:r>
          </a:p>
        </p:txBody>
      </p:sp>
    </p:spTree>
    <p:extLst>
      <p:ext uri="{BB962C8B-B14F-4D97-AF65-F5344CB8AC3E}">
        <p14:creationId xmlns:p14="http://schemas.microsoft.com/office/powerpoint/2010/main" val="4004124783"/>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9ACC6D8C7B842B27F9A0AB3F08559" ma:contentTypeVersion="14" ma:contentTypeDescription="Create a new document." ma:contentTypeScope="" ma:versionID="46bbbde6bac4fe23e6dbf6fb8bb2399a">
  <xsd:schema xmlns:xsd="http://www.w3.org/2001/XMLSchema" xmlns:xs="http://www.w3.org/2001/XMLSchema" xmlns:p="http://schemas.microsoft.com/office/2006/metadata/properties" xmlns:ns2="e47bd0b4-40b8-40d1-b1e4-7c33e9951531" xmlns:ns3="bab96787-f1a1-4600-ab01-350dba8d950f" xmlns:ns4="ab06a5aa-8e31-4bdb-9b13-38c58a92ec8a" targetNamespace="http://schemas.microsoft.com/office/2006/metadata/properties" ma:root="true" ma:fieldsID="390689df16388458ec026f109c6e79f9" ns2:_="" ns3:_="" ns4:_="">
    <xsd:import namespace="e47bd0b4-40b8-40d1-b1e4-7c33e9951531"/>
    <xsd:import namespace="bab96787-f1a1-4600-ab01-350dba8d950f"/>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bd0b4-40b8-40d1-b1e4-7c33e99515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b96787-f1a1-4600-ab01-350dba8d95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f999bed-b70e-47b3-aa75-97d00cb31a53}" ma:internalName="TaxCatchAll" ma:showField="CatchAllData" ma:web="bab96787-f1a1-4600-ab01-350dba8d9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47bd0b4-40b8-40d1-b1e4-7c33e9951531" xsi:nil="true"/>
    <TaxCatchAll xmlns="ab06a5aa-8e31-4bdb-9b13-38c58a92ec8a" xsi:nil="true"/>
    <lcf76f155ced4ddcb4097134ff3c332f xmlns="e47bd0b4-40b8-40d1-b1e4-7c33e99515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3B86EF00-4FB9-4243-B395-2184DA00BB18}">
  <ds:schemaRefs>
    <ds:schemaRef ds:uri="ab06a5aa-8e31-4bdb-9b13-38c58a92ec8a"/>
    <ds:schemaRef ds:uri="bab96787-f1a1-4600-ab01-350dba8d950f"/>
    <ds:schemaRef ds:uri="e47bd0b4-40b8-40d1-b1e4-7c33e99515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919F73-B6C2-4A43-95E2-833EC48925FE}">
  <ds:schemaRefs>
    <ds:schemaRef ds:uri="71af3243-3dd4-4a8d-8c0d-dd76da1f02a5"/>
    <ds:schemaRef ds:uri="ab06a5aa-8e31-4bdb-9b13-38c58a92ec8a"/>
    <ds:schemaRef ds:uri="e47bd0b4-40b8-40d1-b1e4-7c33e995153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{E7846DDA-95B0-430B-BA40-7C427BC49FA0}tf89338750_win32</Template>
  <TotalTime>22</TotalTime>
  <Words>1342</Words>
  <Application>Microsoft Office PowerPoint</Application>
  <PresentationFormat>Widescreen</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GradientUnivers</vt:lpstr>
      <vt:lpstr>Proficiency testing</vt:lpstr>
      <vt:lpstr>What is Proficiency Testing? Why is it important?</vt:lpstr>
      <vt:lpstr>How much PT is required?</vt:lpstr>
      <vt:lpstr>How do I test PT specimens?</vt:lpstr>
      <vt:lpstr>How do I test PT specimens? Cont.</vt:lpstr>
      <vt:lpstr>CAP Checklist Questions Relating to Proficiency Testing Referral </vt:lpstr>
      <vt:lpstr>What is PT Referral?</vt:lpstr>
      <vt:lpstr>CAP Checklist Questions Relating to PT Interlaboratory Communication</vt:lpstr>
      <vt:lpstr>What does this mean to us?</vt:lpstr>
      <vt:lpstr>When is it okay to compare?</vt:lpstr>
      <vt:lpstr>Examples of PT referral/Interlaboratory Communication violations</vt:lpstr>
      <vt:lpstr>What are the consequences of PT referral or communication?</vt:lpstr>
      <vt:lpstr>What should I do if I suspect PT referral or communication?</vt:lpstr>
      <vt:lpstr>Where can I find more information?</vt:lpstr>
      <vt:lpstr>PowerPoint Presentation</vt:lpstr>
    </vt:vector>
  </TitlesOfParts>
  <Company>UW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dc:title>
  <dc:creator>Leanne Gilly</dc:creator>
  <cp:lastModifiedBy>Leanne Gilly</cp:lastModifiedBy>
  <cp:revision>44</cp:revision>
  <dcterms:created xsi:type="dcterms:W3CDTF">2023-02-23T01:34:18Z</dcterms:created>
  <dcterms:modified xsi:type="dcterms:W3CDTF">2023-02-24T22:06:19Z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0x0101007279ACC6D8C7B842B27F9A0AB3F08559</vt:lpwstr>
  </property>
  <property fmtid="{D5CDD505-2E9C-101B-9397-08002B2CF9AE}" pid="3" name="MediaServiceImageTags">
    <vt:lpwstr/>
  </property>
</Properties>
</file>