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75" r:id="rId5"/>
    <p:sldId id="273" r:id="rId6"/>
    <p:sldId id="278" r:id="rId7"/>
    <p:sldId id="281" r:id="rId8"/>
    <p:sldId id="271" r:id="rId9"/>
    <p:sldId id="265" r:id="rId10"/>
    <p:sldId id="259" r:id="rId11"/>
    <p:sldId id="258" r:id="rId12"/>
    <p:sldId id="282" r:id="rId13"/>
    <p:sldId id="284" r:id="rId14"/>
    <p:sldId id="283" r:id="rId15"/>
    <p:sldId id="286" r:id="rId16"/>
    <p:sldId id="287" r:id="rId17"/>
    <p:sldId id="263" r:id="rId18"/>
    <p:sldId id="279" r:id="rId19"/>
    <p:sldId id="285" r:id="rId20"/>
    <p:sldId id="288" r:id="rId21"/>
    <p:sldId id="289" r:id="rId22"/>
    <p:sldId id="290" r:id="rId23"/>
    <p:sldId id="280" r:id="rId24"/>
    <p:sldId id="269" r:id="rId25"/>
    <p:sldId id="292" r:id="rId26"/>
    <p:sldId id="272" r:id="rId27"/>
    <p:sldId id="291" r:id="rId28"/>
    <p:sldId id="277" r:id="rId29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47" autoAdjust="0"/>
  </p:normalViewPr>
  <p:slideViewPr>
    <p:cSldViewPr>
      <p:cViewPr varScale="1">
        <p:scale>
          <a:sx n="94" d="100"/>
          <a:sy n="94" d="100"/>
        </p:scale>
        <p:origin x="-1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LINC Reports by Incident Type: </a:t>
            </a:r>
            <a:r>
              <a:rPr lang="en-US" dirty="0" smtClean="0"/>
              <a:t>FY 2015</a:t>
            </a:r>
            <a:endParaRPr lang="en-US" dirty="0"/>
          </a:p>
          <a:p>
            <a:pPr>
              <a:defRPr/>
            </a:pPr>
            <a:r>
              <a:rPr lang="en-US" dirty="0"/>
              <a:t>( Total Events </a:t>
            </a:r>
            <a:r>
              <a:rPr lang="en-US" dirty="0" smtClean="0"/>
              <a:t>Reported as of </a:t>
            </a:r>
            <a:r>
              <a:rPr lang="en-US" smtClean="0"/>
              <a:t>07 July 2015)</a:t>
            </a:r>
            <a:endParaRPr lang="en-US" dirty="0"/>
          </a:p>
        </c:rich>
      </c:tx>
      <c:layout/>
      <c:overlay val="0"/>
    </c:title>
    <c:autoTitleDeleted val="0"/>
    <c:view3D>
      <c:rotX val="30"/>
      <c:hPercent val="120"/>
      <c:rotY val="224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651750214391513E-2"/>
          <c:y val="0.23449671063844293"/>
          <c:w val="0.8073433642576856"/>
          <c:h val="0.68719705491359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per Type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3.9608053325017552E-2"/>
                  <c:y val="-9.58858267716537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510719575894599"/>
                  <c:y val="-1.15182308292544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2508250825082501E-3"/>
                  <c:y val="3.4003688728098179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Complaints</a:t>
                    </a:r>
                  </a:p>
                  <a:p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9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"/>
                  <c:y val="1.06692913385826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6234505340297809E-2"/>
                  <c:y val="5.4017521458466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6101322730698273E-2"/>
                  <c:y val="-0.284570830673192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Mishandling</c:v>
                </c:pt>
                <c:pt idx="1">
                  <c:v>Mislabeling</c:v>
                </c:pt>
                <c:pt idx="2">
                  <c:v>IT Issues</c:v>
                </c:pt>
                <c:pt idx="3">
                  <c:v>Complaint</c:v>
                </c:pt>
                <c:pt idx="4">
                  <c:v>CV Reporting</c:v>
                </c:pt>
                <c:pt idx="5">
                  <c:v>Incorrect Result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19</c:v>
                </c:pt>
                <c:pt idx="1">
                  <c:v>14</c:v>
                </c:pt>
                <c:pt idx="2">
                  <c:v>2</c:v>
                </c:pt>
                <c:pt idx="3">
                  <c:v>8</c:v>
                </c:pt>
                <c:pt idx="4">
                  <c:v>6</c:v>
                </c:pt>
                <c:pt idx="5">
                  <c:v>2</c:v>
                </c:pt>
                <c:pt idx="6">
                  <c:v>14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venn1" loCatId="relationship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EC912083-46BA-47EC-834F-B53C28E6D0BD}">
      <dgm:prSet phldrT="[Text]" custT="1"/>
      <dgm:spPr/>
      <dgm:t>
        <a:bodyPr/>
        <a:lstStyle/>
        <a:p>
          <a:pPr algn="ctr"/>
          <a:r>
            <a:rPr lang="en-US" sz="1600" baseline="0" dirty="0" smtClean="0"/>
            <a:t>Investigation</a:t>
          </a:r>
          <a:endParaRPr lang="en-US" sz="1600" baseline="0" dirty="0"/>
        </a:p>
      </dgm:t>
    </dgm:pt>
    <dgm:pt modelId="{F1078060-4F1D-4792-900A-9DC3C71D1776}" type="parTrans" cxnId="{58B63ADD-6CB4-4181-ADBB-3F961B5EAB75}">
      <dgm:prSet/>
      <dgm:spPr/>
      <dgm:t>
        <a:bodyPr/>
        <a:lstStyle/>
        <a:p>
          <a:endParaRPr lang="en-US"/>
        </a:p>
      </dgm:t>
    </dgm:pt>
    <dgm:pt modelId="{B4159C30-DBE3-473F-B6E7-4D39883C930F}" type="sibTrans" cxnId="{58B63ADD-6CB4-4181-ADBB-3F961B5EAB75}">
      <dgm:prSet/>
      <dgm:spPr/>
      <dgm:t>
        <a:bodyPr/>
        <a:lstStyle/>
        <a:p>
          <a:endParaRPr lang="en-US"/>
        </a:p>
      </dgm:t>
    </dgm:pt>
    <dgm:pt modelId="{F0ED2BDD-5EFF-4B2D-AF97-3470E2C34E25}">
      <dgm:prSet phldrT="[Text]" custT="1"/>
      <dgm:spPr/>
      <dgm:t>
        <a:bodyPr/>
        <a:lstStyle/>
        <a:p>
          <a:pPr algn="r"/>
          <a:r>
            <a:rPr lang="en-US" sz="1600" baseline="0" dirty="0" smtClean="0"/>
            <a:t>Presentation</a:t>
          </a:r>
          <a:endParaRPr lang="en-US" sz="1600" dirty="0"/>
        </a:p>
      </dgm:t>
    </dgm:pt>
    <dgm:pt modelId="{7BF5762E-CA5A-4A96-8A1D-4699EADF930C}" type="parTrans" cxnId="{F016BFB9-37DA-4093-BD60-A308E45ECEEC}">
      <dgm:prSet/>
      <dgm:spPr/>
      <dgm:t>
        <a:bodyPr/>
        <a:lstStyle/>
        <a:p>
          <a:endParaRPr lang="en-US"/>
        </a:p>
      </dgm:t>
    </dgm:pt>
    <dgm:pt modelId="{6D32A681-E82D-4E18-A176-1E4E849D3EF8}" type="sibTrans" cxnId="{F016BFB9-37DA-4093-BD60-A308E45ECEEC}">
      <dgm:prSet/>
      <dgm:spPr/>
      <dgm:t>
        <a:bodyPr/>
        <a:lstStyle/>
        <a:p>
          <a:endParaRPr lang="en-US"/>
        </a:p>
      </dgm:t>
    </dgm:pt>
    <dgm:pt modelId="{EE33DF1E-8F9C-4334-A6A3-B26F6CC659C7}">
      <dgm:prSet phldrT="[Text]" custT="1"/>
      <dgm:spPr/>
      <dgm:t>
        <a:bodyPr/>
        <a:lstStyle/>
        <a:p>
          <a:pPr algn="ctr"/>
          <a:r>
            <a:rPr lang="en-US" sz="1600" dirty="0" smtClean="0"/>
            <a:t>Implementation</a:t>
          </a:r>
          <a:endParaRPr lang="en-US" sz="1600" dirty="0"/>
        </a:p>
      </dgm:t>
    </dgm:pt>
    <dgm:pt modelId="{7089E595-419A-443B-BD31-B556AE9E259C}" type="parTrans" cxnId="{17FB83F0-2F8F-4FF0-B937-9220DFDF4A9F}">
      <dgm:prSet/>
      <dgm:spPr/>
      <dgm:t>
        <a:bodyPr/>
        <a:lstStyle/>
        <a:p>
          <a:endParaRPr lang="en-US"/>
        </a:p>
      </dgm:t>
    </dgm:pt>
    <dgm:pt modelId="{DB4F21EA-D11D-4A25-BF88-2413959F8ED0}" type="sibTrans" cxnId="{17FB83F0-2F8F-4FF0-B937-9220DFDF4A9F}">
      <dgm:prSet/>
      <dgm:spPr/>
      <dgm:t>
        <a:bodyPr/>
        <a:lstStyle/>
        <a:p>
          <a:endParaRPr lang="en-US"/>
        </a:p>
      </dgm:t>
    </dgm:pt>
    <dgm:pt modelId="{92E41CC5-A69E-48AC-83CC-238366019E2C}">
      <dgm:prSet phldrT="[Text]" custT="1"/>
      <dgm:spPr/>
      <dgm:t>
        <a:bodyPr lIns="91440"/>
        <a:lstStyle/>
        <a:p>
          <a:r>
            <a:rPr lang="en-US" sz="1100" dirty="0" smtClean="0"/>
            <a:t>Periodic review of cases</a:t>
          </a:r>
          <a:endParaRPr lang="en-US" sz="1100" dirty="0"/>
        </a:p>
      </dgm:t>
    </dgm:pt>
    <dgm:pt modelId="{723B8238-6919-4A56-8ECF-9B9A0C4B97FE}" type="parTrans" cxnId="{F1BA6508-69B2-4FC0-9AEF-C99FBD632D72}">
      <dgm:prSet/>
      <dgm:spPr/>
      <dgm:t>
        <a:bodyPr/>
        <a:lstStyle/>
        <a:p>
          <a:endParaRPr lang="en-US"/>
        </a:p>
      </dgm:t>
    </dgm:pt>
    <dgm:pt modelId="{32A69BE9-AEF6-4FCA-BC11-01C5A74E57B9}" type="sibTrans" cxnId="{F1BA6508-69B2-4FC0-9AEF-C99FBD632D72}">
      <dgm:prSet/>
      <dgm:spPr/>
      <dgm:t>
        <a:bodyPr/>
        <a:lstStyle/>
        <a:p>
          <a:endParaRPr lang="en-US"/>
        </a:p>
      </dgm:t>
    </dgm:pt>
    <dgm:pt modelId="{90C361AA-2018-4C64-85B8-1B02D7294D52}">
      <dgm:prSet phldrT="[Text]" custT="1"/>
      <dgm:spPr/>
      <dgm:t>
        <a:bodyPr lIns="91440"/>
        <a:lstStyle/>
        <a:p>
          <a:pPr algn="l"/>
          <a:r>
            <a:rPr lang="en-US" sz="1100" dirty="0" smtClean="0"/>
            <a:t>Direct interaction with appropriate parties to implement actions</a:t>
          </a:r>
          <a:endParaRPr lang="en-US" sz="1100" dirty="0"/>
        </a:p>
      </dgm:t>
    </dgm:pt>
    <dgm:pt modelId="{603F6C7C-3E9A-4081-9D7D-12468E39DCBF}" type="parTrans" cxnId="{F1CEBBAC-F2DA-4BD1-BF64-7DDF61C90F3E}">
      <dgm:prSet/>
      <dgm:spPr/>
      <dgm:t>
        <a:bodyPr/>
        <a:lstStyle/>
        <a:p>
          <a:endParaRPr lang="en-US"/>
        </a:p>
      </dgm:t>
    </dgm:pt>
    <dgm:pt modelId="{D92F56F2-96E7-4FFE-ACBD-C0925B3382A1}" type="sibTrans" cxnId="{F1CEBBAC-F2DA-4BD1-BF64-7DDF61C90F3E}">
      <dgm:prSet/>
      <dgm:spPr/>
      <dgm:t>
        <a:bodyPr/>
        <a:lstStyle/>
        <a:p>
          <a:endParaRPr lang="en-US"/>
        </a:p>
      </dgm:t>
    </dgm:pt>
    <dgm:pt modelId="{190C37DF-CCFE-4AE0-8B03-6025BB3A77AF}">
      <dgm:prSet phldrT="[Text]" custT="1"/>
      <dgm:spPr/>
      <dgm:t>
        <a:bodyPr lIns="91440"/>
        <a:lstStyle/>
        <a:p>
          <a:pPr algn="l"/>
          <a:r>
            <a:rPr lang="en-US" sz="1200" dirty="0" smtClean="0"/>
            <a:t>Discussion with Chief, LM, QM as appropriate</a:t>
          </a:r>
          <a:endParaRPr lang="en-US" sz="1200" dirty="0"/>
        </a:p>
      </dgm:t>
    </dgm:pt>
    <dgm:pt modelId="{67E77B2F-D424-4E30-B065-1F985D463ADA}" type="parTrans" cxnId="{3557A156-06E6-46CA-B523-457E2B4D75BB}">
      <dgm:prSet/>
      <dgm:spPr/>
      <dgm:t>
        <a:bodyPr/>
        <a:lstStyle/>
        <a:p>
          <a:endParaRPr lang="en-US"/>
        </a:p>
      </dgm:t>
    </dgm:pt>
    <dgm:pt modelId="{8D377E57-C52B-40C3-ACA8-B71344ED3355}" type="sibTrans" cxnId="{3557A156-06E6-46CA-B523-457E2B4D75BB}">
      <dgm:prSet/>
      <dgm:spPr/>
      <dgm:t>
        <a:bodyPr/>
        <a:lstStyle/>
        <a:p>
          <a:endParaRPr lang="en-US"/>
        </a:p>
      </dgm:t>
    </dgm:pt>
    <dgm:pt modelId="{69ED1E87-2286-4F15-8F3C-4285A46C2FE7}">
      <dgm:prSet phldrT="[Text]" custT="1"/>
      <dgm:spPr/>
      <dgm:t>
        <a:bodyPr lIns="91440"/>
        <a:lstStyle/>
        <a:p>
          <a:pPr algn="l"/>
          <a:r>
            <a:rPr lang="en-US" sz="1100" dirty="0" smtClean="0"/>
            <a:t>Coordination of activities</a:t>
          </a:r>
          <a:endParaRPr lang="en-US" sz="1100" dirty="0"/>
        </a:p>
      </dgm:t>
    </dgm:pt>
    <dgm:pt modelId="{4EFC519C-6464-4633-936B-7CDC5DB8AD61}" type="parTrans" cxnId="{72ECB5AC-3642-4CE0-B1AF-E5D9DBF50D8F}">
      <dgm:prSet/>
      <dgm:spPr/>
      <dgm:t>
        <a:bodyPr/>
        <a:lstStyle/>
        <a:p>
          <a:endParaRPr lang="en-US"/>
        </a:p>
      </dgm:t>
    </dgm:pt>
    <dgm:pt modelId="{4404FBF8-708E-4975-A39D-7F2304B54E12}" type="sibTrans" cxnId="{72ECB5AC-3642-4CE0-B1AF-E5D9DBF50D8F}">
      <dgm:prSet/>
      <dgm:spPr/>
      <dgm:t>
        <a:bodyPr/>
        <a:lstStyle/>
        <a:p>
          <a:endParaRPr lang="en-US"/>
        </a:p>
      </dgm:t>
    </dgm:pt>
    <dgm:pt modelId="{9DF91A36-080E-4773-9E5B-B9248FC8C422}">
      <dgm:prSet phldrT="[Text]" custT="1"/>
      <dgm:spPr/>
      <dgm:t>
        <a:bodyPr lIns="91440"/>
        <a:lstStyle/>
        <a:p>
          <a:r>
            <a:rPr lang="en-US" sz="1600" dirty="0" smtClean="0"/>
            <a:t>Follow Up</a:t>
          </a:r>
          <a:endParaRPr lang="en-US" sz="1100" dirty="0"/>
        </a:p>
      </dgm:t>
    </dgm:pt>
    <dgm:pt modelId="{2F07DE47-A7E2-4E54-9B69-48CCF60BD524}" type="parTrans" cxnId="{583C9A05-040A-40C5-85B2-BDD8990B2715}">
      <dgm:prSet/>
      <dgm:spPr/>
      <dgm:t>
        <a:bodyPr/>
        <a:lstStyle/>
        <a:p>
          <a:endParaRPr lang="en-US"/>
        </a:p>
      </dgm:t>
    </dgm:pt>
    <dgm:pt modelId="{6D25B963-945E-4253-BC34-3D14A0F987E2}" type="sibTrans" cxnId="{583C9A05-040A-40C5-85B2-BDD8990B2715}">
      <dgm:prSet/>
      <dgm:spPr/>
      <dgm:t>
        <a:bodyPr/>
        <a:lstStyle/>
        <a:p>
          <a:endParaRPr lang="en-US"/>
        </a:p>
      </dgm:t>
    </dgm:pt>
    <dgm:pt modelId="{71DB8A13-6225-4061-8BE7-6AE5C06A9D70}">
      <dgm:prSet phldrT="[Text]" custT="1"/>
      <dgm:spPr/>
      <dgm:t>
        <a:bodyPr lIns="91440"/>
        <a:lstStyle/>
        <a:p>
          <a:pPr algn="l"/>
          <a:r>
            <a:rPr lang="en-US" sz="1200" baseline="0" dirty="0" smtClean="0"/>
            <a:t>Basic questions to complete the picture.</a:t>
          </a:r>
          <a:endParaRPr lang="en-US" sz="1200" baseline="0" dirty="0"/>
        </a:p>
      </dgm:t>
    </dgm:pt>
    <dgm:pt modelId="{FF290305-ABCE-4EF0-BC94-65F6281BDF15}" type="parTrans" cxnId="{A0B116EC-5B63-4691-9323-4A82346E6531}">
      <dgm:prSet/>
      <dgm:spPr/>
      <dgm:t>
        <a:bodyPr/>
        <a:lstStyle/>
        <a:p>
          <a:endParaRPr lang="en-US"/>
        </a:p>
      </dgm:t>
    </dgm:pt>
    <dgm:pt modelId="{6029C3EC-8287-4BB2-A3AE-C797D5B72E2D}" type="sibTrans" cxnId="{A0B116EC-5B63-4691-9323-4A82346E6531}">
      <dgm:prSet/>
      <dgm:spPr/>
      <dgm:t>
        <a:bodyPr/>
        <a:lstStyle/>
        <a:p>
          <a:endParaRPr lang="en-US"/>
        </a:p>
      </dgm:t>
    </dgm:pt>
    <dgm:pt modelId="{F7F9F443-C9DF-4325-83D7-C43BAE357E38}">
      <dgm:prSet phldrT="[Text]" custT="1"/>
      <dgm:spPr/>
      <dgm:t>
        <a:bodyPr lIns="91440"/>
        <a:lstStyle/>
        <a:p>
          <a:pPr algn="l"/>
          <a:r>
            <a:rPr lang="en-US" sz="1200" baseline="0" dirty="0" smtClean="0"/>
            <a:t>Request for documentation.</a:t>
          </a:r>
          <a:endParaRPr lang="en-US" sz="1200" baseline="0" dirty="0"/>
        </a:p>
      </dgm:t>
    </dgm:pt>
    <dgm:pt modelId="{20A6C0AA-9997-404A-AD2C-B1DE05740BF7}" type="parTrans" cxnId="{B4C309CC-9080-4E87-BCDA-BCE438021355}">
      <dgm:prSet/>
      <dgm:spPr/>
      <dgm:t>
        <a:bodyPr/>
        <a:lstStyle/>
        <a:p>
          <a:endParaRPr lang="en-US"/>
        </a:p>
      </dgm:t>
    </dgm:pt>
    <dgm:pt modelId="{4E0C64E0-81C4-4BB0-853A-95E236F76D26}" type="sibTrans" cxnId="{B4C309CC-9080-4E87-BCDA-BCE438021355}">
      <dgm:prSet/>
      <dgm:spPr/>
      <dgm:t>
        <a:bodyPr/>
        <a:lstStyle/>
        <a:p>
          <a:endParaRPr lang="en-US"/>
        </a:p>
      </dgm:t>
    </dgm:pt>
    <dgm:pt modelId="{F1363266-3748-4372-BD2D-7709C4A2BDC1}">
      <dgm:prSet phldrT="[Text]" custT="1"/>
      <dgm:spPr/>
      <dgm:t>
        <a:bodyPr lIns="91440"/>
        <a:lstStyle/>
        <a:p>
          <a:pPr algn="l"/>
          <a:r>
            <a:rPr lang="en-US" sz="1200" baseline="0" dirty="0" smtClean="0"/>
            <a:t>Interviews.</a:t>
          </a:r>
          <a:endParaRPr lang="en-US" sz="1200" baseline="0" dirty="0"/>
        </a:p>
      </dgm:t>
    </dgm:pt>
    <dgm:pt modelId="{4A0B488C-4237-46E6-B7D8-096182C68F11}" type="parTrans" cxnId="{0315A2F7-D06C-48A6-A35F-A854866DC186}">
      <dgm:prSet/>
      <dgm:spPr/>
      <dgm:t>
        <a:bodyPr/>
        <a:lstStyle/>
        <a:p>
          <a:endParaRPr lang="en-US"/>
        </a:p>
      </dgm:t>
    </dgm:pt>
    <dgm:pt modelId="{6DA5C5D6-F6FA-4EBC-89FE-12F58ECBAD84}" type="sibTrans" cxnId="{0315A2F7-D06C-48A6-A35F-A854866DC186}">
      <dgm:prSet/>
      <dgm:spPr/>
      <dgm:t>
        <a:bodyPr/>
        <a:lstStyle/>
        <a:p>
          <a:endParaRPr lang="en-US"/>
        </a:p>
      </dgm:t>
    </dgm:pt>
    <dgm:pt modelId="{B4C12CE4-FAA3-4607-8EBD-72F777A8254F}">
      <dgm:prSet phldrT="[Text]" custT="1"/>
      <dgm:spPr/>
      <dgm:t>
        <a:bodyPr lIns="91440"/>
        <a:lstStyle/>
        <a:p>
          <a:pPr algn="l"/>
          <a:r>
            <a:rPr lang="en-US" sz="1200" dirty="0" smtClean="0"/>
            <a:t>Approval of plan to address</a:t>
          </a:r>
          <a:endParaRPr lang="en-US" sz="1200" dirty="0"/>
        </a:p>
      </dgm:t>
    </dgm:pt>
    <dgm:pt modelId="{D5052AE9-4A94-41B4-BBCA-922D79D397E5}" type="parTrans" cxnId="{7C30F79B-53AE-48C3-BCC2-3F2F5CE28E44}">
      <dgm:prSet/>
      <dgm:spPr/>
      <dgm:t>
        <a:bodyPr/>
        <a:lstStyle/>
        <a:p>
          <a:endParaRPr lang="en-US"/>
        </a:p>
      </dgm:t>
    </dgm:pt>
    <dgm:pt modelId="{B6D987FF-2C0A-4A05-898E-CB7A5E789BE8}" type="sibTrans" cxnId="{7C30F79B-53AE-48C3-BCC2-3F2F5CE28E44}">
      <dgm:prSet/>
      <dgm:spPr/>
      <dgm:t>
        <a:bodyPr/>
        <a:lstStyle/>
        <a:p>
          <a:endParaRPr lang="en-US"/>
        </a:p>
      </dgm:t>
    </dgm:pt>
    <dgm:pt modelId="{BC79F3B1-26A9-4DA8-A5D0-EB5F173E25E8}">
      <dgm:prSet phldrT="[Text]" custT="1"/>
      <dgm:spPr/>
      <dgm:t>
        <a:bodyPr lIns="91440"/>
        <a:lstStyle/>
        <a:p>
          <a:r>
            <a:rPr lang="en-US" sz="1100" dirty="0" smtClean="0"/>
            <a:t>Ongoing communication with services</a:t>
          </a:r>
          <a:endParaRPr lang="en-US" sz="1100" dirty="0"/>
        </a:p>
      </dgm:t>
    </dgm:pt>
    <dgm:pt modelId="{37AF7756-124F-4612-AC1D-5A5FA8BF5DC7}" type="parTrans" cxnId="{99D11952-4024-4907-9E86-377A149B1FC7}">
      <dgm:prSet/>
      <dgm:spPr/>
      <dgm:t>
        <a:bodyPr/>
        <a:lstStyle/>
        <a:p>
          <a:endParaRPr lang="en-US"/>
        </a:p>
      </dgm:t>
    </dgm:pt>
    <dgm:pt modelId="{FCCFDEC6-3148-4B84-A828-C9A7D6E470A9}" type="sibTrans" cxnId="{99D11952-4024-4907-9E86-377A149B1FC7}">
      <dgm:prSet/>
      <dgm:spPr/>
      <dgm:t>
        <a:bodyPr/>
        <a:lstStyle/>
        <a:p>
          <a:endParaRPr lang="en-US"/>
        </a:p>
      </dgm:t>
    </dgm:pt>
    <dgm:pt modelId="{5CDA572B-7CF4-4D0A-9B15-BA02BBA3086E}">
      <dgm:prSet phldrT="[Text]" custT="1"/>
      <dgm:spPr/>
      <dgm:t>
        <a:bodyPr lIns="91440"/>
        <a:lstStyle/>
        <a:p>
          <a:r>
            <a:rPr lang="en-US" sz="1100" dirty="0" smtClean="0"/>
            <a:t>Self inspection</a:t>
          </a:r>
          <a:endParaRPr lang="en-US" sz="1100" dirty="0"/>
        </a:p>
      </dgm:t>
    </dgm:pt>
    <dgm:pt modelId="{5B9B8213-034F-4136-8C5A-79014D2A4AF3}" type="parTrans" cxnId="{AD245571-304A-48A4-8480-2C50B0B58A19}">
      <dgm:prSet/>
      <dgm:spPr/>
      <dgm:t>
        <a:bodyPr/>
        <a:lstStyle/>
        <a:p>
          <a:endParaRPr lang="en-US"/>
        </a:p>
      </dgm:t>
    </dgm:pt>
    <dgm:pt modelId="{FBB2DDEA-E8AA-404B-923B-9B0D9DB3606E}" type="sibTrans" cxnId="{AD245571-304A-48A4-8480-2C50B0B58A19}">
      <dgm:prSet/>
      <dgm:spPr/>
      <dgm:t>
        <a:bodyPr/>
        <a:lstStyle/>
        <a:p>
          <a:endParaRPr lang="en-US"/>
        </a:p>
      </dgm:t>
    </dgm:pt>
    <dgm:pt modelId="{704D0448-3B24-4D80-A62A-82D53BD2C2F7}" type="pres">
      <dgm:prSet presAssocID="{1BAD8522-E1D8-4100-9F9C-B922C6893C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D49D44-F190-4ACE-A835-B8ADA6E20A8E}" type="pres">
      <dgm:prSet presAssocID="{EC912083-46BA-47EC-834F-B53C28E6D0BD}" presName="circ1" presStyleLbl="vennNode1" presStyleIdx="0" presStyleCnt="4" custLinFactNeighborX="723" custLinFactNeighborY="-12756"/>
      <dgm:spPr/>
      <dgm:t>
        <a:bodyPr/>
        <a:lstStyle/>
        <a:p>
          <a:endParaRPr lang="en-US"/>
        </a:p>
      </dgm:t>
    </dgm:pt>
    <dgm:pt modelId="{C29A7D3D-C70F-4DC9-A146-EE1832BE1F1C}" type="pres">
      <dgm:prSet presAssocID="{EC912083-46BA-47EC-834F-B53C28E6D0B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3EAB0-FA73-4896-AB8C-8976B72E1423}" type="pres">
      <dgm:prSet presAssocID="{F0ED2BDD-5EFF-4B2D-AF97-3470E2C34E25}" presName="circ2" presStyleLbl="vennNode1" presStyleIdx="1" presStyleCnt="4" custLinFactNeighborX="14116" custLinFactNeighborY="-2107"/>
      <dgm:spPr/>
      <dgm:t>
        <a:bodyPr/>
        <a:lstStyle/>
        <a:p>
          <a:endParaRPr lang="en-US"/>
        </a:p>
      </dgm:t>
    </dgm:pt>
    <dgm:pt modelId="{53652C65-6D92-4D41-8BAC-D8680B5DE830}" type="pres">
      <dgm:prSet presAssocID="{F0ED2BDD-5EFF-4B2D-AF97-3470E2C34E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4150F-EA6D-4FBF-A2C9-C7C1952DE758}" type="pres">
      <dgm:prSet presAssocID="{EE33DF1E-8F9C-4334-A6A3-B26F6CC659C7}" presName="circ3" presStyleLbl="vennNode1" presStyleIdx="2" presStyleCnt="4" custLinFactNeighborX="723" custLinFactNeighborY="8542"/>
      <dgm:spPr/>
      <dgm:t>
        <a:bodyPr/>
        <a:lstStyle/>
        <a:p>
          <a:endParaRPr lang="en-US"/>
        </a:p>
      </dgm:t>
    </dgm:pt>
    <dgm:pt modelId="{5E446F3A-1A8D-4DFA-AD90-3C911617AE95}" type="pres">
      <dgm:prSet presAssocID="{EE33DF1E-8F9C-4334-A6A3-B26F6CC659C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14BDA-19EF-48C8-ABE2-B12B645AABEA}" type="pres">
      <dgm:prSet presAssocID="{9DF91A36-080E-4773-9E5B-B9248FC8C422}" presName="circ4" presStyleLbl="vennNode1" presStyleIdx="3" presStyleCnt="4" custLinFactNeighborX="-9926" custLinFactNeighborY="637"/>
      <dgm:spPr/>
      <dgm:t>
        <a:bodyPr/>
        <a:lstStyle/>
        <a:p>
          <a:endParaRPr lang="en-US"/>
        </a:p>
      </dgm:t>
    </dgm:pt>
    <dgm:pt modelId="{ACA5235B-057F-40A0-8459-76E33D281E52}" type="pres">
      <dgm:prSet presAssocID="{9DF91A36-080E-4773-9E5B-B9248FC8C42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9D99B5-17EE-4803-8CD4-894CD8E55ADA}" type="presOf" srcId="{190C37DF-CCFE-4AE0-8B03-6025BB3A77AF}" destId="{53652C65-6D92-4D41-8BAC-D8680B5DE830}" srcOrd="0" destOrd="1" presId="urn:microsoft.com/office/officeart/2005/8/layout/venn1"/>
    <dgm:cxn modelId="{54962957-B69A-4DDF-B70C-DE849DE05FE5}" type="presOf" srcId="{190C37DF-CCFE-4AE0-8B03-6025BB3A77AF}" destId="{9113EAB0-FA73-4896-AB8C-8976B72E1423}" srcOrd="1" destOrd="1" presId="urn:microsoft.com/office/officeart/2005/8/layout/venn1"/>
    <dgm:cxn modelId="{F1BA6508-69B2-4FC0-9AEF-C99FBD632D72}" srcId="{9DF91A36-080E-4773-9E5B-B9248FC8C422}" destId="{92E41CC5-A69E-48AC-83CC-238366019E2C}" srcOrd="0" destOrd="0" parTransId="{723B8238-6919-4A56-8ECF-9B9A0C4B97FE}" sibTransId="{32A69BE9-AEF6-4FCA-BC11-01C5A74E57B9}"/>
    <dgm:cxn modelId="{4A0FAAD4-1CEE-4B5F-A7F7-DF6661EC8CB9}" type="presOf" srcId="{92E41CC5-A69E-48AC-83CC-238366019E2C}" destId="{FA014BDA-19EF-48C8-ABE2-B12B645AABEA}" srcOrd="0" destOrd="1" presId="urn:microsoft.com/office/officeart/2005/8/layout/venn1"/>
    <dgm:cxn modelId="{9A46E3C6-B6EA-4F8D-89D2-F73F6F0138B9}" type="presOf" srcId="{F0ED2BDD-5EFF-4B2D-AF97-3470E2C34E25}" destId="{53652C65-6D92-4D41-8BAC-D8680B5DE830}" srcOrd="0" destOrd="0" presId="urn:microsoft.com/office/officeart/2005/8/layout/venn1"/>
    <dgm:cxn modelId="{7C30F79B-53AE-48C3-BCC2-3F2F5CE28E44}" srcId="{F0ED2BDD-5EFF-4B2D-AF97-3470E2C34E25}" destId="{B4C12CE4-FAA3-4607-8EBD-72F777A8254F}" srcOrd="1" destOrd="0" parTransId="{D5052AE9-4A94-41B4-BBCA-922D79D397E5}" sibTransId="{B6D987FF-2C0A-4A05-898E-CB7A5E789BE8}"/>
    <dgm:cxn modelId="{17FB83F0-2F8F-4FF0-B937-9220DFDF4A9F}" srcId="{1BAD8522-E1D8-4100-9F9C-B922C6893C90}" destId="{EE33DF1E-8F9C-4334-A6A3-B26F6CC659C7}" srcOrd="2" destOrd="0" parTransId="{7089E595-419A-443B-BD31-B556AE9E259C}" sibTransId="{DB4F21EA-D11D-4A25-BF88-2413959F8ED0}"/>
    <dgm:cxn modelId="{99D11952-4024-4907-9E86-377A149B1FC7}" srcId="{9DF91A36-080E-4773-9E5B-B9248FC8C422}" destId="{BC79F3B1-26A9-4DA8-A5D0-EB5F173E25E8}" srcOrd="1" destOrd="0" parTransId="{37AF7756-124F-4612-AC1D-5A5FA8BF5DC7}" sibTransId="{FCCFDEC6-3148-4B84-A828-C9A7D6E470A9}"/>
    <dgm:cxn modelId="{72ECB5AC-3642-4CE0-B1AF-E5D9DBF50D8F}" srcId="{EE33DF1E-8F9C-4334-A6A3-B26F6CC659C7}" destId="{69ED1E87-2286-4F15-8F3C-4285A46C2FE7}" srcOrd="1" destOrd="0" parTransId="{4EFC519C-6464-4633-936B-7CDC5DB8AD61}" sibTransId="{4404FBF8-708E-4975-A39D-7F2304B54E12}"/>
    <dgm:cxn modelId="{EDA38A4C-0DDA-44A3-8CCD-CD293AF00A5C}" type="presOf" srcId="{EE33DF1E-8F9C-4334-A6A3-B26F6CC659C7}" destId="{D3A4150F-EA6D-4FBF-A2C9-C7C1952DE758}" srcOrd="1" destOrd="0" presId="urn:microsoft.com/office/officeart/2005/8/layout/venn1"/>
    <dgm:cxn modelId="{3F8FDFB9-4CF2-4E66-8DA0-F278A0AA82AA}" type="presOf" srcId="{92E41CC5-A69E-48AC-83CC-238366019E2C}" destId="{ACA5235B-057F-40A0-8459-76E33D281E52}" srcOrd="1" destOrd="1" presId="urn:microsoft.com/office/officeart/2005/8/layout/venn1"/>
    <dgm:cxn modelId="{812A882E-5FFA-4393-ADF7-04A4BDB6DD4C}" type="presOf" srcId="{5CDA572B-7CF4-4D0A-9B15-BA02BBA3086E}" destId="{ACA5235B-057F-40A0-8459-76E33D281E52}" srcOrd="1" destOrd="3" presId="urn:microsoft.com/office/officeart/2005/8/layout/venn1"/>
    <dgm:cxn modelId="{F1CEBBAC-F2DA-4BD1-BF64-7DDF61C90F3E}" srcId="{EE33DF1E-8F9C-4334-A6A3-B26F6CC659C7}" destId="{90C361AA-2018-4C64-85B8-1B02D7294D52}" srcOrd="0" destOrd="0" parTransId="{603F6C7C-3E9A-4081-9D7D-12468E39DCBF}" sibTransId="{D92F56F2-96E7-4FFE-ACBD-C0925B3382A1}"/>
    <dgm:cxn modelId="{C1E234FD-CAB3-4714-9E38-73A0979C7E1F}" type="presOf" srcId="{B4C12CE4-FAA3-4607-8EBD-72F777A8254F}" destId="{53652C65-6D92-4D41-8BAC-D8680B5DE830}" srcOrd="0" destOrd="2" presId="urn:microsoft.com/office/officeart/2005/8/layout/venn1"/>
    <dgm:cxn modelId="{F016BFB9-37DA-4093-BD60-A308E45ECEEC}" srcId="{1BAD8522-E1D8-4100-9F9C-B922C6893C90}" destId="{F0ED2BDD-5EFF-4B2D-AF97-3470E2C34E25}" srcOrd="1" destOrd="0" parTransId="{7BF5762E-CA5A-4A96-8A1D-4699EADF930C}" sibTransId="{6D32A681-E82D-4E18-A176-1E4E849D3EF8}"/>
    <dgm:cxn modelId="{507F9CDA-8CDF-4814-8FD9-7B81B9D16E94}" type="presOf" srcId="{F1363266-3748-4372-BD2D-7709C4A2BDC1}" destId="{C29A7D3D-C70F-4DC9-A146-EE1832BE1F1C}" srcOrd="0" destOrd="3" presId="urn:microsoft.com/office/officeart/2005/8/layout/venn1"/>
    <dgm:cxn modelId="{82350964-126A-4F77-AEFF-6DD83F5EFB05}" type="presOf" srcId="{BC79F3B1-26A9-4DA8-A5D0-EB5F173E25E8}" destId="{FA014BDA-19EF-48C8-ABE2-B12B645AABEA}" srcOrd="0" destOrd="2" presId="urn:microsoft.com/office/officeart/2005/8/layout/venn1"/>
    <dgm:cxn modelId="{0BF2B82F-C1AB-445F-86D9-799A0F19E6ED}" type="presOf" srcId="{90C361AA-2018-4C64-85B8-1B02D7294D52}" destId="{D3A4150F-EA6D-4FBF-A2C9-C7C1952DE758}" srcOrd="1" destOrd="1" presId="urn:microsoft.com/office/officeart/2005/8/layout/venn1"/>
    <dgm:cxn modelId="{DAF3202B-AD89-4A29-8D72-154F8BD09D66}" type="presOf" srcId="{F1363266-3748-4372-BD2D-7709C4A2BDC1}" destId="{48D49D44-F190-4ACE-A835-B8ADA6E20A8E}" srcOrd="1" destOrd="3" presId="urn:microsoft.com/office/officeart/2005/8/layout/venn1"/>
    <dgm:cxn modelId="{C9EFE20F-042D-42D8-AB5D-AD27852D9451}" type="presOf" srcId="{69ED1E87-2286-4F15-8F3C-4285A46C2FE7}" destId="{D3A4150F-EA6D-4FBF-A2C9-C7C1952DE758}" srcOrd="1" destOrd="2" presId="urn:microsoft.com/office/officeart/2005/8/layout/venn1"/>
    <dgm:cxn modelId="{7271B422-6955-4CEE-A531-3F3CF1719CBF}" type="presOf" srcId="{1BAD8522-E1D8-4100-9F9C-B922C6893C90}" destId="{704D0448-3B24-4D80-A62A-82D53BD2C2F7}" srcOrd="0" destOrd="0" presId="urn:microsoft.com/office/officeart/2005/8/layout/venn1"/>
    <dgm:cxn modelId="{F6F2ED80-549B-486D-B3E3-6733AE7FA451}" type="presOf" srcId="{F0ED2BDD-5EFF-4B2D-AF97-3470E2C34E25}" destId="{9113EAB0-FA73-4896-AB8C-8976B72E1423}" srcOrd="1" destOrd="0" presId="urn:microsoft.com/office/officeart/2005/8/layout/venn1"/>
    <dgm:cxn modelId="{6F641969-6ADD-4CD4-8EFA-5C205EBF1341}" type="presOf" srcId="{9DF91A36-080E-4773-9E5B-B9248FC8C422}" destId="{FA014BDA-19EF-48C8-ABE2-B12B645AABEA}" srcOrd="1" destOrd="0" presId="urn:microsoft.com/office/officeart/2005/8/layout/venn1"/>
    <dgm:cxn modelId="{3B9D5982-2ABB-45D3-B180-3B44F502FF25}" type="presOf" srcId="{F7F9F443-C9DF-4325-83D7-C43BAE357E38}" destId="{C29A7D3D-C70F-4DC9-A146-EE1832BE1F1C}" srcOrd="0" destOrd="2" presId="urn:microsoft.com/office/officeart/2005/8/layout/venn1"/>
    <dgm:cxn modelId="{A2FE667A-EE24-4B2B-864B-C303D4490CBF}" type="presOf" srcId="{71DB8A13-6225-4061-8BE7-6AE5C06A9D70}" destId="{48D49D44-F190-4ACE-A835-B8ADA6E20A8E}" srcOrd="1" destOrd="1" presId="urn:microsoft.com/office/officeart/2005/8/layout/venn1"/>
    <dgm:cxn modelId="{B4C309CC-9080-4E87-BCDA-BCE438021355}" srcId="{EC912083-46BA-47EC-834F-B53C28E6D0BD}" destId="{F7F9F443-C9DF-4325-83D7-C43BAE357E38}" srcOrd="1" destOrd="0" parTransId="{20A6C0AA-9997-404A-AD2C-B1DE05740BF7}" sibTransId="{4E0C64E0-81C4-4BB0-853A-95E236F76D26}"/>
    <dgm:cxn modelId="{D59FE320-29AC-4A20-B546-91BC1A29BB54}" type="presOf" srcId="{90C361AA-2018-4C64-85B8-1B02D7294D52}" destId="{5E446F3A-1A8D-4DFA-AD90-3C911617AE95}" srcOrd="0" destOrd="1" presId="urn:microsoft.com/office/officeart/2005/8/layout/venn1"/>
    <dgm:cxn modelId="{3557A156-06E6-46CA-B523-457E2B4D75BB}" srcId="{F0ED2BDD-5EFF-4B2D-AF97-3470E2C34E25}" destId="{190C37DF-CCFE-4AE0-8B03-6025BB3A77AF}" srcOrd="0" destOrd="0" parTransId="{67E77B2F-D424-4E30-B065-1F985D463ADA}" sibTransId="{8D377E57-C52B-40C3-ACA8-B71344ED3355}"/>
    <dgm:cxn modelId="{583C9A05-040A-40C5-85B2-BDD8990B2715}" srcId="{1BAD8522-E1D8-4100-9F9C-B922C6893C90}" destId="{9DF91A36-080E-4773-9E5B-B9248FC8C422}" srcOrd="3" destOrd="0" parTransId="{2F07DE47-A7E2-4E54-9B69-48CCF60BD524}" sibTransId="{6D25B963-945E-4253-BC34-3D14A0F987E2}"/>
    <dgm:cxn modelId="{15711434-21C0-4173-A40B-B83889774297}" type="presOf" srcId="{9DF91A36-080E-4773-9E5B-B9248FC8C422}" destId="{ACA5235B-057F-40A0-8459-76E33D281E52}" srcOrd="0" destOrd="0" presId="urn:microsoft.com/office/officeart/2005/8/layout/venn1"/>
    <dgm:cxn modelId="{49113A17-95D6-4A7B-B964-767A9FD1C496}" type="presOf" srcId="{BC79F3B1-26A9-4DA8-A5D0-EB5F173E25E8}" destId="{ACA5235B-057F-40A0-8459-76E33D281E52}" srcOrd="1" destOrd="2" presId="urn:microsoft.com/office/officeart/2005/8/layout/venn1"/>
    <dgm:cxn modelId="{58B63ADD-6CB4-4181-ADBB-3F961B5EAB75}" srcId="{1BAD8522-E1D8-4100-9F9C-B922C6893C90}" destId="{EC912083-46BA-47EC-834F-B53C28E6D0BD}" srcOrd="0" destOrd="0" parTransId="{F1078060-4F1D-4792-900A-9DC3C71D1776}" sibTransId="{B4159C30-DBE3-473F-B6E7-4D39883C930F}"/>
    <dgm:cxn modelId="{47696F0B-3DDC-4D2D-98C0-8EAD0113061D}" type="presOf" srcId="{71DB8A13-6225-4061-8BE7-6AE5C06A9D70}" destId="{C29A7D3D-C70F-4DC9-A146-EE1832BE1F1C}" srcOrd="0" destOrd="1" presId="urn:microsoft.com/office/officeart/2005/8/layout/venn1"/>
    <dgm:cxn modelId="{3BFBA976-BE4D-46AC-883B-2C10D3FFD09B}" type="presOf" srcId="{B4C12CE4-FAA3-4607-8EBD-72F777A8254F}" destId="{9113EAB0-FA73-4896-AB8C-8976B72E1423}" srcOrd="1" destOrd="2" presId="urn:microsoft.com/office/officeart/2005/8/layout/venn1"/>
    <dgm:cxn modelId="{A0B116EC-5B63-4691-9323-4A82346E6531}" srcId="{EC912083-46BA-47EC-834F-B53C28E6D0BD}" destId="{71DB8A13-6225-4061-8BE7-6AE5C06A9D70}" srcOrd="0" destOrd="0" parTransId="{FF290305-ABCE-4EF0-BC94-65F6281BDF15}" sibTransId="{6029C3EC-8287-4BB2-A3AE-C797D5B72E2D}"/>
    <dgm:cxn modelId="{1D68267D-90E9-4D81-AA7F-FA316E2C2836}" type="presOf" srcId="{EC912083-46BA-47EC-834F-B53C28E6D0BD}" destId="{C29A7D3D-C70F-4DC9-A146-EE1832BE1F1C}" srcOrd="0" destOrd="0" presId="urn:microsoft.com/office/officeart/2005/8/layout/venn1"/>
    <dgm:cxn modelId="{D3939B1D-1A3B-4F2E-89B8-185EBFF3CB5D}" type="presOf" srcId="{F7F9F443-C9DF-4325-83D7-C43BAE357E38}" destId="{48D49D44-F190-4ACE-A835-B8ADA6E20A8E}" srcOrd="1" destOrd="2" presId="urn:microsoft.com/office/officeart/2005/8/layout/venn1"/>
    <dgm:cxn modelId="{4AABF4AC-5424-458D-8182-8D5304B104E9}" type="presOf" srcId="{EC912083-46BA-47EC-834F-B53C28E6D0BD}" destId="{48D49D44-F190-4ACE-A835-B8ADA6E20A8E}" srcOrd="1" destOrd="0" presId="urn:microsoft.com/office/officeart/2005/8/layout/venn1"/>
    <dgm:cxn modelId="{59747C9C-CCD2-43E4-BE8D-7B624EB028D4}" type="presOf" srcId="{69ED1E87-2286-4F15-8F3C-4285A46C2FE7}" destId="{5E446F3A-1A8D-4DFA-AD90-3C911617AE95}" srcOrd="0" destOrd="2" presId="urn:microsoft.com/office/officeart/2005/8/layout/venn1"/>
    <dgm:cxn modelId="{AD245571-304A-48A4-8480-2C50B0B58A19}" srcId="{9DF91A36-080E-4773-9E5B-B9248FC8C422}" destId="{5CDA572B-7CF4-4D0A-9B15-BA02BBA3086E}" srcOrd="2" destOrd="0" parTransId="{5B9B8213-034F-4136-8C5A-79014D2A4AF3}" sibTransId="{FBB2DDEA-E8AA-404B-923B-9B0D9DB3606E}"/>
    <dgm:cxn modelId="{0315A2F7-D06C-48A6-A35F-A854866DC186}" srcId="{EC912083-46BA-47EC-834F-B53C28E6D0BD}" destId="{F1363266-3748-4372-BD2D-7709C4A2BDC1}" srcOrd="2" destOrd="0" parTransId="{4A0B488C-4237-46E6-B7D8-096182C68F11}" sibTransId="{6DA5C5D6-F6FA-4EBC-89FE-12F58ECBAD84}"/>
    <dgm:cxn modelId="{FBB6C9B3-05CE-4814-A8FE-E571B6D062E1}" type="presOf" srcId="{5CDA572B-7CF4-4D0A-9B15-BA02BBA3086E}" destId="{FA014BDA-19EF-48C8-ABE2-B12B645AABEA}" srcOrd="0" destOrd="3" presId="urn:microsoft.com/office/officeart/2005/8/layout/venn1"/>
    <dgm:cxn modelId="{FC57F505-D3E3-4FB0-A75C-74851CCB5CC4}" type="presOf" srcId="{EE33DF1E-8F9C-4334-A6A3-B26F6CC659C7}" destId="{5E446F3A-1A8D-4DFA-AD90-3C911617AE95}" srcOrd="0" destOrd="0" presId="urn:microsoft.com/office/officeart/2005/8/layout/venn1"/>
    <dgm:cxn modelId="{2363C30E-BE06-4B89-ADFE-C634BB0CB4B3}" type="presParOf" srcId="{704D0448-3B24-4D80-A62A-82D53BD2C2F7}" destId="{48D49D44-F190-4ACE-A835-B8ADA6E20A8E}" srcOrd="0" destOrd="0" presId="urn:microsoft.com/office/officeart/2005/8/layout/venn1"/>
    <dgm:cxn modelId="{904135DE-9ECB-4DF9-984F-ED086C37557A}" type="presParOf" srcId="{704D0448-3B24-4D80-A62A-82D53BD2C2F7}" destId="{C29A7D3D-C70F-4DC9-A146-EE1832BE1F1C}" srcOrd="1" destOrd="0" presId="urn:microsoft.com/office/officeart/2005/8/layout/venn1"/>
    <dgm:cxn modelId="{8A21D689-4E50-465D-A794-8110FF531F33}" type="presParOf" srcId="{704D0448-3B24-4D80-A62A-82D53BD2C2F7}" destId="{9113EAB0-FA73-4896-AB8C-8976B72E1423}" srcOrd="2" destOrd="0" presId="urn:microsoft.com/office/officeart/2005/8/layout/venn1"/>
    <dgm:cxn modelId="{CDE4CE5E-A00C-4980-8C98-26332F5C4336}" type="presParOf" srcId="{704D0448-3B24-4D80-A62A-82D53BD2C2F7}" destId="{53652C65-6D92-4D41-8BAC-D8680B5DE830}" srcOrd="3" destOrd="0" presId="urn:microsoft.com/office/officeart/2005/8/layout/venn1"/>
    <dgm:cxn modelId="{E06B68B4-B7F5-4769-996A-2DD639EF7C71}" type="presParOf" srcId="{704D0448-3B24-4D80-A62A-82D53BD2C2F7}" destId="{D3A4150F-EA6D-4FBF-A2C9-C7C1952DE758}" srcOrd="4" destOrd="0" presId="urn:microsoft.com/office/officeart/2005/8/layout/venn1"/>
    <dgm:cxn modelId="{70B2993D-ED0A-4F0C-8B55-787FE53ED041}" type="presParOf" srcId="{704D0448-3B24-4D80-A62A-82D53BD2C2F7}" destId="{5E446F3A-1A8D-4DFA-AD90-3C911617AE95}" srcOrd="5" destOrd="0" presId="urn:microsoft.com/office/officeart/2005/8/layout/venn1"/>
    <dgm:cxn modelId="{28740FD9-0CD3-44ED-91AF-3A2624F0B0A6}" type="presParOf" srcId="{704D0448-3B24-4D80-A62A-82D53BD2C2F7}" destId="{FA014BDA-19EF-48C8-ABE2-B12B645AABEA}" srcOrd="6" destOrd="0" presId="urn:microsoft.com/office/officeart/2005/8/layout/venn1"/>
    <dgm:cxn modelId="{30F4FDE4-AE54-442B-954F-0D8EA29C52BA}" type="presParOf" srcId="{704D0448-3B24-4D80-A62A-82D53BD2C2F7}" destId="{ACA5235B-057F-40A0-8459-76E33D281E52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64802-EC71-4C61-B233-E4187CD919DF}" type="doc">
      <dgm:prSet loTypeId="urn:microsoft.com/office/officeart/2005/8/layout/target1" loCatId="relationship" qsTypeId="urn:microsoft.com/office/officeart/2005/8/quickstyle/simple2" qsCatId="simple" csTypeId="urn:microsoft.com/office/officeart/2005/8/colors/accent3_3" csCatId="accent3" phldr="1"/>
      <dgm:spPr/>
    </dgm:pt>
    <dgm:pt modelId="{0E9B0600-1A05-4EDC-B000-9319307D654F}">
      <dgm:prSet phldrT="[Text]" custT="1"/>
      <dgm:spPr/>
      <dgm:t>
        <a:bodyPr/>
        <a:lstStyle/>
        <a:p>
          <a:r>
            <a:rPr lang="en-US" sz="1600" dirty="0" smtClean="0"/>
            <a:t>GLA Internal:</a:t>
          </a:r>
        </a:p>
        <a:p>
          <a:r>
            <a:rPr lang="en-US" sz="1600" dirty="0" smtClean="0"/>
            <a:t>Labor Union, Quality Management, Regional </a:t>
          </a:r>
          <a:r>
            <a:rPr lang="en-US" sz="1600" dirty="0" err="1" smtClean="0"/>
            <a:t>Commisioner</a:t>
          </a:r>
          <a:endParaRPr lang="en-US" sz="1600" dirty="0"/>
        </a:p>
      </dgm:t>
    </dgm:pt>
    <dgm:pt modelId="{CD67C541-AF26-4CF2-9EC3-6B190BF39E83}" type="parTrans" cxnId="{B9639867-7FBE-4894-A1EE-B64FCEEA5C44}">
      <dgm:prSet/>
      <dgm:spPr/>
      <dgm:t>
        <a:bodyPr/>
        <a:lstStyle/>
        <a:p>
          <a:endParaRPr lang="en-US"/>
        </a:p>
      </dgm:t>
    </dgm:pt>
    <dgm:pt modelId="{4F8521EB-0CF9-4025-A8D1-5AA854554D4C}" type="sibTrans" cxnId="{B9639867-7FBE-4894-A1EE-B64FCEEA5C44}">
      <dgm:prSet/>
      <dgm:spPr/>
      <dgm:t>
        <a:bodyPr/>
        <a:lstStyle/>
        <a:p>
          <a:endParaRPr lang="en-US"/>
        </a:p>
      </dgm:t>
    </dgm:pt>
    <dgm:pt modelId="{47CC3F9E-1451-4D40-BDEB-9A94067D7428}">
      <dgm:prSet phldrT="[Text]" custT="1"/>
      <dgm:spPr/>
      <dgm:t>
        <a:bodyPr/>
        <a:lstStyle/>
        <a:p>
          <a:r>
            <a:rPr lang="en-US" sz="1600" dirty="0" smtClean="0"/>
            <a:t>External:</a:t>
          </a:r>
        </a:p>
        <a:p>
          <a:r>
            <a:rPr lang="en-US" sz="1600" dirty="0" smtClean="0"/>
            <a:t>CAP   866-236-7212</a:t>
          </a:r>
        </a:p>
        <a:p>
          <a:r>
            <a:rPr lang="en-US" sz="1600" dirty="0" smtClean="0"/>
            <a:t>COLA 800-981-9883</a:t>
          </a:r>
        </a:p>
        <a:p>
          <a:r>
            <a:rPr lang="en-US" sz="1600" dirty="0" smtClean="0"/>
            <a:t>OIG, OSHA</a:t>
          </a:r>
          <a:endParaRPr lang="en-US" sz="1600" dirty="0"/>
        </a:p>
      </dgm:t>
    </dgm:pt>
    <dgm:pt modelId="{E6F49BA0-50F9-4F0C-B6FF-E2CA9EB3033C}" type="parTrans" cxnId="{0CAA19C6-9DEF-4879-9ED3-11EE6AA8356E}">
      <dgm:prSet/>
      <dgm:spPr/>
      <dgm:t>
        <a:bodyPr/>
        <a:lstStyle/>
        <a:p>
          <a:endParaRPr lang="en-US"/>
        </a:p>
      </dgm:t>
    </dgm:pt>
    <dgm:pt modelId="{313D1278-65D1-4B54-8200-4629AD4072F2}" type="sibTrans" cxnId="{0CAA19C6-9DEF-4879-9ED3-11EE6AA8356E}">
      <dgm:prSet/>
      <dgm:spPr/>
      <dgm:t>
        <a:bodyPr/>
        <a:lstStyle/>
        <a:p>
          <a:endParaRPr lang="en-US"/>
        </a:p>
      </dgm:t>
    </dgm:pt>
    <dgm:pt modelId="{19FF6AFC-E488-4901-8806-FD5912BC1522}">
      <dgm:prSet phldrT="[Text]" custT="1"/>
      <dgm:spPr/>
      <dgm:t>
        <a:bodyPr/>
        <a:lstStyle/>
        <a:p>
          <a:r>
            <a:rPr lang="en-US" sz="1600" dirty="0" smtClean="0"/>
            <a:t>Lab Internal:</a:t>
          </a:r>
        </a:p>
        <a:p>
          <a:r>
            <a:rPr lang="en-US" sz="1600" dirty="0" smtClean="0"/>
            <a:t>Chain of Command, LINC, ROC</a:t>
          </a:r>
        </a:p>
      </dgm:t>
    </dgm:pt>
    <dgm:pt modelId="{193DA9AB-F7B2-42F2-913A-A5A31CF06A80}" type="sibTrans" cxnId="{1DB6E636-9E07-42CD-A5DA-C17D1F04409D}">
      <dgm:prSet/>
      <dgm:spPr/>
      <dgm:t>
        <a:bodyPr/>
        <a:lstStyle/>
        <a:p>
          <a:endParaRPr lang="en-US"/>
        </a:p>
      </dgm:t>
    </dgm:pt>
    <dgm:pt modelId="{1899C7EE-FC79-4D03-ABA5-2CB26AB9ED82}" type="parTrans" cxnId="{1DB6E636-9E07-42CD-A5DA-C17D1F04409D}">
      <dgm:prSet/>
      <dgm:spPr/>
      <dgm:t>
        <a:bodyPr/>
        <a:lstStyle/>
        <a:p>
          <a:endParaRPr lang="en-US"/>
        </a:p>
      </dgm:t>
    </dgm:pt>
    <dgm:pt modelId="{D36E356A-C02D-4C93-8558-5DC3C5726709}" type="pres">
      <dgm:prSet presAssocID="{7C464802-EC71-4C61-B233-E4187CD919DF}" presName="composite" presStyleCnt="0">
        <dgm:presLayoutVars>
          <dgm:chMax val="5"/>
          <dgm:dir/>
          <dgm:resizeHandles val="exact"/>
        </dgm:presLayoutVars>
      </dgm:prSet>
      <dgm:spPr/>
    </dgm:pt>
    <dgm:pt modelId="{93FBE92D-80F3-4918-AF61-446D820E8271}" type="pres">
      <dgm:prSet presAssocID="{19FF6AFC-E488-4901-8806-FD5912BC1522}" presName="circle1" presStyleLbl="lnNode1" presStyleIdx="0" presStyleCnt="3" custScaleX="94441" custScaleY="98610"/>
      <dgm:spPr/>
    </dgm:pt>
    <dgm:pt modelId="{04E9B0C7-F7F3-4E3E-BB2A-AB6ABECAF9E5}" type="pres">
      <dgm:prSet presAssocID="{19FF6AFC-E488-4901-8806-FD5912BC1522}" presName="text1" presStyleLbl="revTx" presStyleIdx="0" presStyleCnt="3" custScaleX="148887" custScaleY="113334" custLinFactNeighborX="-556" custLinFactNeighborY="-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9604E-AB4D-4768-B004-B9AF760BCECD}" type="pres">
      <dgm:prSet presAssocID="{19FF6AFC-E488-4901-8806-FD5912BC1522}" presName="line1" presStyleLbl="callout" presStyleIdx="0" presStyleCnt="6"/>
      <dgm:spPr>
        <a:ln>
          <a:noFill/>
        </a:ln>
      </dgm:spPr>
    </dgm:pt>
    <dgm:pt modelId="{7B7916E5-B2AD-422B-9571-DD9EE3E24686}" type="pres">
      <dgm:prSet presAssocID="{19FF6AFC-E488-4901-8806-FD5912BC1522}" presName="d1" presStyleLbl="callout" presStyleIdx="1" presStyleCnt="6" custScaleX="107118" custScaleY="110402" custLinFactNeighborX="640" custLinFactNeighborY="-6139"/>
      <dgm:spPr/>
    </dgm:pt>
    <dgm:pt modelId="{BD17223D-5068-4FE8-8FEE-3140C49448EA}" type="pres">
      <dgm:prSet presAssocID="{0E9B0600-1A05-4EDC-B000-9319307D654F}" presName="circle2" presStyleLbl="lnNode1" presStyleIdx="1" presStyleCnt="3" custScaleX="83332" custScaleY="84722"/>
      <dgm:spPr/>
    </dgm:pt>
    <dgm:pt modelId="{482FB5E8-EEAD-4C5E-BB28-7497619C6C08}" type="pres">
      <dgm:prSet presAssocID="{0E9B0600-1A05-4EDC-B000-9319307D654F}" presName="text2" presStyleLbl="revTx" presStyleIdx="1" presStyleCnt="3" custScaleX="117776" custScaleY="169525" custLinFactNeighborX="-17777" custLinFactNeighborY="47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F7C4B-E744-4B1C-A696-BF1C2D293CA3}" type="pres">
      <dgm:prSet presAssocID="{0E9B0600-1A05-4EDC-B000-9319307D654F}" presName="line2" presStyleLbl="callout" presStyleIdx="2" presStyleCnt="6" custLinFactY="1100000" custLinFactNeighborX="91110" custLinFactNeighborY="1188661"/>
      <dgm:spPr>
        <a:ln>
          <a:noFill/>
        </a:ln>
      </dgm:spPr>
    </dgm:pt>
    <dgm:pt modelId="{873C3A97-FC34-4A3B-AFDC-18A8832F6C66}" type="pres">
      <dgm:prSet presAssocID="{0E9B0600-1A05-4EDC-B000-9319307D654F}" presName="d2" presStyleLbl="callout" presStyleIdx="3" presStyleCnt="6" custFlipHor="0" custScaleX="105992" custScaleY="80491" custLinFactNeighborX="2577" custLinFactNeighborY="-8164"/>
      <dgm:spPr/>
    </dgm:pt>
    <dgm:pt modelId="{7A2539F1-DE98-4B16-B68A-9CF50D328AE4}" type="pres">
      <dgm:prSet presAssocID="{47CC3F9E-1451-4D40-BDEB-9A94067D7428}" presName="circle3" presStyleLbl="lnNode1" presStyleIdx="2" presStyleCnt="3" custScaleX="89999" custScaleY="91111" custLinFactNeighborX="-6667" custLinFactNeighborY="139"/>
      <dgm:spPr/>
    </dgm:pt>
    <dgm:pt modelId="{AD7A08C9-A02E-43E3-8764-581E66B3E4C9}" type="pres">
      <dgm:prSet presAssocID="{47CC3F9E-1451-4D40-BDEB-9A94067D7428}" presName="text3" presStyleLbl="revTx" presStyleIdx="2" presStyleCnt="3" custScaleX="133332" custScaleY="189524" custLinFactY="19524" custLinFactNeighborX="-833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BDAC3-9352-45E5-B314-2FC0E4358C9E}" type="pres">
      <dgm:prSet presAssocID="{47CC3F9E-1451-4D40-BDEB-9A94067D7428}" presName="line3" presStyleLbl="callout" presStyleIdx="4" presStyleCnt="6" custLinFactY="2700000" custLinFactNeighborX="94222" custLinFactNeighborY="2782167"/>
      <dgm:spPr>
        <a:ln>
          <a:noFill/>
        </a:ln>
      </dgm:spPr>
    </dgm:pt>
    <dgm:pt modelId="{948EC3B1-C49E-47C5-9219-651C36AC9070}" type="pres">
      <dgm:prSet presAssocID="{47CC3F9E-1451-4D40-BDEB-9A94067D7428}" presName="d3" presStyleLbl="callout" presStyleIdx="5" presStyleCnt="6" custFlipVert="1" custFlipHor="1" custScaleX="108144" custScaleY="26886" custLinFactNeighborX="5020" custLinFactNeighborY="23010"/>
      <dgm:spPr/>
    </dgm:pt>
  </dgm:ptLst>
  <dgm:cxnLst>
    <dgm:cxn modelId="{0CAA19C6-9DEF-4879-9ED3-11EE6AA8356E}" srcId="{7C464802-EC71-4C61-B233-E4187CD919DF}" destId="{47CC3F9E-1451-4D40-BDEB-9A94067D7428}" srcOrd="2" destOrd="0" parTransId="{E6F49BA0-50F9-4F0C-B6FF-E2CA9EB3033C}" sibTransId="{313D1278-65D1-4B54-8200-4629AD4072F2}"/>
    <dgm:cxn modelId="{1DB6E636-9E07-42CD-A5DA-C17D1F04409D}" srcId="{7C464802-EC71-4C61-B233-E4187CD919DF}" destId="{19FF6AFC-E488-4901-8806-FD5912BC1522}" srcOrd="0" destOrd="0" parTransId="{1899C7EE-FC79-4D03-ABA5-2CB26AB9ED82}" sibTransId="{193DA9AB-F7B2-42F2-913A-A5A31CF06A80}"/>
    <dgm:cxn modelId="{B9639867-7FBE-4894-A1EE-B64FCEEA5C44}" srcId="{7C464802-EC71-4C61-B233-E4187CD919DF}" destId="{0E9B0600-1A05-4EDC-B000-9319307D654F}" srcOrd="1" destOrd="0" parTransId="{CD67C541-AF26-4CF2-9EC3-6B190BF39E83}" sibTransId="{4F8521EB-0CF9-4025-A8D1-5AA854554D4C}"/>
    <dgm:cxn modelId="{F29455A0-E1B2-4CDC-992D-7548B3E50C61}" type="presOf" srcId="{19FF6AFC-E488-4901-8806-FD5912BC1522}" destId="{04E9B0C7-F7F3-4E3E-BB2A-AB6ABECAF9E5}" srcOrd="0" destOrd="0" presId="urn:microsoft.com/office/officeart/2005/8/layout/target1"/>
    <dgm:cxn modelId="{E3E9D1FB-535F-4924-A6A3-E2EDA318F897}" type="presOf" srcId="{0E9B0600-1A05-4EDC-B000-9319307D654F}" destId="{482FB5E8-EEAD-4C5E-BB28-7497619C6C08}" srcOrd="0" destOrd="0" presId="urn:microsoft.com/office/officeart/2005/8/layout/target1"/>
    <dgm:cxn modelId="{71F3C1D5-3BBA-47BF-919B-FA6343177FB2}" type="presOf" srcId="{47CC3F9E-1451-4D40-BDEB-9A94067D7428}" destId="{AD7A08C9-A02E-43E3-8764-581E66B3E4C9}" srcOrd="0" destOrd="0" presId="urn:microsoft.com/office/officeart/2005/8/layout/target1"/>
    <dgm:cxn modelId="{1DDBE4C4-A92B-4D2F-94D4-BA3CF98FD487}" type="presOf" srcId="{7C464802-EC71-4C61-B233-E4187CD919DF}" destId="{D36E356A-C02D-4C93-8558-5DC3C5726709}" srcOrd="0" destOrd="0" presId="urn:microsoft.com/office/officeart/2005/8/layout/target1"/>
    <dgm:cxn modelId="{0CC068F0-E3AB-4DB6-B89B-6520FAAB792F}" type="presParOf" srcId="{D36E356A-C02D-4C93-8558-5DC3C5726709}" destId="{93FBE92D-80F3-4918-AF61-446D820E8271}" srcOrd="0" destOrd="0" presId="urn:microsoft.com/office/officeart/2005/8/layout/target1"/>
    <dgm:cxn modelId="{F808084A-8732-4E39-82F8-AD23DB986A8A}" type="presParOf" srcId="{D36E356A-C02D-4C93-8558-5DC3C5726709}" destId="{04E9B0C7-F7F3-4E3E-BB2A-AB6ABECAF9E5}" srcOrd="1" destOrd="0" presId="urn:microsoft.com/office/officeart/2005/8/layout/target1"/>
    <dgm:cxn modelId="{9FC72B7B-9241-4B7B-A865-E6E8A927FA3F}" type="presParOf" srcId="{D36E356A-C02D-4C93-8558-5DC3C5726709}" destId="{7629604E-AB4D-4768-B004-B9AF760BCECD}" srcOrd="2" destOrd="0" presId="urn:microsoft.com/office/officeart/2005/8/layout/target1"/>
    <dgm:cxn modelId="{43A8A76D-D284-49AA-BD0F-5771A515EF5A}" type="presParOf" srcId="{D36E356A-C02D-4C93-8558-5DC3C5726709}" destId="{7B7916E5-B2AD-422B-9571-DD9EE3E24686}" srcOrd="3" destOrd="0" presId="urn:microsoft.com/office/officeart/2005/8/layout/target1"/>
    <dgm:cxn modelId="{215DDF18-DBC4-43BF-8F84-77D92A0FE5CB}" type="presParOf" srcId="{D36E356A-C02D-4C93-8558-5DC3C5726709}" destId="{BD17223D-5068-4FE8-8FEE-3140C49448EA}" srcOrd="4" destOrd="0" presId="urn:microsoft.com/office/officeart/2005/8/layout/target1"/>
    <dgm:cxn modelId="{D0AF0F04-49BF-44A8-9166-43D228777803}" type="presParOf" srcId="{D36E356A-C02D-4C93-8558-5DC3C5726709}" destId="{482FB5E8-EEAD-4C5E-BB28-7497619C6C08}" srcOrd="5" destOrd="0" presId="urn:microsoft.com/office/officeart/2005/8/layout/target1"/>
    <dgm:cxn modelId="{3E070D10-6A83-4872-931B-4450AF8644A1}" type="presParOf" srcId="{D36E356A-C02D-4C93-8558-5DC3C5726709}" destId="{ED4F7C4B-E744-4B1C-A696-BF1C2D293CA3}" srcOrd="6" destOrd="0" presId="urn:microsoft.com/office/officeart/2005/8/layout/target1"/>
    <dgm:cxn modelId="{624E2581-7219-4F71-B3D0-EF69E57B12CD}" type="presParOf" srcId="{D36E356A-C02D-4C93-8558-5DC3C5726709}" destId="{873C3A97-FC34-4A3B-AFDC-18A8832F6C66}" srcOrd="7" destOrd="0" presId="urn:microsoft.com/office/officeart/2005/8/layout/target1"/>
    <dgm:cxn modelId="{05E30AF2-7CE4-4BB1-950E-BEB742171B1F}" type="presParOf" srcId="{D36E356A-C02D-4C93-8558-5DC3C5726709}" destId="{7A2539F1-DE98-4B16-B68A-9CF50D328AE4}" srcOrd="8" destOrd="0" presId="urn:microsoft.com/office/officeart/2005/8/layout/target1"/>
    <dgm:cxn modelId="{910BB717-0A59-4030-99F9-94ED738DBD87}" type="presParOf" srcId="{D36E356A-C02D-4C93-8558-5DC3C5726709}" destId="{AD7A08C9-A02E-43E3-8764-581E66B3E4C9}" srcOrd="9" destOrd="0" presId="urn:microsoft.com/office/officeart/2005/8/layout/target1"/>
    <dgm:cxn modelId="{8C80EDA4-FB5C-49C0-AFF4-40FE7AEA9E1C}" type="presParOf" srcId="{D36E356A-C02D-4C93-8558-5DC3C5726709}" destId="{082BDAC3-9352-45E5-B314-2FC0E4358C9E}" srcOrd="10" destOrd="0" presId="urn:microsoft.com/office/officeart/2005/8/layout/target1"/>
    <dgm:cxn modelId="{5C74D76D-8082-4B13-B872-76D95B06F24B}" type="presParOf" srcId="{D36E356A-C02D-4C93-8558-5DC3C5726709}" destId="{948EC3B1-C49E-47C5-9219-651C36AC9070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/>
          <a:lstStyle>
            <a:lvl1pPr algn="r">
              <a:defRPr sz="1200"/>
            </a:lvl1pPr>
          </a:lstStyle>
          <a:p>
            <a:fld id="{CED66660-1D4E-41B0-B49B-196B9882DC81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 anchor="b"/>
          <a:lstStyle>
            <a:lvl1pPr algn="r">
              <a:defRPr sz="1200"/>
            </a:lvl1pPr>
          </a:lstStyle>
          <a:p>
            <a:fld id="{CCFEC37C-2164-43E7-8DDB-145C057FF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85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/>
          <a:lstStyle>
            <a:lvl1pPr algn="r">
              <a:defRPr sz="1200"/>
            </a:lvl1pPr>
          </a:lstStyle>
          <a:p>
            <a:fld id="{AAC49A02-11D4-4433-88EA-27EA698B7664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2" tIns="46435" rIns="92872" bIns="464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72" tIns="46435" rIns="92872" bIns="46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72" tIns="46435" rIns="92872" bIns="46435" rtlCol="0" anchor="b"/>
          <a:lstStyle>
            <a:lvl1pPr algn="r">
              <a:defRPr sz="1200"/>
            </a:lvl1pPr>
          </a:lstStyle>
          <a:p>
            <a:fld id="{36BC7C22-AC3E-4A2B-A931-8B1CC73E2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7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7C22-AC3E-4A2B-A931-8B1CC73E21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5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7C22-AC3E-4A2B-A931-8B1CC73E21F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7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7C22-AC3E-4A2B-A931-8B1CC73E21F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46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7C22-AC3E-4A2B-A931-8B1CC73E21F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rget_l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125200" cy="6257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3276600"/>
            <a:ext cx="5181600" cy="1470025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191000"/>
            <a:ext cx="5181600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048001"/>
            <a:ext cx="2286000" cy="2666999"/>
          </a:xfrm>
        </p:spPr>
        <p:txBody>
          <a:bodyPr lIns="274320" tIns="0" rIns="182880">
            <a:norm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3048001"/>
            <a:ext cx="2286000" cy="2666999"/>
          </a:xfrm>
        </p:spPr>
        <p:txBody>
          <a:bodyPr lIns="274320" tIns="0" rIns="182880">
            <a:norm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77000" y="3048001"/>
            <a:ext cx="2286000" cy="2666999"/>
          </a:xfrm>
        </p:spPr>
        <p:txBody>
          <a:bodyPr lIns="274320" tIns="0" rIns="182880">
            <a:normAutofit/>
          </a:bodyPr>
          <a:lstStyle>
            <a:lvl1pPr>
              <a:lnSpc>
                <a:spcPct val="100000"/>
              </a:lnSpc>
              <a:defRPr sz="11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990601"/>
            <a:ext cx="2286000" cy="1981200"/>
          </a:xfrm>
        </p:spPr>
        <p:txBody>
          <a:bodyPr>
            <a:noAutofit/>
          </a:bodyPr>
          <a:lstStyle>
            <a:lvl1pPr>
              <a:defRPr sz="14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721100" y="990601"/>
            <a:ext cx="2222500" cy="1981200"/>
          </a:xfrm>
        </p:spPr>
        <p:txBody>
          <a:bodyPr>
            <a:normAutofit/>
          </a:bodyPr>
          <a:lstStyle>
            <a:lvl1pPr>
              <a:defRPr sz="14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477000" y="990601"/>
            <a:ext cx="2286000" cy="1981200"/>
          </a:xfrm>
        </p:spPr>
        <p:txBody>
          <a:bodyPr>
            <a:normAutofit/>
          </a:bodyPr>
          <a:lstStyle>
            <a:lvl1pPr>
              <a:defRPr sz="14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334000" cy="4602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3999"/>
            <a:ext cx="2855915" cy="460216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83000" y="91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429000" y="27138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429000" y="12954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429000" y="20046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29000" y="34230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429000" y="41322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429000" y="4841400"/>
            <a:ext cx="5257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36000" y="685800"/>
            <a:ext cx="7819800" cy="457200"/>
          </a:xfrm>
        </p:spPr>
        <p:txBody>
          <a:bodyPr>
            <a:normAutofit/>
          </a:bodyPr>
          <a:lstStyle>
            <a:lvl1pPr>
              <a:buFontTx/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85800" cy="624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-2331667" y="2570467"/>
            <a:ext cx="530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TARGET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dart_lef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152400"/>
            <a:ext cx="7010400" cy="701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arget_sol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0200" y="1524000"/>
            <a:ext cx="3810000" cy="3810000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990600" y="2743200"/>
            <a:ext cx="70104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00" y="2773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295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85800" cy="624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-2331667" y="2570467"/>
            <a:ext cx="530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TARGET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38100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66800"/>
            <a:ext cx="38862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990600"/>
            <a:ext cx="3886200" cy="304800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306512"/>
            <a:ext cx="3886200" cy="43322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1" y="990600"/>
            <a:ext cx="3810000" cy="304800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1" y="1295400"/>
            <a:ext cx="3810000" cy="43434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627313" cy="116205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5853113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2627313" cy="46910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68825"/>
            <a:ext cx="5486400" cy="566738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381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135563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FE93-F287-4331-B820-9EE2079A4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66800"/>
            <a:ext cx="77724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96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33800" y="636270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EA9EFE93-F287-4331-B820-9EE2079A43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85800" cy="624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art_and_target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-76200" y="4267200"/>
            <a:ext cx="2514600" cy="2514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5400000">
            <a:off x="-2331667" y="2570467"/>
            <a:ext cx="530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TARGET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TARGET 2015</a:t>
            </a:r>
            <a:br>
              <a:rPr lang="en-US" dirty="0" smtClean="0"/>
            </a:br>
            <a:r>
              <a:rPr lang="en-US" dirty="0" smtClean="0"/>
              <a:t>Quality Assurance Training Series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953000"/>
            <a:ext cx="5181600" cy="6858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VA Greater Los Angeles Healthcare System</a:t>
            </a:r>
          </a:p>
          <a:p>
            <a:r>
              <a:rPr lang="en-US" sz="1600" dirty="0" smtClean="0"/>
              <a:t>Department of Pathology and Laboratory Medicine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6421343"/>
            <a:ext cx="2819400" cy="20805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Prepared by: Anton Estrada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livery Tru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599" y="762000"/>
            <a:ext cx="5486401" cy="3657600"/>
          </a:xfrm>
          <a:prstGeom prst="rect">
            <a:avLst/>
          </a:prstGeom>
          <a:ln w="127000" cap="rnd" cmpd="tri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62000" y="152400"/>
            <a:ext cx="2209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Transportation Issues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Testing delayed due to missed pick-up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Transportation failure to deliver boxes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Testing delayed due to transport delay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PTS “misses”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4580453"/>
            <a:ext cx="6096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NOTE:</a:t>
            </a:r>
          </a:p>
          <a:p>
            <a:endParaRPr lang="en-US" dirty="0" smtClean="0"/>
          </a:p>
          <a:p>
            <a:r>
              <a:rPr lang="en-US" dirty="0" smtClean="0"/>
              <a:t>Transportation drivers are NOT responsible for creating manifests, packing, or ensuring prompt processing by receiving laboratory.  </a:t>
            </a:r>
          </a:p>
          <a:p>
            <a:endParaRPr lang="en-US" sz="1600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s://encrypted-tbn2.google.com/images?q=tbn:ANd9GcQhArVMHgSH9qvAJxhobp3c3jFuIk9UfYnTwgDyNeOJilDRYZ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1" y="2819400"/>
            <a:ext cx="20574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52400"/>
            <a:ext cx="2209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Customer Complaint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Long wait times 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Excessive bleeding after </a:t>
            </a:r>
            <a:r>
              <a:rPr lang="en-US" sz="1600" dirty="0" err="1" smtClean="0"/>
              <a:t>venipuncture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Exceeding TATs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Poor customer service 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Failure to use PPE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spec_i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143000"/>
            <a:ext cx="5508433" cy="3657600"/>
          </a:xfrm>
          <a:prstGeom prst="rect">
            <a:avLst/>
          </a:prstGeom>
          <a:ln w="127000" cap="rnd" cmpd="tri">
            <a:solidFill>
              <a:schemeClr val="tx1"/>
            </a:solidFill>
          </a:ln>
        </p:spPr>
      </p:pic>
      <p:pic>
        <p:nvPicPr>
          <p:cNvPr id="2050" name="Picture 2" descr="http://3.bp.blogspot.com/-HnE53Kzz4yM/Th6S4tX4gwI/AAAAAAAADlo/iagP8549aj8/s1600/IMG_1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52400"/>
            <a:ext cx="2209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Reporting Failures: Critical Values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Unable to locate ANY provider within 30 </a:t>
            </a:r>
            <a:r>
              <a:rPr lang="en-US" sz="1600" dirty="0" err="1" smtClean="0"/>
              <a:t>mins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Provider refuses to accept CV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MT fails to notify physician of CV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spec_i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143000"/>
            <a:ext cx="5508433" cy="3657600"/>
          </a:xfrm>
          <a:prstGeom prst="rect">
            <a:avLst/>
          </a:prstGeom>
          <a:ln w="127000" cap="rnd" cmpd="tri">
            <a:solidFill>
              <a:schemeClr val="tx1"/>
            </a:solidFill>
          </a:ln>
        </p:spPr>
      </p:pic>
      <p:pic>
        <p:nvPicPr>
          <p:cNvPr id="2050" name="Picture 2" descr="http://3.bp.blogspot.com/-HnE53Kzz4yM/Th6S4tX4gwI/AAAAAAAADlo/iagP8549aj8/s1600/IMG_1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5486400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4876801"/>
            <a:ext cx="6629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Reporting Failures: Other</a:t>
            </a:r>
          </a:p>
          <a:p>
            <a:pPr lvl="1"/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Incorrect result reported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Result reported on incorrect patient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Reported in error (performed in error)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7106" name="Picture 2" descr="http://cloudfront-3.iwatchnews.org/files/styles/8col/public/img/zeppole_image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1430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52400"/>
            <a:ext cx="2209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Other	</a:t>
            </a:r>
          </a:p>
          <a:p>
            <a:r>
              <a:rPr lang="en-US" dirty="0" smtClean="0"/>
              <a:t>	</a:t>
            </a:r>
            <a:r>
              <a:rPr lang="en-US" sz="1600" dirty="0" smtClean="0"/>
              <a:t>Consistent 	issues 	arising 	from 	another 	service</a:t>
            </a:r>
          </a:p>
          <a:p>
            <a:endParaRPr lang="en-US" sz="1600" dirty="0" smtClean="0"/>
          </a:p>
          <a:p>
            <a:r>
              <a:rPr lang="en-US" sz="1600" dirty="0" smtClean="0"/>
              <a:t>	Consistent 	errors due 	to a single 	issue</a:t>
            </a:r>
          </a:p>
          <a:p>
            <a:endParaRPr lang="en-US" sz="1600" dirty="0" smtClean="0"/>
          </a:p>
          <a:p>
            <a:r>
              <a:rPr lang="en-US" sz="1600" dirty="0" smtClean="0"/>
              <a:t>	????</a:t>
            </a:r>
          </a:p>
          <a:p>
            <a:pPr lvl="1"/>
            <a:endParaRPr lang="en-US" dirty="0"/>
          </a:p>
        </p:txBody>
      </p:sp>
      <p:pic>
        <p:nvPicPr>
          <p:cNvPr id="9" name="Picture 8" descr="spec_i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199" y="1143000"/>
            <a:ext cx="2895601" cy="3657600"/>
          </a:xfrm>
          <a:prstGeom prst="rect">
            <a:avLst/>
          </a:prstGeom>
          <a:ln w="127000" cap="rnd" cmpd="tri">
            <a:solidFill>
              <a:schemeClr val="tx1"/>
            </a:solidFill>
          </a:ln>
        </p:spPr>
      </p:pic>
      <p:pic>
        <p:nvPicPr>
          <p:cNvPr id="49156" name="Picture 4" descr="https://encrypted-tbn3.google.com/images?q=tbn:ANd9GcRBqkoteGz2HDc9ztWx2Ul62hx1_ClN9UDpm5h2a0P_LTCvGu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8831"/>
            <a:ext cx="2895600" cy="365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14246"/>
              </p:ext>
            </p:extLst>
          </p:nvPr>
        </p:nvGraphicFramePr>
        <p:xfrm>
          <a:off x="1066800" y="76200"/>
          <a:ext cx="7696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How do I report?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133600" y="2590800"/>
            <a:ext cx="1219200" cy="2286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2121877" y="304800"/>
            <a:ext cx="6705600" cy="576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52800" y="1676400"/>
            <a:ext cx="1219200" cy="2286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2"/>
          <a:srcRect t="3125" b="3125"/>
          <a:stretch>
            <a:fillRect/>
          </a:stretch>
        </p:blipFill>
        <p:spPr>
          <a:xfrm>
            <a:off x="2286000" y="304800"/>
            <a:ext cx="65532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52800" y="1676400"/>
            <a:ext cx="1219200" cy="2286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50" r="1050"/>
          <a:stretch>
            <a:fillRect/>
          </a:stretch>
        </p:blipFill>
        <p:spPr bwMode="auto">
          <a:xfrm>
            <a:off x="2286000" y="381000"/>
            <a:ext cx="680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2209800"/>
            <a:ext cx="10342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WHO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WHERE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WHEN 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WHY</a:t>
            </a: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</a:t>
            </a:r>
          </a:p>
          <a:p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???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6400800" y="40386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91400" y="3429000"/>
            <a:ext cx="16213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 not use 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Patient IDs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SharePoint</a:t>
            </a:r>
          </a:p>
          <a:p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 even last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name or last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four!!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7" grpId="1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52800" y="1676400"/>
            <a:ext cx="1219200" cy="2286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50" r="1050"/>
          <a:stretch>
            <a:fillRect/>
          </a:stretch>
        </p:blipFill>
        <p:spPr bwMode="auto">
          <a:xfrm>
            <a:off x="2286000" y="381000"/>
            <a:ext cx="680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562600" y="5334000"/>
            <a:ext cx="914400" cy="304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b="1" dirty="0" smtClean="0"/>
              <a:t>How do I report?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 Laboratory Incident Reporting (LINC)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b="1" dirty="0" smtClean="0"/>
              <a:t>Purpose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b="1" dirty="0" smtClean="0"/>
              <a:t>Incident Types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b="1" dirty="0" smtClean="0"/>
              <a:t>What happens next?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US" b="1" dirty="0" smtClean="0"/>
              <a:t>Other avenues for employee concerns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24" name="Flowchart: Delay 23"/>
          <p:cNvSpPr/>
          <p:nvPr/>
        </p:nvSpPr>
        <p:spPr>
          <a:xfrm>
            <a:off x="2819400" y="1371600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Flowchart: Delay 24"/>
          <p:cNvSpPr/>
          <p:nvPr/>
        </p:nvSpPr>
        <p:spPr>
          <a:xfrm>
            <a:off x="2819400" y="2102870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Flowchart: Delay 30"/>
          <p:cNvSpPr/>
          <p:nvPr/>
        </p:nvSpPr>
        <p:spPr>
          <a:xfrm>
            <a:off x="2819400" y="2811655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Flowchart: Delay 31"/>
          <p:cNvSpPr/>
          <p:nvPr/>
        </p:nvSpPr>
        <p:spPr>
          <a:xfrm>
            <a:off x="2819400" y="3512945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Flowchart: Delay 32"/>
          <p:cNvSpPr/>
          <p:nvPr/>
        </p:nvSpPr>
        <p:spPr>
          <a:xfrm>
            <a:off x="2819400" y="4213485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next?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Next?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507540"/>
              </p:ext>
            </p:extLst>
          </p:nvPr>
        </p:nvGraphicFramePr>
        <p:xfrm>
          <a:off x="3048000" y="273050"/>
          <a:ext cx="586740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8201" y="1435100"/>
            <a:ext cx="1828799" cy="4691063"/>
          </a:xfrm>
        </p:spPr>
        <p:txBody>
          <a:bodyPr/>
          <a:lstStyle/>
          <a:p>
            <a:r>
              <a:rPr lang="en-US" dirty="0" smtClean="0"/>
              <a:t>Note: </a:t>
            </a:r>
          </a:p>
          <a:p>
            <a:r>
              <a:rPr lang="en-US" dirty="0" smtClean="0"/>
              <a:t>QA will not follow up with a LINC submitter if not appropriate.  </a:t>
            </a:r>
          </a:p>
          <a:p>
            <a:endParaRPr lang="en-US" dirty="0" smtClean="0"/>
          </a:p>
          <a:p>
            <a:r>
              <a:rPr lang="en-US" dirty="0" smtClean="0"/>
              <a:t>If you are curious of the status of a LINC report and approved resolution, please contact the QA coordinator with the LINC case number.</a:t>
            </a:r>
          </a:p>
        </p:txBody>
      </p:sp>
      <p:pic>
        <p:nvPicPr>
          <p:cNvPr id="17" name="Picture 16" descr="target_sol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76800" y="2286000"/>
            <a:ext cx="2209800" cy="2209800"/>
          </a:xfrm>
          <a:prstGeom prst="rect">
            <a:avLst/>
          </a:prstGeom>
          <a:ln>
            <a:noFill/>
          </a:ln>
          <a:effectLst>
            <a:outerShdw blurRad="152400" dist="508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Other Avenues for employee concerns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Avenues for Employee Concerns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819400" y="152400"/>
          <a:ext cx="5715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8201" y="1435100"/>
            <a:ext cx="1752599" cy="4691063"/>
          </a:xfrm>
        </p:spPr>
        <p:txBody>
          <a:bodyPr/>
          <a:lstStyle/>
          <a:p>
            <a:r>
              <a:rPr lang="en-US" dirty="0" smtClean="0"/>
              <a:t>All concerns and complaints are approached seriously; reporting and correction at the lowest level is preferred.</a:t>
            </a:r>
          </a:p>
          <a:p>
            <a:endParaRPr lang="en-US" dirty="0" smtClean="0"/>
          </a:p>
          <a:p>
            <a:r>
              <a:rPr lang="en-US" dirty="0" smtClean="0"/>
              <a:t>There is a fine line between quality issues and performance, conduct, and other work environment issues.  Please report responsibly.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b="1" dirty="0" smtClean="0"/>
              <a:t>How do I report?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Laboratory Incident Reporting (LINC)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b="1" dirty="0" smtClean="0"/>
              <a:t>Purpose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b="1" dirty="0" smtClean="0"/>
              <a:t>Incident Types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b="1" dirty="0" smtClean="0"/>
              <a:t>What happens next?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US" b="1" dirty="0" smtClean="0"/>
              <a:t>Other avenues for employee concerns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24" name="Flowchart: Delay 23"/>
          <p:cNvSpPr/>
          <p:nvPr/>
        </p:nvSpPr>
        <p:spPr>
          <a:xfrm>
            <a:off x="2819400" y="1371600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Flowchart: Delay 24"/>
          <p:cNvSpPr/>
          <p:nvPr/>
        </p:nvSpPr>
        <p:spPr>
          <a:xfrm>
            <a:off x="2819400" y="2102870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Flowchart: Delay 30"/>
          <p:cNvSpPr/>
          <p:nvPr/>
        </p:nvSpPr>
        <p:spPr>
          <a:xfrm>
            <a:off x="2819400" y="2811655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Flowchart: Delay 31"/>
          <p:cNvSpPr/>
          <p:nvPr/>
        </p:nvSpPr>
        <p:spPr>
          <a:xfrm>
            <a:off x="2819400" y="3512945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Flowchart: Delay 32"/>
          <p:cNvSpPr/>
          <p:nvPr/>
        </p:nvSpPr>
        <p:spPr>
          <a:xfrm>
            <a:off x="2819400" y="4213485"/>
            <a:ext cx="685800" cy="533400"/>
          </a:xfrm>
          <a:prstGeom prst="flowChartDelay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b6c228283-custmedia.vresp.com/fec25144df/e356d64c90/library/Thank%20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"/>
            <a:ext cx="4762500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581400"/>
            <a:ext cx="5486400" cy="457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Questions: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4038600"/>
            <a:ext cx="5486400" cy="2133600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Quality Assurance:</a:t>
            </a:r>
          </a:p>
          <a:p>
            <a:r>
              <a:rPr lang="en-US" sz="1400" dirty="0" smtClean="0"/>
              <a:t>Anton Estrada, QA Coordinator, 310.478.3711 ext. 40993</a:t>
            </a:r>
          </a:p>
          <a:p>
            <a:endParaRPr lang="en-US" sz="1400" dirty="0" smtClean="0"/>
          </a:p>
          <a:p>
            <a:r>
              <a:rPr lang="en-US" sz="1400" b="1" dirty="0" smtClean="0"/>
              <a:t>OTHER</a:t>
            </a:r>
            <a:r>
              <a:rPr lang="en-US" sz="1400" dirty="0" smtClean="0"/>
              <a:t> computer problems including Microsoft applications;</a:t>
            </a:r>
          </a:p>
          <a:p>
            <a:r>
              <a:rPr lang="en-US" sz="1400" dirty="0" smtClean="0"/>
              <a:t>IT Help Desk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 GLA Laboratory System is comprised of the </a:t>
            </a:r>
          </a:p>
          <a:p>
            <a:r>
              <a:rPr lang="en-US" dirty="0" smtClean="0"/>
              <a:t>West Los Angeles Medical Center and three Outpatient </a:t>
            </a:r>
          </a:p>
          <a:p>
            <a:r>
              <a:rPr lang="en-US" dirty="0" smtClean="0"/>
              <a:t>Clinic Locations.  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	All GLA laboratory employees have the right to </a:t>
            </a:r>
          </a:p>
          <a:p>
            <a:r>
              <a:rPr lang="en-US" dirty="0" smtClean="0"/>
              <a:t>	voice their concerns.  Incidents which may</a:t>
            </a:r>
          </a:p>
          <a:p>
            <a:r>
              <a:rPr lang="en-US" dirty="0" smtClean="0"/>
              <a:t>	impact the quality of patient care or safety,</a:t>
            </a:r>
          </a:p>
          <a:p>
            <a:r>
              <a:rPr lang="en-US" dirty="0" smtClean="0"/>
              <a:t>	or employee safety, will be investigated </a:t>
            </a:r>
          </a:p>
          <a:p>
            <a:r>
              <a:rPr lang="en-US" dirty="0" smtClean="0"/>
              <a:t>	equally using this mechanism regardless </a:t>
            </a:r>
          </a:p>
          <a:p>
            <a:r>
              <a:rPr lang="en-US" dirty="0" smtClean="0"/>
              <a:t>	of the individual reporting the </a:t>
            </a:r>
          </a:p>
          <a:p>
            <a:r>
              <a:rPr lang="en-US" dirty="0" smtClean="0"/>
              <a:t>	incident.</a:t>
            </a:r>
          </a:p>
          <a:p>
            <a:endParaRPr lang="en-US" dirty="0" smtClean="0"/>
          </a:p>
          <a:p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b="1" u="sng" dirty="0" smtClean="0"/>
              <a:t>Identification</a:t>
            </a:r>
          </a:p>
          <a:p>
            <a:endParaRPr lang="en-US" dirty="0" smtClean="0"/>
          </a:p>
          <a:p>
            <a:r>
              <a:rPr lang="en-US" dirty="0" smtClean="0"/>
              <a:t>Incident types are observed for trends over time.  Isolated events are distinguished from system issues.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b="1" u="sng" dirty="0" smtClean="0"/>
              <a:t>Analysis</a:t>
            </a:r>
          </a:p>
          <a:p>
            <a:endParaRPr lang="en-US" dirty="0" smtClean="0"/>
          </a:p>
          <a:p>
            <a:r>
              <a:rPr lang="en-US" dirty="0" smtClean="0"/>
              <a:t>Data is gathered for each event and reviewed for root causes using a “big picture” approach.  </a:t>
            </a:r>
          </a:p>
          <a:p>
            <a:endParaRPr lang="en-US" dirty="0" smtClean="0"/>
          </a:p>
          <a:p>
            <a:r>
              <a:rPr lang="en-US" dirty="0" smtClean="0"/>
              <a:t>Current and historic corrective actions are reviewed for completeness, appropriateness, and effectiveness.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>
          <a:xfrm>
            <a:off x="6477000" y="3048001"/>
            <a:ext cx="2286000" cy="2971799"/>
          </a:xfrm>
        </p:spPr>
        <p:txBody>
          <a:bodyPr>
            <a:normAutofit lnSpcReduction="10000"/>
          </a:bodyPr>
          <a:lstStyle/>
          <a:p>
            <a:r>
              <a:rPr lang="en-US" sz="1600" b="1" u="sng" dirty="0" smtClean="0"/>
              <a:t>Prevention</a:t>
            </a:r>
          </a:p>
          <a:p>
            <a:endParaRPr lang="en-US" dirty="0" smtClean="0"/>
          </a:p>
          <a:p>
            <a:r>
              <a:rPr lang="en-US" dirty="0" smtClean="0"/>
              <a:t>Modifications to policy or procedure, additional training and/or competency assessment, communication to employees and others in the supply chain, collaborative projects, and other mechanisms are used to prevent future occurrences.</a:t>
            </a:r>
          </a:p>
          <a:p>
            <a:endParaRPr lang="en-US" dirty="0" smtClean="0"/>
          </a:p>
          <a:p>
            <a:r>
              <a:rPr lang="en-US" dirty="0" smtClean="0"/>
              <a:t>Corrective actions are monitored through future LINC reporting for effectiveness.</a:t>
            </a:r>
            <a:endParaRPr lang="en-US" dirty="0"/>
          </a:p>
        </p:txBody>
      </p:sp>
      <p:pic>
        <p:nvPicPr>
          <p:cNvPr id="11" name="Content Placeholder 10" descr="dart_left.png"/>
          <p:cNvPicPr>
            <a:picLocks noGrp="1" noChangeAspect="1"/>
          </p:cNvPicPr>
          <p:nvPr>
            <p:ph sz="half" idx="15"/>
          </p:nvPr>
        </p:nvPicPr>
        <p:blipFill>
          <a:blip r:embed="rId2" cstate="print"/>
          <a:stretch>
            <a:fillRect/>
          </a:stretch>
        </p:blipFill>
        <p:spPr>
          <a:xfrm>
            <a:off x="6553200" y="685800"/>
            <a:ext cx="1676400" cy="1676400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0" y="990600"/>
            <a:ext cx="1981200" cy="1981200"/>
          </a:xfr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17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1981200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400" dirty="0" smtClean="0"/>
              <a:t>The reporting process is intended to prevent repeat future events.</a:t>
            </a:r>
          </a:p>
          <a:p>
            <a:endParaRPr lang="en-US" sz="1400" dirty="0" smtClean="0"/>
          </a:p>
          <a:p>
            <a:r>
              <a:rPr lang="en-US" sz="1400" dirty="0" smtClean="0"/>
              <a:t>Corrective actions are intended to improve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Customer service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Quality of product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Efficiency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Utilization of resources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Employee satisfaction</a:t>
            </a:r>
          </a:p>
          <a:p>
            <a:endParaRPr lang="en-US" dirty="0"/>
          </a:p>
        </p:txBody>
      </p:sp>
      <p:pic>
        <p:nvPicPr>
          <p:cNvPr id="8" name="Content Placeholder 9" descr="qual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304800"/>
            <a:ext cx="3940175" cy="5647584"/>
          </a:xfrm>
          <a:prstGeom prst="rect">
            <a:avLst/>
          </a:prstGeom>
          <a:effectLst>
            <a:outerShdw blurRad="876300" sx="101000" sy="101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types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52400"/>
            <a:ext cx="2209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Specimen Mishandling</a:t>
            </a:r>
          </a:p>
          <a:p>
            <a:pPr lvl="1"/>
            <a:endParaRPr lang="en-US" dirty="0" smtClean="0"/>
          </a:p>
          <a:p>
            <a:pPr lvl="1"/>
            <a:r>
              <a:rPr lang="en-US" sz="1600" dirty="0" smtClean="0"/>
              <a:t>Incorrect storage or transport conditions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Not submitted to laboratory (left in box or at bedside)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Pouring specimen from one additive tube to another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spec_i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762000"/>
            <a:ext cx="5508433" cy="3657600"/>
          </a:xfrm>
          <a:prstGeom prst="rect">
            <a:avLst/>
          </a:prstGeom>
          <a:ln w="127000" cap="rnd" cmpd="tri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52400"/>
            <a:ext cx="2209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Specimen Mislabeling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Incorrect Name or SS#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Incomplete Name or SS#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Missing Name or SS#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Illegible information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Incomplete info other than ID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spec_in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762000"/>
            <a:ext cx="5508433" cy="3657600"/>
          </a:xfrm>
          <a:prstGeom prst="rect">
            <a:avLst/>
          </a:prstGeom>
          <a:ln w="127000" cap="rnd" cmpd="tri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09800" y="4419600"/>
            <a:ext cx="6553200" cy="246221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1" algn="ctr"/>
            <a:r>
              <a:rPr lang="en-US" sz="2400" dirty="0" smtClean="0"/>
              <a:t>REMINDER</a:t>
            </a:r>
          </a:p>
          <a:p>
            <a:pPr lvl="1" algn="ctr"/>
            <a:r>
              <a:rPr lang="en-US" sz="2000" dirty="0" smtClean="0"/>
              <a:t>ZERO Tolerance Labeling Requirements:</a:t>
            </a:r>
          </a:p>
          <a:p>
            <a:pPr lvl="1" algn="ctr"/>
            <a:endParaRPr lang="en-US" sz="1500" dirty="0" smtClean="0"/>
          </a:p>
          <a:p>
            <a:pPr lvl="1" algn="ctr"/>
            <a:endParaRPr lang="en-US" sz="1500" dirty="0" smtClean="0"/>
          </a:p>
          <a:p>
            <a:pPr lvl="1" algn="ctr"/>
            <a:endParaRPr lang="en-US" sz="1500" dirty="0" smtClean="0"/>
          </a:p>
          <a:p>
            <a:pPr lvl="1" algn="ctr"/>
            <a:endParaRPr lang="en-US" sz="1500" dirty="0" smtClean="0"/>
          </a:p>
          <a:p>
            <a:pPr lvl="1" algn="ctr"/>
            <a:endParaRPr lang="en-US" sz="1500" dirty="0" smtClean="0"/>
          </a:p>
          <a:p>
            <a:pPr lvl="1" algn="ctr"/>
            <a:endParaRPr lang="en-US" sz="1500" dirty="0" smtClean="0"/>
          </a:p>
          <a:p>
            <a:pPr lvl="1" algn="ctr"/>
            <a:r>
              <a:rPr lang="en-US" sz="1400" dirty="0" smtClean="0"/>
              <a:t>FULL NAME</a:t>
            </a:r>
          </a:p>
          <a:p>
            <a:pPr lvl="1" algn="ctr"/>
            <a:r>
              <a:rPr lang="en-US" sz="1400" dirty="0" smtClean="0"/>
              <a:t>FULL SSN</a:t>
            </a:r>
          </a:p>
          <a:p>
            <a:pPr lvl="1" algn="ctr"/>
            <a:r>
              <a:rPr lang="en-US" sz="1400" dirty="0" smtClean="0"/>
              <a:t>LOCATION</a:t>
            </a:r>
          </a:p>
          <a:p>
            <a:pPr lvl="1" algn="ctr"/>
            <a:r>
              <a:rPr lang="en-US" sz="1400" dirty="0" smtClean="0"/>
              <a:t>DATE OF COLLECT</a:t>
            </a:r>
          </a:p>
          <a:p>
            <a:pPr lvl="1" algn="ctr"/>
            <a:r>
              <a:rPr lang="en-US" sz="1400" dirty="0" smtClean="0"/>
              <a:t>TIME OF COLLECT</a:t>
            </a:r>
          </a:p>
          <a:p>
            <a:pPr lvl="1" algn="ctr"/>
            <a:r>
              <a:rPr lang="en-US" sz="1400" dirty="0" smtClean="0"/>
              <a:t>INITIALS OF COLLECTOR</a:t>
            </a:r>
          </a:p>
          <a:p>
            <a:pPr lvl="1" algn="ctr"/>
            <a:r>
              <a:rPr lang="en-US" sz="1400" dirty="0" smtClean="0"/>
              <a:t>SOURCE</a:t>
            </a:r>
          </a:p>
          <a:p>
            <a:pPr lvl="1" algn="ctr"/>
            <a:endParaRPr lang="en-US" sz="1500" dirty="0" smtClean="0"/>
          </a:p>
          <a:p>
            <a:pPr lvl="1"/>
            <a:endParaRPr lang="en-US" dirty="0"/>
          </a:p>
        </p:txBody>
      </p:sp>
      <p:pic>
        <p:nvPicPr>
          <p:cNvPr id="5" name="Picture 4" descr="tubelab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7620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M_on_target">
  <a:themeElements>
    <a:clrScheme name="on_target">
      <a:dk1>
        <a:sysClr val="windowText" lastClr="000000"/>
      </a:dk1>
      <a:lt1>
        <a:sysClr val="window" lastClr="FFFFFF"/>
      </a:lt1>
      <a:dk2>
        <a:srgbClr val="B40808"/>
      </a:dk2>
      <a:lt2>
        <a:srgbClr val="E0B7A0"/>
      </a:lt2>
      <a:accent1>
        <a:srgbClr val="B74900"/>
      </a:accent1>
      <a:accent2>
        <a:srgbClr val="943634"/>
      </a:accent2>
      <a:accent3>
        <a:srgbClr val="910101"/>
      </a:accent3>
      <a:accent4>
        <a:srgbClr val="B0402A"/>
      </a:accent4>
      <a:accent5>
        <a:srgbClr val="702010"/>
      </a:accent5>
      <a:accent6>
        <a:srgbClr val="7A4928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C792F7EA595A42A444ACC10D7993ED" ma:contentTypeVersion="0" ma:contentTypeDescription="Create a new document." ma:contentTypeScope="" ma:versionID="fbee41669c499afa287dd62e348d347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774A4A-9FAF-42C0-BBAD-2B4E1740E4BB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B30394A-431F-4CEB-A590-37AEC6A4AA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F7F59B9-64CB-4045-977E-3F42C4885C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PM_on_target</Template>
  <TotalTime>486</TotalTime>
  <Words>672</Words>
  <Application>Microsoft Office PowerPoint</Application>
  <PresentationFormat>On-screen Show (4:3)</PresentationFormat>
  <Paragraphs>198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PM_on_target</vt:lpstr>
      <vt:lpstr>ON TARGET 2015 Quality Assurance Training Series  </vt:lpstr>
      <vt:lpstr>Agenda: Laboratory Incident Reporting (LINC)</vt:lpstr>
      <vt:lpstr>SCOPE:</vt:lpstr>
      <vt:lpstr>Purpose</vt:lpstr>
      <vt:lpstr>Purpose</vt:lpstr>
      <vt:lpstr>Purpose</vt:lpstr>
      <vt:lpstr>Incident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I report?</vt:lpstr>
      <vt:lpstr>PowerPoint Presentation</vt:lpstr>
      <vt:lpstr>PowerPoint Presentation</vt:lpstr>
      <vt:lpstr>PowerPoint Presentation</vt:lpstr>
      <vt:lpstr>PowerPoint Presentation</vt:lpstr>
      <vt:lpstr>What happens next?</vt:lpstr>
      <vt:lpstr>What Happens Next?</vt:lpstr>
      <vt:lpstr>Other Avenues for employee concerns</vt:lpstr>
      <vt:lpstr>Other Avenues for Employee Concerns</vt:lpstr>
      <vt:lpstr>Recap: Laboratory Incident Reporting (LINC)</vt:lpstr>
      <vt:lpstr>Questions:</vt:lpstr>
    </vt:vector>
  </TitlesOfParts>
  <Company>Department of Veterans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TARGET</dc:title>
  <dc:creator>Antonio.EstradaJr@va.gov</dc:creator>
  <cp:lastModifiedBy>Department of Veterans Affairs</cp:lastModifiedBy>
  <cp:revision>37</cp:revision>
  <cp:lastPrinted>2015-07-07T21:27:05Z</cp:lastPrinted>
  <dcterms:created xsi:type="dcterms:W3CDTF">2011-12-29T23:49:48Z</dcterms:created>
  <dcterms:modified xsi:type="dcterms:W3CDTF">2015-07-09T18:31:33Z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TC018572749991</vt:lpwstr>
  </property>
  <property fmtid="{D5CDD505-2E9C-101B-9397-08002B2CF9AE}" pid="3" name="ContentTypeId">
    <vt:lpwstr>0x01010036C792F7EA595A42A444ACC10D7993ED</vt:lpwstr>
  </property>
</Properties>
</file>