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88" r:id="rId1"/>
  </p:sldMasterIdLst>
  <p:notesMasterIdLst>
    <p:notesMasterId r:id="rId44"/>
  </p:notesMasterIdLst>
  <p:handoutMasterIdLst>
    <p:handoutMasterId r:id="rId45"/>
  </p:handoutMasterIdLst>
  <p:sldIdLst>
    <p:sldId id="298" r:id="rId2"/>
    <p:sldId id="257" r:id="rId3"/>
    <p:sldId id="258" r:id="rId4"/>
    <p:sldId id="300" r:id="rId5"/>
    <p:sldId id="294" r:id="rId6"/>
    <p:sldId id="267" r:id="rId7"/>
    <p:sldId id="263" r:id="rId8"/>
    <p:sldId id="264" r:id="rId9"/>
    <p:sldId id="265" r:id="rId10"/>
    <p:sldId id="266" r:id="rId11"/>
    <p:sldId id="297" r:id="rId12"/>
    <p:sldId id="272" r:id="rId13"/>
    <p:sldId id="274" r:id="rId14"/>
    <p:sldId id="275" r:id="rId15"/>
    <p:sldId id="296" r:id="rId16"/>
    <p:sldId id="276" r:id="rId17"/>
    <p:sldId id="302" r:id="rId18"/>
    <p:sldId id="301" r:id="rId19"/>
    <p:sldId id="307" r:id="rId20"/>
    <p:sldId id="277" r:id="rId21"/>
    <p:sldId id="278" r:id="rId22"/>
    <p:sldId id="279" r:id="rId23"/>
    <p:sldId id="309" r:id="rId24"/>
    <p:sldId id="311" r:id="rId25"/>
    <p:sldId id="308" r:id="rId26"/>
    <p:sldId id="280" r:id="rId27"/>
    <p:sldId id="281" r:id="rId28"/>
    <p:sldId id="315" r:id="rId29"/>
    <p:sldId id="303" r:id="rId30"/>
    <p:sldId id="304" r:id="rId31"/>
    <p:sldId id="305" r:id="rId32"/>
    <p:sldId id="291" r:id="rId33"/>
    <p:sldId id="282" r:id="rId34"/>
    <p:sldId id="319" r:id="rId35"/>
    <p:sldId id="320" r:id="rId36"/>
    <p:sldId id="321" r:id="rId37"/>
    <p:sldId id="322" r:id="rId38"/>
    <p:sldId id="283" r:id="rId39"/>
    <p:sldId id="284" r:id="rId40"/>
    <p:sldId id="287" r:id="rId41"/>
    <p:sldId id="306" r:id="rId42"/>
    <p:sldId id="293" r:id="rId43"/>
  </p:sldIdLst>
  <p:sldSz cx="9144000" cy="6858000" type="screen4x3"/>
  <p:notesSz cx="7010400" cy="9296400"/>
  <p:defaultTextStyle>
    <a:defPPr>
      <a:defRPr lang="en-US"/>
    </a:defPPr>
    <a:lvl1pPr algn="l" rtl="0" eaLnBrk="0" fontAlgn="base" hangingPunct="0">
      <a:spcBef>
        <a:spcPct val="0"/>
      </a:spcBef>
      <a:spcAft>
        <a:spcPct val="0"/>
      </a:spcAft>
      <a:defRPr sz="40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40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40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40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4000" kern="1200">
        <a:solidFill>
          <a:schemeClr val="tx1"/>
        </a:solidFill>
        <a:latin typeface="Times New Roman" pitchFamily="18" charset="0"/>
        <a:ea typeface="+mn-ea"/>
        <a:cs typeface="+mn-cs"/>
      </a:defRPr>
    </a:lvl5pPr>
    <a:lvl6pPr marL="2286000" algn="l" defTabSz="914400" rtl="0" eaLnBrk="1" latinLnBrk="0" hangingPunct="1">
      <a:defRPr sz="4000" kern="1200">
        <a:solidFill>
          <a:schemeClr val="tx1"/>
        </a:solidFill>
        <a:latin typeface="Times New Roman" pitchFamily="18" charset="0"/>
        <a:ea typeface="+mn-ea"/>
        <a:cs typeface="+mn-cs"/>
      </a:defRPr>
    </a:lvl6pPr>
    <a:lvl7pPr marL="2743200" algn="l" defTabSz="914400" rtl="0" eaLnBrk="1" latinLnBrk="0" hangingPunct="1">
      <a:defRPr sz="4000" kern="1200">
        <a:solidFill>
          <a:schemeClr val="tx1"/>
        </a:solidFill>
        <a:latin typeface="Times New Roman" pitchFamily="18" charset="0"/>
        <a:ea typeface="+mn-ea"/>
        <a:cs typeface="+mn-cs"/>
      </a:defRPr>
    </a:lvl7pPr>
    <a:lvl8pPr marL="3200400" algn="l" defTabSz="914400" rtl="0" eaLnBrk="1" latinLnBrk="0" hangingPunct="1">
      <a:defRPr sz="4000" kern="1200">
        <a:solidFill>
          <a:schemeClr val="tx1"/>
        </a:solidFill>
        <a:latin typeface="Times New Roman" pitchFamily="18" charset="0"/>
        <a:ea typeface="+mn-ea"/>
        <a:cs typeface="+mn-cs"/>
      </a:defRPr>
    </a:lvl8pPr>
    <a:lvl9pPr marL="3657600" algn="l" defTabSz="914400" rtl="0" eaLnBrk="1" latinLnBrk="0" hangingPunct="1">
      <a:defRPr sz="40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FF"/>
    <a:srgbClr val="FF6600"/>
    <a:srgbClr val="FFCC00"/>
    <a:srgbClr val="FFFF00"/>
    <a:srgbClr val="000099"/>
    <a:srgbClr val="008000"/>
    <a:srgbClr val="6633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28" autoAdjust="0"/>
    <p:restoredTop sz="94654" autoAdjust="0"/>
  </p:normalViewPr>
  <p:slideViewPr>
    <p:cSldViewPr>
      <p:cViewPr>
        <p:scale>
          <a:sx n="110" d="100"/>
          <a:sy n="110" d="100"/>
        </p:scale>
        <p:origin x="-72"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5376"/>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400A0467-CAAB-4409-89F3-93A7E7F32D18}" type="datetimeFigureOut">
              <a:rPr lang="en-US" smtClean="0"/>
              <a:pPr/>
              <a:t>4/19/2016</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5CA9CF96-CA08-4A8A-8B6F-C40022C0106D}" type="slidenum">
              <a:rPr lang="en-US" smtClean="0"/>
              <a:pPr/>
              <a:t>‹#›</a:t>
            </a:fld>
            <a:endParaRPr lang="en-US"/>
          </a:p>
        </p:txBody>
      </p:sp>
    </p:spTree>
    <p:extLst>
      <p:ext uri="{BB962C8B-B14F-4D97-AF65-F5344CB8AC3E}">
        <p14:creationId xmlns:p14="http://schemas.microsoft.com/office/powerpoint/2010/main" val="9241653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226"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vl1pPr>
          </a:lstStyle>
          <a:p>
            <a:pPr>
              <a:defRPr/>
            </a:pPr>
            <a:endParaRPr lang="en-US"/>
          </a:p>
        </p:txBody>
      </p:sp>
      <p:sp>
        <p:nvSpPr>
          <p:cNvPr id="52227" name="Rectangle 3"/>
          <p:cNvSpPr>
            <a:spLocks noGrp="1" noChangeArrowheads="1"/>
          </p:cNvSpPr>
          <p:nvPr>
            <p:ph type="dt" idx="1"/>
          </p:nvPr>
        </p:nvSpPr>
        <p:spPr bwMode="auto">
          <a:xfrm>
            <a:off x="3970938"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vl1pPr>
          </a:lstStyle>
          <a:p>
            <a:pPr>
              <a:defRPr/>
            </a:pPr>
            <a:endParaRPr lang="en-US"/>
          </a:p>
        </p:txBody>
      </p:sp>
      <p:sp>
        <p:nvSpPr>
          <p:cNvPr id="55300"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52229" name="Rectangle 5"/>
          <p:cNvSpPr>
            <a:spLocks noGrp="1" noChangeArrowheads="1"/>
          </p:cNvSpPr>
          <p:nvPr>
            <p:ph type="body" sz="quarter" idx="3"/>
          </p:nvPr>
        </p:nvSpPr>
        <p:spPr bwMode="auto">
          <a:xfrm>
            <a:off x="701040" y="4415790"/>
            <a:ext cx="5608320" cy="418338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2230" name="Rectangle 6"/>
          <p:cNvSpPr>
            <a:spLocks noGrp="1" noChangeArrowheads="1"/>
          </p:cNvSpPr>
          <p:nvPr>
            <p:ph type="ftr" sz="quarter" idx="4"/>
          </p:nvPr>
        </p:nvSpPr>
        <p:spPr bwMode="auto">
          <a:xfrm>
            <a:off x="0"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vl1pPr>
          </a:lstStyle>
          <a:p>
            <a:pPr>
              <a:defRPr/>
            </a:pPr>
            <a:endParaRPr lang="en-US"/>
          </a:p>
        </p:txBody>
      </p:sp>
      <p:sp>
        <p:nvSpPr>
          <p:cNvPr id="52231" name="Rectangle 7"/>
          <p:cNvSpPr>
            <a:spLocks noGrp="1" noChangeArrowheads="1"/>
          </p:cNvSpPr>
          <p:nvPr>
            <p:ph type="sldNum" sz="quarter" idx="5"/>
          </p:nvPr>
        </p:nvSpPr>
        <p:spPr bwMode="auto">
          <a:xfrm>
            <a:off x="3970938"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vl1pPr>
          </a:lstStyle>
          <a:p>
            <a:pPr>
              <a:defRPr/>
            </a:pPr>
            <a:fld id="{D721B213-8A23-42B9-86A4-7C7F4B4304D9}" type="slidenum">
              <a:rPr lang="en-US"/>
              <a:pPr>
                <a:defRPr/>
              </a:pPr>
              <a:t>‹#›</a:t>
            </a:fld>
            <a:endParaRPr lang="en-US"/>
          </a:p>
        </p:txBody>
      </p:sp>
    </p:spTree>
    <p:extLst>
      <p:ext uri="{BB962C8B-B14F-4D97-AF65-F5344CB8AC3E}">
        <p14:creationId xmlns:p14="http://schemas.microsoft.com/office/powerpoint/2010/main" val="127898513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A55035B2-6E14-4233-AA44-E98BC7F29BFF}" type="slidenum">
              <a:rPr lang="en-US" smtClean="0"/>
              <a:pPr/>
              <a:t>1</a:t>
            </a:fld>
            <a:endParaRPr lang="en-US" dirty="0" smtClean="0"/>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r>
              <a:rPr lang="en-US" dirty="0" smtClean="0"/>
              <a:t>P&amp;LMS is responsible for the safety of everyone who enters the lab including visitors, vendors, customers from other services, etc.  All should follow safety requirements. Update your phone number with your supervisor, even next of kin, in case of an emergency.</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p>
            <a:fld id="{2129821E-D13C-4677-AEF3-EEE9CB237A6A}" type="slidenum">
              <a:rPr lang="en-US" smtClean="0"/>
              <a:pPr/>
              <a:t>17</a:t>
            </a:fld>
            <a:endParaRPr lang="en-US" dirty="0" smtClean="0"/>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a:ln/>
        </p:spPr>
        <p:txBody>
          <a:bodyPr/>
          <a:lstStyle/>
          <a:p>
            <a:r>
              <a:rPr lang="en-US" dirty="0" smtClean="0"/>
              <a:t>Supervisors were given a copy of the form. Waste can only be accumulated for 90 days.  </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p>
            <a:fld id="{9E9DB099-85A6-48E7-A849-4A1C3905DD7E}" type="slidenum">
              <a:rPr lang="en-US" smtClean="0"/>
              <a:pPr/>
              <a:t>18</a:t>
            </a:fld>
            <a:endParaRPr lang="en-US" smtClean="0"/>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a:ln/>
        </p:spPr>
        <p:txBody>
          <a:bodyPr/>
          <a:lstStyle/>
          <a:p>
            <a:r>
              <a:rPr lang="en-US" smtClean="0"/>
              <a:t>We empower you to notify EMD staff to pull waste, fill paper towels, whatever needs to be done, mop floors, etc.</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p:spPr>
        <p:txBody>
          <a:bodyPr/>
          <a:lstStyle/>
          <a:p>
            <a:fld id="{4E337340-1B86-4538-A6FC-D939B2BEE19E}" type="slidenum">
              <a:rPr lang="en-US" smtClean="0"/>
              <a:pPr/>
              <a:t>19</a:t>
            </a:fld>
            <a:endParaRPr lang="en-US" smtClean="0"/>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p:spPr>
        <p:txBody>
          <a:bodyPr/>
          <a:lstStyle/>
          <a:p>
            <a:r>
              <a:rPr lang="en-US" smtClean="0"/>
              <a:t>Limiting exposure helps minimize the risk from BP that could lead to disease or death.</a:t>
            </a:r>
          </a:p>
          <a:p>
            <a:r>
              <a:rPr lang="en-US" smtClean="0"/>
              <a:t>What are the modes of transmission? Hep B vaccinations are offered through the employee health office</a:t>
            </a:r>
          </a:p>
          <a:p>
            <a:r>
              <a:rPr lang="en-US" smtClean="0"/>
              <a:t>Everyone needs to review the Exposure Control Plan located in the Infection Control Plan SOP.</a:t>
            </a:r>
          </a:p>
          <a:p>
            <a:pPr>
              <a:buFontTx/>
              <a:buChar char="•"/>
            </a:pPr>
            <a:r>
              <a:rPr lang="en-US" smtClean="0"/>
              <a:t>If it’s warm, wet and not yours, wear gloves! (and other appropriate PPE) </a:t>
            </a:r>
          </a:p>
          <a:p>
            <a:r>
              <a:rPr lang="en-US" smtClean="0"/>
              <a:t>OSHA prohibits healthcare workers (HCW) from eating and drinking in patient care areas or any area where blood or body fluids are handled. </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p>
            <a:fld id="{D2225A68-B27D-4841-8E5A-4C802E763348}" type="slidenum">
              <a:rPr lang="en-US" smtClean="0"/>
              <a:pPr/>
              <a:t>21</a:t>
            </a:fld>
            <a:endParaRPr lang="en-US" smtClean="0"/>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p:spPr>
        <p:txBody>
          <a:bodyPr/>
          <a:lstStyle/>
          <a:p>
            <a:r>
              <a:rPr lang="en-US" dirty="0" smtClean="0"/>
              <a:t>5 times cleanser then wash.</a:t>
            </a:r>
          </a:p>
          <a:p>
            <a:r>
              <a:rPr lang="en-US" dirty="0" err="1" smtClean="0"/>
              <a:t>nd</a:t>
            </a:r>
            <a:r>
              <a:rPr lang="en-US" dirty="0" smtClean="0"/>
              <a:t> Hygiene Techniques</a:t>
            </a:r>
          </a:p>
          <a:p>
            <a:r>
              <a:rPr lang="en-US" dirty="0" err="1" smtClean="0"/>
              <a:t>Handwashing</a:t>
            </a:r>
            <a:r>
              <a:rPr lang="en-US" dirty="0" smtClean="0"/>
              <a:t> </a:t>
            </a:r>
          </a:p>
          <a:p>
            <a:pPr lvl="1"/>
            <a:r>
              <a:rPr lang="en-US" dirty="0" smtClean="0"/>
              <a:t>Use soap and water: If you are using </a:t>
            </a:r>
          </a:p>
          <a:p>
            <a:pPr lvl="2"/>
            <a:r>
              <a:rPr lang="en-US" dirty="0" smtClean="0"/>
              <a:t>Antibacterial soap - hands are decontaminated </a:t>
            </a:r>
          </a:p>
          <a:p>
            <a:pPr lvl="2"/>
            <a:r>
              <a:rPr lang="en-US" dirty="0" smtClean="0"/>
              <a:t>Regular soap - after drying, apply alcohol-based sanitizer to disinfect hands </a:t>
            </a:r>
          </a:p>
          <a:p>
            <a:pPr lvl="1"/>
            <a:r>
              <a:rPr lang="en-US" dirty="0" smtClean="0"/>
              <a:t>Friction – all hand surfaces for 10-15 seconds </a:t>
            </a:r>
          </a:p>
          <a:p>
            <a:pPr lvl="1"/>
            <a:r>
              <a:rPr lang="en-US" dirty="0" smtClean="0"/>
              <a:t>Dry well with paper towels </a:t>
            </a:r>
          </a:p>
          <a:p>
            <a:pPr lvl="1"/>
            <a:r>
              <a:rPr lang="en-US" dirty="0" smtClean="0"/>
              <a:t>Use paper towel to turn off the faucet </a:t>
            </a:r>
          </a:p>
          <a:p>
            <a:r>
              <a:rPr lang="en-US" dirty="0" smtClean="0"/>
              <a:t>Hand Hygiene using alcohol-based sanitizer </a:t>
            </a:r>
          </a:p>
          <a:p>
            <a:pPr lvl="1"/>
            <a:r>
              <a:rPr lang="en-US" dirty="0" smtClean="0"/>
              <a:t>Apply alcohol-based gel or foam to hands </a:t>
            </a:r>
          </a:p>
          <a:p>
            <a:pPr lvl="1"/>
            <a:r>
              <a:rPr lang="en-US" dirty="0" smtClean="0"/>
              <a:t>Rub all hand surfaces together until dry </a:t>
            </a:r>
          </a:p>
          <a:p>
            <a:r>
              <a:rPr lang="en-US" sz="1200" kern="1200" baseline="0" dirty="0" smtClean="0">
                <a:solidFill>
                  <a:schemeClr val="tx1"/>
                </a:solidFill>
                <a:latin typeface="Times New Roman" pitchFamily="18" charset="0"/>
                <a:ea typeface="+mn-ea"/>
                <a:cs typeface="+mn-cs"/>
              </a:rPr>
              <a:t>Hand hygiene </a:t>
            </a:r>
            <a:r>
              <a:rPr lang="en-US" sz="1200" i="1" kern="1200" baseline="0" dirty="0" smtClean="0">
                <a:solidFill>
                  <a:schemeClr val="tx1"/>
                </a:solidFill>
                <a:latin typeface="Times New Roman" pitchFamily="18" charset="0"/>
                <a:ea typeface="+mn-ea"/>
                <a:cs typeface="+mn-cs"/>
              </a:rPr>
              <a:t>before and after patient care is one of the most effective ways to prevent the spread of infection &amp; illness. </a:t>
            </a:r>
          </a:p>
          <a:p>
            <a:r>
              <a:rPr lang="en-US" sz="1200" kern="1200" baseline="0" dirty="0" smtClean="0">
                <a:solidFill>
                  <a:schemeClr val="tx1"/>
                </a:solidFill>
                <a:latin typeface="Times New Roman" pitchFamily="18" charset="0"/>
                <a:ea typeface="+mn-ea"/>
                <a:cs typeface="+mn-cs"/>
              </a:rPr>
              <a:t>Per WHO Guidelines, use soap &amp; water for 40 seconds when hands are visibly soiled or patient has diarrhea. Otherwise, use an alcohol-based hand sanitizer for 20-30 seconds (until dry). 	</a:t>
            </a:r>
          </a:p>
          <a:p>
            <a:endParaRPr lang="en-US"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p>
            <a:fld id="{E0A13A01-DE21-47A2-82C6-B850618651C6}" type="slidenum">
              <a:rPr lang="en-US" smtClean="0"/>
              <a:pPr/>
              <a:t>22</a:t>
            </a:fld>
            <a:endParaRPr lang="en-US" smtClean="0"/>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a:ln/>
        </p:spPr>
        <p:txBody>
          <a:bodyPr/>
          <a:lstStyle/>
          <a:p>
            <a:r>
              <a:rPr lang="en-US" smtClean="0"/>
              <a:t>For more refer to IC Policy # 8014.  TB testing is performed annually on  Microbiology employees.</a:t>
            </a:r>
          </a:p>
          <a:p>
            <a:r>
              <a:rPr lang="en-US" smtClean="0"/>
              <a:t>Patients suspected of having TB are placed in a negative pressure room and asked to wear surgical masks.</a:t>
            </a:r>
          </a:p>
          <a:p>
            <a:r>
              <a:rPr lang="en-US" smtClean="0"/>
              <a:t>All employees entering the patient’s room must wear an N95 respirator.</a:t>
            </a:r>
          </a:p>
          <a:p>
            <a:r>
              <a:rPr lang="en-US" smtClean="0"/>
              <a:t>All airborne (respiratory) transmission based precautions:</a:t>
            </a:r>
          </a:p>
          <a:p>
            <a:r>
              <a:rPr lang="en-US" smtClean="0"/>
              <a:t>Designed to prevent infection by germs that are spread by inhaling them after they are breathed out by an infected patient </a:t>
            </a:r>
          </a:p>
          <a:p>
            <a:r>
              <a:rPr lang="en-US" smtClean="0"/>
              <a:t>Diseases requiring Airborne Isolation are TB, chickenpox, measles, SARS and Avian flu </a:t>
            </a:r>
          </a:p>
          <a:p>
            <a:r>
              <a:rPr lang="en-US" smtClean="0"/>
              <a:t>Requirements: Private room with negative air pressure, N95 respirators </a:t>
            </a:r>
          </a:p>
          <a:p>
            <a:r>
              <a:rPr lang="en-US" b="1" smtClean="0"/>
              <a:t>Contact Precautions</a:t>
            </a:r>
            <a:endParaRPr lang="en-US" smtClean="0"/>
          </a:p>
          <a:p>
            <a:r>
              <a:rPr lang="en-US" smtClean="0"/>
              <a:t>Designed to prevent transmission of organisms that are spread by contact with infected patients or contaminated items </a:t>
            </a:r>
          </a:p>
          <a:p>
            <a:r>
              <a:rPr lang="en-US" smtClean="0"/>
              <a:t>Examples of diseases requiring Contact Precautions are C. difficile,multiple resistant organisms, large draining wounds and lice or scabies </a:t>
            </a:r>
          </a:p>
          <a:p>
            <a:r>
              <a:rPr lang="en-US" smtClean="0"/>
              <a:t>Requirements: Private room when indicated, gloves when entering the room and gowns and masks for direct patient care </a:t>
            </a:r>
          </a:p>
          <a:p>
            <a:r>
              <a:rPr lang="en-US" b="1" smtClean="0"/>
              <a:t>Droplet</a:t>
            </a:r>
            <a:endParaRPr lang="en-US" smtClean="0"/>
          </a:p>
          <a:p>
            <a:r>
              <a:rPr lang="en-US" smtClean="0"/>
              <a:t>Used to prevent the spread of germs contained in large airborne droplets. </a:t>
            </a:r>
          </a:p>
          <a:p>
            <a:r>
              <a:rPr lang="en-US" smtClean="0"/>
              <a:t>Examples of diseases requiring droplet precautions are influenza and meningitis. </a:t>
            </a:r>
          </a:p>
          <a:p>
            <a:r>
              <a:rPr lang="en-US" smtClean="0"/>
              <a:t>Specifications: Private room, gowns and gloves, surgical-grade masks and other PPE as indicated. </a:t>
            </a:r>
          </a:p>
          <a:p>
            <a:r>
              <a:rPr lang="en-US" b="1" smtClean="0"/>
              <a:t>Combined Categories</a:t>
            </a:r>
            <a:endParaRPr lang="en-US" smtClean="0"/>
          </a:p>
          <a:p>
            <a:r>
              <a:rPr lang="en-US" smtClean="0"/>
              <a:t>Multiple isolation categories may be used for patients with infections that may be spread by both air and contact </a:t>
            </a:r>
          </a:p>
          <a:p>
            <a:r>
              <a:rPr lang="en-US" smtClean="0"/>
              <a:t>Examples of diseases: smallpox, viral hemorrhagic fevers, patients with TB infection plus resistant wound infections </a:t>
            </a:r>
          </a:p>
          <a:p>
            <a:r>
              <a:rPr lang="en-US" smtClean="0"/>
              <a:t>Specifications: Private room with negative air pressure, gowns, surgical grade mask, gloves </a:t>
            </a:r>
          </a:p>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p:spPr>
        <p:txBody>
          <a:bodyPr/>
          <a:lstStyle/>
          <a:p>
            <a:fld id="{5C548492-8523-471E-93FE-1DCA61FC5D92}" type="slidenum">
              <a:rPr lang="en-US" smtClean="0"/>
              <a:pPr/>
              <a:t>23</a:t>
            </a:fld>
            <a:endParaRPr lang="en-US" smtClean="0"/>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noFill/>
          <a:ln/>
        </p:spPr>
        <p:txBody>
          <a:bodyPr/>
          <a:lstStyle/>
          <a:p>
            <a:r>
              <a:rPr lang="en-US" smtClean="0"/>
              <a:t>Every supervisor was given a copy of this policy.</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721B213-8A23-42B9-86A4-7C7F4B4304D9}" type="slidenum">
              <a:rPr lang="en-US" smtClean="0"/>
              <a:pPr>
                <a:defRPr/>
              </a:pPr>
              <a:t>25</a:t>
            </a:fld>
            <a:endParaRPr lang="en-US"/>
          </a:p>
        </p:txBody>
      </p:sp>
    </p:spTree>
    <p:extLst>
      <p:ext uri="{BB962C8B-B14F-4D97-AF65-F5344CB8AC3E}">
        <p14:creationId xmlns:p14="http://schemas.microsoft.com/office/powerpoint/2010/main" val="49706136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p:spPr>
        <p:txBody>
          <a:bodyPr/>
          <a:lstStyle/>
          <a:p>
            <a:fld id="{69A56744-5259-42BC-A8AC-56153B32034C}" type="slidenum">
              <a:rPr lang="en-US" smtClean="0"/>
              <a:pPr/>
              <a:t>26</a:t>
            </a:fld>
            <a:endParaRPr lang="en-US" smtClean="0"/>
          </a:p>
        </p:txBody>
      </p:sp>
      <p:sp>
        <p:nvSpPr>
          <p:cNvPr id="77827" name="Rectangle 2"/>
          <p:cNvSpPr>
            <a:spLocks noGrp="1" noRot="1" noChangeAspect="1" noChangeArrowheads="1" noTextEdit="1"/>
          </p:cNvSpPr>
          <p:nvPr>
            <p:ph type="sldImg"/>
          </p:nvPr>
        </p:nvSpPr>
        <p:spPr>
          <a:ln/>
        </p:spPr>
      </p:sp>
      <p:sp>
        <p:nvSpPr>
          <p:cNvPr id="77828" name="Rectangle 3"/>
          <p:cNvSpPr>
            <a:spLocks noGrp="1" noChangeArrowheads="1"/>
          </p:cNvSpPr>
          <p:nvPr>
            <p:ph type="body" idx="1"/>
          </p:nvPr>
        </p:nvSpPr>
        <p:spPr>
          <a:noFill/>
          <a:ln/>
        </p:spPr>
        <p:txBody>
          <a:bodyPr/>
          <a:lstStyle/>
          <a:p>
            <a:r>
              <a:rPr lang="en-US" smtClean="0"/>
              <a:t>Troubleshooter ext 2050.</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p:spPr>
        <p:txBody>
          <a:bodyPr/>
          <a:lstStyle/>
          <a:p>
            <a:r>
              <a:rPr lang="en-US" smtClean="0"/>
              <a:t>Sealed biohazard bags.  Red bags indicate STAT orders. </a:t>
            </a:r>
          </a:p>
          <a:p>
            <a:r>
              <a:rPr lang="en-US" smtClean="0"/>
              <a:t>Ensure that specimen containers do not leak.</a:t>
            </a:r>
          </a:p>
          <a:p>
            <a:r>
              <a:rPr lang="en-US" smtClean="0">
                <a:solidFill>
                  <a:srgbClr val="7030A0"/>
                </a:solidFill>
                <a:latin typeface="Arial" charset="0"/>
                <a:ea typeface="Calibri" pitchFamily="34" charset="0"/>
                <a:cs typeface="Arial" charset="0"/>
              </a:rPr>
              <a:t>Ensure that the carrier has both cushions, do not remove the cushions One exception only are blood bank carriers if cushions are missing, send to station 74 for replacements.</a:t>
            </a:r>
          </a:p>
          <a:p>
            <a:r>
              <a:rPr lang="en-US" smtClean="0">
                <a:solidFill>
                  <a:srgbClr val="7030A0"/>
                </a:solidFill>
                <a:latin typeface="Arial" charset="0"/>
                <a:ea typeface="Calibri" pitchFamily="34" charset="0"/>
                <a:cs typeface="Arial" charset="0"/>
              </a:rPr>
              <a:t>Broken latches do not use!, walk over to hematology and they will take care of them for you.</a:t>
            </a:r>
          </a:p>
          <a:p>
            <a:r>
              <a:rPr lang="en-US" smtClean="0">
                <a:solidFill>
                  <a:srgbClr val="7030A0"/>
                </a:solidFill>
                <a:latin typeface="Arial" charset="0"/>
                <a:cs typeface="Arial" charset="0"/>
              </a:rPr>
              <a:t>Specimen(s) must be in between the cushions</a:t>
            </a:r>
          </a:p>
          <a:p>
            <a:r>
              <a:rPr lang="en-US" smtClean="0">
                <a:solidFill>
                  <a:srgbClr val="7030A0"/>
                </a:solidFill>
                <a:latin typeface="Arial" charset="0"/>
                <a:cs typeface="Arial" charset="0"/>
              </a:rPr>
              <a:t>If you see carriers being hoarded on the floors send them to zero or to the lab.</a:t>
            </a:r>
            <a:endParaRPr lang="en-US" smtClean="0"/>
          </a:p>
        </p:txBody>
      </p:sp>
      <p:sp>
        <p:nvSpPr>
          <p:cNvPr id="79876" name="Slide Number Placeholder 3"/>
          <p:cNvSpPr>
            <a:spLocks noGrp="1"/>
          </p:cNvSpPr>
          <p:nvPr>
            <p:ph type="sldNum" sz="quarter" idx="5"/>
          </p:nvPr>
        </p:nvSpPr>
        <p:spPr>
          <a:noFill/>
        </p:spPr>
        <p:txBody>
          <a:bodyPr/>
          <a:lstStyle/>
          <a:p>
            <a:fld id="{0D11A428-FC64-47D0-98E9-02E1B07E0211}" type="slidenum">
              <a:rPr lang="en-US" smtClean="0"/>
              <a:pPr/>
              <a:t>28</a:t>
            </a:fld>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p:spPr>
        <p:txBody>
          <a:bodyPr/>
          <a:lstStyle/>
          <a:p>
            <a:fld id="{4861C776-EDB5-46B6-91C7-ACD87A16065C}" type="slidenum">
              <a:rPr lang="en-US" smtClean="0"/>
              <a:pPr/>
              <a:t>33</a:t>
            </a:fld>
            <a:endParaRPr lang="en-US" smtClean="0"/>
          </a:p>
        </p:txBody>
      </p:sp>
      <p:sp>
        <p:nvSpPr>
          <p:cNvPr id="81923" name="Rectangle 2"/>
          <p:cNvSpPr>
            <a:spLocks noGrp="1" noRot="1" noChangeAspect="1" noChangeArrowheads="1" noTextEdit="1"/>
          </p:cNvSpPr>
          <p:nvPr>
            <p:ph type="sldImg"/>
          </p:nvPr>
        </p:nvSpPr>
        <p:spPr>
          <a:ln/>
        </p:spPr>
      </p:sp>
      <p:sp>
        <p:nvSpPr>
          <p:cNvPr id="81924" name="Rectangle 3"/>
          <p:cNvSpPr>
            <a:spLocks noGrp="1" noChangeArrowheads="1"/>
          </p:cNvSpPr>
          <p:nvPr>
            <p:ph type="body" idx="1"/>
          </p:nvPr>
        </p:nvSpPr>
        <p:spPr>
          <a:noFill/>
          <a:ln/>
        </p:spPr>
        <p:txBody>
          <a:bodyPr/>
          <a:lstStyle/>
          <a:p>
            <a:r>
              <a:rPr lang="en-US" smtClean="0"/>
              <a:t>Cheat sheet in safety manual, use if you get a bomb threat phone call.  Should place a copy of it near your phone. Turn-off all cell phones, pagers, and two-way radio </a:t>
            </a:r>
            <a:br>
              <a:rPr lang="en-US" smtClean="0"/>
            </a:br>
            <a:r>
              <a:rPr lang="en-US" smtClean="0"/>
              <a:t>systems (they can detonate a bomb) </a:t>
            </a:r>
          </a:p>
          <a:p>
            <a:r>
              <a:rPr lang="en-US" smtClean="0"/>
              <a:t>Use only hard wired systems for communications – desk</a:t>
            </a:r>
            <a:br>
              <a:rPr lang="en-US" smtClean="0"/>
            </a:br>
            <a:r>
              <a:rPr lang="en-US" smtClean="0"/>
              <a:t>phones, computers, faxes, overhead pages </a:t>
            </a:r>
          </a:p>
          <a:p>
            <a:r>
              <a:rPr lang="en-US" smtClean="0"/>
              <a:t>Search in teams of two if possible </a:t>
            </a:r>
          </a:p>
          <a:p>
            <a:r>
              <a:rPr lang="en-US" smtClean="0"/>
              <a:t>Room searches </a:t>
            </a:r>
          </a:p>
          <a:p>
            <a:pPr lvl="1"/>
            <a:r>
              <a:rPr lang="en-US" smtClean="0"/>
              <a:t>Enter room, stop, look and listen for something unusual </a:t>
            </a:r>
          </a:p>
          <a:p>
            <a:pPr lvl="1"/>
            <a:r>
              <a:rPr lang="en-US" smtClean="0"/>
              <a:t>Divide the room in half for a more thorough search </a:t>
            </a:r>
          </a:p>
          <a:p>
            <a:pPr lvl="1"/>
            <a:r>
              <a:rPr lang="en-US" smtClean="0"/>
              <a:t>Search in height levels </a:t>
            </a:r>
          </a:p>
          <a:p>
            <a:pPr lvl="2"/>
            <a:r>
              <a:rPr lang="en-US" smtClean="0"/>
              <a:t>First: Floor to hip height </a:t>
            </a:r>
          </a:p>
          <a:p>
            <a:pPr lvl="2"/>
            <a:r>
              <a:rPr lang="en-US" smtClean="0"/>
              <a:t>Second: Hip height to chin </a:t>
            </a:r>
          </a:p>
          <a:p>
            <a:pPr lvl="2"/>
            <a:r>
              <a:rPr lang="en-US" smtClean="0"/>
              <a:t>Third: Chin to ceiling </a:t>
            </a:r>
          </a:p>
          <a:p>
            <a:pPr lvl="2"/>
            <a:r>
              <a:rPr lang="en-US" smtClean="0"/>
              <a:t>Do not search false ceiling spaces at this time </a:t>
            </a:r>
          </a:p>
          <a:p>
            <a:pPr lvl="2"/>
            <a:r>
              <a:rPr lang="en-US" smtClean="0"/>
              <a:t>Do not attempt to look in every drawer </a:t>
            </a:r>
          </a:p>
          <a:p>
            <a:pPr lvl="2"/>
            <a:r>
              <a:rPr lang="en-US" smtClean="0"/>
              <a:t>Look in obvious places, for example, trash cans,</a:t>
            </a:r>
            <a:br>
              <a:rPr lang="en-US" smtClean="0"/>
            </a:br>
            <a:r>
              <a:rPr lang="en-US" smtClean="0"/>
              <a:t>under covered areas, drawers near doors </a:t>
            </a:r>
          </a:p>
          <a:p>
            <a:pPr lvl="2"/>
            <a:r>
              <a:rPr lang="en-US" smtClean="0"/>
              <a:t>Search public areas such as lobbies, halls, </a:t>
            </a:r>
            <a:br>
              <a:rPr lang="en-US" smtClean="0"/>
            </a:br>
            <a:r>
              <a:rPr lang="en-US" smtClean="0"/>
              <a:t>waiting rooms, restrooms, telephone booths, </a:t>
            </a:r>
            <a:br>
              <a:rPr lang="en-US" smtClean="0"/>
            </a:br>
            <a:r>
              <a:rPr lang="en-US" smtClean="0"/>
              <a:t>stairwells, vending areas and all rooms that are open and unoccupied. </a:t>
            </a:r>
          </a:p>
          <a:p>
            <a:pPr lvl="2"/>
            <a:r>
              <a:rPr lang="en-US" smtClean="0"/>
              <a:t>If no device is located, report search completed to your Emergency Operations Center (Command Center).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B4B4AB7A-CC83-4AE7-BB16-B871486E7733}" type="slidenum">
              <a:rPr lang="en-US" smtClean="0"/>
              <a:pPr/>
              <a:t>2</a:t>
            </a:fld>
            <a:endParaRPr lang="en-US" dirty="0" smtClean="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r>
              <a:rPr lang="en-US" dirty="0" smtClean="0"/>
              <a:t>Path</a:t>
            </a:r>
            <a:r>
              <a:rPr lang="en-US" baseline="0" dirty="0" smtClean="0"/>
              <a:t> and Lab Safety Manual located on the P&amp;L SharePoint site, a “green” paper copy is the gray file cabinet in Hematology. Every employee needs to sign off on the Safety policies-regardless if they are applicable to you or not-you need to know that a policy exists. </a:t>
            </a:r>
            <a:r>
              <a:rPr lang="en-US" dirty="0" smtClean="0"/>
              <a:t>Please note there isn’t a need to memorize all the policies, but be aware, don’t just limit yourself to the P&amp;LMS safety manual, look on the GLA intranet.  Infection control also has policies. Complete the mandatory training, if you do two or three per month, you’ll be done for the year and no rush to </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p:spPr>
        <p:txBody>
          <a:bodyPr/>
          <a:lstStyle/>
          <a:p>
            <a:fld id="{F9039E6D-90A4-431F-9D90-C9C013B896D0}" type="slidenum">
              <a:rPr lang="en-US" smtClean="0"/>
              <a:pPr/>
              <a:t>39</a:t>
            </a:fld>
            <a:endParaRPr lang="en-US" smtClean="0"/>
          </a:p>
        </p:txBody>
      </p:sp>
      <p:sp>
        <p:nvSpPr>
          <p:cNvPr id="83971" name="Rectangle 2"/>
          <p:cNvSpPr>
            <a:spLocks noGrp="1" noRot="1" noChangeAspect="1" noChangeArrowheads="1" noTextEdit="1"/>
          </p:cNvSpPr>
          <p:nvPr>
            <p:ph type="sldImg"/>
          </p:nvPr>
        </p:nvSpPr>
        <p:spPr>
          <a:ln/>
        </p:spPr>
      </p:sp>
      <p:sp>
        <p:nvSpPr>
          <p:cNvPr id="83972" name="Rectangle 3"/>
          <p:cNvSpPr>
            <a:spLocks noGrp="1" noChangeArrowheads="1"/>
          </p:cNvSpPr>
          <p:nvPr>
            <p:ph type="body" idx="1"/>
          </p:nvPr>
        </p:nvSpPr>
        <p:spPr>
          <a:noFill/>
          <a:ln/>
        </p:spPr>
        <p:txBody>
          <a:bodyPr/>
          <a:lstStyle/>
          <a:p>
            <a:r>
              <a:rPr lang="en-US" smtClean="0"/>
              <a:t>Secondary supervisor will be the safety officer.</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p:spPr>
        <p:txBody>
          <a:bodyPr/>
          <a:lstStyle/>
          <a:p>
            <a:fld id="{2286745B-D773-421F-AE6D-804F32BBD6F1}" type="slidenum">
              <a:rPr lang="en-US" smtClean="0"/>
              <a:pPr/>
              <a:t>40</a:t>
            </a:fld>
            <a:endParaRPr lang="en-US" smtClean="0"/>
          </a:p>
        </p:txBody>
      </p:sp>
      <p:sp>
        <p:nvSpPr>
          <p:cNvPr id="84995" name="Rectangle 2"/>
          <p:cNvSpPr>
            <a:spLocks noGrp="1" noRot="1" noChangeAspect="1" noChangeArrowheads="1" noTextEdit="1"/>
          </p:cNvSpPr>
          <p:nvPr>
            <p:ph type="sldImg"/>
          </p:nvPr>
        </p:nvSpPr>
        <p:spPr>
          <a:ln/>
        </p:spPr>
      </p:sp>
      <p:sp>
        <p:nvSpPr>
          <p:cNvPr id="84996" name="Rectangle 3"/>
          <p:cNvSpPr>
            <a:spLocks noGrp="1" noChangeArrowheads="1"/>
          </p:cNvSpPr>
          <p:nvPr>
            <p:ph type="body" idx="1"/>
          </p:nvPr>
        </p:nvSpPr>
        <p:spPr>
          <a:noFill/>
          <a:ln/>
        </p:spPr>
        <p:txBody>
          <a:bodyPr/>
          <a:lstStyle/>
          <a:p>
            <a:r>
              <a:rPr lang="en-US" smtClean="0"/>
              <a:t>Police phone number 2804.</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B51892C1-2C04-4883-911C-7ADB7B71B8C9}" type="slidenum">
              <a:rPr lang="en-US" smtClean="0"/>
              <a:pPr/>
              <a:t>3</a:t>
            </a:fld>
            <a:endParaRPr lang="en-US" dirty="0" smtClean="0"/>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p:spPr>
        <p:txBody>
          <a:bodyPr/>
          <a:lstStyle/>
          <a:p>
            <a:r>
              <a:rPr lang="en-US" dirty="0" smtClean="0"/>
              <a:t>Tag team-one person pull the alarm another person dials 12.  Note exact location and type of fire.  For example:  Room 1213, paper trashcan fire or Room 1300, Alcohol fire. Most of the alarms are by hospital</a:t>
            </a:r>
            <a:r>
              <a:rPr lang="en-US" baseline="0" dirty="0" smtClean="0"/>
              <a:t> entrances/exits and stairwells.</a:t>
            </a:r>
            <a:endParaRPr 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p>
            <a:fld id="{C55C8E72-B533-485B-AAB8-6066F6BCC66B}" type="slidenum">
              <a:rPr lang="en-US" smtClean="0"/>
              <a:pPr/>
              <a:t>4</a:t>
            </a:fld>
            <a:endParaRPr lang="en-US" dirty="0" smtClean="0"/>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p:spPr>
        <p:txBody>
          <a:bodyPr/>
          <a:lstStyle/>
          <a:p>
            <a:r>
              <a:rPr lang="en-US" dirty="0" smtClean="0"/>
              <a:t>DO NOT IGNORE, listen to the overhead announcement.  If you can’t hear it do not assume that all is OK, check with others, call the operator, safety, etc. P&amp;LMS is east, south, southeast, and central; OP </a:t>
            </a:r>
            <a:r>
              <a:rPr lang="en-US" dirty="0" err="1" smtClean="0"/>
              <a:t>Phlebot</a:t>
            </a:r>
            <a:r>
              <a:rPr lang="en-US" smtClean="0"/>
              <a:t> is North, Ground floor south, southeast. Don’t forget to check bathrooms, morgue, other areas where patients and/or employees might not be able to see or hear the alarms (flow, histo-incoming).</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C277A289-F0A9-4F75-9225-D51B4D2AFAFE}" type="slidenum">
              <a:rPr lang="en-US" smtClean="0"/>
              <a:pPr/>
              <a:t>5</a:t>
            </a:fld>
            <a:endParaRPr lang="en-US" smtClean="0"/>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p:spPr>
        <p:txBody>
          <a:bodyPr/>
          <a:lstStyle/>
          <a:p>
            <a:r>
              <a:rPr lang="en-US" smtClean="0"/>
              <a:t>Our fire extinguishers are of type ABC.  Use only if a person’s life is in danger.</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B39815FB-B97A-4861-B9CC-69F66D3CDA6D}" type="slidenum">
              <a:rPr lang="en-US" smtClean="0"/>
              <a:pPr/>
              <a:t>10</a:t>
            </a:fld>
            <a:endParaRPr lang="en-US" dirty="0" smtClean="0"/>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a:ln/>
        </p:spPr>
        <p:txBody>
          <a:bodyPr/>
          <a:lstStyle/>
          <a:p>
            <a:r>
              <a:rPr lang="en-US" dirty="0" smtClean="0"/>
              <a:t>Empty boxes, if too heavy to lift.  Make smaller trips, rather than one large one that could hurt you.</a:t>
            </a:r>
          </a:p>
          <a:p>
            <a:r>
              <a:rPr lang="en-US" dirty="0" smtClean="0"/>
              <a:t>Don’t fall into miracle cream scams.  Seek help from Supervisor, Safety officer, Ergonomics Office.</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p>
            <a:fld id="{3503FC5A-1D46-489C-B9A1-40B62F30B300}" type="slidenum">
              <a:rPr lang="en-US" smtClean="0"/>
              <a:pPr/>
              <a:t>14</a:t>
            </a:fld>
            <a:endParaRPr lang="en-US" dirty="0" smtClean="0"/>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p:spPr>
        <p:txBody>
          <a:bodyPr/>
          <a:lstStyle/>
          <a:p>
            <a:r>
              <a:rPr lang="en-US" dirty="0" smtClean="0"/>
              <a:t>Do you know where your MSDS book(s) are located?</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p>
            <a:fld id="{01EEB23C-FE99-4AA5-B8FA-9995DDB18456}" type="slidenum">
              <a:rPr lang="en-US" smtClean="0"/>
              <a:pPr/>
              <a:t>15</a:t>
            </a:fld>
            <a:endParaRPr lang="en-US" dirty="0" smtClean="0"/>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p:spPr>
        <p:txBody>
          <a:bodyPr/>
          <a:lstStyle/>
          <a:p>
            <a:r>
              <a:rPr lang="en-US" dirty="0" smtClean="0"/>
              <a:t>What do you do with a spill larger than 1 quart?  CLEAN!  Does anybody know what CLEAN stands for?</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p>
            <a:fld id="{EAA1DB70-0CC4-40ED-922C-3E6B5C6EE8C0}" type="slidenum">
              <a:rPr lang="en-US" smtClean="0"/>
              <a:pPr/>
              <a:t>16</a:t>
            </a:fld>
            <a:endParaRPr lang="en-US" dirty="0" smtClean="0"/>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a:ln/>
        </p:spPr>
        <p:txBody>
          <a:bodyPr/>
          <a:lstStyle/>
          <a:p>
            <a:r>
              <a:rPr lang="en-US" dirty="0" smtClean="0"/>
              <a:t>C-Different spills might require different PPE.</a:t>
            </a:r>
          </a:p>
          <a:p>
            <a:r>
              <a:rPr lang="en-US" dirty="0" smtClean="0"/>
              <a:t>L-close the door, leave the area! We’ve repeatedly noticed that people open all doors, to  let it air out, WRONG! Don’t share the smells.</a:t>
            </a:r>
          </a:p>
          <a:p>
            <a:r>
              <a:rPr lang="en-US" dirty="0" smtClean="0"/>
              <a:t>E-don’t ignore and let others take care of it.</a:t>
            </a:r>
          </a:p>
          <a:p>
            <a:r>
              <a:rPr lang="en-US" dirty="0" smtClean="0"/>
              <a:t>Spill phone number?  6966</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pPr>
              <a:defRPr/>
            </a:pPr>
            <a:endParaRPr lang="en-US"/>
          </a:p>
        </p:txBody>
      </p:sp>
      <p:sp>
        <p:nvSpPr>
          <p:cNvPr id="8" name="Footer Placeholder 7"/>
          <p:cNvSpPr>
            <a:spLocks noGrp="1"/>
          </p:cNvSpPr>
          <p:nvPr>
            <p:ph type="ftr" sz="quarter" idx="11"/>
          </p:nvPr>
        </p:nvSpPr>
        <p:spPr/>
        <p:txBody>
          <a:bodyPr/>
          <a:lstStyle>
            <a:extLst/>
          </a:lstStyle>
          <a:p>
            <a:pPr>
              <a:defRPr/>
            </a:pPr>
            <a:endParaRPr lang="en-US"/>
          </a:p>
        </p:txBody>
      </p:sp>
      <p:sp>
        <p:nvSpPr>
          <p:cNvPr id="11" name="Slide Number Placeholder 10"/>
          <p:cNvSpPr>
            <a:spLocks noGrp="1"/>
          </p:cNvSpPr>
          <p:nvPr>
            <p:ph type="sldNum" sz="quarter" idx="12"/>
          </p:nvPr>
        </p:nvSpPr>
        <p:spPr/>
        <p:txBody>
          <a:bodyPr/>
          <a:lstStyle>
            <a:extLst/>
          </a:lstStyle>
          <a:p>
            <a:pPr>
              <a:defRPr/>
            </a:pPr>
            <a:fld id="{478272B7-21FC-4818-87ED-32B1BD8FBBB4}" type="slidenum">
              <a:rPr lang="en-US" smtClean="0"/>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endParaRPr lang="en-US"/>
          </a:p>
        </p:txBody>
      </p:sp>
      <p:sp>
        <p:nvSpPr>
          <p:cNvPr id="5" name="Footer Placeholder 4"/>
          <p:cNvSpPr>
            <a:spLocks noGrp="1"/>
          </p:cNvSpPr>
          <p:nvPr>
            <p:ph type="ftr" sz="quarter" idx="11"/>
          </p:nvPr>
        </p:nvSpPr>
        <p:spPr/>
        <p:txBody>
          <a:bodyPr/>
          <a:lstStyle>
            <a:extLst/>
          </a:lstStyle>
          <a:p>
            <a:pPr>
              <a:defRPr/>
            </a:pPr>
            <a:endParaRPr lang="en-US"/>
          </a:p>
        </p:txBody>
      </p:sp>
      <p:sp>
        <p:nvSpPr>
          <p:cNvPr id="6" name="Slide Number Placeholder 5"/>
          <p:cNvSpPr>
            <a:spLocks noGrp="1"/>
          </p:cNvSpPr>
          <p:nvPr>
            <p:ph type="sldNum" sz="quarter" idx="12"/>
          </p:nvPr>
        </p:nvSpPr>
        <p:spPr/>
        <p:txBody>
          <a:bodyPr/>
          <a:lstStyle>
            <a:extLst/>
          </a:lstStyle>
          <a:p>
            <a:pPr>
              <a:defRPr/>
            </a:pPr>
            <a:fld id="{A41CA3B7-DBF8-4242-B541-15211236AB7B}"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endParaRPr lang="en-US"/>
          </a:p>
        </p:txBody>
      </p:sp>
      <p:sp>
        <p:nvSpPr>
          <p:cNvPr id="5" name="Footer Placeholder 4"/>
          <p:cNvSpPr>
            <a:spLocks noGrp="1"/>
          </p:cNvSpPr>
          <p:nvPr>
            <p:ph type="ftr" sz="quarter" idx="11"/>
          </p:nvPr>
        </p:nvSpPr>
        <p:spPr/>
        <p:txBody>
          <a:bodyPr/>
          <a:lstStyle>
            <a:extLst/>
          </a:lstStyle>
          <a:p>
            <a:pPr>
              <a:defRPr/>
            </a:pPr>
            <a:endParaRPr lang="en-US"/>
          </a:p>
        </p:txBody>
      </p:sp>
      <p:sp>
        <p:nvSpPr>
          <p:cNvPr id="6" name="Slide Number Placeholder 5"/>
          <p:cNvSpPr>
            <a:spLocks noGrp="1"/>
          </p:cNvSpPr>
          <p:nvPr>
            <p:ph type="sldNum" sz="quarter" idx="12"/>
          </p:nvPr>
        </p:nvSpPr>
        <p:spPr/>
        <p:txBody>
          <a:bodyPr/>
          <a:lstStyle>
            <a:extLst/>
          </a:lstStyle>
          <a:p>
            <a:pPr>
              <a:defRPr/>
            </a:pPr>
            <a:fld id="{99A0B2CF-BB23-4985-BCC3-C679256A372D}" type="slidenum">
              <a:rPr lang="en-US" smtClean="0"/>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lipArtAndTx">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685800" y="1981200"/>
            <a:ext cx="3810000" cy="4114800"/>
          </a:xfrm>
        </p:spPr>
        <p:txBody>
          <a:bodyPr/>
          <a:lstStyle/>
          <a:p>
            <a:pPr lvl="0"/>
            <a:endParaRPr lang="en-US" noProof="0" smtClean="0"/>
          </a:p>
        </p:txBody>
      </p:sp>
      <p:sp>
        <p:nvSpPr>
          <p:cNvPr id="4" name="Text Placeholder 3"/>
          <p:cNvSpPr>
            <a:spLocks noGrp="1"/>
          </p:cNvSpPr>
          <p:nvPr>
            <p:ph type="body"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B3EEC44-7936-4D1A-BD5B-707A952BE956}"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48200" y="1981200"/>
            <a:ext cx="3810000" cy="4114800"/>
          </a:xfrm>
        </p:spPr>
        <p:txBody>
          <a:bodyPr/>
          <a:lstStyle/>
          <a:p>
            <a:pPr lvl="0"/>
            <a:endParaRPr lang="en-US" noProof="0" smtClean="0"/>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FC4EB01-71A0-4622-8C3C-7A00AEFD6B4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endParaRPr lang="en-US"/>
          </a:p>
        </p:txBody>
      </p:sp>
      <p:sp>
        <p:nvSpPr>
          <p:cNvPr id="5" name="Footer Placeholder 4"/>
          <p:cNvSpPr>
            <a:spLocks noGrp="1"/>
          </p:cNvSpPr>
          <p:nvPr>
            <p:ph type="ftr" sz="quarter" idx="11"/>
          </p:nvPr>
        </p:nvSpPr>
        <p:spPr/>
        <p:txBody>
          <a:bodyPr/>
          <a:lstStyle>
            <a:extLst/>
          </a:lstStyle>
          <a:p>
            <a:pPr>
              <a:defRPr/>
            </a:pPr>
            <a:endParaRPr lang="en-US"/>
          </a:p>
        </p:txBody>
      </p:sp>
      <p:sp>
        <p:nvSpPr>
          <p:cNvPr id="6" name="Slide Number Placeholder 5"/>
          <p:cNvSpPr>
            <a:spLocks noGrp="1"/>
          </p:cNvSpPr>
          <p:nvPr>
            <p:ph type="sldNum" sz="quarter" idx="12"/>
          </p:nvPr>
        </p:nvSpPr>
        <p:spPr/>
        <p:txBody>
          <a:bodyPr/>
          <a:lstStyle>
            <a:extLst/>
          </a:lstStyle>
          <a:p>
            <a:pPr>
              <a:defRPr/>
            </a:pPr>
            <a:fld id="{BF85293D-B993-4894-91E0-D5744B4819C7}"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pPr>
              <a:defRPr/>
            </a:pPr>
            <a:endParaRPr lang="en-US"/>
          </a:p>
        </p:txBody>
      </p:sp>
      <p:sp>
        <p:nvSpPr>
          <p:cNvPr id="5" name="Footer Placeholder 4"/>
          <p:cNvSpPr>
            <a:spLocks noGrp="1"/>
          </p:cNvSpPr>
          <p:nvPr>
            <p:ph type="ftr" sz="quarter" idx="11"/>
          </p:nvPr>
        </p:nvSpPr>
        <p:spPr/>
        <p:txBody>
          <a:bodyPr/>
          <a:lstStyle>
            <a:extLst/>
          </a:lstStyle>
          <a:p>
            <a:pPr>
              <a:defRPr/>
            </a:pPr>
            <a:endParaRPr lang="en-US"/>
          </a:p>
        </p:txBody>
      </p:sp>
      <p:sp>
        <p:nvSpPr>
          <p:cNvPr id="6" name="Slide Number Placeholder 5"/>
          <p:cNvSpPr>
            <a:spLocks noGrp="1"/>
          </p:cNvSpPr>
          <p:nvPr>
            <p:ph type="sldNum" sz="quarter" idx="12"/>
          </p:nvPr>
        </p:nvSpPr>
        <p:spPr/>
        <p:txBody>
          <a:bodyPr/>
          <a:lstStyle>
            <a:extLst/>
          </a:lstStyle>
          <a:p>
            <a:pPr>
              <a:defRPr/>
            </a:pPr>
            <a:fld id="{6D58A162-755D-4423-BA46-A12FD0CC2211}"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a:defRPr/>
            </a:pPr>
            <a:endParaRPr lang="en-US"/>
          </a:p>
        </p:txBody>
      </p:sp>
      <p:sp>
        <p:nvSpPr>
          <p:cNvPr id="6" name="Footer Placeholder 5"/>
          <p:cNvSpPr>
            <a:spLocks noGrp="1"/>
          </p:cNvSpPr>
          <p:nvPr>
            <p:ph type="ftr" sz="quarter" idx="11"/>
          </p:nvPr>
        </p:nvSpPr>
        <p:spPr/>
        <p:txBody>
          <a:bodyPr/>
          <a:lstStyle>
            <a:extLst/>
          </a:lstStyle>
          <a:p>
            <a:pPr>
              <a:defRPr/>
            </a:pPr>
            <a:endParaRPr lang="en-US"/>
          </a:p>
        </p:txBody>
      </p:sp>
      <p:sp>
        <p:nvSpPr>
          <p:cNvPr id="7" name="Slide Number Placeholder 6"/>
          <p:cNvSpPr>
            <a:spLocks noGrp="1"/>
          </p:cNvSpPr>
          <p:nvPr>
            <p:ph type="sldNum" sz="quarter" idx="12"/>
          </p:nvPr>
        </p:nvSpPr>
        <p:spPr/>
        <p:txBody>
          <a:bodyPr/>
          <a:lstStyle>
            <a:extLst/>
          </a:lstStyle>
          <a:p>
            <a:pPr>
              <a:defRPr/>
            </a:pPr>
            <a:fld id="{8D5686FB-9C92-4963-89A0-60C819B5852F}"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pPr>
              <a:defRPr/>
            </a:pPr>
            <a:endParaRPr lang="en-US"/>
          </a:p>
        </p:txBody>
      </p:sp>
      <p:sp>
        <p:nvSpPr>
          <p:cNvPr id="8" name="Footer Placeholder 7"/>
          <p:cNvSpPr>
            <a:spLocks noGrp="1"/>
          </p:cNvSpPr>
          <p:nvPr>
            <p:ph type="ftr" sz="quarter" idx="11"/>
          </p:nvPr>
        </p:nvSpPr>
        <p:spPr/>
        <p:txBody>
          <a:bodyPr/>
          <a:lstStyle>
            <a:extLst/>
          </a:lstStyle>
          <a:p>
            <a:pPr>
              <a:defRPr/>
            </a:pPr>
            <a:endParaRPr lang="en-US"/>
          </a:p>
        </p:txBody>
      </p:sp>
      <p:sp>
        <p:nvSpPr>
          <p:cNvPr id="9" name="Slide Number Placeholder 8"/>
          <p:cNvSpPr>
            <a:spLocks noGrp="1"/>
          </p:cNvSpPr>
          <p:nvPr>
            <p:ph type="sldNum" sz="quarter" idx="12"/>
          </p:nvPr>
        </p:nvSpPr>
        <p:spPr/>
        <p:txBody>
          <a:bodyPr/>
          <a:lstStyle>
            <a:extLst/>
          </a:lstStyle>
          <a:p>
            <a:pPr>
              <a:defRPr/>
            </a:pPr>
            <a:fld id="{359F8B06-0DD0-460E-A0E5-F72CF24FE9D8}"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pPr>
              <a:defRPr/>
            </a:pPr>
            <a:endParaRPr lang="en-US"/>
          </a:p>
        </p:txBody>
      </p:sp>
      <p:sp>
        <p:nvSpPr>
          <p:cNvPr id="4" name="Footer Placeholder 3"/>
          <p:cNvSpPr>
            <a:spLocks noGrp="1"/>
          </p:cNvSpPr>
          <p:nvPr>
            <p:ph type="ftr" sz="quarter" idx="11"/>
          </p:nvPr>
        </p:nvSpPr>
        <p:spPr/>
        <p:txBody>
          <a:bodyPr/>
          <a:lstStyle>
            <a:extLst/>
          </a:lstStyle>
          <a:p>
            <a:pPr>
              <a:defRPr/>
            </a:pPr>
            <a:endParaRPr lang="en-US"/>
          </a:p>
        </p:txBody>
      </p:sp>
      <p:sp>
        <p:nvSpPr>
          <p:cNvPr id="5" name="Slide Number Placeholder 4"/>
          <p:cNvSpPr>
            <a:spLocks noGrp="1"/>
          </p:cNvSpPr>
          <p:nvPr>
            <p:ph type="sldNum" sz="quarter" idx="12"/>
          </p:nvPr>
        </p:nvSpPr>
        <p:spPr/>
        <p:txBody>
          <a:bodyPr/>
          <a:lstStyle>
            <a:extLst/>
          </a:lstStyle>
          <a:p>
            <a:pPr>
              <a:defRPr/>
            </a:pPr>
            <a:fld id="{2686CE9F-D248-4451-ADBB-3735C9F07CF9}"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pPr>
              <a:defRPr/>
            </a:pPr>
            <a:endParaRPr lang="en-US"/>
          </a:p>
        </p:txBody>
      </p:sp>
      <p:sp>
        <p:nvSpPr>
          <p:cNvPr id="3" name="Footer Placeholder 2"/>
          <p:cNvSpPr>
            <a:spLocks noGrp="1"/>
          </p:cNvSpPr>
          <p:nvPr>
            <p:ph type="ftr" sz="quarter" idx="11"/>
          </p:nvPr>
        </p:nvSpPr>
        <p:spPr/>
        <p:txBody>
          <a:bodyPr/>
          <a:lstStyle>
            <a:extLst/>
          </a:lstStyle>
          <a:p>
            <a:pPr>
              <a:defRPr/>
            </a:pPr>
            <a:endParaRPr lang="en-US"/>
          </a:p>
        </p:txBody>
      </p:sp>
      <p:sp>
        <p:nvSpPr>
          <p:cNvPr id="4" name="Slide Number Placeholder 3"/>
          <p:cNvSpPr>
            <a:spLocks noGrp="1"/>
          </p:cNvSpPr>
          <p:nvPr>
            <p:ph type="sldNum" sz="quarter" idx="12"/>
          </p:nvPr>
        </p:nvSpPr>
        <p:spPr/>
        <p:txBody>
          <a:bodyPr/>
          <a:lstStyle>
            <a:extLst/>
          </a:lstStyle>
          <a:p>
            <a:pPr>
              <a:defRPr/>
            </a:pPr>
            <a:fld id="{F67C82B7-7DE1-4AB5-BB4C-ECE205F3440B}"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a:defRPr/>
            </a:pPr>
            <a:endParaRPr lang="en-US"/>
          </a:p>
        </p:txBody>
      </p:sp>
      <p:sp>
        <p:nvSpPr>
          <p:cNvPr id="6" name="Footer Placeholder 5"/>
          <p:cNvSpPr>
            <a:spLocks noGrp="1"/>
          </p:cNvSpPr>
          <p:nvPr>
            <p:ph type="ftr" sz="quarter" idx="11"/>
          </p:nvPr>
        </p:nvSpPr>
        <p:spPr/>
        <p:txBody>
          <a:bodyPr/>
          <a:lstStyle>
            <a:extLst/>
          </a:lstStyle>
          <a:p>
            <a:pPr>
              <a:defRPr/>
            </a:pPr>
            <a:endParaRPr lang="en-US"/>
          </a:p>
        </p:txBody>
      </p:sp>
      <p:sp>
        <p:nvSpPr>
          <p:cNvPr id="7" name="Slide Number Placeholder 6"/>
          <p:cNvSpPr>
            <a:spLocks noGrp="1"/>
          </p:cNvSpPr>
          <p:nvPr>
            <p:ph type="sldNum" sz="quarter" idx="12"/>
          </p:nvPr>
        </p:nvSpPr>
        <p:spPr/>
        <p:txBody>
          <a:bodyPr/>
          <a:lstStyle>
            <a:extLst/>
          </a:lstStyle>
          <a:p>
            <a:pPr>
              <a:defRPr/>
            </a:pPr>
            <a:fld id="{B959CF4B-C359-4A6C-A566-842C58FD1584}"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a:defRPr/>
            </a:pPr>
            <a:endParaRPr lang="en-US"/>
          </a:p>
        </p:txBody>
      </p:sp>
      <p:sp>
        <p:nvSpPr>
          <p:cNvPr id="6" name="Footer Placeholder 5"/>
          <p:cNvSpPr>
            <a:spLocks noGrp="1"/>
          </p:cNvSpPr>
          <p:nvPr>
            <p:ph type="ftr" sz="quarter" idx="11"/>
          </p:nvPr>
        </p:nvSpPr>
        <p:spPr/>
        <p:txBody>
          <a:bodyPr/>
          <a:lstStyle>
            <a:extLst/>
          </a:lstStyle>
          <a:p>
            <a:pPr>
              <a:defRPr/>
            </a:pPr>
            <a:endParaRPr lang="en-US"/>
          </a:p>
        </p:txBody>
      </p:sp>
      <p:sp>
        <p:nvSpPr>
          <p:cNvPr id="7" name="Slide Number Placeholder 6"/>
          <p:cNvSpPr>
            <a:spLocks noGrp="1"/>
          </p:cNvSpPr>
          <p:nvPr>
            <p:ph type="sldNum" sz="quarter" idx="12"/>
          </p:nvPr>
        </p:nvSpPr>
        <p:spPr/>
        <p:txBody>
          <a:bodyPr/>
          <a:lstStyle>
            <a:extLst/>
          </a:lstStyle>
          <a:p>
            <a:pPr>
              <a:defRPr/>
            </a:pPr>
            <a:fld id="{8F85A600-BDF7-4EC1-9946-E762D4D4D575}" type="slidenum">
              <a:rPr lang="en-US" smtClean="0"/>
              <a:pPr>
                <a:defRPr/>
              </a:pPr>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pPr>
              <a:defRPr/>
            </a:pPr>
            <a:endParaRPr lang="en-US"/>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pPr>
              <a:defRPr/>
            </a:pPr>
            <a:endParaRPr lang="en-US"/>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pPr>
              <a:defRPr/>
            </a:pPr>
            <a:fld id="{08C668B4-F04E-46B8-A497-6356AD2C9FAF}"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3789" r:id="rId1"/>
    <p:sldLayoutId id="2147483790" r:id="rId2"/>
    <p:sldLayoutId id="2147483791" r:id="rId3"/>
    <p:sldLayoutId id="2147483792" r:id="rId4"/>
    <p:sldLayoutId id="2147483793" r:id="rId5"/>
    <p:sldLayoutId id="2147483794" r:id="rId6"/>
    <p:sldLayoutId id="2147483795" r:id="rId7"/>
    <p:sldLayoutId id="2147483796" r:id="rId8"/>
    <p:sldLayoutId id="2147483797" r:id="rId9"/>
    <p:sldLayoutId id="2147483798" r:id="rId10"/>
    <p:sldLayoutId id="2147483799" r:id="rId11"/>
    <p:sldLayoutId id="2147483800" r:id="rId12"/>
    <p:sldLayoutId id="2147483801" r:id="rId13"/>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audio" Target="../media/audio4.wav"/><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audio" Target="../media/audio5.wav"/><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3" Type="http://schemas.openxmlformats.org/officeDocument/2006/relationships/audio" Target="../media/audio6.wav"/><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2" Type="http://schemas.openxmlformats.org/officeDocument/2006/relationships/audio" Target="../media/audio7.wav"/><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2" Type="http://schemas.openxmlformats.org/officeDocument/2006/relationships/audio" Target="../media/audio8.wav"/><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audio" Target="../media/audio9.wav"/><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audio" Target="../media/audio3.wav"/><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457200" y="457200"/>
            <a:ext cx="8260080" cy="1066800"/>
          </a:xfrm>
        </p:spPr>
        <p:txBody>
          <a:bodyPr>
            <a:noAutofit/>
          </a:bodyPr>
          <a:lstStyle/>
          <a:p>
            <a:pPr algn="ctr"/>
            <a:r>
              <a:rPr lang="en-US" sz="3200" dirty="0" smtClean="0"/>
              <a:t>Pathology &amp; Laboratory Medicine</a:t>
            </a:r>
            <a:br>
              <a:rPr lang="en-US" sz="3200" dirty="0" smtClean="0"/>
            </a:br>
            <a:r>
              <a:rPr lang="en-US" sz="3200" dirty="0" smtClean="0"/>
              <a:t>Safety Training Program</a:t>
            </a:r>
          </a:p>
        </p:txBody>
      </p:sp>
      <p:sp>
        <p:nvSpPr>
          <p:cNvPr id="31747" name="Rectangle 3"/>
          <p:cNvSpPr>
            <a:spLocks noGrp="1" noChangeArrowheads="1"/>
          </p:cNvSpPr>
          <p:nvPr>
            <p:ph sz="half" idx="1"/>
          </p:nvPr>
        </p:nvSpPr>
        <p:spPr>
          <a:xfrm>
            <a:off x="609600" y="1676400"/>
            <a:ext cx="3657600" cy="4008120"/>
          </a:xfrm>
          <a:ln>
            <a:solidFill>
              <a:schemeClr val="tx2">
                <a:lumMod val="75000"/>
              </a:schemeClr>
            </a:solidFill>
          </a:ln>
        </p:spPr>
        <p:txBody>
          <a:bodyPr>
            <a:normAutofit fontScale="85000" lnSpcReduction="20000"/>
          </a:bodyPr>
          <a:lstStyle/>
          <a:p>
            <a:pPr>
              <a:buNone/>
            </a:pPr>
            <a:r>
              <a:rPr lang="en-US" dirty="0" smtClean="0"/>
              <a:t>Why? </a:t>
            </a:r>
          </a:p>
          <a:p>
            <a:r>
              <a:rPr lang="en-US" dirty="0" smtClean="0"/>
              <a:t>To comply with State and Federal regulations as well as CAP/JC Safety requirements.</a:t>
            </a:r>
          </a:p>
          <a:p>
            <a:pPr>
              <a:buNone/>
            </a:pPr>
            <a:r>
              <a:rPr lang="en-US" dirty="0" smtClean="0"/>
              <a:t>Who? </a:t>
            </a:r>
          </a:p>
          <a:p>
            <a:r>
              <a:rPr lang="en-US" dirty="0" smtClean="0"/>
              <a:t>All P&amp;LM employees (full time, part time, temporary, contract, fee-basis), residents, interns and volunteers.</a:t>
            </a:r>
          </a:p>
          <a:p>
            <a:pPr>
              <a:buNone/>
            </a:pPr>
            <a:endParaRPr lang="en-US" dirty="0" smtClean="0"/>
          </a:p>
          <a:p>
            <a:pPr>
              <a:buFontTx/>
              <a:buNone/>
            </a:pPr>
            <a:endParaRPr lang="en-US" dirty="0" smtClean="0"/>
          </a:p>
        </p:txBody>
      </p:sp>
      <p:sp>
        <p:nvSpPr>
          <p:cNvPr id="5" name="Content Placeholder 4"/>
          <p:cNvSpPr>
            <a:spLocks noGrp="1"/>
          </p:cNvSpPr>
          <p:nvPr>
            <p:ph sz="half" idx="2"/>
          </p:nvPr>
        </p:nvSpPr>
        <p:spPr>
          <a:xfrm>
            <a:off x="4724400" y="1676400"/>
            <a:ext cx="3733800" cy="4008120"/>
          </a:xfrm>
          <a:noFill/>
          <a:ln>
            <a:solidFill>
              <a:schemeClr val="tx2">
                <a:lumMod val="75000"/>
              </a:schemeClr>
            </a:solidFill>
          </a:ln>
        </p:spPr>
        <p:txBody>
          <a:bodyPr>
            <a:normAutofit fontScale="85000" lnSpcReduction="20000"/>
          </a:bodyPr>
          <a:lstStyle/>
          <a:p>
            <a:pPr algn="ctr">
              <a:buNone/>
            </a:pPr>
            <a:r>
              <a:rPr lang="en-US" sz="2800" dirty="0" smtClean="0">
                <a:solidFill>
                  <a:srgbClr val="FF0000"/>
                </a:solidFill>
              </a:rPr>
              <a:t>Safety is Everyone’s Responsibility!</a:t>
            </a:r>
          </a:p>
          <a:p>
            <a:r>
              <a:rPr lang="en-US" dirty="0" smtClean="0"/>
              <a:t>Be attentive</a:t>
            </a:r>
          </a:p>
          <a:p>
            <a:r>
              <a:rPr lang="en-US" dirty="0" smtClean="0"/>
              <a:t>Alert</a:t>
            </a:r>
          </a:p>
          <a:p>
            <a:r>
              <a:rPr lang="en-US" dirty="0" smtClean="0"/>
              <a:t>Careful</a:t>
            </a:r>
          </a:p>
          <a:p>
            <a:r>
              <a:rPr lang="en-US" dirty="0" smtClean="0"/>
              <a:t>Focused</a:t>
            </a:r>
          </a:p>
          <a:p>
            <a:r>
              <a:rPr lang="en-US" dirty="0" smtClean="0"/>
              <a:t>Serious about safety</a:t>
            </a:r>
          </a:p>
          <a:p>
            <a:r>
              <a:rPr lang="en-US" sz="2800" dirty="0" smtClean="0"/>
              <a:t>Path and Lab Safety policies are derived from GLA/VISN/VA Safety Office, OSHA or Cal OSHA </a:t>
            </a:r>
          </a:p>
          <a:p>
            <a:pPr>
              <a:buNone/>
            </a:pP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685800" y="609600"/>
            <a:ext cx="7772400" cy="533400"/>
          </a:xfrm>
        </p:spPr>
        <p:txBody>
          <a:bodyPr>
            <a:normAutofit fontScale="90000"/>
          </a:bodyPr>
          <a:lstStyle/>
          <a:p>
            <a:pPr algn="ctr"/>
            <a:r>
              <a:rPr lang="en-US" dirty="0" smtClean="0"/>
              <a:t>Ergonomics</a:t>
            </a:r>
          </a:p>
        </p:txBody>
      </p:sp>
      <p:sp>
        <p:nvSpPr>
          <p:cNvPr id="9220" name="Rectangle 3"/>
          <p:cNvSpPr>
            <a:spLocks noGrp="1" noChangeArrowheads="1"/>
          </p:cNvSpPr>
          <p:nvPr>
            <p:ph type="body" sz="half" idx="1"/>
          </p:nvPr>
        </p:nvSpPr>
        <p:spPr>
          <a:xfrm>
            <a:off x="685800" y="1447800"/>
            <a:ext cx="7848600" cy="4648200"/>
          </a:xfrm>
        </p:spPr>
        <p:txBody>
          <a:bodyPr>
            <a:normAutofit lnSpcReduction="10000"/>
          </a:bodyPr>
          <a:lstStyle/>
          <a:p>
            <a:r>
              <a:rPr lang="en-US" sz="3200" dirty="0" smtClean="0"/>
              <a:t>Fitting the job to the person-thru evaluation process from Safety Office</a:t>
            </a:r>
          </a:p>
          <a:p>
            <a:r>
              <a:rPr lang="en-US" sz="3200" dirty="0" smtClean="0"/>
              <a:t>Position of computer workstations and chairs properly</a:t>
            </a:r>
          </a:p>
          <a:p>
            <a:r>
              <a:rPr lang="en-US" sz="3200" dirty="0" smtClean="0"/>
              <a:t>Use correct lifting techniques</a:t>
            </a:r>
          </a:p>
          <a:p>
            <a:pPr lvl="1"/>
            <a:r>
              <a:rPr lang="en-US" sz="3000" dirty="0" smtClean="0"/>
              <a:t>Keep load close to your body</a:t>
            </a:r>
          </a:p>
          <a:p>
            <a:pPr lvl="1"/>
            <a:r>
              <a:rPr lang="en-US" sz="3200" dirty="0" smtClean="0"/>
              <a:t>Bend your legs</a:t>
            </a:r>
          </a:p>
          <a:p>
            <a:pPr lvl="1"/>
            <a:r>
              <a:rPr lang="en-US" sz="3200" dirty="0" smtClean="0"/>
              <a:t>Don’t twist your body</a:t>
            </a:r>
          </a:p>
          <a:p>
            <a:pPr>
              <a:buNone/>
            </a:pPr>
            <a:endParaRPr lang="en-US" dirty="0" smtClean="0"/>
          </a:p>
          <a:p>
            <a:endParaRPr lang="en-US" dirty="0" smtClean="0"/>
          </a:p>
          <a:p>
            <a:pPr>
              <a:buNone/>
            </a:pPr>
            <a:endParaRPr lang="en-US" sz="4000" dirty="0" smtClean="0">
              <a:solidFill>
                <a:schemeClr val="tx2"/>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2"/>
          <p:cNvSpPr>
            <a:spLocks noGrp="1" noChangeArrowheads="1"/>
          </p:cNvSpPr>
          <p:nvPr>
            <p:ph type="title"/>
          </p:nvPr>
        </p:nvSpPr>
        <p:spPr>
          <a:xfrm>
            <a:off x="685800" y="609600"/>
            <a:ext cx="7772400" cy="838200"/>
          </a:xfrm>
        </p:spPr>
        <p:txBody>
          <a:bodyPr/>
          <a:lstStyle/>
          <a:p>
            <a:pPr algn="ctr"/>
            <a:r>
              <a:rPr lang="en-US" dirty="0" smtClean="0"/>
              <a:t>Specific Job Hazards</a:t>
            </a:r>
          </a:p>
        </p:txBody>
      </p:sp>
      <p:sp>
        <p:nvSpPr>
          <p:cNvPr id="13317" name="Rectangle 4"/>
          <p:cNvSpPr>
            <a:spLocks noGrp="1" noChangeArrowheads="1"/>
          </p:cNvSpPr>
          <p:nvPr>
            <p:ph type="body" sz="half" idx="2"/>
          </p:nvPr>
        </p:nvSpPr>
        <p:spPr>
          <a:xfrm>
            <a:off x="685800" y="1676400"/>
            <a:ext cx="7772400" cy="4419600"/>
          </a:xfrm>
        </p:spPr>
        <p:txBody>
          <a:bodyPr>
            <a:normAutofit/>
          </a:bodyPr>
          <a:lstStyle/>
          <a:p>
            <a:pPr>
              <a:buNone/>
            </a:pPr>
            <a:r>
              <a:rPr lang="en-US" sz="2800" dirty="0" smtClean="0"/>
              <a:t>Ask your supervisor:</a:t>
            </a:r>
          </a:p>
          <a:p>
            <a:r>
              <a:rPr lang="en-US" sz="2800" dirty="0" smtClean="0"/>
              <a:t>What are the specific hazards related to your job?</a:t>
            </a:r>
          </a:p>
          <a:p>
            <a:r>
              <a:rPr lang="en-US" sz="2800" dirty="0" smtClean="0"/>
              <a:t>Do you have a hazardous chemical inventory list for your work area?  If so, where?</a:t>
            </a:r>
          </a:p>
          <a:p>
            <a:r>
              <a:rPr lang="en-US" sz="2800" dirty="0" smtClean="0"/>
              <a:t>Do you work with carcinogens? If so, what procedures do you follow for use (mask, gloves, spills, etc?</a:t>
            </a:r>
          </a:p>
        </p:txBody>
      </p:sp>
    </p:spTree>
  </p:cSld>
  <p:clrMapOvr>
    <a:masterClrMapping/>
  </p:clrMapOvr>
  <p:transition advClick="0" advTm="0"/>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685800" y="609600"/>
            <a:ext cx="7772400" cy="762000"/>
          </a:xfrm>
        </p:spPr>
        <p:txBody>
          <a:bodyPr>
            <a:normAutofit/>
          </a:bodyPr>
          <a:lstStyle/>
          <a:p>
            <a:pPr algn="ctr"/>
            <a:r>
              <a:rPr lang="en-US" dirty="0" smtClean="0"/>
              <a:t>Hazard Communication</a:t>
            </a:r>
          </a:p>
        </p:txBody>
      </p:sp>
      <p:sp>
        <p:nvSpPr>
          <p:cNvPr id="14340" name="Rectangle 3"/>
          <p:cNvSpPr>
            <a:spLocks noGrp="1" noChangeArrowheads="1"/>
          </p:cNvSpPr>
          <p:nvPr>
            <p:ph type="body" sz="half" idx="1"/>
          </p:nvPr>
        </p:nvSpPr>
        <p:spPr>
          <a:xfrm>
            <a:off x="685800" y="1600200"/>
            <a:ext cx="7620000" cy="4495800"/>
          </a:xfrm>
        </p:spPr>
        <p:txBody>
          <a:bodyPr>
            <a:normAutofit fontScale="92500" lnSpcReduction="10000"/>
          </a:bodyPr>
          <a:lstStyle/>
          <a:p>
            <a:r>
              <a:rPr lang="en-US" sz="2800" dirty="0" smtClean="0"/>
              <a:t>The “Right-to-Know” Law STATES:</a:t>
            </a:r>
          </a:p>
          <a:p>
            <a:pPr>
              <a:buNone/>
            </a:pPr>
            <a:r>
              <a:rPr lang="en-US" sz="2800" dirty="0" smtClean="0">
                <a:solidFill>
                  <a:schemeClr val="tx2"/>
                </a:solidFill>
              </a:rPr>
              <a:t>	</a:t>
            </a:r>
            <a:r>
              <a:rPr lang="en-US" sz="2200" b="1" i="1" dirty="0" smtClean="0">
                <a:solidFill>
                  <a:srgbClr val="7030A0"/>
                </a:solidFill>
              </a:rPr>
              <a:t>Every employee has the right to know what chemicals they are exposed to in their work/job</a:t>
            </a:r>
          </a:p>
          <a:p>
            <a:r>
              <a:rPr lang="en-US" sz="2800" dirty="0" smtClean="0"/>
              <a:t>Proper Labels on containers</a:t>
            </a:r>
          </a:p>
          <a:p>
            <a:r>
              <a:rPr lang="en-US" sz="2800" dirty="0" smtClean="0"/>
              <a:t>Have access to SDS’s</a:t>
            </a:r>
          </a:p>
          <a:p>
            <a:r>
              <a:rPr lang="en-US" sz="2800" dirty="0" smtClean="0"/>
              <a:t>Review Chemical Inventory List annually for your section</a:t>
            </a:r>
          </a:p>
          <a:p>
            <a:r>
              <a:rPr lang="en-US" sz="2800" dirty="0" smtClean="0"/>
              <a:t>Ask your supervisor/safety coordinator for information about new products.</a:t>
            </a:r>
          </a:p>
          <a:p>
            <a:r>
              <a:rPr lang="en-US" sz="2800" dirty="0" smtClean="0"/>
              <a:t>IH Officer WLA  (310) </a:t>
            </a:r>
            <a:r>
              <a:rPr lang="en-US" sz="2800" dirty="0" smtClean="0"/>
              <a:t>265-3563 </a:t>
            </a:r>
            <a:r>
              <a:rPr lang="en-US" sz="2800" dirty="0" smtClean="0"/>
              <a:t>or (310) 478-3711 Ext. </a:t>
            </a:r>
            <a:r>
              <a:rPr lang="en-US" sz="2800" dirty="0" smtClean="0"/>
              <a:t>53565</a:t>
            </a:r>
            <a:r>
              <a:rPr lang="en-US" sz="2800" dirty="0" smtClean="0"/>
              <a:t>.</a:t>
            </a:r>
          </a:p>
        </p:txBody>
      </p:sp>
    </p:spTree>
  </p:cSld>
  <p:clrMapOvr>
    <a:masterClrMapping/>
  </p:clrMapOvr>
  <p:transition advClick="0" advTm="0"/>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title"/>
          </p:nvPr>
        </p:nvSpPr>
        <p:spPr>
          <a:xfrm>
            <a:off x="685800" y="457200"/>
            <a:ext cx="7772400" cy="762000"/>
          </a:xfrm>
        </p:spPr>
        <p:txBody>
          <a:bodyPr>
            <a:normAutofit/>
          </a:bodyPr>
          <a:lstStyle/>
          <a:p>
            <a:pPr algn="ctr"/>
            <a:r>
              <a:rPr lang="en-US" dirty="0" smtClean="0"/>
              <a:t>Use of Proper Labels</a:t>
            </a:r>
          </a:p>
        </p:txBody>
      </p:sp>
      <p:sp>
        <p:nvSpPr>
          <p:cNvPr id="16388" name="Rectangle 4"/>
          <p:cNvSpPr>
            <a:spLocks noGrp="1" noChangeArrowheads="1"/>
          </p:cNvSpPr>
          <p:nvPr>
            <p:ph type="body" sz="half" idx="2"/>
          </p:nvPr>
        </p:nvSpPr>
        <p:spPr>
          <a:xfrm>
            <a:off x="457200" y="1371600"/>
            <a:ext cx="8229600" cy="4495800"/>
          </a:xfrm>
        </p:spPr>
        <p:txBody>
          <a:bodyPr>
            <a:normAutofit fontScale="62500" lnSpcReduction="20000"/>
          </a:bodyPr>
          <a:lstStyle/>
          <a:p>
            <a:pPr>
              <a:lnSpc>
                <a:spcPct val="150000"/>
              </a:lnSpc>
            </a:pPr>
            <a:r>
              <a:rPr lang="en-US" sz="2800" dirty="0" smtClean="0"/>
              <a:t>The label should contain the  following 7 elements:</a:t>
            </a:r>
          </a:p>
          <a:p>
            <a:pPr lvl="1">
              <a:lnSpc>
                <a:spcPct val="150000"/>
              </a:lnSpc>
              <a:buFont typeface="Courier New" panose="02070309020205020404" pitchFamily="49" charset="0"/>
              <a:buChar char="o"/>
            </a:pPr>
            <a:r>
              <a:rPr lang="en-US" dirty="0" smtClean="0"/>
              <a:t>Name of chemical or product</a:t>
            </a:r>
          </a:p>
          <a:p>
            <a:pPr lvl="1">
              <a:lnSpc>
                <a:spcPct val="150000"/>
              </a:lnSpc>
              <a:buFont typeface="Courier New" panose="02070309020205020404" pitchFamily="49" charset="0"/>
              <a:buChar char="o"/>
            </a:pPr>
            <a:r>
              <a:rPr lang="en-US" dirty="0" smtClean="0"/>
              <a:t>Manufacturer</a:t>
            </a:r>
          </a:p>
          <a:p>
            <a:pPr lvl="1">
              <a:lnSpc>
                <a:spcPct val="150000"/>
              </a:lnSpc>
              <a:buFont typeface="Courier New" panose="02070309020205020404" pitchFamily="49" charset="0"/>
              <a:buChar char="o"/>
            </a:pPr>
            <a:r>
              <a:rPr lang="en-US" sz="2400" dirty="0" smtClean="0"/>
              <a:t>GHS Pictograms</a:t>
            </a:r>
          </a:p>
          <a:p>
            <a:pPr lvl="1">
              <a:lnSpc>
                <a:spcPct val="150000"/>
              </a:lnSpc>
              <a:buFont typeface="Courier New" panose="02070309020205020404" pitchFamily="49" charset="0"/>
              <a:buChar char="o"/>
            </a:pPr>
            <a:r>
              <a:rPr lang="en-US" dirty="0" smtClean="0"/>
              <a:t>Signal word-alert word</a:t>
            </a:r>
            <a:endParaRPr lang="en-US" sz="2400" dirty="0" smtClean="0"/>
          </a:p>
          <a:p>
            <a:pPr lvl="1">
              <a:lnSpc>
                <a:spcPct val="150000"/>
              </a:lnSpc>
              <a:buFont typeface="Courier New" panose="02070309020205020404" pitchFamily="49" charset="0"/>
              <a:buChar char="o"/>
            </a:pPr>
            <a:r>
              <a:rPr lang="en-US" dirty="0" smtClean="0"/>
              <a:t>Precautionary statement</a:t>
            </a:r>
          </a:p>
          <a:p>
            <a:pPr lvl="1">
              <a:lnSpc>
                <a:spcPct val="150000"/>
              </a:lnSpc>
              <a:buFont typeface="Courier New" panose="02070309020205020404" pitchFamily="49" charset="0"/>
              <a:buChar char="o"/>
            </a:pPr>
            <a:r>
              <a:rPr lang="en-US" dirty="0" smtClean="0"/>
              <a:t>Hazard statement</a:t>
            </a:r>
          </a:p>
          <a:p>
            <a:pPr lvl="1">
              <a:lnSpc>
                <a:spcPct val="150000"/>
              </a:lnSpc>
              <a:buFont typeface="Courier New" panose="02070309020205020404" pitchFamily="49" charset="0"/>
              <a:buChar char="o"/>
            </a:pPr>
            <a:r>
              <a:rPr lang="en-US" dirty="0" smtClean="0"/>
              <a:t>Additional info on the product</a:t>
            </a:r>
            <a:endParaRPr lang="en-US" sz="2800" dirty="0" smtClean="0"/>
          </a:p>
          <a:p>
            <a:pPr>
              <a:lnSpc>
                <a:spcPct val="150000"/>
              </a:lnSpc>
            </a:pPr>
            <a:r>
              <a:rPr lang="en-US" sz="2800" dirty="0" smtClean="0"/>
              <a:t>Secondary containers need labels</a:t>
            </a:r>
          </a:p>
          <a:p>
            <a:pPr lvl="1">
              <a:lnSpc>
                <a:spcPct val="150000"/>
              </a:lnSpc>
            </a:pPr>
            <a:r>
              <a:rPr lang="en-US" sz="2400" dirty="0" smtClean="0"/>
              <a:t>Name of chemical</a:t>
            </a:r>
          </a:p>
          <a:p>
            <a:pPr lvl="1">
              <a:lnSpc>
                <a:spcPct val="150000"/>
              </a:lnSpc>
            </a:pPr>
            <a:r>
              <a:rPr lang="en-US" sz="2400" dirty="0" smtClean="0"/>
              <a:t>Hazard warning</a:t>
            </a:r>
          </a:p>
          <a:p>
            <a:pPr lvl="1">
              <a:lnSpc>
                <a:spcPct val="150000"/>
              </a:lnSpc>
            </a:pPr>
            <a:r>
              <a:rPr lang="en-US" dirty="0" smtClean="0"/>
              <a:t>Expiration Date</a:t>
            </a:r>
            <a:endParaRPr lang="en-US" sz="2400" dirty="0" smtClean="0"/>
          </a:p>
        </p:txBody>
      </p:sp>
    </p:spTree>
  </p:cSld>
  <p:clrMapOvr>
    <a:masterClrMapping/>
  </p:clrMapOvr>
  <p:transition advClick="0" advTm="0">
    <p:sndAc>
      <p:stSnd>
        <p:snd r:embed="rId2" name="whoosh.wav"/>
      </p:stSnd>
    </p:sndAc>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1" name="Rectangle 2"/>
          <p:cNvSpPr>
            <a:spLocks noGrp="1" noChangeArrowheads="1"/>
          </p:cNvSpPr>
          <p:nvPr>
            <p:ph type="title"/>
          </p:nvPr>
        </p:nvSpPr>
        <p:spPr>
          <a:xfrm>
            <a:off x="685800" y="533400"/>
            <a:ext cx="7772400" cy="990600"/>
          </a:xfrm>
        </p:spPr>
        <p:txBody>
          <a:bodyPr/>
          <a:lstStyle/>
          <a:p>
            <a:pPr algn="ctr"/>
            <a:r>
              <a:rPr lang="en-US" dirty="0" smtClean="0"/>
              <a:t>SDS’s</a:t>
            </a:r>
          </a:p>
        </p:txBody>
      </p:sp>
      <p:sp>
        <p:nvSpPr>
          <p:cNvPr id="17412" name="Rectangle 4"/>
          <p:cNvSpPr>
            <a:spLocks noGrp="1" noChangeArrowheads="1"/>
          </p:cNvSpPr>
          <p:nvPr>
            <p:ph type="body" sz="half" idx="2"/>
          </p:nvPr>
        </p:nvSpPr>
        <p:spPr>
          <a:xfrm>
            <a:off x="685800" y="1752600"/>
            <a:ext cx="7772400" cy="4343400"/>
          </a:xfrm>
        </p:spPr>
        <p:txBody>
          <a:bodyPr/>
          <a:lstStyle/>
          <a:p>
            <a:pPr>
              <a:lnSpc>
                <a:spcPct val="150000"/>
              </a:lnSpc>
            </a:pPr>
            <a:r>
              <a:rPr lang="en-US" sz="2800" dirty="0" smtClean="0"/>
              <a:t>Safety Data Sheets</a:t>
            </a:r>
          </a:p>
          <a:p>
            <a:pPr>
              <a:lnSpc>
                <a:spcPct val="150000"/>
              </a:lnSpc>
            </a:pPr>
            <a:r>
              <a:rPr lang="en-US" sz="2800" dirty="0" smtClean="0"/>
              <a:t>Provide information including:</a:t>
            </a:r>
          </a:p>
          <a:p>
            <a:pPr lvl="1">
              <a:lnSpc>
                <a:spcPct val="150000"/>
              </a:lnSpc>
            </a:pPr>
            <a:r>
              <a:rPr lang="en-US" sz="2400" dirty="0" smtClean="0"/>
              <a:t>Health Hazards</a:t>
            </a:r>
          </a:p>
          <a:p>
            <a:pPr lvl="1">
              <a:lnSpc>
                <a:spcPct val="150000"/>
              </a:lnSpc>
            </a:pPr>
            <a:r>
              <a:rPr lang="en-US" sz="2400" dirty="0" smtClean="0"/>
              <a:t>Precautions</a:t>
            </a:r>
          </a:p>
          <a:p>
            <a:pPr lvl="1">
              <a:lnSpc>
                <a:spcPct val="150000"/>
              </a:lnSpc>
            </a:pPr>
            <a:r>
              <a:rPr lang="en-US" sz="2400" dirty="0" smtClean="0"/>
              <a:t>How to protect yourself</a:t>
            </a:r>
          </a:p>
          <a:p>
            <a:pPr lvl="1">
              <a:lnSpc>
                <a:spcPct val="150000"/>
              </a:lnSpc>
            </a:pPr>
            <a:r>
              <a:rPr lang="en-US" sz="2400" dirty="0" smtClean="0"/>
              <a:t>Hazard Ingredients</a:t>
            </a:r>
          </a:p>
        </p:txBody>
      </p:sp>
    </p:spTree>
  </p:cSld>
  <p:clrMapOvr>
    <a:masterClrMapping/>
  </p:clrMapOvr>
  <p:transition advClick="0" advTm="0"/>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5" name="Rectangle 2"/>
          <p:cNvSpPr>
            <a:spLocks noGrp="1" noChangeArrowheads="1"/>
          </p:cNvSpPr>
          <p:nvPr>
            <p:ph type="title"/>
          </p:nvPr>
        </p:nvSpPr>
        <p:spPr>
          <a:xfrm>
            <a:off x="685800" y="609600"/>
            <a:ext cx="7772400" cy="685800"/>
          </a:xfrm>
        </p:spPr>
        <p:txBody>
          <a:bodyPr>
            <a:normAutofit/>
          </a:bodyPr>
          <a:lstStyle/>
          <a:p>
            <a:pPr algn="ctr"/>
            <a:r>
              <a:rPr lang="en-US" dirty="0" smtClean="0"/>
              <a:t>Hazardous Chemicals</a:t>
            </a:r>
          </a:p>
        </p:txBody>
      </p:sp>
      <p:sp>
        <p:nvSpPr>
          <p:cNvPr id="18436" name="Rectangle 4"/>
          <p:cNvSpPr>
            <a:spLocks noGrp="1" noChangeArrowheads="1"/>
          </p:cNvSpPr>
          <p:nvPr>
            <p:ph type="body" sz="half" idx="2"/>
          </p:nvPr>
        </p:nvSpPr>
        <p:spPr>
          <a:xfrm>
            <a:off x="381000" y="1371600"/>
            <a:ext cx="8305800" cy="4724400"/>
          </a:xfrm>
        </p:spPr>
        <p:txBody>
          <a:bodyPr>
            <a:normAutofit/>
          </a:bodyPr>
          <a:lstStyle/>
          <a:p>
            <a:r>
              <a:rPr lang="en-US" sz="2800" dirty="0" smtClean="0"/>
              <a:t>Know what hazardous chemicals are in your work area.</a:t>
            </a:r>
          </a:p>
          <a:p>
            <a:r>
              <a:rPr lang="en-US" dirty="0" smtClean="0"/>
              <a:t>Know the location of the spill kit.</a:t>
            </a:r>
            <a:endParaRPr lang="en-US" sz="2800" dirty="0" smtClean="0"/>
          </a:p>
          <a:p>
            <a:r>
              <a:rPr lang="en-US" sz="2800" dirty="0" smtClean="0"/>
              <a:t>Familiarize yourself with spill procedures-CLEAN.</a:t>
            </a:r>
          </a:p>
          <a:p>
            <a:r>
              <a:rPr lang="en-US" sz="2800" dirty="0" smtClean="0"/>
              <a:t>If you need a spill kit, don’t hesitate to ask.</a:t>
            </a:r>
          </a:p>
          <a:p>
            <a:r>
              <a:rPr lang="en-US" sz="2800" dirty="0" smtClean="0"/>
              <a:t>Know the location of SDS and follow safety protocol!</a:t>
            </a:r>
          </a:p>
        </p:txBody>
      </p:sp>
    </p:spTree>
  </p:cSld>
  <p:clrMapOvr>
    <a:masterClrMapping/>
  </p:clrMapOvr>
  <p:transition advClick="0" advTm="0"/>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609600"/>
            <a:ext cx="7772400" cy="685800"/>
          </a:xfrm>
        </p:spPr>
        <p:txBody>
          <a:bodyPr>
            <a:normAutofit/>
          </a:bodyPr>
          <a:lstStyle/>
          <a:p>
            <a:pPr>
              <a:defRPr/>
            </a:pPr>
            <a:r>
              <a:rPr lang="en-US" dirty="0" smtClean="0">
                <a:effectLst>
                  <a:outerShdw blurRad="38100" dist="38100" dir="2700000" algn="tl">
                    <a:srgbClr val="C0C0C0"/>
                  </a:outerShdw>
                </a:effectLst>
              </a:rPr>
              <a:t>Hazardous Chemical Spills</a:t>
            </a:r>
            <a:endParaRPr lang="en-US" dirty="0" smtClean="0"/>
          </a:p>
        </p:txBody>
      </p:sp>
      <p:sp>
        <p:nvSpPr>
          <p:cNvPr id="35843" name="Rectangle 4"/>
          <p:cNvSpPr>
            <a:spLocks noGrp="1" noChangeArrowheads="1"/>
          </p:cNvSpPr>
          <p:nvPr>
            <p:ph type="body" sz="half" idx="1"/>
          </p:nvPr>
        </p:nvSpPr>
        <p:spPr>
          <a:xfrm>
            <a:off x="685800" y="1447800"/>
            <a:ext cx="7772400" cy="4419600"/>
          </a:xfrm>
        </p:spPr>
        <p:txBody>
          <a:bodyPr>
            <a:normAutofit/>
          </a:bodyPr>
          <a:lstStyle/>
          <a:p>
            <a:r>
              <a:rPr lang="en-US" sz="2400" dirty="0" smtClean="0">
                <a:solidFill>
                  <a:srgbClr val="FF0000"/>
                </a:solidFill>
              </a:rPr>
              <a:t>C- Confirm that required protective equipment is in use and contain the spill.</a:t>
            </a:r>
          </a:p>
          <a:p>
            <a:r>
              <a:rPr lang="en-US" sz="2400" dirty="0" smtClean="0">
                <a:solidFill>
                  <a:srgbClr val="9900FF"/>
                </a:solidFill>
              </a:rPr>
              <a:t>L- Leave the area and close the door, restrict access</a:t>
            </a:r>
          </a:p>
          <a:p>
            <a:r>
              <a:rPr lang="en-US" sz="2400" dirty="0" smtClean="0">
                <a:solidFill>
                  <a:schemeClr val="accent2"/>
                </a:solidFill>
              </a:rPr>
              <a:t>E - Ensure those exposed are given emergency medical care and enact spill procedures</a:t>
            </a:r>
          </a:p>
          <a:p>
            <a:r>
              <a:rPr lang="en-US" sz="2400" dirty="0" smtClean="0">
                <a:solidFill>
                  <a:srgbClr val="008000"/>
                </a:solidFill>
              </a:rPr>
              <a:t>A- Access SDS and check clean-up procedures and precautions</a:t>
            </a:r>
            <a:endParaRPr lang="en-US" sz="2400" dirty="0" smtClean="0"/>
          </a:p>
          <a:p>
            <a:r>
              <a:rPr lang="en-US" sz="2400" dirty="0" smtClean="0">
                <a:solidFill>
                  <a:srgbClr val="000099"/>
                </a:solidFill>
              </a:rPr>
              <a:t>N-Notify Supervisor, Safety Officer and Chemical Hygiene Officer</a:t>
            </a:r>
            <a:endParaRPr lang="en-US" sz="2400"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457200" y="457200"/>
            <a:ext cx="8183880" cy="1051560"/>
          </a:xfrm>
        </p:spPr>
        <p:txBody>
          <a:bodyPr/>
          <a:lstStyle/>
          <a:p>
            <a:pPr algn="ctr"/>
            <a:r>
              <a:rPr lang="en-US" dirty="0" smtClean="0"/>
              <a:t>Chemical Waste Disposal</a:t>
            </a:r>
          </a:p>
        </p:txBody>
      </p:sp>
      <p:sp>
        <p:nvSpPr>
          <p:cNvPr id="36867" name="Rectangle 3"/>
          <p:cNvSpPr>
            <a:spLocks noGrp="1" noChangeArrowheads="1"/>
          </p:cNvSpPr>
          <p:nvPr>
            <p:ph idx="1"/>
          </p:nvPr>
        </p:nvSpPr>
        <p:spPr>
          <a:xfrm>
            <a:off x="533400" y="1752600"/>
            <a:ext cx="8077200" cy="4114800"/>
          </a:xfrm>
        </p:spPr>
        <p:txBody>
          <a:bodyPr>
            <a:normAutofit fontScale="92500" lnSpcReduction="20000"/>
          </a:bodyPr>
          <a:lstStyle/>
          <a:p>
            <a:pPr>
              <a:lnSpc>
                <a:spcPct val="150000"/>
              </a:lnSpc>
            </a:pPr>
            <a:r>
              <a:rPr lang="en-US" sz="2800" dirty="0" smtClean="0"/>
              <a:t>Use full name, no abbreviations</a:t>
            </a:r>
          </a:p>
          <a:p>
            <a:pPr>
              <a:lnSpc>
                <a:spcPct val="150000"/>
              </a:lnSpc>
            </a:pPr>
            <a:r>
              <a:rPr lang="en-US" sz="2800" dirty="0" smtClean="0"/>
              <a:t>Write Accumulation Start Date</a:t>
            </a:r>
          </a:p>
          <a:p>
            <a:pPr>
              <a:lnSpc>
                <a:spcPct val="150000"/>
              </a:lnSpc>
            </a:pPr>
            <a:r>
              <a:rPr lang="en-US" sz="2800" dirty="0" smtClean="0"/>
              <a:t>Do not store for more than 90 days</a:t>
            </a:r>
          </a:p>
          <a:p>
            <a:pPr>
              <a:lnSpc>
                <a:spcPct val="150000"/>
              </a:lnSpc>
            </a:pPr>
            <a:r>
              <a:rPr lang="en-US" sz="2800" dirty="0" smtClean="0"/>
              <a:t>Fill out Waste Disposal Form</a:t>
            </a:r>
          </a:p>
          <a:p>
            <a:pPr>
              <a:lnSpc>
                <a:spcPct val="150000"/>
              </a:lnSpc>
            </a:pPr>
            <a:r>
              <a:rPr lang="en-US" sz="2800" dirty="0" smtClean="0"/>
              <a:t>Attach form to waste container</a:t>
            </a:r>
          </a:p>
          <a:p>
            <a:pPr>
              <a:lnSpc>
                <a:spcPct val="150000"/>
              </a:lnSpc>
            </a:pPr>
            <a:r>
              <a:rPr lang="en-US" sz="2800" dirty="0" smtClean="0"/>
              <a:t>Place </a:t>
            </a:r>
            <a:r>
              <a:rPr lang="en-US" dirty="0" smtClean="0"/>
              <a:t>in </a:t>
            </a:r>
            <a:r>
              <a:rPr lang="en-US" sz="2800" dirty="0" smtClean="0"/>
              <a:t>designated waste pick up area </a:t>
            </a:r>
          </a:p>
          <a:p>
            <a:pPr>
              <a:lnSpc>
                <a:spcPct val="150000"/>
              </a:lnSpc>
            </a:pPr>
            <a:r>
              <a:rPr lang="en-US" sz="2800" dirty="0" smtClean="0"/>
              <a:t>Call or fax IH for pickup</a:t>
            </a:r>
          </a:p>
          <a:p>
            <a:endParaRPr lang="en-US" dirty="0" smtClean="0"/>
          </a:p>
        </p:txBody>
      </p:sp>
    </p:spTree>
  </p:cSld>
  <p:clrMapOvr>
    <a:masterClrMapping/>
  </p:clrMapOvr>
  <p:transition advClick="0" advTm="0"/>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685800" y="381000"/>
            <a:ext cx="7772400" cy="914400"/>
          </a:xfrm>
        </p:spPr>
        <p:txBody>
          <a:bodyPr/>
          <a:lstStyle/>
          <a:p>
            <a:pPr algn="ctr"/>
            <a:r>
              <a:rPr lang="en-US" dirty="0" smtClean="0"/>
              <a:t>Waste Disposal</a:t>
            </a:r>
          </a:p>
        </p:txBody>
      </p:sp>
      <p:sp>
        <p:nvSpPr>
          <p:cNvPr id="37891" name="Rectangle 3"/>
          <p:cNvSpPr>
            <a:spLocks noGrp="1" noChangeArrowheads="1"/>
          </p:cNvSpPr>
          <p:nvPr>
            <p:ph idx="1"/>
          </p:nvPr>
        </p:nvSpPr>
        <p:spPr>
          <a:xfrm>
            <a:off x="304800" y="1295400"/>
            <a:ext cx="8458200" cy="4572000"/>
          </a:xfrm>
        </p:spPr>
        <p:txBody>
          <a:bodyPr>
            <a:normAutofit/>
          </a:bodyPr>
          <a:lstStyle/>
          <a:p>
            <a:pPr>
              <a:lnSpc>
                <a:spcPct val="150000"/>
              </a:lnSpc>
            </a:pPr>
            <a:r>
              <a:rPr lang="en-US" sz="2400" dirty="0" smtClean="0"/>
              <a:t>Regular Waste bins-clear bags</a:t>
            </a:r>
          </a:p>
          <a:p>
            <a:pPr>
              <a:lnSpc>
                <a:spcPct val="150000"/>
              </a:lnSpc>
            </a:pPr>
            <a:r>
              <a:rPr lang="en-US" sz="2400" dirty="0" err="1" smtClean="0"/>
              <a:t>BioHazard</a:t>
            </a:r>
            <a:r>
              <a:rPr lang="en-US" sz="2400" dirty="0" smtClean="0"/>
              <a:t>-red bagged cans</a:t>
            </a:r>
          </a:p>
          <a:p>
            <a:pPr>
              <a:lnSpc>
                <a:spcPct val="150000"/>
              </a:lnSpc>
            </a:pPr>
            <a:r>
              <a:rPr lang="en-US" sz="2400" dirty="0" smtClean="0"/>
              <a:t>Sharps</a:t>
            </a:r>
          </a:p>
          <a:p>
            <a:pPr>
              <a:lnSpc>
                <a:spcPct val="150000"/>
              </a:lnSpc>
            </a:pPr>
            <a:r>
              <a:rPr lang="en-US" sz="2400" dirty="0" smtClean="0"/>
              <a:t>Privacy </a:t>
            </a:r>
          </a:p>
          <a:p>
            <a:pPr>
              <a:lnSpc>
                <a:spcPct val="150000"/>
              </a:lnSpc>
            </a:pPr>
            <a:r>
              <a:rPr lang="en-US" sz="2400" dirty="0" smtClean="0"/>
              <a:t>Limbs-blue bags with correct labeling</a:t>
            </a:r>
          </a:p>
          <a:p>
            <a:pPr>
              <a:lnSpc>
                <a:spcPct val="90000"/>
              </a:lnSpc>
              <a:buFontTx/>
              <a:buNone/>
            </a:pPr>
            <a:endParaRPr lang="en-US" sz="2800" dirty="0" smtClean="0"/>
          </a:p>
          <a:p>
            <a:pPr>
              <a:lnSpc>
                <a:spcPct val="90000"/>
              </a:lnSpc>
              <a:buFontTx/>
              <a:buNone/>
            </a:pPr>
            <a:endParaRPr lang="en-US" sz="2800" dirty="0" smtClean="0"/>
          </a:p>
        </p:txBody>
      </p:sp>
    </p:spTree>
  </p:cSld>
  <p:clrMapOvr>
    <a:masterClrMapping/>
  </p:clrMapOvr>
  <p:transition advClick="0" advTm="0"/>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457200" y="704088"/>
            <a:ext cx="8229600" cy="667512"/>
          </a:xfrm>
        </p:spPr>
        <p:txBody>
          <a:bodyPr>
            <a:normAutofit/>
          </a:bodyPr>
          <a:lstStyle/>
          <a:p>
            <a:pPr algn="ctr"/>
            <a:r>
              <a:rPr lang="en-US" dirty="0" err="1" smtClean="0"/>
              <a:t>Bloodborne</a:t>
            </a:r>
            <a:r>
              <a:rPr lang="en-US" dirty="0" smtClean="0"/>
              <a:t> Pathogens</a:t>
            </a:r>
          </a:p>
        </p:txBody>
      </p:sp>
      <p:sp>
        <p:nvSpPr>
          <p:cNvPr id="38915" name="Rectangle 3"/>
          <p:cNvSpPr>
            <a:spLocks noGrp="1" noChangeArrowheads="1"/>
          </p:cNvSpPr>
          <p:nvPr>
            <p:ph idx="1"/>
          </p:nvPr>
        </p:nvSpPr>
        <p:spPr>
          <a:xfrm>
            <a:off x="457200" y="1371600"/>
            <a:ext cx="8229600" cy="4724400"/>
          </a:xfrm>
        </p:spPr>
        <p:txBody>
          <a:bodyPr>
            <a:normAutofit/>
          </a:bodyPr>
          <a:lstStyle/>
          <a:p>
            <a:pPr>
              <a:lnSpc>
                <a:spcPct val="90000"/>
              </a:lnSpc>
            </a:pPr>
            <a:r>
              <a:rPr lang="en-US" sz="2400" dirty="0" err="1" smtClean="0"/>
              <a:t>Bloodborne</a:t>
            </a:r>
            <a:r>
              <a:rPr lang="en-US" sz="2400" dirty="0" smtClean="0"/>
              <a:t> Pathogen (PB) attempt to limit occupational</a:t>
            </a:r>
            <a:r>
              <a:rPr lang="en-US" sz="2400" dirty="0"/>
              <a:t> </a:t>
            </a:r>
            <a:r>
              <a:rPr lang="en-US" sz="2400" dirty="0" smtClean="0"/>
              <a:t>exposure to blood and other potentially infectious materials. </a:t>
            </a:r>
          </a:p>
          <a:p>
            <a:pPr>
              <a:lnSpc>
                <a:spcPct val="90000"/>
              </a:lnSpc>
            </a:pPr>
            <a:endParaRPr lang="en-US" sz="2400" dirty="0"/>
          </a:p>
          <a:p>
            <a:pPr>
              <a:lnSpc>
                <a:spcPct val="90000"/>
              </a:lnSpc>
            </a:pPr>
            <a:r>
              <a:rPr lang="en-US" sz="2400" dirty="0" smtClean="0"/>
              <a:t>Use Universal or Standard Precautions.</a:t>
            </a:r>
          </a:p>
          <a:p>
            <a:pPr>
              <a:lnSpc>
                <a:spcPct val="90000"/>
              </a:lnSpc>
            </a:pPr>
            <a:endParaRPr lang="en-US" sz="1400" dirty="0" smtClean="0"/>
          </a:p>
          <a:p>
            <a:pPr>
              <a:lnSpc>
                <a:spcPct val="90000"/>
              </a:lnSpc>
            </a:pPr>
            <a:r>
              <a:rPr lang="en-US" sz="2400" dirty="0" smtClean="0"/>
              <a:t>BPs-any pathogenic microorganisms present in human blood that can infect and cause dx in persons exposed to blood containing the pathogen.</a:t>
            </a:r>
          </a:p>
          <a:p>
            <a:pPr>
              <a:lnSpc>
                <a:spcPct val="90000"/>
              </a:lnSpc>
              <a:buFontTx/>
              <a:buNone/>
            </a:pPr>
            <a:endParaRPr lang="en-US" sz="1400" dirty="0" smtClean="0"/>
          </a:p>
          <a:p>
            <a:pPr lvl="1">
              <a:lnSpc>
                <a:spcPct val="90000"/>
              </a:lnSpc>
              <a:buFont typeface="Arial" panose="020B0604020202020204" pitchFamily="34" charset="0"/>
              <a:buChar char="•"/>
            </a:pPr>
            <a:r>
              <a:rPr lang="en-US" sz="2000" dirty="0" smtClean="0"/>
              <a:t>Hepatitis B Virus</a:t>
            </a:r>
          </a:p>
          <a:p>
            <a:pPr lvl="1">
              <a:lnSpc>
                <a:spcPct val="90000"/>
              </a:lnSpc>
              <a:buFont typeface="Arial" panose="020B0604020202020204" pitchFamily="34" charset="0"/>
              <a:buChar char="•"/>
            </a:pPr>
            <a:r>
              <a:rPr lang="en-US" sz="2000" dirty="0" smtClean="0"/>
              <a:t>HIV</a:t>
            </a:r>
          </a:p>
          <a:p>
            <a:pPr lvl="1">
              <a:lnSpc>
                <a:spcPct val="90000"/>
              </a:lnSpc>
              <a:buFont typeface="Arial" panose="020B0604020202020204" pitchFamily="34" charset="0"/>
              <a:buChar char="•"/>
            </a:pPr>
            <a:r>
              <a:rPr lang="en-US" sz="2000" dirty="0" smtClean="0"/>
              <a:t>Hepatitis C</a:t>
            </a:r>
          </a:p>
          <a:p>
            <a:pPr>
              <a:lnSpc>
                <a:spcPct val="90000"/>
              </a:lnSpc>
            </a:pPr>
            <a:endParaRPr lang="en-US" sz="2400" dirty="0" smtClean="0"/>
          </a:p>
        </p:txBody>
      </p:sp>
    </p:spTree>
  </p:cSld>
  <p:clrMapOvr>
    <a:masterClrMapping/>
  </p:clrMapOvr>
  <p:transition advClick="0" advTm="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1" name="Rectangle 2"/>
          <p:cNvSpPr>
            <a:spLocks noGrp="1" noChangeArrowheads="1"/>
          </p:cNvSpPr>
          <p:nvPr>
            <p:ph type="title"/>
          </p:nvPr>
        </p:nvSpPr>
        <p:spPr>
          <a:xfrm>
            <a:off x="685800" y="609600"/>
            <a:ext cx="7772400" cy="914400"/>
          </a:xfrm>
        </p:spPr>
        <p:txBody>
          <a:bodyPr>
            <a:normAutofit fontScale="90000"/>
          </a:bodyPr>
          <a:lstStyle/>
          <a:p>
            <a:r>
              <a:rPr lang="en-US" dirty="0" smtClean="0"/>
              <a:t>Protect Yourself from Accidents</a:t>
            </a:r>
          </a:p>
        </p:txBody>
      </p:sp>
      <p:sp>
        <p:nvSpPr>
          <p:cNvPr id="2052" name="Rectangle 4"/>
          <p:cNvSpPr>
            <a:spLocks noGrp="1" noChangeArrowheads="1"/>
          </p:cNvSpPr>
          <p:nvPr>
            <p:ph type="body" sz="half" idx="2"/>
          </p:nvPr>
        </p:nvSpPr>
        <p:spPr>
          <a:xfrm>
            <a:off x="838200" y="1676400"/>
            <a:ext cx="7467600" cy="4419600"/>
          </a:xfrm>
        </p:spPr>
        <p:txBody>
          <a:bodyPr>
            <a:normAutofit/>
          </a:bodyPr>
          <a:lstStyle/>
          <a:p>
            <a:r>
              <a:rPr lang="en-US" sz="2800" dirty="0" smtClean="0"/>
              <a:t>Don’t be careless</a:t>
            </a:r>
          </a:p>
          <a:p>
            <a:r>
              <a:rPr lang="en-US" sz="2800" dirty="0" smtClean="0"/>
              <a:t>Don’t be complacent</a:t>
            </a:r>
          </a:p>
          <a:p>
            <a:r>
              <a:rPr lang="en-US" sz="2800" dirty="0" smtClean="0"/>
              <a:t>Don’t be reckless</a:t>
            </a:r>
          </a:p>
          <a:p>
            <a:r>
              <a:rPr lang="en-US" sz="2800" dirty="0" smtClean="0"/>
              <a:t>Know the location of your Safety Manual (</a:t>
            </a:r>
            <a:r>
              <a:rPr lang="en-US" sz="2800" dirty="0" err="1" smtClean="0"/>
              <a:t>PolicyTech</a:t>
            </a:r>
            <a:r>
              <a:rPr lang="en-US" sz="2800" dirty="0" smtClean="0"/>
              <a:t> and back up)</a:t>
            </a:r>
          </a:p>
          <a:p>
            <a:r>
              <a:rPr lang="en-US" sz="2800" dirty="0" smtClean="0"/>
              <a:t>Review all PL&amp;M Safety Policies (even if they are not applicable to your job, know that they exist)</a:t>
            </a:r>
          </a:p>
          <a:p>
            <a:r>
              <a:rPr lang="en-US" sz="2800" dirty="0" smtClean="0"/>
              <a:t>Ask Questions!!</a:t>
            </a:r>
          </a:p>
        </p:txBody>
      </p:sp>
    </p:spTree>
  </p:cSld>
  <p:clrMapOvr>
    <a:masterClrMapping/>
  </p:clrMapOvr>
  <p:transition advTm="0"/>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9" name="Rectangle 2"/>
          <p:cNvSpPr>
            <a:spLocks noGrp="1" noChangeArrowheads="1"/>
          </p:cNvSpPr>
          <p:nvPr>
            <p:ph type="title"/>
          </p:nvPr>
        </p:nvSpPr>
        <p:spPr>
          <a:xfrm>
            <a:off x="457200" y="533400"/>
            <a:ext cx="8229600" cy="990600"/>
          </a:xfrm>
        </p:spPr>
        <p:txBody>
          <a:bodyPr>
            <a:noAutofit/>
          </a:bodyPr>
          <a:lstStyle/>
          <a:p>
            <a:pPr algn="ctr"/>
            <a:r>
              <a:rPr lang="en-US" dirty="0" smtClean="0"/>
              <a:t>Personal Protection Equipment (PPE)</a:t>
            </a:r>
          </a:p>
        </p:txBody>
      </p:sp>
      <p:sp>
        <p:nvSpPr>
          <p:cNvPr id="19460" name="Rectangle 3"/>
          <p:cNvSpPr>
            <a:spLocks noGrp="1" noChangeArrowheads="1"/>
          </p:cNvSpPr>
          <p:nvPr>
            <p:ph type="body" sz="half" idx="1"/>
          </p:nvPr>
        </p:nvSpPr>
        <p:spPr>
          <a:xfrm>
            <a:off x="762000" y="1676400"/>
            <a:ext cx="7543800" cy="4191000"/>
          </a:xfrm>
        </p:spPr>
        <p:txBody>
          <a:bodyPr>
            <a:normAutofit/>
          </a:bodyPr>
          <a:lstStyle/>
          <a:p>
            <a:r>
              <a:rPr lang="en-US" sz="2800" dirty="0" smtClean="0"/>
              <a:t>Before any new job, identify hazards that require PPE.</a:t>
            </a:r>
          </a:p>
          <a:p>
            <a:pPr lvl="1"/>
            <a:r>
              <a:rPr lang="en-US" sz="2400" dirty="0" smtClean="0"/>
              <a:t>Ask supervisor</a:t>
            </a:r>
          </a:p>
          <a:p>
            <a:pPr lvl="1"/>
            <a:r>
              <a:rPr lang="en-US" sz="2400" dirty="0" smtClean="0"/>
              <a:t>Review SDS</a:t>
            </a:r>
          </a:p>
          <a:p>
            <a:pPr lvl="1"/>
            <a:r>
              <a:rPr lang="en-US" sz="2400" dirty="0" smtClean="0"/>
              <a:t>Ask Safety Coordinator/Officer</a:t>
            </a:r>
          </a:p>
          <a:p>
            <a:r>
              <a:rPr lang="en-US" sz="2800" dirty="0" smtClean="0"/>
              <a:t>Choose proper PPE</a:t>
            </a:r>
          </a:p>
          <a:p>
            <a:pPr lvl="1"/>
            <a:r>
              <a:rPr lang="en-US" sz="2400" dirty="0" smtClean="0"/>
              <a:t>Gloves</a:t>
            </a:r>
          </a:p>
          <a:p>
            <a:pPr lvl="1"/>
            <a:r>
              <a:rPr lang="en-US" sz="2400" dirty="0" smtClean="0"/>
              <a:t>Goggles/Eye protection</a:t>
            </a:r>
          </a:p>
          <a:p>
            <a:pPr lvl="1"/>
            <a:r>
              <a:rPr lang="en-US" sz="2400" dirty="0" smtClean="0"/>
              <a:t>Protective Clothing</a:t>
            </a:r>
          </a:p>
          <a:p>
            <a:endParaRPr lang="en-US" sz="2800"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3" name="Rectangle 2"/>
          <p:cNvSpPr>
            <a:spLocks noGrp="1" noChangeArrowheads="1"/>
          </p:cNvSpPr>
          <p:nvPr>
            <p:ph type="title"/>
          </p:nvPr>
        </p:nvSpPr>
        <p:spPr>
          <a:xfrm>
            <a:off x="685800" y="457200"/>
            <a:ext cx="7772400" cy="762000"/>
          </a:xfrm>
        </p:spPr>
        <p:txBody>
          <a:bodyPr>
            <a:normAutofit/>
          </a:bodyPr>
          <a:lstStyle/>
          <a:p>
            <a:pPr algn="ctr"/>
            <a:r>
              <a:rPr lang="en-US" dirty="0" smtClean="0"/>
              <a:t>Gloves/Lab Coats</a:t>
            </a:r>
          </a:p>
        </p:txBody>
      </p:sp>
      <p:sp>
        <p:nvSpPr>
          <p:cNvPr id="20484" name="Rectangle 3"/>
          <p:cNvSpPr>
            <a:spLocks noGrp="1" noChangeArrowheads="1"/>
          </p:cNvSpPr>
          <p:nvPr>
            <p:ph type="body" sz="half" idx="1"/>
          </p:nvPr>
        </p:nvSpPr>
        <p:spPr>
          <a:xfrm>
            <a:off x="533400" y="1371600"/>
            <a:ext cx="8077200" cy="4495800"/>
          </a:xfrm>
        </p:spPr>
        <p:txBody>
          <a:bodyPr>
            <a:normAutofit/>
          </a:bodyPr>
          <a:lstStyle/>
          <a:p>
            <a:pPr>
              <a:lnSpc>
                <a:spcPct val="80000"/>
              </a:lnSpc>
            </a:pPr>
            <a:r>
              <a:rPr lang="en-US" sz="2400" dirty="0" smtClean="0"/>
              <a:t>For </a:t>
            </a:r>
            <a:r>
              <a:rPr lang="en-US" sz="2400" u="sng" dirty="0" smtClean="0">
                <a:solidFill>
                  <a:srgbClr val="FF0000"/>
                </a:solidFill>
              </a:rPr>
              <a:t>ALL</a:t>
            </a:r>
            <a:r>
              <a:rPr lang="en-US" sz="2400" dirty="0" smtClean="0"/>
              <a:t> procedures where there is potential of exposure to </a:t>
            </a:r>
            <a:r>
              <a:rPr lang="en-US" sz="2400" dirty="0" err="1" smtClean="0"/>
              <a:t>bloodborne</a:t>
            </a:r>
            <a:r>
              <a:rPr lang="en-US" sz="2400" dirty="0" smtClean="0"/>
              <a:t> pathogens or any other potentially infectious material</a:t>
            </a:r>
          </a:p>
          <a:p>
            <a:pPr>
              <a:lnSpc>
                <a:spcPct val="80000"/>
              </a:lnSpc>
            </a:pPr>
            <a:r>
              <a:rPr lang="en-US" sz="2400" dirty="0" smtClean="0"/>
              <a:t>Gloves must fit properly</a:t>
            </a:r>
          </a:p>
          <a:p>
            <a:pPr>
              <a:lnSpc>
                <a:spcPct val="80000"/>
              </a:lnSpc>
            </a:pPr>
            <a:r>
              <a:rPr lang="en-US" sz="2400" dirty="0" smtClean="0"/>
              <a:t>Handwashing</a:t>
            </a:r>
          </a:p>
          <a:p>
            <a:pPr>
              <a:lnSpc>
                <a:spcPct val="80000"/>
              </a:lnSpc>
              <a:buFontTx/>
              <a:buNone/>
            </a:pPr>
            <a:r>
              <a:rPr lang="en-US" sz="2400" dirty="0" smtClean="0"/>
              <a:t>	-Wash after removing gloves  </a:t>
            </a:r>
          </a:p>
          <a:p>
            <a:pPr>
              <a:lnSpc>
                <a:spcPct val="80000"/>
              </a:lnSpc>
              <a:buFontTx/>
              <a:buNone/>
            </a:pPr>
            <a:r>
              <a:rPr lang="en-US" sz="2400" dirty="0" smtClean="0"/>
              <a:t>	-Use alcohol cleanser between washings</a:t>
            </a:r>
          </a:p>
          <a:p>
            <a:pPr>
              <a:lnSpc>
                <a:spcPct val="80000"/>
              </a:lnSpc>
            </a:pPr>
            <a:r>
              <a:rPr lang="en-US" sz="2400" dirty="0" smtClean="0"/>
              <a:t>Hand Hygiene is the single most important Infection Control Measure!</a:t>
            </a:r>
          </a:p>
          <a:p>
            <a:pPr>
              <a:lnSpc>
                <a:spcPct val="80000"/>
              </a:lnSpc>
            </a:pPr>
            <a:r>
              <a:rPr lang="en-US" sz="2400" dirty="0" smtClean="0"/>
              <a:t>Lab coats and gloves are not permitted in clean areas of the hospital-hallways, canteen, retail store, bathrooms, etc.</a:t>
            </a:r>
          </a:p>
          <a:p>
            <a:pPr>
              <a:lnSpc>
                <a:spcPct val="80000"/>
              </a:lnSpc>
            </a:pPr>
            <a:r>
              <a:rPr lang="en-US" sz="2400" dirty="0" smtClean="0"/>
              <a:t>Once soiled-discard</a:t>
            </a:r>
          </a:p>
          <a:p>
            <a:pPr>
              <a:lnSpc>
                <a:spcPct val="80000"/>
              </a:lnSpc>
            </a:pPr>
            <a:endParaRPr lang="en-US" sz="2400" dirty="0" smtClean="0"/>
          </a:p>
        </p:txBody>
      </p:sp>
    </p:spTree>
  </p:cSld>
  <p:clrMapOvr>
    <a:masterClrMapping/>
  </p:clrMapOvr>
  <p:transition advClick="0" advTm="0"/>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p:cNvSpPr>
            <a:spLocks noGrp="1" noChangeArrowheads="1"/>
          </p:cNvSpPr>
          <p:nvPr>
            <p:ph type="title"/>
          </p:nvPr>
        </p:nvSpPr>
        <p:spPr>
          <a:xfrm>
            <a:off x="457200" y="381000"/>
            <a:ext cx="8229600" cy="990600"/>
          </a:xfrm>
        </p:spPr>
        <p:txBody>
          <a:bodyPr>
            <a:normAutofit/>
          </a:bodyPr>
          <a:lstStyle/>
          <a:p>
            <a:pPr algn="ctr"/>
            <a:r>
              <a:rPr lang="en-US" sz="4000" dirty="0" smtClean="0"/>
              <a:t>Fit-Testing</a:t>
            </a:r>
            <a:endParaRPr lang="en-US" dirty="0" smtClean="0"/>
          </a:p>
        </p:txBody>
      </p:sp>
      <p:sp>
        <p:nvSpPr>
          <p:cNvPr id="21508" name="Rectangle 4"/>
          <p:cNvSpPr>
            <a:spLocks noGrp="1" noChangeArrowheads="1"/>
          </p:cNvSpPr>
          <p:nvPr>
            <p:ph type="body" sz="half" idx="2"/>
          </p:nvPr>
        </p:nvSpPr>
        <p:spPr>
          <a:xfrm>
            <a:off x="838200" y="1600200"/>
            <a:ext cx="7620000" cy="4191000"/>
          </a:xfrm>
        </p:spPr>
        <p:txBody>
          <a:bodyPr>
            <a:normAutofit/>
          </a:bodyPr>
          <a:lstStyle/>
          <a:p>
            <a:r>
              <a:rPr lang="en-US" sz="2800" dirty="0" smtClean="0"/>
              <a:t>TB protection is a MUST!</a:t>
            </a:r>
          </a:p>
          <a:p>
            <a:pPr lvl="1"/>
            <a:r>
              <a:rPr lang="en-US" sz="2400" dirty="0" smtClean="0"/>
              <a:t>N95 Respirators issued for TB prevention must be fit tested annually. </a:t>
            </a:r>
          </a:p>
          <a:p>
            <a:pPr lvl="1"/>
            <a:r>
              <a:rPr lang="en-US" sz="2400" dirty="0" smtClean="0"/>
              <a:t>Patients that are placed in respiratory isolation require</a:t>
            </a:r>
            <a:r>
              <a:rPr lang="en-US" dirty="0" smtClean="0"/>
              <a:t>s </a:t>
            </a:r>
            <a:r>
              <a:rPr lang="en-US" sz="2400" dirty="0" smtClean="0"/>
              <a:t>all healthcare providers to wear proper PPE.</a:t>
            </a:r>
          </a:p>
          <a:p>
            <a:pPr marL="347472" lvl="1" indent="0">
              <a:buNone/>
            </a:pPr>
            <a:endParaRPr lang="en-US" sz="2400" dirty="0" smtClean="0"/>
          </a:p>
          <a:p>
            <a:pPr lvl="1"/>
            <a:r>
              <a:rPr lang="en-US" sz="2400" b="1" i="1" dirty="0" smtClean="0">
                <a:solidFill>
                  <a:schemeClr val="tx2"/>
                </a:solidFill>
              </a:rPr>
              <a:t>NOTE: </a:t>
            </a:r>
            <a:r>
              <a:rPr lang="en-US" sz="2400" i="1" dirty="0" smtClean="0">
                <a:solidFill>
                  <a:schemeClr val="tx2"/>
                </a:solidFill>
              </a:rPr>
              <a:t>do not use respirators or N95 masks unless you have been fit tested .All respirators require FIT testing.</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09600"/>
            <a:ext cx="7772400" cy="762000"/>
          </a:xfrm>
        </p:spPr>
        <p:txBody>
          <a:bodyPr>
            <a:normAutofit/>
          </a:bodyPr>
          <a:lstStyle/>
          <a:p>
            <a:pPr algn="ctr"/>
            <a:r>
              <a:rPr lang="en-US" dirty="0" smtClean="0"/>
              <a:t>Other PROTECTION</a:t>
            </a:r>
          </a:p>
        </p:txBody>
      </p:sp>
      <p:sp>
        <p:nvSpPr>
          <p:cNvPr id="39939" name="Rectangle 3"/>
          <p:cNvSpPr>
            <a:spLocks noGrp="1" noChangeArrowheads="1"/>
          </p:cNvSpPr>
          <p:nvPr>
            <p:ph idx="1"/>
          </p:nvPr>
        </p:nvSpPr>
        <p:spPr>
          <a:xfrm>
            <a:off x="533400" y="1371600"/>
            <a:ext cx="8153400" cy="4495800"/>
          </a:xfrm>
        </p:spPr>
        <p:txBody>
          <a:bodyPr/>
          <a:lstStyle/>
          <a:p>
            <a:r>
              <a:rPr lang="en-US" sz="2400" dirty="0" smtClean="0"/>
              <a:t>In addition to eyes, face, hands and feet other parts of the body must be protected if they are exposed to hazardous substances or objects.</a:t>
            </a:r>
          </a:p>
          <a:p>
            <a:r>
              <a:rPr lang="en-US" sz="2400" dirty="0" smtClean="0"/>
              <a:t>Clothing and shoes must be appropriate </a:t>
            </a:r>
          </a:p>
          <a:p>
            <a:pPr marL="0" indent="0">
              <a:buNone/>
            </a:pPr>
            <a:r>
              <a:rPr lang="en-US" sz="2400" dirty="0"/>
              <a:t> </a:t>
            </a:r>
            <a:r>
              <a:rPr lang="en-US" sz="2400" dirty="0" smtClean="0"/>
              <a:t>  for the work being done.</a:t>
            </a:r>
          </a:p>
          <a:p>
            <a:r>
              <a:rPr lang="en-US" sz="2400" dirty="0" smtClean="0"/>
              <a:t>Refer to </a:t>
            </a:r>
            <a:r>
              <a:rPr lang="en-US" sz="2400" b="1" dirty="0" smtClean="0">
                <a:solidFill>
                  <a:schemeClr val="accent2"/>
                </a:solidFill>
              </a:rPr>
              <a:t>GLA Policy 00-10A-05-23</a:t>
            </a:r>
            <a:r>
              <a:rPr lang="en-US" sz="2400" dirty="0" smtClean="0"/>
              <a:t> regarding Personal Appearance and Hygiene.</a:t>
            </a:r>
          </a:p>
          <a:p>
            <a:r>
              <a:rPr lang="en-US" sz="2400" dirty="0" smtClean="0"/>
              <a:t>No food or drink in any of the analytical or patient care areas of the lab. </a:t>
            </a:r>
          </a:p>
          <a:p>
            <a:r>
              <a:rPr lang="en-US" sz="2400" dirty="0" smtClean="0"/>
              <a:t>Lab coats should be taken off in clean areas</a:t>
            </a:r>
          </a:p>
        </p:txBody>
      </p:sp>
      <p:pic>
        <p:nvPicPr>
          <p:cNvPr id="39940" name="Picture 4" descr="MCj04125520000[1]"/>
          <p:cNvPicPr>
            <a:picLocks noChangeAspect="1" noChangeArrowheads="1"/>
          </p:cNvPicPr>
          <p:nvPr/>
        </p:nvPicPr>
        <p:blipFill>
          <a:blip r:embed="rId3" cstate="print"/>
          <a:srcRect/>
          <a:stretch>
            <a:fillRect/>
          </a:stretch>
        </p:blipFill>
        <p:spPr bwMode="auto">
          <a:xfrm>
            <a:off x="7620000" y="2286000"/>
            <a:ext cx="1114425" cy="11874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457200" y="704088"/>
            <a:ext cx="8229600" cy="667512"/>
          </a:xfrm>
        </p:spPr>
        <p:txBody>
          <a:bodyPr>
            <a:normAutofit/>
          </a:bodyPr>
          <a:lstStyle/>
          <a:p>
            <a:pPr algn="ctr"/>
            <a:r>
              <a:rPr lang="en-US" dirty="0" smtClean="0"/>
              <a:t>Cell Phone Use</a:t>
            </a:r>
          </a:p>
        </p:txBody>
      </p:sp>
      <p:sp>
        <p:nvSpPr>
          <p:cNvPr id="40963" name="Rectangle 3"/>
          <p:cNvSpPr>
            <a:spLocks noGrp="1" noChangeArrowheads="1"/>
          </p:cNvSpPr>
          <p:nvPr>
            <p:ph idx="1"/>
          </p:nvPr>
        </p:nvSpPr>
        <p:spPr>
          <a:xfrm>
            <a:off x="457200" y="1600200"/>
            <a:ext cx="8229600" cy="4724400"/>
          </a:xfrm>
        </p:spPr>
        <p:txBody>
          <a:bodyPr/>
          <a:lstStyle/>
          <a:p>
            <a:pPr algn="ctr">
              <a:buFontTx/>
              <a:buNone/>
            </a:pPr>
            <a:r>
              <a:rPr lang="en-US" b="1" dirty="0" smtClean="0">
                <a:solidFill>
                  <a:srgbClr val="FF0000"/>
                </a:solidFill>
              </a:rPr>
              <a:t>For your Safety</a:t>
            </a:r>
          </a:p>
          <a:p>
            <a:pPr marL="0" indent="0">
              <a:buNone/>
            </a:pPr>
            <a:r>
              <a:rPr lang="en-US" dirty="0" smtClean="0"/>
              <a:t>Due to engineering controls and patient complaints facility-wide</a:t>
            </a:r>
          </a:p>
          <a:p>
            <a:pPr marL="0" indent="0">
              <a:buNone/>
            </a:pPr>
            <a:endParaRPr lang="en-US" dirty="0" smtClean="0"/>
          </a:p>
          <a:p>
            <a:r>
              <a:rPr lang="en-US" dirty="0" smtClean="0"/>
              <a:t>Cell phones are strictly prohibited in all patient care areas and analytical testing areas of Pathology and Laboratory Medicine Service.</a:t>
            </a:r>
          </a:p>
          <a:p>
            <a:pPr>
              <a:buNone/>
            </a:pPr>
            <a:endParaRPr lang="en-US" dirty="0" smtClean="0"/>
          </a:p>
          <a:p>
            <a:pPr algn="ctr">
              <a:buFontTx/>
              <a:buNone/>
            </a:pPr>
            <a:endParaRPr lang="en-US" b="1" dirty="0" smtClean="0">
              <a:solidFill>
                <a:srgbClr val="FF0000"/>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704088"/>
            <a:ext cx="8229600" cy="819912"/>
          </a:xfrm>
        </p:spPr>
        <p:txBody>
          <a:bodyPr>
            <a:normAutofit/>
          </a:bodyPr>
          <a:lstStyle/>
          <a:p>
            <a:pPr algn="ctr"/>
            <a:r>
              <a:rPr lang="en-US" dirty="0" smtClean="0"/>
              <a:t>Cleaning Products</a:t>
            </a:r>
          </a:p>
        </p:txBody>
      </p:sp>
      <p:sp>
        <p:nvSpPr>
          <p:cNvPr id="43011" name="Rectangle 3"/>
          <p:cNvSpPr>
            <a:spLocks noGrp="1" noChangeArrowheads="1"/>
          </p:cNvSpPr>
          <p:nvPr>
            <p:ph idx="1"/>
          </p:nvPr>
        </p:nvSpPr>
        <p:spPr>
          <a:xfrm>
            <a:off x="533400" y="1600200"/>
            <a:ext cx="8077200" cy="4495800"/>
          </a:xfrm>
        </p:spPr>
        <p:txBody>
          <a:bodyPr>
            <a:normAutofit lnSpcReduction="10000"/>
          </a:bodyPr>
          <a:lstStyle/>
          <a:p>
            <a:pPr>
              <a:lnSpc>
                <a:spcPct val="150000"/>
              </a:lnSpc>
            </a:pPr>
            <a:r>
              <a:rPr lang="en-US" sz="2800" dirty="0" smtClean="0"/>
              <a:t>Use only approved cleaning products.</a:t>
            </a:r>
          </a:p>
          <a:p>
            <a:pPr>
              <a:lnSpc>
                <a:spcPct val="150000"/>
              </a:lnSpc>
            </a:pPr>
            <a:r>
              <a:rPr lang="en-US" sz="2800" dirty="0" smtClean="0"/>
              <a:t>Bleach-ensure that there is an SOP for making % solutions, each should have proper labeling-exp date, contents, etc</a:t>
            </a:r>
          </a:p>
          <a:p>
            <a:pPr>
              <a:lnSpc>
                <a:spcPct val="150000"/>
              </a:lnSpc>
            </a:pPr>
            <a:r>
              <a:rPr lang="en-US" dirty="0" smtClean="0"/>
              <a:t>PDI (Bleach wipes)</a:t>
            </a:r>
            <a:r>
              <a:rPr lang="en-US" sz="2800" dirty="0" smtClean="0"/>
              <a:t>-EMD personnel will provide you with new bottles when empty</a:t>
            </a:r>
          </a:p>
          <a:p>
            <a:pPr>
              <a:lnSpc>
                <a:spcPct val="150000"/>
              </a:lnSpc>
            </a:pPr>
            <a:r>
              <a:rPr lang="en-US" sz="2800" dirty="0" err="1" smtClean="0"/>
              <a:t>Wexcide</a:t>
            </a:r>
            <a:r>
              <a:rPr lang="en-US" sz="2800" dirty="0" smtClean="0"/>
              <a:t>-for Microbiology use only</a:t>
            </a:r>
          </a:p>
          <a:p>
            <a:pPr>
              <a:lnSpc>
                <a:spcPct val="80000"/>
              </a:lnSpc>
              <a:buNone/>
            </a:pPr>
            <a:endParaRPr lang="en-US" sz="2000"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685800" y="609600"/>
            <a:ext cx="7772400" cy="609600"/>
          </a:xfrm>
        </p:spPr>
        <p:txBody>
          <a:bodyPr>
            <a:normAutofit/>
          </a:bodyPr>
          <a:lstStyle/>
          <a:p>
            <a:pPr algn="ctr"/>
            <a:r>
              <a:rPr lang="en-US" sz="3200" dirty="0" smtClean="0"/>
              <a:t>Medical Equipment Malfunctions</a:t>
            </a:r>
          </a:p>
        </p:txBody>
      </p:sp>
      <p:sp>
        <p:nvSpPr>
          <p:cNvPr id="45059" name="Rectangle 3"/>
          <p:cNvSpPr>
            <a:spLocks noGrp="1" noChangeArrowheads="1"/>
          </p:cNvSpPr>
          <p:nvPr>
            <p:ph type="body" sz="half" idx="1"/>
          </p:nvPr>
        </p:nvSpPr>
        <p:spPr>
          <a:xfrm>
            <a:off x="685800" y="1295400"/>
            <a:ext cx="7772400" cy="4800600"/>
          </a:xfrm>
        </p:spPr>
        <p:txBody>
          <a:bodyPr>
            <a:normAutofit fontScale="92500"/>
          </a:bodyPr>
          <a:lstStyle/>
          <a:p>
            <a:r>
              <a:rPr lang="en-US" sz="2800" dirty="0" smtClean="0"/>
              <a:t>Instructions provided on Medical Device Reporting General Policy </a:t>
            </a:r>
          </a:p>
          <a:p>
            <a:r>
              <a:rPr lang="en-US" sz="2800" dirty="0" smtClean="0"/>
              <a:t>Remove equipment from use</a:t>
            </a:r>
          </a:p>
          <a:p>
            <a:r>
              <a:rPr lang="en-US" sz="2800" dirty="0" smtClean="0"/>
              <a:t>Notify Safety Officer and Supervisor</a:t>
            </a:r>
          </a:p>
          <a:p>
            <a:r>
              <a:rPr lang="en-US" sz="2800" dirty="0" smtClean="0"/>
              <a:t>If injured report to EH or ED</a:t>
            </a:r>
          </a:p>
          <a:p>
            <a:r>
              <a:rPr lang="en-US" sz="2800" dirty="0" smtClean="0"/>
              <a:t>Notify Biomedical Engineering/Vendor where applicable. Consult with Service Chief, Risk Management, LINC if necessary. </a:t>
            </a:r>
          </a:p>
          <a:p>
            <a:r>
              <a:rPr lang="en-US" sz="2800" i="1" dirty="0" smtClean="0">
                <a:solidFill>
                  <a:schemeClr val="tx2"/>
                </a:solidFill>
              </a:rPr>
              <a:t>Follow up thru Safety, Service Chief, Biomedical Engineering, QA Office, QM and Risk Management.</a:t>
            </a:r>
          </a:p>
          <a:p>
            <a:endParaRPr lang="en-US" sz="2800" dirty="0" smtClean="0"/>
          </a:p>
          <a:p>
            <a:endParaRPr lang="en-US" sz="2800" dirty="0" smtClean="0"/>
          </a:p>
        </p:txBody>
      </p:sp>
    </p:spTree>
  </p:cSld>
  <p:clrMapOvr>
    <a:masterClrMapping/>
  </p:clrMapOvr>
  <p:transition advClick="0" advTm="0">
    <p:sndAc>
      <p:stSnd>
        <p:snd r:embed="rId3" name="hammer.wav"/>
      </p:stSnd>
    </p:sndAc>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2"/>
          <p:cNvSpPr>
            <a:spLocks noGrp="1" noChangeArrowheads="1"/>
          </p:cNvSpPr>
          <p:nvPr>
            <p:ph type="title"/>
          </p:nvPr>
        </p:nvSpPr>
        <p:spPr>
          <a:xfrm>
            <a:off x="457200" y="609600"/>
            <a:ext cx="8229600" cy="838200"/>
          </a:xfrm>
        </p:spPr>
        <p:txBody>
          <a:bodyPr>
            <a:noAutofit/>
          </a:bodyPr>
          <a:lstStyle/>
          <a:p>
            <a:pPr algn="ctr"/>
            <a:r>
              <a:rPr lang="en-US" sz="3200" dirty="0" smtClean="0"/>
              <a:t>How do you know?</a:t>
            </a:r>
            <a:br>
              <a:rPr lang="en-US" sz="3200" dirty="0" smtClean="0"/>
            </a:br>
            <a:endParaRPr lang="en-US" sz="3200" dirty="0" smtClean="0"/>
          </a:p>
        </p:txBody>
      </p:sp>
      <p:sp>
        <p:nvSpPr>
          <p:cNvPr id="22532" name="Rectangle 3"/>
          <p:cNvSpPr>
            <a:spLocks noGrp="1" noChangeArrowheads="1"/>
          </p:cNvSpPr>
          <p:nvPr>
            <p:ph type="body" sz="half" idx="1"/>
          </p:nvPr>
        </p:nvSpPr>
        <p:spPr>
          <a:xfrm>
            <a:off x="762000" y="1295400"/>
            <a:ext cx="7772400" cy="4343400"/>
          </a:xfrm>
        </p:spPr>
        <p:txBody>
          <a:bodyPr/>
          <a:lstStyle/>
          <a:p>
            <a:pPr>
              <a:lnSpc>
                <a:spcPct val="150000"/>
              </a:lnSpc>
            </a:pPr>
            <a:r>
              <a:rPr lang="en-US" sz="2800" dirty="0" smtClean="0"/>
              <a:t>It will have an inspection tag. </a:t>
            </a:r>
          </a:p>
          <a:p>
            <a:pPr>
              <a:lnSpc>
                <a:spcPct val="150000"/>
              </a:lnSpc>
            </a:pPr>
            <a:r>
              <a:rPr lang="en-US" sz="2800" dirty="0" smtClean="0"/>
              <a:t>The tag will give the date for the next inspection.</a:t>
            </a:r>
          </a:p>
          <a:p>
            <a:pPr>
              <a:lnSpc>
                <a:spcPct val="150000"/>
              </a:lnSpc>
            </a:pPr>
            <a:r>
              <a:rPr lang="en-US" sz="2800" dirty="0" smtClean="0"/>
              <a:t>If equipment is past due for inspection, call Bio-Medical Engineering at ext.40087.</a:t>
            </a:r>
          </a:p>
        </p:txBody>
      </p:sp>
    </p:spTree>
  </p:cSld>
  <p:clrMapOvr>
    <a:masterClrMapping/>
  </p:clrMapOvr>
  <p:transition advClick="0" advTm="0"/>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a:xfrm>
            <a:off x="762000" y="609600"/>
            <a:ext cx="7772400" cy="762000"/>
          </a:xfrm>
        </p:spPr>
        <p:txBody>
          <a:bodyPr>
            <a:normAutofit/>
          </a:bodyPr>
          <a:lstStyle/>
          <a:p>
            <a:pPr algn="ctr">
              <a:defRPr/>
            </a:pPr>
            <a:r>
              <a:rPr lang="en-US" dirty="0" smtClean="0">
                <a:solidFill>
                  <a:schemeClr val="accent1"/>
                </a:solidFill>
              </a:rPr>
              <a:t>Pneumatic Tube Station</a:t>
            </a:r>
          </a:p>
        </p:txBody>
      </p:sp>
      <p:sp>
        <p:nvSpPr>
          <p:cNvPr id="47107" name="Text Placeholder 3"/>
          <p:cNvSpPr>
            <a:spLocks noGrp="1"/>
          </p:cNvSpPr>
          <p:nvPr>
            <p:ph type="body" sz="half" idx="2"/>
          </p:nvPr>
        </p:nvSpPr>
        <p:spPr>
          <a:xfrm>
            <a:off x="457200" y="1447800"/>
            <a:ext cx="8001000" cy="4572000"/>
          </a:xfrm>
        </p:spPr>
        <p:txBody>
          <a:bodyPr anchor="ctr">
            <a:normAutofit/>
          </a:bodyPr>
          <a:lstStyle/>
          <a:p>
            <a:pPr marL="0" indent="0">
              <a:spcBef>
                <a:spcPct val="0"/>
              </a:spcBef>
            </a:pPr>
            <a:r>
              <a:rPr lang="en-US" sz="2800" dirty="0" smtClean="0">
                <a:latin typeface="Arial" charset="0"/>
                <a:ea typeface="Calibri" pitchFamily="34" charset="0"/>
                <a:cs typeface="Arial" charset="0"/>
              </a:rPr>
              <a:t>Leak proof biohazard bags</a:t>
            </a:r>
          </a:p>
          <a:p>
            <a:pPr marL="0" indent="0">
              <a:spcBef>
                <a:spcPct val="0"/>
              </a:spcBef>
            </a:pPr>
            <a:r>
              <a:rPr lang="en-US" sz="2800" dirty="0" smtClean="0">
                <a:latin typeface="Arial" charset="0"/>
                <a:ea typeface="Calibri" pitchFamily="34" charset="0"/>
                <a:cs typeface="Arial" charset="0"/>
              </a:rPr>
              <a:t>Ensure bag/materials are inside carrier</a:t>
            </a:r>
          </a:p>
          <a:p>
            <a:pPr marL="0" indent="0">
              <a:spcBef>
                <a:spcPct val="0"/>
              </a:spcBef>
            </a:pPr>
            <a:r>
              <a:rPr lang="en-US" sz="2800" dirty="0" smtClean="0">
                <a:latin typeface="Arial" charset="0"/>
                <a:ea typeface="Calibri" pitchFamily="34" charset="0"/>
                <a:cs typeface="Arial" charset="0"/>
              </a:rPr>
              <a:t>Ensure carriers have foam cushions</a:t>
            </a:r>
          </a:p>
          <a:p>
            <a:pPr marL="0" indent="0">
              <a:spcBef>
                <a:spcPct val="0"/>
              </a:spcBef>
            </a:pPr>
            <a:r>
              <a:rPr lang="en-US" sz="2800" dirty="0" smtClean="0">
                <a:latin typeface="Arial" charset="0"/>
                <a:ea typeface="Calibri" pitchFamily="34" charset="0"/>
                <a:cs typeface="Arial" charset="0"/>
              </a:rPr>
              <a:t>Ensure that latches are not broken-if broken notify PTS techs-do not send thru system</a:t>
            </a:r>
          </a:p>
          <a:p>
            <a:pPr marL="0" indent="0">
              <a:spcBef>
                <a:spcPct val="0"/>
              </a:spcBef>
            </a:pPr>
            <a:r>
              <a:rPr lang="en-US" sz="2800" dirty="0" smtClean="0">
                <a:latin typeface="Arial" charset="0"/>
                <a:ea typeface="Calibri" pitchFamily="34" charset="0"/>
                <a:cs typeface="Arial" charset="0"/>
              </a:rPr>
              <a:t>When requested, send carriers to other wards or floors</a:t>
            </a:r>
          </a:p>
          <a:p>
            <a:pPr marL="0" indent="0">
              <a:spcBef>
                <a:spcPct val="0"/>
              </a:spcBef>
            </a:pPr>
            <a:r>
              <a:rPr lang="en-US" dirty="0">
                <a:latin typeface="Arial" charset="0"/>
                <a:ea typeface="Calibri" pitchFamily="34" charset="0"/>
                <a:cs typeface="Arial" charset="0"/>
              </a:rPr>
              <a:t>P</a:t>
            </a:r>
            <a:r>
              <a:rPr lang="en-US" sz="2800" dirty="0" smtClean="0">
                <a:latin typeface="Arial" charset="0"/>
                <a:ea typeface="Calibri" pitchFamily="34" charset="0"/>
                <a:cs typeface="Arial" charset="0"/>
              </a:rPr>
              <a:t>lease return ER carriers to station 11</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533400" y="457200"/>
            <a:ext cx="8229600" cy="819912"/>
          </a:xfrm>
        </p:spPr>
        <p:txBody>
          <a:bodyPr>
            <a:normAutofit/>
          </a:bodyPr>
          <a:lstStyle/>
          <a:p>
            <a:pPr algn="ctr"/>
            <a:r>
              <a:rPr lang="en-US" b="1" dirty="0" smtClean="0"/>
              <a:t>Disaster!</a:t>
            </a:r>
          </a:p>
        </p:txBody>
      </p:sp>
      <p:sp>
        <p:nvSpPr>
          <p:cNvPr id="49155" name="Rectangle 3"/>
          <p:cNvSpPr>
            <a:spLocks noGrp="1" noChangeArrowheads="1"/>
          </p:cNvSpPr>
          <p:nvPr>
            <p:ph idx="1"/>
          </p:nvPr>
        </p:nvSpPr>
        <p:spPr>
          <a:xfrm>
            <a:off x="457200" y="1524000"/>
            <a:ext cx="8183880" cy="4187952"/>
          </a:xfrm>
        </p:spPr>
        <p:txBody>
          <a:bodyPr/>
          <a:lstStyle/>
          <a:p>
            <a:pPr>
              <a:lnSpc>
                <a:spcPct val="90000"/>
              </a:lnSpc>
            </a:pPr>
            <a:r>
              <a:rPr lang="en-US" sz="2800" dirty="0" smtClean="0"/>
              <a:t>Facility Command Post will determine the status of the Disaster and implement plan as necessary</a:t>
            </a:r>
          </a:p>
          <a:p>
            <a:pPr>
              <a:lnSpc>
                <a:spcPct val="90000"/>
              </a:lnSpc>
              <a:buFontTx/>
              <a:buNone/>
            </a:pPr>
            <a:endParaRPr lang="en-US" sz="2800" dirty="0" smtClean="0"/>
          </a:p>
          <a:p>
            <a:pPr>
              <a:lnSpc>
                <a:spcPct val="90000"/>
              </a:lnSpc>
            </a:pPr>
            <a:r>
              <a:rPr lang="en-US" sz="2800" dirty="0" smtClean="0"/>
              <a:t>Path and Lab Chain of Command</a:t>
            </a:r>
          </a:p>
          <a:p>
            <a:pPr lvl="1">
              <a:lnSpc>
                <a:spcPct val="90000"/>
              </a:lnSpc>
            </a:pPr>
            <a:r>
              <a:rPr lang="en-US" sz="2400" dirty="0" smtClean="0"/>
              <a:t>Chief/Lab Manager</a:t>
            </a:r>
          </a:p>
          <a:p>
            <a:pPr lvl="1">
              <a:lnSpc>
                <a:spcPct val="90000"/>
              </a:lnSpc>
            </a:pPr>
            <a:r>
              <a:rPr lang="en-US" sz="2400" dirty="0" smtClean="0"/>
              <a:t>Staff Pathologists</a:t>
            </a:r>
          </a:p>
          <a:p>
            <a:pPr lvl="1">
              <a:lnSpc>
                <a:spcPct val="90000"/>
              </a:lnSpc>
            </a:pPr>
            <a:r>
              <a:rPr lang="en-US" sz="2400" dirty="0" smtClean="0"/>
              <a:t>Safety</a:t>
            </a:r>
          </a:p>
          <a:p>
            <a:pPr lvl="1">
              <a:lnSpc>
                <a:spcPct val="90000"/>
              </a:lnSpc>
            </a:pPr>
            <a:r>
              <a:rPr lang="en-US" sz="2400" dirty="0" smtClean="0"/>
              <a:t>Supervisors</a:t>
            </a:r>
          </a:p>
          <a:p>
            <a:pPr lvl="1">
              <a:lnSpc>
                <a:spcPct val="90000"/>
              </a:lnSpc>
            </a:pPr>
            <a:r>
              <a:rPr lang="en-US" sz="2400" dirty="0" smtClean="0"/>
              <a:t>Employees</a:t>
            </a:r>
          </a:p>
        </p:txBody>
      </p:sp>
    </p:spTree>
  </p:cSld>
  <p:clrMapOvr>
    <a:masterClrMapping/>
  </p:clrMapOvr>
  <p:transition advClick="0" advTm="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2"/>
          <p:cNvSpPr>
            <a:spLocks noGrp="1" noChangeArrowheads="1"/>
          </p:cNvSpPr>
          <p:nvPr>
            <p:ph type="title"/>
          </p:nvPr>
        </p:nvSpPr>
        <p:spPr>
          <a:xfrm>
            <a:off x="685800" y="609600"/>
            <a:ext cx="7772400" cy="762000"/>
          </a:xfrm>
        </p:spPr>
        <p:txBody>
          <a:bodyPr>
            <a:normAutofit fontScale="90000"/>
          </a:bodyPr>
          <a:lstStyle/>
          <a:p>
            <a:pPr algn="ctr"/>
            <a:r>
              <a:rPr lang="en-US" sz="4800" dirty="0" smtClean="0"/>
              <a:t>Fire Response</a:t>
            </a:r>
            <a:endParaRPr lang="en-US" dirty="0" smtClean="0"/>
          </a:p>
        </p:txBody>
      </p:sp>
      <p:sp>
        <p:nvSpPr>
          <p:cNvPr id="3076" name="Rectangle 4"/>
          <p:cNvSpPr>
            <a:spLocks noGrp="1" noChangeArrowheads="1"/>
          </p:cNvSpPr>
          <p:nvPr>
            <p:ph type="body" sz="half" idx="2"/>
          </p:nvPr>
        </p:nvSpPr>
        <p:spPr>
          <a:xfrm>
            <a:off x="990600" y="1981200"/>
            <a:ext cx="7391400" cy="2895600"/>
          </a:xfrm>
        </p:spPr>
        <p:txBody>
          <a:bodyPr>
            <a:normAutofit/>
          </a:bodyPr>
          <a:lstStyle/>
          <a:p>
            <a:r>
              <a:rPr lang="en-US" dirty="0" smtClean="0">
                <a:solidFill>
                  <a:srgbClr val="FF0000"/>
                </a:solidFill>
              </a:rPr>
              <a:t>R </a:t>
            </a:r>
            <a:r>
              <a:rPr lang="en-US" sz="2800" dirty="0" smtClean="0"/>
              <a:t>- Rescue or Remove</a:t>
            </a:r>
          </a:p>
          <a:p>
            <a:r>
              <a:rPr lang="en-US" dirty="0" smtClean="0">
                <a:solidFill>
                  <a:srgbClr val="FF0000"/>
                </a:solidFill>
              </a:rPr>
              <a:t>A</a:t>
            </a:r>
            <a:r>
              <a:rPr lang="en-US" dirty="0" smtClean="0"/>
              <a:t> </a:t>
            </a:r>
            <a:r>
              <a:rPr lang="en-US" sz="2800" dirty="0" smtClean="0"/>
              <a:t>- Alarm,  Pull Fire Alarm, dial </a:t>
            </a:r>
            <a:r>
              <a:rPr lang="en-US" sz="2800" dirty="0" smtClean="0"/>
              <a:t>*12</a:t>
            </a:r>
            <a:endParaRPr lang="en-US" sz="2800" dirty="0" smtClean="0"/>
          </a:p>
          <a:p>
            <a:r>
              <a:rPr lang="en-US" dirty="0" smtClean="0">
                <a:solidFill>
                  <a:srgbClr val="FF0000"/>
                </a:solidFill>
              </a:rPr>
              <a:t>C</a:t>
            </a:r>
            <a:r>
              <a:rPr lang="en-US" sz="2800" dirty="0" smtClean="0"/>
              <a:t> - Close doors to confine fire and smoke</a:t>
            </a:r>
          </a:p>
          <a:p>
            <a:r>
              <a:rPr lang="en-US" dirty="0" smtClean="0">
                <a:solidFill>
                  <a:srgbClr val="FF0000"/>
                </a:solidFill>
              </a:rPr>
              <a:t>E</a:t>
            </a:r>
            <a:r>
              <a:rPr lang="en-US" sz="2800" dirty="0" smtClean="0"/>
              <a:t> - Extinguish the fire or evacuate</a:t>
            </a:r>
          </a:p>
        </p:txBody>
      </p:sp>
    </p:spTree>
  </p:cSld>
  <p:clrMapOvr>
    <a:masterClrMapping/>
  </p:clrMapOvr>
  <p:transition advTm="0">
    <p:sndAc>
      <p:stSnd>
        <p:snd r:embed="rId3" name="push.wav"/>
      </p:stSnd>
    </p:sndAc>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457200" y="457200"/>
            <a:ext cx="8229600" cy="591312"/>
          </a:xfrm>
        </p:spPr>
        <p:txBody>
          <a:bodyPr>
            <a:normAutofit fontScale="90000"/>
          </a:bodyPr>
          <a:lstStyle/>
          <a:p>
            <a:pPr algn="ctr"/>
            <a:r>
              <a:rPr lang="en-US" dirty="0" smtClean="0"/>
              <a:t>P&amp;LMS Disaster Response</a:t>
            </a:r>
          </a:p>
        </p:txBody>
      </p:sp>
      <p:sp>
        <p:nvSpPr>
          <p:cNvPr id="50179" name="Rectangle 3"/>
          <p:cNvSpPr>
            <a:spLocks noGrp="1" noChangeArrowheads="1"/>
          </p:cNvSpPr>
          <p:nvPr>
            <p:ph idx="1"/>
          </p:nvPr>
        </p:nvSpPr>
        <p:spPr>
          <a:xfrm>
            <a:off x="685800" y="1295400"/>
            <a:ext cx="7772400" cy="4800600"/>
          </a:xfrm>
        </p:spPr>
        <p:txBody>
          <a:bodyPr>
            <a:normAutofit lnSpcReduction="10000"/>
          </a:bodyPr>
          <a:lstStyle/>
          <a:p>
            <a:r>
              <a:rPr lang="en-US" sz="2800" dirty="0" smtClean="0"/>
              <a:t>Verify all employees are accountable</a:t>
            </a:r>
          </a:p>
          <a:p>
            <a:r>
              <a:rPr lang="en-US" sz="2800" dirty="0" smtClean="0"/>
              <a:t>All employees report to duty station</a:t>
            </a:r>
          </a:p>
          <a:p>
            <a:r>
              <a:rPr lang="en-US" sz="2800" dirty="0" smtClean="0"/>
              <a:t>Shift employees will be notified in stages</a:t>
            </a:r>
          </a:p>
          <a:p>
            <a:r>
              <a:rPr lang="en-US" sz="2800" dirty="0" smtClean="0"/>
              <a:t>Assess damage to lab, equipment, supplies</a:t>
            </a:r>
          </a:p>
          <a:p>
            <a:r>
              <a:rPr lang="en-US" sz="2800" dirty="0" smtClean="0"/>
              <a:t>Evaluate capacity to perform</a:t>
            </a:r>
          </a:p>
          <a:p>
            <a:pPr lvl="1"/>
            <a:r>
              <a:rPr lang="en-US" sz="2400" dirty="0" smtClean="0"/>
              <a:t>Hematology Studies</a:t>
            </a:r>
          </a:p>
          <a:p>
            <a:pPr lvl="1"/>
            <a:r>
              <a:rPr lang="en-US" sz="2400" dirty="0" smtClean="0"/>
              <a:t>Chemistry Studies</a:t>
            </a:r>
          </a:p>
          <a:p>
            <a:pPr lvl="1"/>
            <a:r>
              <a:rPr lang="en-US" sz="2400" dirty="0" smtClean="0"/>
              <a:t>Blood Gas</a:t>
            </a:r>
          </a:p>
          <a:p>
            <a:pPr lvl="1"/>
            <a:r>
              <a:rPr lang="en-US" sz="2400" dirty="0" smtClean="0"/>
              <a:t>Inventory blood products</a:t>
            </a:r>
          </a:p>
          <a:p>
            <a:endParaRPr lang="en-US" sz="2800" dirty="0" smtClean="0"/>
          </a:p>
        </p:txBody>
      </p:sp>
    </p:spTree>
  </p:cSld>
  <p:clrMapOvr>
    <a:masterClrMapping/>
  </p:clrMapOvr>
  <p:transition advClick="0" advTm="0"/>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685800" y="609600"/>
            <a:ext cx="7772400" cy="762000"/>
          </a:xfrm>
        </p:spPr>
        <p:txBody>
          <a:bodyPr>
            <a:normAutofit/>
          </a:bodyPr>
          <a:lstStyle/>
          <a:p>
            <a:pPr algn="ctr"/>
            <a:r>
              <a:rPr lang="en-US" dirty="0" smtClean="0"/>
              <a:t>Evacuation</a:t>
            </a:r>
          </a:p>
        </p:txBody>
      </p:sp>
      <p:sp>
        <p:nvSpPr>
          <p:cNvPr id="51203" name="Rectangle 3"/>
          <p:cNvSpPr>
            <a:spLocks noGrp="1" noChangeArrowheads="1"/>
          </p:cNvSpPr>
          <p:nvPr>
            <p:ph idx="1"/>
          </p:nvPr>
        </p:nvSpPr>
        <p:spPr>
          <a:xfrm>
            <a:off x="685800" y="1371600"/>
            <a:ext cx="7772400" cy="4495800"/>
          </a:xfrm>
        </p:spPr>
        <p:txBody>
          <a:bodyPr/>
          <a:lstStyle/>
          <a:p>
            <a:pPr>
              <a:lnSpc>
                <a:spcPct val="90000"/>
              </a:lnSpc>
            </a:pPr>
            <a:r>
              <a:rPr lang="en-US" dirty="0" smtClean="0"/>
              <a:t>Evacuate to your rendezvous point</a:t>
            </a:r>
          </a:p>
          <a:p>
            <a:pPr>
              <a:lnSpc>
                <a:spcPct val="90000"/>
              </a:lnSpc>
            </a:pPr>
            <a:r>
              <a:rPr lang="en-US" dirty="0" smtClean="0"/>
              <a:t>Available staff might assist with patient evacuation:</a:t>
            </a:r>
          </a:p>
          <a:p>
            <a:pPr lvl="1">
              <a:lnSpc>
                <a:spcPct val="90000"/>
              </a:lnSpc>
            </a:pPr>
            <a:r>
              <a:rPr lang="en-US" dirty="0" smtClean="0"/>
              <a:t>Persons in imminent danger</a:t>
            </a:r>
          </a:p>
          <a:p>
            <a:pPr lvl="1">
              <a:lnSpc>
                <a:spcPct val="90000"/>
              </a:lnSpc>
            </a:pPr>
            <a:r>
              <a:rPr lang="en-US" dirty="0" smtClean="0"/>
              <a:t>Ambulatory </a:t>
            </a:r>
          </a:p>
          <a:p>
            <a:pPr lvl="1">
              <a:lnSpc>
                <a:spcPct val="90000"/>
              </a:lnSpc>
            </a:pPr>
            <a:r>
              <a:rPr lang="en-US" dirty="0" smtClean="0"/>
              <a:t>Wheelchair</a:t>
            </a:r>
          </a:p>
          <a:p>
            <a:pPr lvl="1">
              <a:lnSpc>
                <a:spcPct val="90000"/>
              </a:lnSpc>
            </a:pPr>
            <a:r>
              <a:rPr lang="en-US" dirty="0" smtClean="0"/>
              <a:t>Stretcher and helpless patients</a:t>
            </a:r>
          </a:p>
          <a:p>
            <a:pPr>
              <a:lnSpc>
                <a:spcPct val="90000"/>
              </a:lnSpc>
            </a:pPr>
            <a:r>
              <a:rPr lang="en-US" dirty="0" smtClean="0"/>
              <a:t>Check all rooms, break rooms, bathrooms, closets, etc. for employees and patients</a:t>
            </a:r>
          </a:p>
          <a:p>
            <a:pPr>
              <a:lnSpc>
                <a:spcPct val="90000"/>
              </a:lnSpc>
            </a:pPr>
            <a:endParaRPr lang="en-US" dirty="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5" name="Rectangle 1026"/>
          <p:cNvSpPr>
            <a:spLocks noGrp="1" noChangeArrowheads="1"/>
          </p:cNvSpPr>
          <p:nvPr>
            <p:ph type="title"/>
          </p:nvPr>
        </p:nvSpPr>
        <p:spPr>
          <a:xfrm>
            <a:off x="685800" y="609600"/>
            <a:ext cx="7772400" cy="762000"/>
          </a:xfrm>
        </p:spPr>
        <p:txBody>
          <a:bodyPr>
            <a:noAutofit/>
          </a:bodyPr>
          <a:lstStyle/>
          <a:p>
            <a:pPr algn="ctr"/>
            <a:r>
              <a:rPr lang="en-US" sz="4800" dirty="0" smtClean="0"/>
              <a:t>Emergency Codes</a:t>
            </a:r>
          </a:p>
        </p:txBody>
      </p:sp>
      <p:sp>
        <p:nvSpPr>
          <p:cNvPr id="23556" name="Rectangle 1028"/>
          <p:cNvSpPr>
            <a:spLocks noGrp="1" noChangeArrowheads="1"/>
          </p:cNvSpPr>
          <p:nvPr>
            <p:ph type="body" sz="half" idx="2"/>
          </p:nvPr>
        </p:nvSpPr>
        <p:spPr>
          <a:xfrm>
            <a:off x="1066800" y="1447800"/>
            <a:ext cx="7391400" cy="4648200"/>
          </a:xfrm>
        </p:spPr>
        <p:txBody>
          <a:bodyPr>
            <a:normAutofit fontScale="85000" lnSpcReduction="10000"/>
          </a:bodyPr>
          <a:lstStyle/>
          <a:p>
            <a:r>
              <a:rPr lang="en-US" sz="4000" dirty="0" smtClean="0">
                <a:solidFill>
                  <a:srgbClr val="FF0000"/>
                </a:solidFill>
              </a:rPr>
              <a:t>Code Red - FIRE</a:t>
            </a:r>
            <a:endParaRPr lang="en-US" sz="4000" dirty="0" smtClean="0"/>
          </a:p>
          <a:p>
            <a:r>
              <a:rPr lang="en-US" sz="4000" dirty="0" smtClean="0">
                <a:solidFill>
                  <a:srgbClr val="FFFF00"/>
                </a:solidFill>
              </a:rPr>
              <a:t>Code Yellow - Disaster</a:t>
            </a:r>
          </a:p>
          <a:p>
            <a:r>
              <a:rPr lang="en-US" sz="4000" dirty="0" smtClean="0">
                <a:solidFill>
                  <a:srgbClr val="FF6600"/>
                </a:solidFill>
              </a:rPr>
              <a:t>Code Orange - Bomb</a:t>
            </a:r>
            <a:endParaRPr lang="en-US" sz="4000" dirty="0" smtClean="0"/>
          </a:p>
          <a:p>
            <a:r>
              <a:rPr lang="en-US" sz="4000" dirty="0" smtClean="0"/>
              <a:t>Code 99 – Medical Emergency</a:t>
            </a:r>
          </a:p>
          <a:p>
            <a:r>
              <a:rPr lang="en-US" sz="4000" dirty="0" smtClean="0">
                <a:solidFill>
                  <a:schemeClr val="accent4">
                    <a:lumMod val="75000"/>
                  </a:schemeClr>
                </a:solidFill>
              </a:rPr>
              <a:t>Rapid Response - proactive high risk patients</a:t>
            </a:r>
          </a:p>
          <a:p>
            <a:r>
              <a:rPr lang="en-US" sz="4000" dirty="0" smtClean="0">
                <a:solidFill>
                  <a:srgbClr val="7030A0"/>
                </a:solidFill>
              </a:rPr>
              <a:t>SMART team - Psych Emergency</a:t>
            </a:r>
          </a:p>
          <a:p>
            <a:r>
              <a:rPr lang="en-US" sz="4000" dirty="0" smtClean="0">
                <a:solidFill>
                  <a:schemeClr val="tx1">
                    <a:lumMod val="75000"/>
                    <a:lumOff val="25000"/>
                  </a:schemeClr>
                </a:solidFill>
              </a:rPr>
              <a:t>Code Gray - active shooter</a:t>
            </a:r>
          </a:p>
          <a:p>
            <a:endParaRPr lang="en-US" sz="2800" dirty="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9" name="Rectangle 2"/>
          <p:cNvSpPr>
            <a:spLocks noGrp="1" noChangeArrowheads="1"/>
          </p:cNvSpPr>
          <p:nvPr>
            <p:ph type="title"/>
          </p:nvPr>
        </p:nvSpPr>
        <p:spPr>
          <a:xfrm>
            <a:off x="685800" y="381000"/>
            <a:ext cx="7772400" cy="914400"/>
          </a:xfrm>
        </p:spPr>
        <p:txBody>
          <a:bodyPr/>
          <a:lstStyle/>
          <a:p>
            <a:pPr algn="ctr"/>
            <a:r>
              <a:rPr lang="en-US" dirty="0" smtClean="0"/>
              <a:t>BOMB THREAT</a:t>
            </a:r>
          </a:p>
        </p:txBody>
      </p:sp>
      <p:sp>
        <p:nvSpPr>
          <p:cNvPr id="24580" name="Rectangle 3"/>
          <p:cNvSpPr>
            <a:spLocks noGrp="1" noChangeArrowheads="1"/>
          </p:cNvSpPr>
          <p:nvPr>
            <p:ph type="body" sz="half" idx="2"/>
          </p:nvPr>
        </p:nvSpPr>
        <p:spPr>
          <a:xfrm>
            <a:off x="457200" y="1371600"/>
            <a:ext cx="8229600" cy="4953000"/>
          </a:xfrm>
        </p:spPr>
        <p:txBody>
          <a:bodyPr>
            <a:normAutofit/>
          </a:bodyPr>
          <a:lstStyle/>
          <a:p>
            <a:r>
              <a:rPr lang="en-US" sz="2800" dirty="0" smtClean="0"/>
              <a:t>Obtain as much information as possible from the caller.</a:t>
            </a:r>
          </a:p>
          <a:p>
            <a:r>
              <a:rPr lang="en-US" sz="2800" dirty="0" smtClean="0"/>
              <a:t>Report all information to your supervisor/safety officer</a:t>
            </a:r>
          </a:p>
          <a:p>
            <a:r>
              <a:rPr lang="en-US" sz="2800" dirty="0" smtClean="0"/>
              <a:t>Search your immediate area, report any suspicious item(s)</a:t>
            </a:r>
          </a:p>
          <a:p>
            <a:r>
              <a:rPr lang="en-US" sz="2800" dirty="0" smtClean="0"/>
              <a:t>If </a:t>
            </a:r>
            <a:r>
              <a:rPr lang="en-US" sz="2800" dirty="0" smtClean="0">
                <a:solidFill>
                  <a:srgbClr val="FF6600"/>
                </a:solidFill>
              </a:rPr>
              <a:t>CODE ORANGE </a:t>
            </a:r>
            <a:r>
              <a:rPr lang="en-US" sz="2800" dirty="0" smtClean="0"/>
              <a:t>is announced, proceed with evacuation</a:t>
            </a:r>
          </a:p>
          <a:p>
            <a:r>
              <a:rPr lang="en-US" sz="2800" dirty="0" smtClean="0"/>
              <a:t>Close door behind you, place red hanger on knob</a:t>
            </a:r>
          </a:p>
        </p:txBody>
      </p:sp>
    </p:spTree>
  </p:cSld>
  <p:clrMapOvr>
    <a:masterClrMapping/>
  </p:clrMapOvr>
  <p:transition advClick="0" advTm="0">
    <p:sndAc>
      <p:stSnd>
        <p:snd r:embed="rId3" name="bomb.wav"/>
      </p:stSnd>
    </p:sndAc>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609600"/>
          </a:xfrm>
        </p:spPr>
        <p:txBody>
          <a:bodyPr>
            <a:normAutofit fontScale="90000"/>
          </a:bodyPr>
          <a:lstStyle/>
          <a:p>
            <a:r>
              <a:rPr lang="en-US" dirty="0" smtClean="0"/>
              <a:t>Code Gray-Active Shooter </a:t>
            </a:r>
            <a:endParaRPr lang="en-US" dirty="0"/>
          </a:p>
        </p:txBody>
      </p:sp>
      <p:sp>
        <p:nvSpPr>
          <p:cNvPr id="3" name="Text Placeholder 2"/>
          <p:cNvSpPr>
            <a:spLocks noGrp="1"/>
          </p:cNvSpPr>
          <p:nvPr>
            <p:ph type="body" sz="half" idx="1"/>
          </p:nvPr>
        </p:nvSpPr>
        <p:spPr>
          <a:xfrm>
            <a:off x="685800" y="1295400"/>
            <a:ext cx="7772400" cy="4800600"/>
          </a:xfrm>
        </p:spPr>
        <p:txBody>
          <a:bodyPr>
            <a:normAutofit/>
          </a:bodyPr>
          <a:lstStyle/>
          <a:p>
            <a:r>
              <a:rPr lang="en-US" dirty="0" smtClean="0"/>
              <a:t>Actions to Take-The 3 E’s</a:t>
            </a:r>
          </a:p>
          <a:p>
            <a:pPr marL="0" marR="0" indent="0">
              <a:lnSpc>
                <a:spcPct val="115000"/>
              </a:lnSpc>
              <a:spcBef>
                <a:spcPts val="0"/>
              </a:spcBef>
              <a:spcAft>
                <a:spcPts val="1000"/>
              </a:spcAft>
              <a:buNone/>
            </a:pPr>
            <a:endParaRPr lang="en-US" dirty="0" smtClean="0">
              <a:latin typeface="Calibri"/>
              <a:ea typeface="Calibri"/>
              <a:cs typeface="Times New Roman"/>
            </a:endParaRPr>
          </a:p>
          <a:p>
            <a:pPr>
              <a:lnSpc>
                <a:spcPct val="115000"/>
              </a:lnSpc>
              <a:spcBef>
                <a:spcPts val="0"/>
              </a:spcBef>
              <a:spcAft>
                <a:spcPts val="1000"/>
              </a:spcAft>
            </a:pPr>
            <a:r>
              <a:rPr lang="en-US" dirty="0" smtClean="0">
                <a:latin typeface="Calibri"/>
                <a:ea typeface="Calibri"/>
                <a:cs typeface="Times New Roman"/>
              </a:rPr>
              <a:t>Evacuate </a:t>
            </a:r>
            <a:r>
              <a:rPr lang="en-US" dirty="0">
                <a:latin typeface="Calibri"/>
                <a:ea typeface="Calibri"/>
                <a:cs typeface="Times New Roman"/>
              </a:rPr>
              <a:t>(RUN</a:t>
            </a:r>
            <a:r>
              <a:rPr lang="en-US" dirty="0" smtClean="0">
                <a:latin typeface="Calibri"/>
                <a:ea typeface="Calibri"/>
                <a:cs typeface="Times New Roman"/>
              </a:rPr>
              <a:t>) </a:t>
            </a:r>
          </a:p>
          <a:p>
            <a:pPr>
              <a:lnSpc>
                <a:spcPct val="115000"/>
              </a:lnSpc>
              <a:spcBef>
                <a:spcPts val="0"/>
              </a:spcBef>
              <a:spcAft>
                <a:spcPts val="1000"/>
              </a:spcAft>
            </a:pPr>
            <a:r>
              <a:rPr lang="en-US" dirty="0" smtClean="0">
                <a:latin typeface="Calibri"/>
                <a:ea typeface="Calibri"/>
                <a:cs typeface="Times New Roman"/>
              </a:rPr>
              <a:t>Evade </a:t>
            </a:r>
            <a:r>
              <a:rPr lang="en-US" dirty="0">
                <a:latin typeface="Calibri"/>
                <a:ea typeface="Calibri"/>
                <a:cs typeface="Times New Roman"/>
              </a:rPr>
              <a:t>(Shelter in Place and Hide</a:t>
            </a:r>
            <a:r>
              <a:rPr lang="en-US" dirty="0" smtClean="0">
                <a:latin typeface="Calibri"/>
                <a:ea typeface="Calibri"/>
                <a:cs typeface="Times New Roman"/>
              </a:rPr>
              <a:t>) </a:t>
            </a:r>
          </a:p>
          <a:p>
            <a:pPr>
              <a:lnSpc>
                <a:spcPct val="115000"/>
              </a:lnSpc>
              <a:spcBef>
                <a:spcPts val="0"/>
              </a:spcBef>
              <a:spcAft>
                <a:spcPts val="1000"/>
              </a:spcAft>
            </a:pPr>
            <a:r>
              <a:rPr lang="en-US" dirty="0" smtClean="0">
                <a:latin typeface="Calibri"/>
                <a:ea typeface="Calibri"/>
                <a:cs typeface="Times New Roman"/>
              </a:rPr>
              <a:t>Engage </a:t>
            </a:r>
            <a:r>
              <a:rPr lang="en-US" dirty="0">
                <a:latin typeface="Calibri"/>
                <a:ea typeface="Calibri"/>
                <a:cs typeface="Times New Roman"/>
              </a:rPr>
              <a:t>(Take action against the attacker(s) and fight</a:t>
            </a:r>
            <a:r>
              <a:rPr lang="en-US" dirty="0" smtClean="0">
                <a:latin typeface="Calibri"/>
                <a:ea typeface="Calibri"/>
                <a:cs typeface="Times New Roman"/>
              </a:rPr>
              <a:t>)</a:t>
            </a:r>
            <a:endParaRPr lang="en-US" dirty="0">
              <a:latin typeface="Calibri"/>
              <a:ea typeface="Calibri"/>
              <a:cs typeface="Times New Roman"/>
            </a:endParaRPr>
          </a:p>
          <a:p>
            <a:pPr marL="347472" lvl="1" indent="0">
              <a:buNone/>
            </a:pPr>
            <a:endParaRPr lang="en-US" dirty="0" smtClean="0"/>
          </a:p>
        </p:txBody>
      </p:sp>
    </p:spTree>
    <p:extLst>
      <p:ext uri="{BB962C8B-B14F-4D97-AF65-F5344CB8AC3E}">
        <p14:creationId xmlns:p14="http://schemas.microsoft.com/office/powerpoint/2010/main" val="162731487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685800"/>
          </a:xfrm>
        </p:spPr>
        <p:txBody>
          <a:bodyPr/>
          <a:lstStyle/>
          <a:p>
            <a:r>
              <a:rPr lang="en-US" dirty="0" smtClean="0"/>
              <a:t>Evacuate</a:t>
            </a:r>
            <a:endParaRPr lang="en-US" dirty="0"/>
          </a:p>
        </p:txBody>
      </p:sp>
      <p:sp>
        <p:nvSpPr>
          <p:cNvPr id="5" name="Rectangle 4"/>
          <p:cNvSpPr/>
          <p:nvPr/>
        </p:nvSpPr>
        <p:spPr>
          <a:xfrm>
            <a:off x="685800" y="1676400"/>
            <a:ext cx="7467600" cy="3647152"/>
          </a:xfrm>
          <a:prstGeom prst="rect">
            <a:avLst/>
          </a:prstGeom>
        </p:spPr>
        <p:txBody>
          <a:bodyPr wrap="square">
            <a:spAutoFit/>
          </a:bodyPr>
          <a:lstStyle/>
          <a:p>
            <a:pPr marL="690372" lvl="1" indent="-342900" eaLnBrk="1" fontAlgn="auto" hangingPunct="1">
              <a:spcBef>
                <a:spcPts val="250"/>
              </a:spcBef>
              <a:spcAft>
                <a:spcPts val="0"/>
              </a:spcAft>
              <a:buClr>
                <a:srgbClr val="F07F09"/>
              </a:buClr>
              <a:buSzPct val="100000"/>
              <a:buFont typeface="Arial" panose="020B0604020202020204" pitchFamily="34" charset="0"/>
              <a:buChar char="•"/>
            </a:pPr>
            <a:r>
              <a:rPr lang="en-US" sz="2400" dirty="0" smtClean="0">
                <a:solidFill>
                  <a:prstClr val="black"/>
                </a:solidFill>
                <a:latin typeface="Verdana"/>
              </a:rPr>
              <a:t>The </a:t>
            </a:r>
            <a:r>
              <a:rPr lang="en-US" sz="2400" dirty="0">
                <a:solidFill>
                  <a:prstClr val="black"/>
                </a:solidFill>
                <a:latin typeface="Verdana"/>
              </a:rPr>
              <a:t>idea is to get as many Victims/Targets out of the area as possible to reduce </a:t>
            </a:r>
            <a:r>
              <a:rPr lang="en-US" sz="2400" dirty="0" smtClean="0">
                <a:solidFill>
                  <a:prstClr val="black"/>
                </a:solidFill>
                <a:latin typeface="Verdana"/>
              </a:rPr>
              <a:t>casualties</a:t>
            </a:r>
          </a:p>
          <a:p>
            <a:pPr marL="690372" lvl="1" indent="-342900" eaLnBrk="1" fontAlgn="auto" hangingPunct="1">
              <a:spcBef>
                <a:spcPts val="250"/>
              </a:spcBef>
              <a:spcAft>
                <a:spcPts val="0"/>
              </a:spcAft>
              <a:buClr>
                <a:srgbClr val="F07F09"/>
              </a:buClr>
              <a:buSzPct val="100000"/>
              <a:buFont typeface="Arial" panose="020B0604020202020204" pitchFamily="34" charset="0"/>
              <a:buChar char="•"/>
            </a:pPr>
            <a:r>
              <a:rPr lang="en-US" sz="2400" dirty="0" smtClean="0">
                <a:solidFill>
                  <a:prstClr val="black"/>
                </a:solidFill>
                <a:latin typeface="Verdana"/>
              </a:rPr>
              <a:t>Leave personal belongings behind</a:t>
            </a:r>
          </a:p>
          <a:p>
            <a:pPr marL="690372" lvl="1" indent="-342900" eaLnBrk="1" fontAlgn="auto" hangingPunct="1">
              <a:spcBef>
                <a:spcPts val="250"/>
              </a:spcBef>
              <a:spcAft>
                <a:spcPts val="0"/>
              </a:spcAft>
              <a:buClr>
                <a:srgbClr val="F07F09"/>
              </a:buClr>
              <a:buSzPct val="100000"/>
              <a:buFont typeface="Arial" panose="020B0604020202020204" pitchFamily="34" charset="0"/>
              <a:buChar char="•"/>
            </a:pPr>
            <a:r>
              <a:rPr lang="en-US" sz="2400" dirty="0" smtClean="0">
                <a:solidFill>
                  <a:prstClr val="black"/>
                </a:solidFill>
                <a:latin typeface="Verdana"/>
              </a:rPr>
              <a:t>Help others but do not move the wounded</a:t>
            </a:r>
          </a:p>
          <a:p>
            <a:pPr marL="690372" lvl="1" indent="-342900" eaLnBrk="1" fontAlgn="auto" hangingPunct="1">
              <a:spcBef>
                <a:spcPts val="250"/>
              </a:spcBef>
              <a:spcAft>
                <a:spcPts val="0"/>
              </a:spcAft>
              <a:buClr>
                <a:srgbClr val="F07F09"/>
              </a:buClr>
              <a:buSzPct val="100000"/>
              <a:buFont typeface="Arial" panose="020B0604020202020204" pitchFamily="34" charset="0"/>
              <a:buChar char="•"/>
            </a:pPr>
            <a:r>
              <a:rPr lang="en-US" sz="2400" dirty="0" smtClean="0">
                <a:solidFill>
                  <a:prstClr val="black"/>
                </a:solidFill>
                <a:latin typeface="Verdana"/>
              </a:rPr>
              <a:t>Keep hands visible at all times</a:t>
            </a:r>
          </a:p>
          <a:p>
            <a:pPr marL="690372" lvl="1" indent="-342900" eaLnBrk="1" fontAlgn="auto" hangingPunct="1">
              <a:spcBef>
                <a:spcPts val="250"/>
              </a:spcBef>
              <a:spcAft>
                <a:spcPts val="0"/>
              </a:spcAft>
              <a:buClr>
                <a:srgbClr val="F07F09"/>
              </a:buClr>
              <a:buSzPct val="100000"/>
              <a:buFont typeface="Arial" panose="020B0604020202020204" pitchFamily="34" charset="0"/>
              <a:buChar char="•"/>
            </a:pPr>
            <a:r>
              <a:rPr lang="en-US" sz="2400" dirty="0" smtClean="0">
                <a:solidFill>
                  <a:prstClr val="black"/>
                </a:solidFill>
                <a:latin typeface="Verdana"/>
              </a:rPr>
              <a:t>Do not drive away</a:t>
            </a:r>
          </a:p>
          <a:p>
            <a:pPr marL="690372" lvl="1" indent="-342900" eaLnBrk="1" fontAlgn="auto" hangingPunct="1">
              <a:spcBef>
                <a:spcPts val="250"/>
              </a:spcBef>
              <a:spcAft>
                <a:spcPts val="0"/>
              </a:spcAft>
              <a:buClr>
                <a:srgbClr val="F07F09"/>
              </a:buClr>
              <a:buSzPct val="100000"/>
              <a:buFont typeface="Arial" panose="020B0604020202020204" pitchFamily="34" charset="0"/>
              <a:buChar char="•"/>
            </a:pPr>
            <a:r>
              <a:rPr lang="en-US" sz="2400" dirty="0" smtClean="0">
                <a:solidFill>
                  <a:prstClr val="black"/>
                </a:solidFill>
                <a:latin typeface="Verdana"/>
              </a:rPr>
              <a:t>Call 911 when safe</a:t>
            </a:r>
          </a:p>
          <a:p>
            <a:pPr marL="690372" lvl="1" indent="-342900" eaLnBrk="1" fontAlgn="auto" hangingPunct="1">
              <a:spcBef>
                <a:spcPts val="250"/>
              </a:spcBef>
              <a:spcAft>
                <a:spcPts val="0"/>
              </a:spcAft>
              <a:buClr>
                <a:srgbClr val="F07F09"/>
              </a:buClr>
              <a:buSzPct val="100000"/>
              <a:buFont typeface="Arial" panose="020B0604020202020204" pitchFamily="34" charset="0"/>
              <a:buChar char="•"/>
            </a:pPr>
            <a:endParaRPr lang="en-US" sz="2400" dirty="0" smtClean="0">
              <a:solidFill>
                <a:prstClr val="black"/>
              </a:solidFill>
              <a:latin typeface="Verdana"/>
            </a:endParaRPr>
          </a:p>
        </p:txBody>
      </p:sp>
    </p:spTree>
    <p:extLst>
      <p:ext uri="{BB962C8B-B14F-4D97-AF65-F5344CB8AC3E}">
        <p14:creationId xmlns:p14="http://schemas.microsoft.com/office/powerpoint/2010/main" val="29128780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762000"/>
          </a:xfrm>
        </p:spPr>
        <p:txBody>
          <a:bodyPr/>
          <a:lstStyle/>
          <a:p>
            <a:r>
              <a:rPr lang="en-US" dirty="0" smtClean="0"/>
              <a:t>Evade</a:t>
            </a:r>
            <a:endParaRPr lang="en-US" dirty="0"/>
          </a:p>
        </p:txBody>
      </p:sp>
      <p:sp>
        <p:nvSpPr>
          <p:cNvPr id="5" name="Rectangle 4"/>
          <p:cNvSpPr/>
          <p:nvPr/>
        </p:nvSpPr>
        <p:spPr>
          <a:xfrm>
            <a:off x="762000" y="1524000"/>
            <a:ext cx="7620000" cy="2870016"/>
          </a:xfrm>
          <a:prstGeom prst="rect">
            <a:avLst/>
          </a:prstGeom>
        </p:spPr>
        <p:txBody>
          <a:bodyPr wrap="square">
            <a:spAutoFit/>
          </a:bodyPr>
          <a:lstStyle/>
          <a:p>
            <a:pPr marL="690372" lvl="1" indent="-342900" eaLnBrk="1" fontAlgn="auto" hangingPunct="1">
              <a:spcBef>
                <a:spcPts val="250"/>
              </a:spcBef>
              <a:spcAft>
                <a:spcPts val="0"/>
              </a:spcAft>
              <a:buClr>
                <a:srgbClr val="F07F09"/>
              </a:buClr>
              <a:buSzPct val="100000"/>
              <a:buFont typeface="Arial" panose="020B0604020202020204" pitchFamily="34" charset="0"/>
              <a:buChar char="•"/>
            </a:pPr>
            <a:r>
              <a:rPr lang="en-US" sz="2400" dirty="0" smtClean="0">
                <a:solidFill>
                  <a:prstClr val="black"/>
                </a:solidFill>
                <a:latin typeface="Verdana"/>
              </a:rPr>
              <a:t>Shelter </a:t>
            </a:r>
            <a:r>
              <a:rPr lang="en-US" sz="2400" dirty="0">
                <a:solidFill>
                  <a:prstClr val="black"/>
                </a:solidFill>
                <a:latin typeface="Verdana"/>
              </a:rPr>
              <a:t>in place or </a:t>
            </a:r>
            <a:r>
              <a:rPr lang="en-US" sz="2400" dirty="0" smtClean="0">
                <a:solidFill>
                  <a:prstClr val="black"/>
                </a:solidFill>
                <a:latin typeface="Verdana"/>
              </a:rPr>
              <a:t>Lockdown</a:t>
            </a:r>
          </a:p>
          <a:p>
            <a:pPr marL="690372" lvl="1" indent="-342900" eaLnBrk="1" fontAlgn="auto" hangingPunct="1">
              <a:spcBef>
                <a:spcPts val="250"/>
              </a:spcBef>
              <a:spcAft>
                <a:spcPts val="0"/>
              </a:spcAft>
              <a:buClr>
                <a:srgbClr val="F07F09"/>
              </a:buClr>
              <a:buSzPct val="100000"/>
              <a:buFont typeface="Arial" panose="020B0604020202020204" pitchFamily="34" charset="0"/>
              <a:buChar char="•"/>
            </a:pPr>
            <a:r>
              <a:rPr lang="en-US" sz="2400" dirty="0" smtClean="0">
                <a:solidFill>
                  <a:prstClr val="black"/>
                </a:solidFill>
                <a:latin typeface="Verdana"/>
              </a:rPr>
              <a:t>Lock </a:t>
            </a:r>
            <a:r>
              <a:rPr lang="en-US" sz="2400" dirty="0">
                <a:solidFill>
                  <a:prstClr val="black"/>
                </a:solidFill>
                <a:latin typeface="Verdana"/>
              </a:rPr>
              <a:t>and </a:t>
            </a:r>
            <a:r>
              <a:rPr lang="en-US" sz="2400" dirty="0" smtClean="0">
                <a:solidFill>
                  <a:prstClr val="black"/>
                </a:solidFill>
                <a:latin typeface="Verdana"/>
              </a:rPr>
              <a:t>barricade doors</a:t>
            </a:r>
          </a:p>
          <a:p>
            <a:pPr marL="690372" lvl="1" indent="-342900" eaLnBrk="1" fontAlgn="auto" hangingPunct="1">
              <a:spcBef>
                <a:spcPts val="250"/>
              </a:spcBef>
              <a:spcAft>
                <a:spcPts val="0"/>
              </a:spcAft>
              <a:buClr>
                <a:srgbClr val="F07F09"/>
              </a:buClr>
              <a:buSzPct val="100000"/>
              <a:buFont typeface="Arial" panose="020B0604020202020204" pitchFamily="34" charset="0"/>
              <a:buChar char="•"/>
            </a:pPr>
            <a:r>
              <a:rPr lang="en-US" sz="2400" dirty="0" smtClean="0">
                <a:solidFill>
                  <a:prstClr val="black"/>
                </a:solidFill>
                <a:latin typeface="Verdana"/>
              </a:rPr>
              <a:t>Turn </a:t>
            </a:r>
            <a:r>
              <a:rPr lang="en-US" sz="2400" dirty="0">
                <a:solidFill>
                  <a:prstClr val="black"/>
                </a:solidFill>
                <a:latin typeface="Verdana"/>
              </a:rPr>
              <a:t>off lights, radios and computer monitors</a:t>
            </a:r>
          </a:p>
          <a:p>
            <a:pPr marL="690372" lvl="1" indent="-342900" eaLnBrk="1" fontAlgn="auto" hangingPunct="1">
              <a:spcBef>
                <a:spcPts val="250"/>
              </a:spcBef>
              <a:spcAft>
                <a:spcPts val="0"/>
              </a:spcAft>
              <a:buClr>
                <a:srgbClr val="F07F09"/>
              </a:buClr>
              <a:buSzPct val="100000"/>
              <a:buFont typeface="Arial" panose="020B0604020202020204" pitchFamily="34" charset="0"/>
              <a:buChar char="•"/>
            </a:pPr>
            <a:r>
              <a:rPr lang="en-US" sz="2400" dirty="0" smtClean="0">
                <a:solidFill>
                  <a:prstClr val="black"/>
                </a:solidFill>
                <a:latin typeface="Verdana"/>
              </a:rPr>
              <a:t>Block </a:t>
            </a:r>
            <a:r>
              <a:rPr lang="en-US" sz="2400" dirty="0">
                <a:solidFill>
                  <a:prstClr val="black"/>
                </a:solidFill>
                <a:latin typeface="Verdana"/>
              </a:rPr>
              <a:t>windows and </a:t>
            </a:r>
            <a:r>
              <a:rPr lang="en-US" sz="2400" dirty="0" smtClean="0">
                <a:solidFill>
                  <a:prstClr val="black"/>
                </a:solidFill>
                <a:latin typeface="Verdana"/>
              </a:rPr>
              <a:t>close </a:t>
            </a:r>
            <a:r>
              <a:rPr lang="en-US" sz="2400" dirty="0">
                <a:solidFill>
                  <a:prstClr val="black"/>
                </a:solidFill>
                <a:latin typeface="Verdana"/>
              </a:rPr>
              <a:t>blinds</a:t>
            </a:r>
          </a:p>
          <a:p>
            <a:pPr marL="690372" lvl="1" indent="-342900" eaLnBrk="1" fontAlgn="auto" hangingPunct="1">
              <a:spcBef>
                <a:spcPts val="250"/>
              </a:spcBef>
              <a:spcAft>
                <a:spcPts val="0"/>
              </a:spcAft>
              <a:buClr>
                <a:srgbClr val="F07F09"/>
              </a:buClr>
              <a:buSzPct val="100000"/>
              <a:buFont typeface="Arial" panose="020B0604020202020204" pitchFamily="34" charset="0"/>
              <a:buChar char="•"/>
            </a:pPr>
            <a:r>
              <a:rPr lang="en-US" sz="2400" dirty="0" smtClean="0">
                <a:solidFill>
                  <a:prstClr val="black"/>
                </a:solidFill>
                <a:latin typeface="Verdana"/>
              </a:rPr>
              <a:t>Silence </a:t>
            </a:r>
            <a:r>
              <a:rPr lang="en-US" sz="2400" dirty="0">
                <a:solidFill>
                  <a:prstClr val="black"/>
                </a:solidFill>
                <a:latin typeface="Verdana"/>
              </a:rPr>
              <a:t>cell phones</a:t>
            </a:r>
          </a:p>
          <a:p>
            <a:pPr marL="690372" lvl="1" indent="-342900" eaLnBrk="1" fontAlgn="auto" hangingPunct="1">
              <a:spcBef>
                <a:spcPts val="250"/>
              </a:spcBef>
              <a:spcAft>
                <a:spcPts val="0"/>
              </a:spcAft>
              <a:buClr>
                <a:srgbClr val="F07F09"/>
              </a:buClr>
              <a:buSzPct val="100000"/>
              <a:buFont typeface="Arial" panose="020B0604020202020204" pitchFamily="34" charset="0"/>
              <a:buChar char="•"/>
            </a:pPr>
            <a:endParaRPr lang="en-US" sz="2400" dirty="0">
              <a:solidFill>
                <a:prstClr val="black"/>
              </a:solidFill>
              <a:latin typeface="Verdana"/>
            </a:endParaRPr>
          </a:p>
        </p:txBody>
      </p:sp>
    </p:spTree>
    <p:extLst>
      <p:ext uri="{BB962C8B-B14F-4D97-AF65-F5344CB8AC3E}">
        <p14:creationId xmlns:p14="http://schemas.microsoft.com/office/powerpoint/2010/main" val="361437163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685800"/>
          </a:xfrm>
        </p:spPr>
        <p:txBody>
          <a:bodyPr/>
          <a:lstStyle/>
          <a:p>
            <a:r>
              <a:rPr lang="en-US" dirty="0" smtClean="0"/>
              <a:t>Engage</a:t>
            </a:r>
            <a:endParaRPr lang="en-US" dirty="0"/>
          </a:p>
        </p:txBody>
      </p:sp>
      <p:sp>
        <p:nvSpPr>
          <p:cNvPr id="6" name="Rectangle 5"/>
          <p:cNvSpPr/>
          <p:nvPr/>
        </p:nvSpPr>
        <p:spPr>
          <a:xfrm>
            <a:off x="762000" y="1536174"/>
            <a:ext cx="7620000" cy="3493264"/>
          </a:xfrm>
          <a:prstGeom prst="rect">
            <a:avLst/>
          </a:prstGeom>
        </p:spPr>
        <p:txBody>
          <a:bodyPr wrap="square">
            <a:spAutoFit/>
          </a:bodyPr>
          <a:lstStyle/>
          <a:p>
            <a:pPr marL="690372" lvl="1" indent="-342900" eaLnBrk="1" fontAlgn="auto" hangingPunct="1">
              <a:spcBef>
                <a:spcPts val="250"/>
              </a:spcBef>
              <a:spcAft>
                <a:spcPts val="0"/>
              </a:spcAft>
              <a:buClr>
                <a:srgbClr val="F07F09"/>
              </a:buClr>
              <a:buSzPct val="100000"/>
              <a:buFont typeface="Arial" panose="020B0604020202020204" pitchFamily="34" charset="0"/>
              <a:buChar char="•"/>
            </a:pPr>
            <a:r>
              <a:rPr lang="en-US" sz="2400" dirty="0" smtClean="0">
                <a:solidFill>
                  <a:prstClr val="black"/>
                </a:solidFill>
                <a:latin typeface="Calibri"/>
                <a:ea typeface="Calibri"/>
                <a:cs typeface="Times New Roman"/>
              </a:rPr>
              <a:t>Staff </a:t>
            </a:r>
            <a:r>
              <a:rPr lang="en-US" sz="2400" dirty="0">
                <a:solidFill>
                  <a:prstClr val="black"/>
                </a:solidFill>
                <a:latin typeface="Calibri"/>
                <a:ea typeface="Calibri"/>
                <a:cs typeface="Times New Roman"/>
              </a:rPr>
              <a:t>should take action against the suspect only as a last resort when their life is in immediate and imminent danger. </a:t>
            </a:r>
            <a:endParaRPr lang="en-US" sz="2400" dirty="0" smtClean="0">
              <a:solidFill>
                <a:prstClr val="black"/>
              </a:solidFill>
              <a:latin typeface="Calibri"/>
              <a:ea typeface="Calibri"/>
              <a:cs typeface="Times New Roman"/>
            </a:endParaRPr>
          </a:p>
          <a:p>
            <a:pPr marL="690372" lvl="1" indent="-342900" eaLnBrk="1" fontAlgn="auto" hangingPunct="1">
              <a:spcBef>
                <a:spcPts val="250"/>
              </a:spcBef>
              <a:spcAft>
                <a:spcPts val="0"/>
              </a:spcAft>
              <a:buClr>
                <a:srgbClr val="F07F09"/>
              </a:buClr>
              <a:buSzPct val="100000"/>
              <a:buFont typeface="Arial" panose="020B0604020202020204" pitchFamily="34" charset="0"/>
              <a:buChar char="•"/>
            </a:pPr>
            <a:r>
              <a:rPr lang="en-US" sz="2400" dirty="0" smtClean="0">
                <a:solidFill>
                  <a:prstClr val="black"/>
                </a:solidFill>
                <a:latin typeface="Calibri"/>
                <a:ea typeface="Calibri"/>
                <a:cs typeface="Times New Roman"/>
              </a:rPr>
              <a:t>If </a:t>
            </a:r>
            <a:r>
              <a:rPr lang="en-US" sz="2400" dirty="0">
                <a:solidFill>
                  <a:prstClr val="black"/>
                </a:solidFill>
                <a:latin typeface="Calibri"/>
                <a:ea typeface="Calibri"/>
                <a:cs typeface="Times New Roman"/>
              </a:rPr>
              <a:t>action is taken against the suspect, staff must be committed to acting swiftly and aggressively to disrupt and/or incapacitate the attacker(s</a:t>
            </a:r>
            <a:r>
              <a:rPr lang="en-US" sz="2400" dirty="0" smtClean="0">
                <a:solidFill>
                  <a:prstClr val="black"/>
                </a:solidFill>
                <a:latin typeface="Calibri"/>
                <a:ea typeface="Calibri"/>
                <a:cs typeface="Times New Roman"/>
              </a:rPr>
              <a:t>).</a:t>
            </a:r>
          </a:p>
          <a:p>
            <a:pPr marL="690372" lvl="1" indent="-342900" eaLnBrk="1" fontAlgn="auto" hangingPunct="1">
              <a:spcBef>
                <a:spcPts val="250"/>
              </a:spcBef>
              <a:spcAft>
                <a:spcPts val="0"/>
              </a:spcAft>
              <a:buClr>
                <a:srgbClr val="F07F09"/>
              </a:buClr>
              <a:buSzPct val="100000"/>
              <a:buFont typeface="Arial" panose="020B0604020202020204" pitchFamily="34" charset="0"/>
              <a:buChar char="•"/>
            </a:pPr>
            <a:r>
              <a:rPr lang="en-US" sz="2400" dirty="0" smtClean="0">
                <a:solidFill>
                  <a:prstClr val="black"/>
                </a:solidFill>
                <a:latin typeface="Calibri"/>
                <a:ea typeface="Calibri"/>
                <a:cs typeface="Times New Roman"/>
              </a:rPr>
              <a:t>This option is not mandatory and should only be exercised when Evade and Evacuate have been exhausted. </a:t>
            </a:r>
            <a:endParaRPr lang="en-US" sz="2400" dirty="0">
              <a:solidFill>
                <a:prstClr val="black"/>
              </a:solidFill>
              <a:latin typeface="Calibri"/>
              <a:ea typeface="Calibri"/>
              <a:cs typeface="Times New Roman"/>
            </a:endParaRPr>
          </a:p>
        </p:txBody>
      </p:sp>
    </p:spTree>
    <p:extLst>
      <p:ext uri="{BB962C8B-B14F-4D97-AF65-F5344CB8AC3E}">
        <p14:creationId xmlns:p14="http://schemas.microsoft.com/office/powerpoint/2010/main" val="297228110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a:spLocks noGrp="1" noChangeArrowheads="1"/>
          </p:cNvSpPr>
          <p:nvPr>
            <p:ph type="title"/>
          </p:nvPr>
        </p:nvSpPr>
        <p:spPr>
          <a:xfrm>
            <a:off x="685800" y="457200"/>
            <a:ext cx="7772400" cy="838200"/>
          </a:xfrm>
        </p:spPr>
        <p:txBody>
          <a:bodyPr>
            <a:normAutofit/>
          </a:bodyPr>
          <a:lstStyle/>
          <a:p>
            <a:pPr algn="ctr"/>
            <a:r>
              <a:rPr lang="en-US" dirty="0" smtClean="0"/>
              <a:t>Work Accidents</a:t>
            </a:r>
          </a:p>
        </p:txBody>
      </p:sp>
      <p:sp>
        <p:nvSpPr>
          <p:cNvPr id="26628" name="Rectangle 3"/>
          <p:cNvSpPr>
            <a:spLocks noGrp="1" noChangeArrowheads="1"/>
          </p:cNvSpPr>
          <p:nvPr>
            <p:ph type="body" sz="half" idx="1"/>
          </p:nvPr>
        </p:nvSpPr>
        <p:spPr>
          <a:xfrm>
            <a:off x="609600" y="1295400"/>
            <a:ext cx="8001000" cy="4572000"/>
          </a:xfrm>
        </p:spPr>
        <p:txBody>
          <a:bodyPr>
            <a:normAutofit/>
          </a:bodyPr>
          <a:lstStyle/>
          <a:p>
            <a:pPr>
              <a:lnSpc>
                <a:spcPct val="150000"/>
              </a:lnSpc>
            </a:pPr>
            <a:r>
              <a:rPr lang="en-US" sz="2800" dirty="0" smtClean="0"/>
              <a:t>All at-work accidents and illnesses must be reported in order to enhance safety/security measures.</a:t>
            </a:r>
          </a:p>
          <a:p>
            <a:pPr>
              <a:lnSpc>
                <a:spcPct val="150000"/>
              </a:lnSpc>
            </a:pPr>
            <a:r>
              <a:rPr lang="en-US" sz="2800" dirty="0" smtClean="0"/>
              <a:t>The name of the computer program is called ASISTS</a:t>
            </a:r>
          </a:p>
          <a:p>
            <a:pPr>
              <a:lnSpc>
                <a:spcPct val="150000"/>
              </a:lnSpc>
            </a:pPr>
            <a:r>
              <a:rPr lang="en-US" dirty="0"/>
              <a:t>Must be reported within 24 hours </a:t>
            </a:r>
          </a:p>
          <a:p>
            <a:pPr>
              <a:lnSpc>
                <a:spcPct val="150000"/>
              </a:lnSpc>
            </a:pPr>
            <a:endParaRPr lang="en-US" sz="2800" dirty="0" smtClean="0"/>
          </a:p>
          <a:p>
            <a:pPr marL="0" indent="0">
              <a:lnSpc>
                <a:spcPct val="150000"/>
              </a:lnSpc>
              <a:buNone/>
            </a:pPr>
            <a:endParaRPr lang="en-US" sz="2800" dirty="0" smtClean="0"/>
          </a:p>
        </p:txBody>
      </p:sp>
    </p:spTree>
  </p:cSld>
  <p:clrMapOvr>
    <a:masterClrMapping/>
  </p:clrMapOvr>
  <p:transition>
    <p:sndAc>
      <p:stSnd>
        <p:snd r:embed="rId2" name="RICOCHET.WAV"/>
      </p:stSnd>
    </p:sndAc>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685800" y="228600"/>
            <a:ext cx="7772400" cy="914400"/>
          </a:xfrm>
        </p:spPr>
        <p:txBody>
          <a:bodyPr>
            <a:normAutofit/>
          </a:bodyPr>
          <a:lstStyle/>
          <a:p>
            <a:pPr algn="ctr"/>
            <a:r>
              <a:rPr lang="en-US" dirty="0" smtClean="0"/>
              <a:t>Accident Reporting Using</a:t>
            </a:r>
          </a:p>
        </p:txBody>
      </p:sp>
      <p:sp>
        <p:nvSpPr>
          <p:cNvPr id="52227" name="Rectangle 4"/>
          <p:cNvSpPr>
            <a:spLocks noGrp="1" noChangeArrowheads="1"/>
          </p:cNvSpPr>
          <p:nvPr>
            <p:ph type="body" sz="half" idx="2"/>
          </p:nvPr>
        </p:nvSpPr>
        <p:spPr>
          <a:xfrm>
            <a:off x="457200" y="1295400"/>
            <a:ext cx="8229600" cy="4343400"/>
          </a:xfrm>
        </p:spPr>
        <p:txBody>
          <a:bodyPr>
            <a:noAutofit/>
          </a:bodyPr>
          <a:lstStyle/>
          <a:p>
            <a:pPr>
              <a:lnSpc>
                <a:spcPct val="90000"/>
              </a:lnSpc>
            </a:pPr>
            <a:r>
              <a:rPr lang="en-US" sz="2400" dirty="0" smtClean="0"/>
              <a:t>Any incident that requires first aid or B&amp;BF exposure, report immediately to EH.</a:t>
            </a:r>
          </a:p>
          <a:p>
            <a:pPr>
              <a:lnSpc>
                <a:spcPct val="90000"/>
              </a:lnSpc>
            </a:pPr>
            <a:r>
              <a:rPr lang="en-US" sz="2400" dirty="0" smtClean="0"/>
              <a:t>Report the incident to your Supervisor.</a:t>
            </a:r>
          </a:p>
          <a:p>
            <a:pPr>
              <a:lnSpc>
                <a:spcPct val="90000"/>
              </a:lnSpc>
            </a:pPr>
            <a:r>
              <a:rPr lang="en-US" sz="2400" dirty="0" smtClean="0"/>
              <a:t>Supervisor creates the initial report.</a:t>
            </a:r>
          </a:p>
          <a:p>
            <a:pPr>
              <a:lnSpc>
                <a:spcPct val="90000"/>
              </a:lnSpc>
            </a:pPr>
            <a:r>
              <a:rPr lang="en-US" sz="2400" dirty="0" smtClean="0"/>
              <a:t>Supervisor enters information for accident report (2162).</a:t>
            </a:r>
          </a:p>
          <a:p>
            <a:pPr>
              <a:lnSpc>
                <a:spcPct val="90000"/>
              </a:lnSpc>
            </a:pPr>
            <a:r>
              <a:rPr lang="en-US" sz="2400" dirty="0" smtClean="0"/>
              <a:t>Employee enters information for CA-1 (accident) or CA-2 (illness).</a:t>
            </a:r>
          </a:p>
          <a:p>
            <a:pPr>
              <a:lnSpc>
                <a:spcPct val="90000"/>
              </a:lnSpc>
            </a:pPr>
            <a:r>
              <a:rPr lang="en-US" sz="2400" dirty="0" smtClean="0"/>
              <a:t>Print a hard copy for signature of both employee and supervisor. Turn in hard copy to Workman’s Comp office. </a:t>
            </a:r>
          </a:p>
        </p:txBody>
      </p:sp>
    </p:spTree>
  </p:cSld>
  <p:clrMapOvr>
    <a:masterClrMapping/>
  </p:clrMapOvr>
  <p:transition advClick="0" advTm="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685800" y="609600"/>
            <a:ext cx="7772400" cy="990600"/>
          </a:xfrm>
        </p:spPr>
        <p:txBody>
          <a:bodyPr>
            <a:normAutofit fontScale="90000"/>
          </a:bodyPr>
          <a:lstStyle/>
          <a:p>
            <a:pPr algn="ctr"/>
            <a:r>
              <a:rPr lang="en-US" sz="3600" b="1" dirty="0" smtClean="0"/>
              <a:t>Activation of Fire Alarm    </a:t>
            </a:r>
            <a:br>
              <a:rPr lang="en-US" sz="3600" b="1" dirty="0" smtClean="0"/>
            </a:br>
            <a:r>
              <a:rPr lang="en-US" sz="3600" b="1" dirty="0" smtClean="0">
                <a:solidFill>
                  <a:srgbClr val="FF0000"/>
                </a:solidFill>
              </a:rPr>
              <a:t>DO NOT ignore!</a:t>
            </a:r>
            <a:r>
              <a:rPr lang="en-US" sz="3600" b="1" dirty="0" smtClean="0"/>
              <a:t>   </a:t>
            </a:r>
          </a:p>
        </p:txBody>
      </p:sp>
      <p:sp>
        <p:nvSpPr>
          <p:cNvPr id="34819" name="Rectangle 3"/>
          <p:cNvSpPr>
            <a:spLocks noGrp="1" noChangeArrowheads="1"/>
          </p:cNvSpPr>
          <p:nvPr>
            <p:ph idx="1"/>
          </p:nvPr>
        </p:nvSpPr>
        <p:spPr>
          <a:xfrm>
            <a:off x="685800" y="1676400"/>
            <a:ext cx="7772400" cy="4343400"/>
          </a:xfrm>
        </p:spPr>
        <p:txBody>
          <a:bodyPr>
            <a:normAutofit/>
          </a:bodyPr>
          <a:lstStyle/>
          <a:p>
            <a:pPr>
              <a:lnSpc>
                <a:spcPct val="80000"/>
              </a:lnSpc>
            </a:pPr>
            <a:r>
              <a:rPr lang="en-US" sz="2400" dirty="0" smtClean="0"/>
              <a:t>Affected area(s) will respond to RACE. </a:t>
            </a:r>
          </a:p>
          <a:p>
            <a:pPr>
              <a:lnSpc>
                <a:spcPct val="80000"/>
              </a:lnSpc>
            </a:pPr>
            <a:r>
              <a:rPr lang="en-US" sz="2400" dirty="0" smtClean="0"/>
              <a:t>When do you evacuate?  </a:t>
            </a:r>
            <a:r>
              <a:rPr lang="en-US" sz="2400" dirty="0" smtClean="0">
                <a:solidFill>
                  <a:srgbClr val="FF0000"/>
                </a:solidFill>
              </a:rPr>
              <a:t>1</a:t>
            </a:r>
            <a:r>
              <a:rPr lang="en-US" sz="2400" baseline="30000" dirty="0" smtClean="0">
                <a:solidFill>
                  <a:srgbClr val="FF0000"/>
                </a:solidFill>
              </a:rPr>
              <a:t>st</a:t>
            </a:r>
            <a:r>
              <a:rPr lang="en-US" sz="2400" dirty="0" smtClean="0">
                <a:solidFill>
                  <a:srgbClr val="FF0000"/>
                </a:solidFill>
              </a:rPr>
              <a:t> Floor-(East, South, Central).</a:t>
            </a:r>
          </a:p>
          <a:p>
            <a:pPr>
              <a:lnSpc>
                <a:spcPct val="80000"/>
              </a:lnSpc>
            </a:pPr>
            <a:r>
              <a:rPr lang="en-US" sz="2400" dirty="0" smtClean="0"/>
              <a:t>Rendezvous point is on the east side of the building by the Jacaranda tree.</a:t>
            </a:r>
          </a:p>
          <a:p>
            <a:pPr>
              <a:lnSpc>
                <a:spcPct val="80000"/>
              </a:lnSpc>
            </a:pPr>
            <a:r>
              <a:rPr lang="en-US" sz="2400" dirty="0" smtClean="0"/>
              <a:t>Same floor adjoining areas are to close doors and remove carts, wheelchairs, and other objects from hallways.</a:t>
            </a:r>
          </a:p>
          <a:p>
            <a:pPr>
              <a:lnSpc>
                <a:spcPct val="80000"/>
              </a:lnSpc>
            </a:pPr>
            <a:r>
              <a:rPr lang="en-US" sz="2400" dirty="0" smtClean="0"/>
              <a:t>All other personnel will standby for further instructions</a:t>
            </a:r>
          </a:p>
          <a:p>
            <a:pPr>
              <a:lnSpc>
                <a:spcPct val="80000"/>
              </a:lnSpc>
            </a:pPr>
            <a:r>
              <a:rPr lang="en-US" sz="2400" dirty="0" smtClean="0"/>
              <a:t>Once clear, overhead pager will announce:  “Code red all clear”</a:t>
            </a:r>
          </a:p>
        </p:txBody>
      </p:sp>
    </p:spTree>
  </p:cSld>
  <p:clrMapOvr>
    <a:masterClrMapping/>
  </p:clrMapOvr>
  <p:transition advClick="0" advTm="0">
    <p:sndAc>
      <p:stSnd>
        <p:snd r:embed="rId3" name="type.wav"/>
      </p:stSnd>
    </p:sndAc>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685800" y="609600"/>
            <a:ext cx="7772400" cy="762000"/>
          </a:xfrm>
        </p:spPr>
        <p:txBody>
          <a:bodyPr>
            <a:normAutofit/>
          </a:bodyPr>
          <a:lstStyle/>
          <a:p>
            <a:pPr algn="ctr"/>
            <a:r>
              <a:rPr lang="en-US" dirty="0" smtClean="0"/>
              <a:t>Security</a:t>
            </a:r>
          </a:p>
        </p:txBody>
      </p:sp>
      <p:sp>
        <p:nvSpPr>
          <p:cNvPr id="53251" name="Rectangle 3"/>
          <p:cNvSpPr>
            <a:spLocks noGrp="1" noChangeArrowheads="1"/>
          </p:cNvSpPr>
          <p:nvPr>
            <p:ph type="body" sz="half" idx="1"/>
          </p:nvPr>
        </p:nvSpPr>
        <p:spPr>
          <a:xfrm>
            <a:off x="762000" y="1524000"/>
            <a:ext cx="7467600" cy="4191000"/>
          </a:xfrm>
        </p:spPr>
        <p:txBody>
          <a:bodyPr>
            <a:normAutofit/>
          </a:bodyPr>
          <a:lstStyle/>
          <a:p>
            <a:pPr>
              <a:lnSpc>
                <a:spcPct val="90000"/>
              </a:lnSpc>
            </a:pPr>
            <a:r>
              <a:rPr lang="en-US" sz="2800" dirty="0" smtClean="0"/>
              <a:t>Employees/volunteers/vendors must wear identification badges at all times (above waste level)</a:t>
            </a:r>
          </a:p>
          <a:p>
            <a:pPr>
              <a:lnSpc>
                <a:spcPct val="90000"/>
              </a:lnSpc>
            </a:pPr>
            <a:r>
              <a:rPr lang="en-US" sz="2800" dirty="0" smtClean="0"/>
              <a:t>Report evidence of unnecessary waste, abuse of property, thefts &amp; degradation to VA Police/Security</a:t>
            </a:r>
          </a:p>
          <a:p>
            <a:pPr>
              <a:lnSpc>
                <a:spcPct val="90000"/>
              </a:lnSpc>
            </a:pPr>
            <a:r>
              <a:rPr lang="en-US" sz="2800" dirty="0" smtClean="0"/>
              <a:t>Report unusual or threatening behavior or comments to supervisors/ security.</a:t>
            </a:r>
          </a:p>
        </p:txBody>
      </p:sp>
    </p:spTree>
  </p:cSld>
  <p:clrMapOvr>
    <a:masterClrMapping/>
  </p:clrMapOvr>
  <p:transition advClick="0" advTm="0"/>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457200" y="704088"/>
            <a:ext cx="8229600" cy="743712"/>
          </a:xfrm>
        </p:spPr>
        <p:txBody>
          <a:bodyPr>
            <a:normAutofit/>
          </a:bodyPr>
          <a:lstStyle/>
          <a:p>
            <a:pPr algn="ctr"/>
            <a:r>
              <a:rPr lang="en-US" dirty="0" smtClean="0"/>
              <a:t>Mandatory Training</a:t>
            </a:r>
          </a:p>
        </p:txBody>
      </p:sp>
      <p:sp>
        <p:nvSpPr>
          <p:cNvPr id="54275" name="Rectangle 3"/>
          <p:cNvSpPr>
            <a:spLocks noGrp="1" noChangeArrowheads="1"/>
          </p:cNvSpPr>
          <p:nvPr>
            <p:ph idx="1"/>
          </p:nvPr>
        </p:nvSpPr>
        <p:spPr>
          <a:xfrm>
            <a:off x="685800" y="1752600"/>
            <a:ext cx="7772400" cy="4343400"/>
          </a:xfrm>
        </p:spPr>
        <p:txBody>
          <a:bodyPr>
            <a:normAutofit/>
          </a:bodyPr>
          <a:lstStyle/>
          <a:p>
            <a:pPr>
              <a:lnSpc>
                <a:spcPct val="80000"/>
              </a:lnSpc>
              <a:buFontTx/>
              <a:buNone/>
            </a:pPr>
            <a:r>
              <a:rPr lang="en-US" sz="2000" dirty="0" smtClean="0"/>
              <a:t>P&amp;LM employees must comply with the Agency’s mandatory courses as directed from headquarters. </a:t>
            </a:r>
          </a:p>
          <a:p>
            <a:pPr>
              <a:lnSpc>
                <a:spcPct val="80000"/>
              </a:lnSpc>
              <a:buFontTx/>
              <a:buNone/>
            </a:pPr>
            <a:endParaRPr lang="en-US" sz="2000" dirty="0" smtClean="0"/>
          </a:p>
          <a:p>
            <a:pPr>
              <a:lnSpc>
                <a:spcPct val="80000"/>
              </a:lnSpc>
            </a:pPr>
            <a:r>
              <a:rPr lang="en-US" sz="2000" dirty="0" smtClean="0"/>
              <a:t>TMS-mandatory. Certain tests will require employee to complete in a timely manner or computer access will be terminated.</a:t>
            </a:r>
          </a:p>
          <a:p>
            <a:pPr lvl="1">
              <a:lnSpc>
                <a:spcPct val="80000"/>
              </a:lnSpc>
              <a:buFont typeface="Arial" panose="020B0604020202020204" pitchFamily="34" charset="0"/>
              <a:buChar char="•"/>
            </a:pPr>
            <a:r>
              <a:rPr lang="en-US" sz="2000" dirty="0" smtClean="0"/>
              <a:t>See Kendra </a:t>
            </a:r>
            <a:r>
              <a:rPr lang="en-US" sz="2000" dirty="0" err="1" smtClean="0"/>
              <a:t>Khoury</a:t>
            </a:r>
            <a:r>
              <a:rPr lang="en-US" sz="2000" dirty="0" smtClean="0"/>
              <a:t> in Path office for assistance</a:t>
            </a:r>
          </a:p>
          <a:p>
            <a:pPr marL="393192" lvl="1" indent="0">
              <a:lnSpc>
                <a:spcPct val="80000"/>
              </a:lnSpc>
              <a:buNone/>
            </a:pPr>
            <a:endParaRPr lang="en-US" sz="2000" dirty="0" smtClean="0"/>
          </a:p>
          <a:p>
            <a:pPr>
              <a:lnSpc>
                <a:spcPct val="80000"/>
              </a:lnSpc>
            </a:pPr>
            <a:r>
              <a:rPr lang="en-US" sz="2000" dirty="0" smtClean="0"/>
              <a:t>MTS-are also mandatory</a:t>
            </a:r>
          </a:p>
          <a:p>
            <a:pPr marL="560070" lvl="2" indent="-285750">
              <a:lnSpc>
                <a:spcPct val="80000"/>
              </a:lnSpc>
              <a:buClr>
                <a:schemeClr val="accent1"/>
              </a:buClr>
              <a:buSzPct val="95000"/>
              <a:buFont typeface="Arial" panose="020B0604020202020204" pitchFamily="34" charset="0"/>
              <a:buChar char="•"/>
            </a:pPr>
            <a:r>
              <a:rPr lang="en-US" sz="2000" dirty="0" smtClean="0"/>
              <a:t>all employees must complete yearly Safety training courses assigned by P&amp;LMS Safety Office.</a:t>
            </a:r>
          </a:p>
          <a:p>
            <a:pPr marL="560070" lvl="2" indent="-285750">
              <a:lnSpc>
                <a:spcPct val="80000"/>
              </a:lnSpc>
              <a:buClr>
                <a:schemeClr val="accent1"/>
              </a:buClr>
              <a:buSzPct val="95000"/>
              <a:buFont typeface="Arial" panose="020B0604020202020204" pitchFamily="34" charset="0"/>
              <a:buChar char="•"/>
            </a:pPr>
            <a:r>
              <a:rPr lang="en-US" sz="2000" dirty="0" smtClean="0"/>
              <a:t>Other assessments might be assigned to staff by their own supervisors.</a:t>
            </a:r>
          </a:p>
        </p:txBody>
      </p:sp>
    </p:spTree>
  </p:cSld>
  <p:clrMapOvr>
    <a:masterClrMapping/>
  </p:clrMapOvr>
  <p:transition advClick="0" advTm="0">
    <p:sndAc>
      <p:stSnd>
        <p:snd r:embed="rId2" name="LASER.WAV"/>
      </p:stSnd>
    </p:sndAc>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9" name="Rectangle 2"/>
          <p:cNvSpPr>
            <a:spLocks noGrp="1" noChangeArrowheads="1"/>
          </p:cNvSpPr>
          <p:nvPr>
            <p:ph type="title"/>
          </p:nvPr>
        </p:nvSpPr>
        <p:spPr>
          <a:xfrm>
            <a:off x="762000" y="228600"/>
            <a:ext cx="7772400" cy="1143000"/>
          </a:xfrm>
        </p:spPr>
        <p:txBody>
          <a:bodyPr/>
          <a:lstStyle/>
          <a:p>
            <a:pPr algn="ctr"/>
            <a:r>
              <a:rPr lang="en-US" dirty="0" smtClean="0"/>
              <a:t>Congratulations!!!</a:t>
            </a:r>
          </a:p>
        </p:txBody>
      </p:sp>
      <p:sp>
        <p:nvSpPr>
          <p:cNvPr id="29700" name="Rectangle 4"/>
          <p:cNvSpPr>
            <a:spLocks noGrp="1" noChangeArrowheads="1"/>
          </p:cNvSpPr>
          <p:nvPr>
            <p:ph type="body" sz="half" idx="2"/>
          </p:nvPr>
        </p:nvSpPr>
        <p:spPr>
          <a:xfrm>
            <a:off x="838200" y="1600200"/>
            <a:ext cx="7620000" cy="4267200"/>
          </a:xfrm>
        </p:spPr>
        <p:txBody>
          <a:bodyPr>
            <a:normAutofit lnSpcReduction="10000"/>
          </a:bodyPr>
          <a:lstStyle/>
          <a:p>
            <a:pPr>
              <a:lnSpc>
                <a:spcPct val="90000"/>
              </a:lnSpc>
            </a:pPr>
            <a:r>
              <a:rPr lang="en-US" sz="2800" dirty="0" smtClean="0"/>
              <a:t>You have just finished a slide presentation to aide you in refreshing your understanding of safe work practices!</a:t>
            </a:r>
          </a:p>
          <a:p>
            <a:pPr>
              <a:lnSpc>
                <a:spcPct val="90000"/>
              </a:lnSpc>
            </a:pPr>
            <a:r>
              <a:rPr lang="en-US" sz="2800" dirty="0" smtClean="0"/>
              <a:t>It’s time for questions and answers!!!!</a:t>
            </a:r>
          </a:p>
          <a:p>
            <a:pPr>
              <a:lnSpc>
                <a:spcPct val="90000"/>
              </a:lnSpc>
            </a:pPr>
            <a:endParaRPr lang="en-US" sz="2800" dirty="0"/>
          </a:p>
          <a:p>
            <a:pPr marL="0" indent="0" algn="ctr">
              <a:lnSpc>
                <a:spcPct val="90000"/>
              </a:lnSpc>
              <a:buNone/>
            </a:pPr>
            <a:r>
              <a:rPr lang="en-US" sz="2800" dirty="0" smtClean="0"/>
              <a:t>Questions?</a:t>
            </a:r>
          </a:p>
          <a:p>
            <a:pPr marL="0" indent="0">
              <a:lnSpc>
                <a:spcPct val="90000"/>
              </a:lnSpc>
              <a:buNone/>
            </a:pPr>
            <a:endParaRPr lang="en-US" sz="2800" dirty="0"/>
          </a:p>
          <a:p>
            <a:pPr marL="0" indent="0" algn="ctr">
              <a:lnSpc>
                <a:spcPct val="90000"/>
              </a:lnSpc>
              <a:buNone/>
            </a:pPr>
            <a:r>
              <a:rPr lang="en-US" sz="7200" b="1" dirty="0" smtClean="0">
                <a:solidFill>
                  <a:schemeClr val="accent1"/>
                </a:solidFill>
              </a:rPr>
              <a:t>Thank You</a:t>
            </a:r>
          </a:p>
          <a:p>
            <a:pPr>
              <a:lnSpc>
                <a:spcPct val="90000"/>
              </a:lnSpc>
              <a:buFontTx/>
              <a:buNone/>
            </a:pPr>
            <a:endParaRPr lang="en-US" sz="2800" dirty="0" smtClean="0"/>
          </a:p>
        </p:txBody>
      </p:sp>
    </p:spTree>
  </p:cSld>
  <p:clrMapOvr>
    <a:masterClrMapping/>
  </p:clrMapOvr>
  <p:transition advClick="0" advTm="0">
    <p:sndAc>
      <p:stSnd>
        <p:snd r:embed="rId2" name="APPLAUSE.WAV"/>
      </p:stSnd>
    </p:sndAc>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a:xfrm>
            <a:off x="685800" y="609600"/>
            <a:ext cx="7772400" cy="914400"/>
          </a:xfrm>
        </p:spPr>
        <p:txBody>
          <a:bodyPr/>
          <a:lstStyle/>
          <a:p>
            <a:pPr algn="ctr"/>
            <a:r>
              <a:rPr lang="en-US" dirty="0" smtClean="0"/>
              <a:t>Fire Extinguishers</a:t>
            </a:r>
          </a:p>
        </p:txBody>
      </p:sp>
      <p:sp>
        <p:nvSpPr>
          <p:cNvPr id="4100" name="Rectangle 4"/>
          <p:cNvSpPr>
            <a:spLocks noGrp="1" noChangeArrowheads="1"/>
          </p:cNvSpPr>
          <p:nvPr>
            <p:ph type="body" sz="half" idx="2"/>
          </p:nvPr>
        </p:nvSpPr>
        <p:spPr>
          <a:xfrm>
            <a:off x="533400" y="1676400"/>
            <a:ext cx="7924800" cy="4114800"/>
          </a:xfrm>
        </p:spPr>
        <p:txBody>
          <a:bodyPr>
            <a:normAutofit lnSpcReduction="10000"/>
          </a:bodyPr>
          <a:lstStyle/>
          <a:p>
            <a:pPr>
              <a:lnSpc>
                <a:spcPct val="150000"/>
              </a:lnSpc>
            </a:pPr>
            <a:r>
              <a:rPr lang="en-US" dirty="0" smtClean="0">
                <a:solidFill>
                  <a:srgbClr val="663300"/>
                </a:solidFill>
              </a:rPr>
              <a:t>A - Wood, paper files</a:t>
            </a:r>
          </a:p>
          <a:p>
            <a:pPr>
              <a:lnSpc>
                <a:spcPct val="150000"/>
              </a:lnSpc>
            </a:pPr>
            <a:r>
              <a:rPr lang="en-US" dirty="0" smtClean="0">
                <a:solidFill>
                  <a:srgbClr val="008000"/>
                </a:solidFill>
              </a:rPr>
              <a:t>B - Liquids</a:t>
            </a:r>
          </a:p>
          <a:p>
            <a:pPr>
              <a:lnSpc>
                <a:spcPct val="150000"/>
              </a:lnSpc>
            </a:pPr>
            <a:r>
              <a:rPr lang="en-US" dirty="0" smtClean="0">
                <a:solidFill>
                  <a:srgbClr val="000099"/>
                </a:solidFill>
              </a:rPr>
              <a:t>C - Electrical</a:t>
            </a:r>
          </a:p>
          <a:p>
            <a:pPr>
              <a:lnSpc>
                <a:spcPct val="150000"/>
              </a:lnSpc>
            </a:pPr>
            <a:r>
              <a:rPr lang="en-US" dirty="0" smtClean="0">
                <a:solidFill>
                  <a:srgbClr val="FF0000"/>
                </a:solidFill>
              </a:rPr>
              <a:t>ABC - Combination Extinguishers</a:t>
            </a:r>
          </a:p>
          <a:p>
            <a:pPr>
              <a:lnSpc>
                <a:spcPct val="150000"/>
              </a:lnSpc>
            </a:pPr>
            <a:r>
              <a:rPr lang="en-US" dirty="0" smtClean="0"/>
              <a:t>Know the location of the extinguishers and alarm boxes.</a:t>
            </a:r>
          </a:p>
        </p:txBody>
      </p:sp>
    </p:spTree>
  </p:cSld>
  <p:clrMapOvr>
    <a:masterClrMapping/>
  </p:clrMapOvr>
  <p:transition spd="med" advClick="0" advTm="0"/>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p:txBody>
          <a:bodyPr/>
          <a:lstStyle/>
          <a:p>
            <a:pPr algn="ctr"/>
            <a:r>
              <a:rPr lang="en-US" b="1" dirty="0" smtClean="0"/>
              <a:t>Fire Extinguisher Use</a:t>
            </a:r>
            <a:endParaRPr lang="en-US" dirty="0" smtClean="0"/>
          </a:p>
        </p:txBody>
      </p:sp>
      <p:sp>
        <p:nvSpPr>
          <p:cNvPr id="17412" name="Rectangle 4"/>
          <p:cNvSpPr>
            <a:spLocks noGrp="1" noChangeArrowheads="1"/>
          </p:cNvSpPr>
          <p:nvPr>
            <p:ph type="body" sz="half" idx="2"/>
          </p:nvPr>
        </p:nvSpPr>
        <p:spPr>
          <a:xfrm>
            <a:off x="914400" y="1981200"/>
            <a:ext cx="7543800" cy="4114800"/>
          </a:xfrm>
        </p:spPr>
        <p:txBody>
          <a:bodyPr>
            <a:normAutofit/>
          </a:bodyPr>
          <a:lstStyle/>
          <a:p>
            <a:r>
              <a:rPr lang="en-US" sz="3600" b="1" dirty="0" smtClean="0">
                <a:solidFill>
                  <a:schemeClr val="bg2">
                    <a:lumMod val="50000"/>
                  </a:schemeClr>
                </a:solidFill>
              </a:rPr>
              <a:t>P</a:t>
            </a:r>
            <a:r>
              <a:rPr lang="en-US" sz="3600" dirty="0" smtClean="0"/>
              <a:t> - Pull Pin</a:t>
            </a:r>
          </a:p>
          <a:p>
            <a:r>
              <a:rPr lang="en-US" sz="3600" b="1" dirty="0" smtClean="0">
                <a:solidFill>
                  <a:schemeClr val="bg2">
                    <a:lumMod val="50000"/>
                  </a:schemeClr>
                </a:solidFill>
              </a:rPr>
              <a:t>A</a:t>
            </a:r>
            <a:r>
              <a:rPr lang="en-US" sz="3600" dirty="0" smtClean="0"/>
              <a:t> - Aim at base of  fire</a:t>
            </a:r>
          </a:p>
          <a:p>
            <a:r>
              <a:rPr lang="en-US" sz="3600" b="1" dirty="0" smtClean="0">
                <a:solidFill>
                  <a:schemeClr val="bg2">
                    <a:lumMod val="50000"/>
                  </a:schemeClr>
                </a:solidFill>
              </a:rPr>
              <a:t>S</a:t>
            </a:r>
            <a:r>
              <a:rPr lang="en-US" sz="3600" dirty="0" smtClean="0"/>
              <a:t> - Squeeze handle</a:t>
            </a:r>
          </a:p>
          <a:p>
            <a:r>
              <a:rPr lang="en-US" sz="3600" b="1" dirty="0" smtClean="0">
                <a:solidFill>
                  <a:schemeClr val="bg2">
                    <a:lumMod val="50000"/>
                  </a:schemeClr>
                </a:solidFill>
              </a:rPr>
              <a:t>S</a:t>
            </a:r>
            <a:r>
              <a:rPr lang="en-US" sz="3600" dirty="0" smtClean="0"/>
              <a:t> - Sweep from side to  side</a:t>
            </a:r>
            <a:r>
              <a:rPr lang="en-US" sz="2800" dirty="0" smtClean="0"/>
              <a:t> </a:t>
            </a:r>
          </a:p>
          <a:p>
            <a:endParaRPr lang="en-US" sz="2800" dirty="0" smtClean="0"/>
          </a:p>
        </p:txBody>
      </p:sp>
    </p:spTree>
  </p:cSld>
  <p:clrMapOvr>
    <a:masterClrMapping/>
  </p:clrMapOvr>
  <p:transition spd="slow" advTm="0"/>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7" name="Rectangle 2"/>
          <p:cNvSpPr>
            <a:spLocks noGrp="1" noChangeArrowheads="1"/>
          </p:cNvSpPr>
          <p:nvPr>
            <p:ph type="title"/>
          </p:nvPr>
        </p:nvSpPr>
        <p:spPr/>
        <p:txBody>
          <a:bodyPr>
            <a:normAutofit fontScale="90000"/>
          </a:bodyPr>
          <a:lstStyle/>
          <a:p>
            <a:pPr algn="ctr"/>
            <a:r>
              <a:rPr lang="en-US" sz="4400" dirty="0" smtClean="0"/>
              <a:t>Are you ready for an Earthquake?</a:t>
            </a:r>
          </a:p>
        </p:txBody>
      </p:sp>
      <p:sp>
        <p:nvSpPr>
          <p:cNvPr id="6148" name="Rectangle 4"/>
          <p:cNvSpPr>
            <a:spLocks noGrp="1" noChangeArrowheads="1"/>
          </p:cNvSpPr>
          <p:nvPr>
            <p:ph type="body" sz="half" idx="2"/>
          </p:nvPr>
        </p:nvSpPr>
        <p:spPr>
          <a:xfrm>
            <a:off x="762000" y="1981200"/>
            <a:ext cx="7696200" cy="4114800"/>
          </a:xfrm>
        </p:spPr>
        <p:txBody>
          <a:bodyPr>
            <a:normAutofit/>
          </a:bodyPr>
          <a:lstStyle/>
          <a:p>
            <a:r>
              <a:rPr lang="en-US" sz="2800" dirty="0" smtClean="0"/>
              <a:t>Choose a safe place in every room to go during an earthquake</a:t>
            </a:r>
          </a:p>
          <a:p>
            <a:r>
              <a:rPr lang="en-US" sz="2800" dirty="0" smtClean="0"/>
              <a:t>Under a table or desk</a:t>
            </a:r>
          </a:p>
          <a:p>
            <a:r>
              <a:rPr lang="en-US" sz="2800" dirty="0" smtClean="0"/>
              <a:t>Against an inside wall</a:t>
            </a:r>
          </a:p>
          <a:p>
            <a:r>
              <a:rPr lang="en-US" sz="2800" dirty="0" smtClean="0"/>
              <a:t>Away from windows</a:t>
            </a:r>
          </a:p>
          <a:p>
            <a:r>
              <a:rPr lang="en-US" sz="2800" dirty="0" smtClean="0"/>
              <a:t>Away from bookcases, file cabinets, high storage</a:t>
            </a:r>
          </a:p>
        </p:txBody>
      </p:sp>
    </p:spTree>
  </p:cSld>
  <p:clrMapOvr>
    <a:masterClrMapping/>
  </p:clrMapOvr>
  <p:transition advClick="0" advTm="0">
    <p:sndAc>
      <p:stSnd>
        <p:snd r:embed="rId2" name="voltage.wav"/>
      </p:stSnd>
    </p:sndAc>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1" name="Rectangle 2"/>
          <p:cNvSpPr>
            <a:spLocks noGrp="1" noChangeArrowheads="1"/>
          </p:cNvSpPr>
          <p:nvPr>
            <p:ph type="title"/>
          </p:nvPr>
        </p:nvSpPr>
        <p:spPr>
          <a:xfrm>
            <a:off x="685800" y="838200"/>
            <a:ext cx="7772400" cy="685800"/>
          </a:xfrm>
        </p:spPr>
        <p:txBody>
          <a:bodyPr>
            <a:normAutofit fontScale="90000"/>
          </a:bodyPr>
          <a:lstStyle/>
          <a:p>
            <a:pPr algn="ctr"/>
            <a:r>
              <a:rPr lang="en-US" b="1" dirty="0" smtClean="0"/>
              <a:t>Eliminate Earthquake Hazards</a:t>
            </a:r>
            <a:endParaRPr lang="en-US" dirty="0" smtClean="0"/>
          </a:p>
        </p:txBody>
      </p:sp>
      <p:sp>
        <p:nvSpPr>
          <p:cNvPr id="7172" name="Rectangle 4"/>
          <p:cNvSpPr>
            <a:spLocks noGrp="1" noChangeArrowheads="1"/>
          </p:cNvSpPr>
          <p:nvPr>
            <p:ph type="body" sz="half" idx="2"/>
          </p:nvPr>
        </p:nvSpPr>
        <p:spPr>
          <a:xfrm>
            <a:off x="838200" y="1981200"/>
            <a:ext cx="7620000" cy="3048000"/>
          </a:xfrm>
        </p:spPr>
        <p:txBody>
          <a:bodyPr>
            <a:normAutofit/>
          </a:bodyPr>
          <a:lstStyle/>
          <a:p>
            <a:r>
              <a:rPr lang="en-US" sz="2800" dirty="0" smtClean="0"/>
              <a:t>Anchor bookcases, file cabinets, gas cylinders.</a:t>
            </a:r>
          </a:p>
          <a:p>
            <a:r>
              <a:rPr lang="en-US" sz="2800" dirty="0" smtClean="0"/>
              <a:t>Remove objects from high storage.</a:t>
            </a:r>
          </a:p>
          <a:p>
            <a:r>
              <a:rPr lang="en-US" sz="2800" dirty="0" smtClean="0"/>
              <a:t>Store items in latched cabinets.</a:t>
            </a:r>
          </a:p>
          <a:p>
            <a:r>
              <a:rPr lang="en-US" sz="2800" dirty="0" smtClean="0"/>
              <a:t>Can you think of any other hazards?</a:t>
            </a:r>
          </a:p>
          <a:p>
            <a:pPr>
              <a:buNone/>
            </a:pPr>
            <a:endParaRPr lang="en-US" sz="2800" dirty="0" smtClean="0"/>
          </a:p>
        </p:txBody>
      </p:sp>
    </p:spTree>
  </p:cSld>
  <p:clrMapOvr>
    <a:masterClrMapping/>
  </p:clrMapOvr>
  <p:transition advClick="0" advTm="0"/>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2"/>
          <p:cNvSpPr>
            <a:spLocks noGrp="1" noChangeArrowheads="1"/>
          </p:cNvSpPr>
          <p:nvPr>
            <p:ph type="title"/>
          </p:nvPr>
        </p:nvSpPr>
        <p:spPr>
          <a:xfrm>
            <a:off x="381000" y="914400"/>
            <a:ext cx="8382000" cy="762000"/>
          </a:xfrm>
        </p:spPr>
        <p:txBody>
          <a:bodyPr>
            <a:noAutofit/>
          </a:bodyPr>
          <a:lstStyle/>
          <a:p>
            <a:pPr algn="ctr"/>
            <a:r>
              <a:rPr lang="en-US" sz="3800" dirty="0" smtClean="0"/>
              <a:t>Know what to do when the shaking starts</a:t>
            </a:r>
          </a:p>
        </p:txBody>
      </p:sp>
      <p:sp>
        <p:nvSpPr>
          <p:cNvPr id="8196" name="Rectangle 6"/>
          <p:cNvSpPr>
            <a:spLocks noGrp="1" noChangeArrowheads="1"/>
          </p:cNvSpPr>
          <p:nvPr>
            <p:ph type="body" sz="half" idx="1"/>
          </p:nvPr>
        </p:nvSpPr>
        <p:spPr>
          <a:xfrm>
            <a:off x="685800" y="1981200"/>
            <a:ext cx="7543800" cy="4114800"/>
          </a:xfrm>
        </p:spPr>
        <p:txBody>
          <a:bodyPr>
            <a:normAutofit/>
          </a:bodyPr>
          <a:lstStyle/>
          <a:p>
            <a:r>
              <a:rPr lang="en-US" sz="2800" dirty="0" smtClean="0"/>
              <a:t>Drop, cover, and hold on</a:t>
            </a:r>
          </a:p>
          <a:p>
            <a:r>
              <a:rPr lang="en-US" sz="2800" dirty="0" smtClean="0"/>
              <a:t>Stay indoors until the shaking stops</a:t>
            </a:r>
          </a:p>
          <a:p>
            <a:r>
              <a:rPr lang="en-US" sz="2800" dirty="0" smtClean="0"/>
              <a:t>Stay away from windows</a:t>
            </a:r>
          </a:p>
          <a:p>
            <a:r>
              <a:rPr lang="en-US" sz="2800" dirty="0" smtClean="0"/>
              <a:t>If Outdoors-Find a clear spot away from buildings power lines, &amp; trees</a:t>
            </a:r>
          </a:p>
          <a:p>
            <a:r>
              <a:rPr lang="en-US" sz="2800" dirty="0" smtClean="0"/>
              <a:t>Evacuate only if eminent danger or as instructed by Hospital Safety or Disaster Response team</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1880</TotalTime>
  <Words>3000</Words>
  <Application>Microsoft Office PowerPoint</Application>
  <PresentationFormat>On-screen Show (4:3)</PresentationFormat>
  <Paragraphs>389</Paragraphs>
  <Slides>42</Slides>
  <Notes>21</Notes>
  <HiddenSlides>0</HiddenSlides>
  <MMClips>0</MMClips>
  <ScaleCrop>false</ScaleCrop>
  <HeadingPairs>
    <vt:vector size="4" baseType="variant">
      <vt:variant>
        <vt:lpstr>Theme</vt:lpstr>
      </vt:variant>
      <vt:variant>
        <vt:i4>1</vt:i4>
      </vt:variant>
      <vt:variant>
        <vt:lpstr>Slide Titles</vt:lpstr>
      </vt:variant>
      <vt:variant>
        <vt:i4>42</vt:i4>
      </vt:variant>
    </vt:vector>
  </HeadingPairs>
  <TitlesOfParts>
    <vt:vector size="43" baseType="lpstr">
      <vt:lpstr>Aspect</vt:lpstr>
      <vt:lpstr>Pathology &amp; Laboratory Medicine Safety Training Program</vt:lpstr>
      <vt:lpstr>Protect Yourself from Accidents</vt:lpstr>
      <vt:lpstr>Fire Response</vt:lpstr>
      <vt:lpstr>Activation of Fire Alarm     DO NOT ignore!   </vt:lpstr>
      <vt:lpstr>Fire Extinguishers</vt:lpstr>
      <vt:lpstr>Fire Extinguisher Use</vt:lpstr>
      <vt:lpstr>Are you ready for an Earthquake?</vt:lpstr>
      <vt:lpstr>Eliminate Earthquake Hazards</vt:lpstr>
      <vt:lpstr>Know what to do when the shaking starts</vt:lpstr>
      <vt:lpstr>Ergonomics</vt:lpstr>
      <vt:lpstr>Specific Job Hazards</vt:lpstr>
      <vt:lpstr>Hazard Communication</vt:lpstr>
      <vt:lpstr>Use of Proper Labels</vt:lpstr>
      <vt:lpstr>SDS’s</vt:lpstr>
      <vt:lpstr>Hazardous Chemicals</vt:lpstr>
      <vt:lpstr>Hazardous Chemical Spills</vt:lpstr>
      <vt:lpstr>Chemical Waste Disposal</vt:lpstr>
      <vt:lpstr>Waste Disposal</vt:lpstr>
      <vt:lpstr>Bloodborne Pathogens</vt:lpstr>
      <vt:lpstr>Personal Protection Equipment (PPE)</vt:lpstr>
      <vt:lpstr>Gloves/Lab Coats</vt:lpstr>
      <vt:lpstr>Fit-Testing</vt:lpstr>
      <vt:lpstr>Other PROTECTION</vt:lpstr>
      <vt:lpstr>Cell Phone Use</vt:lpstr>
      <vt:lpstr>Cleaning Products</vt:lpstr>
      <vt:lpstr>Medical Equipment Malfunctions</vt:lpstr>
      <vt:lpstr>How do you know? </vt:lpstr>
      <vt:lpstr>Pneumatic Tube Station</vt:lpstr>
      <vt:lpstr>Disaster!</vt:lpstr>
      <vt:lpstr>P&amp;LMS Disaster Response</vt:lpstr>
      <vt:lpstr>Evacuation</vt:lpstr>
      <vt:lpstr>Emergency Codes</vt:lpstr>
      <vt:lpstr>BOMB THREAT</vt:lpstr>
      <vt:lpstr>Code Gray-Active Shooter </vt:lpstr>
      <vt:lpstr>Evacuate</vt:lpstr>
      <vt:lpstr>Evade</vt:lpstr>
      <vt:lpstr>Engage</vt:lpstr>
      <vt:lpstr>Work Accidents</vt:lpstr>
      <vt:lpstr>Accident Reporting Using</vt:lpstr>
      <vt:lpstr>Security</vt:lpstr>
      <vt:lpstr>Mandatory Training</vt:lpstr>
      <vt:lpstr>Congratulations!!!</vt:lpstr>
    </vt:vector>
  </TitlesOfParts>
  <Company>GLAHS.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Safety is Everyone’s Responsibility!</dc:title>
  <dc:creator>VA Employee</dc:creator>
  <cp:lastModifiedBy>Department of Veterans Affairs</cp:lastModifiedBy>
  <cp:revision>94</cp:revision>
  <dcterms:created xsi:type="dcterms:W3CDTF">2002-01-15T23:55:26Z</dcterms:created>
  <dcterms:modified xsi:type="dcterms:W3CDTF">2016-04-19T22:40:15Z</dcterms:modified>
</cp:coreProperties>
</file>