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59" r:id="rId6"/>
    <p:sldId id="262" r:id="rId7"/>
    <p:sldId id="265" r:id="rId8"/>
    <p:sldId id="267" r:id="rId9"/>
    <p:sldId id="266" r:id="rId10"/>
    <p:sldId id="260"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8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B0DEFB47-0CCC-4F87-9457-610661556197}" type="datetimeFigureOut">
              <a:rPr lang="en-US" smtClean="0"/>
              <a:t>2/22/2017</a:t>
            </a:fld>
            <a:endParaRPr lang="en-US"/>
          </a:p>
        </p:txBody>
      </p:sp>
      <p:sp>
        <p:nvSpPr>
          <p:cNvPr id="8" name="Slide Number Placeholder 7"/>
          <p:cNvSpPr>
            <a:spLocks noGrp="1"/>
          </p:cNvSpPr>
          <p:nvPr>
            <p:ph type="sldNum" sz="quarter" idx="11"/>
          </p:nvPr>
        </p:nvSpPr>
        <p:spPr/>
        <p:txBody>
          <a:bodyPr/>
          <a:lstStyle/>
          <a:p>
            <a:fld id="{4B2BB8EF-0C4B-4326-A52C-7D6BE465FF7D}"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EFB47-0CCC-4F87-9457-610661556197}"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BB8EF-0C4B-4326-A52C-7D6BE465FF7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EFB47-0CCC-4F87-9457-610661556197}"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BB8EF-0C4B-4326-A52C-7D6BE465FF7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B0DEFB47-0CCC-4F87-9457-610661556197}"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BB8EF-0C4B-4326-A52C-7D6BE465FF7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DEFB47-0CCC-4F87-9457-610661556197}"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BB8EF-0C4B-4326-A52C-7D6BE465FF7D}"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B0DEFB47-0CCC-4F87-9457-610661556197}"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2BB8EF-0C4B-4326-A52C-7D6BE465FF7D}"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0DEFB47-0CCC-4F87-9457-610661556197}" type="datetimeFigureOut">
              <a:rPr lang="en-US" smtClean="0"/>
              <a:t>2/22/2017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2BB8EF-0C4B-4326-A52C-7D6BE465FF7D}"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0DEFB47-0CCC-4F87-9457-610661556197}" type="datetimeFigureOut">
              <a:rPr lang="en-US" smtClean="0"/>
              <a:t>2/22/2017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2BB8EF-0C4B-4326-A52C-7D6BE465FF7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DEFB47-0CCC-4F87-9457-610661556197}" type="datetimeFigureOut">
              <a:rPr lang="en-US" smtClean="0"/>
              <a:t>2/22/2017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2BB8EF-0C4B-4326-A52C-7D6BE465FF7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EFB47-0CCC-4F87-9457-610661556197}"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2BB8EF-0C4B-4326-A52C-7D6BE465FF7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EFB47-0CCC-4F87-9457-610661556197}"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2BB8EF-0C4B-4326-A52C-7D6BE465FF7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0DEFB47-0CCC-4F87-9457-610661556197}" type="datetimeFigureOut">
              <a:rPr lang="en-US" smtClean="0"/>
              <a:t>2/22/2017</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4B2BB8EF-0C4B-4326-A52C-7D6BE465FF7D}"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a:effectLst/>
              </a:rPr>
              <a:t>B</a:t>
            </a:r>
            <a:r>
              <a:rPr lang="en-US" sz="6600" b="1" dirty="0" smtClean="0">
                <a:effectLst/>
              </a:rPr>
              <a:t>ody </a:t>
            </a:r>
            <a:r>
              <a:rPr lang="en-US" sz="6600" b="1" dirty="0">
                <a:effectLst/>
              </a:rPr>
              <a:t>F</a:t>
            </a:r>
            <a:r>
              <a:rPr lang="en-US" sz="6600" b="1" dirty="0" smtClean="0">
                <a:effectLst/>
              </a:rPr>
              <a:t>luids </a:t>
            </a:r>
            <a:r>
              <a:rPr lang="en-US" sz="6600" b="1" dirty="0">
                <a:effectLst/>
              </a:rPr>
              <a:t>and </a:t>
            </a:r>
            <a:r>
              <a:rPr lang="en-US" sz="6600" b="1" dirty="0" smtClean="0">
                <a:effectLst/>
              </a:rPr>
              <a:t>other irreplaceable </a:t>
            </a:r>
            <a:r>
              <a:rPr lang="en-US" sz="6600" b="1" dirty="0">
                <a:effectLst/>
              </a:rPr>
              <a:t>samples </a:t>
            </a:r>
            <a:endParaRPr lang="en-US" sz="6600" dirty="0"/>
          </a:p>
        </p:txBody>
      </p:sp>
      <p:sp>
        <p:nvSpPr>
          <p:cNvPr id="3" name="Subtitle 2"/>
          <p:cNvSpPr>
            <a:spLocks noGrp="1"/>
          </p:cNvSpPr>
          <p:nvPr>
            <p:ph type="subTitle" idx="1"/>
          </p:nvPr>
        </p:nvSpPr>
        <p:spPr/>
        <p:txBody>
          <a:bodyPr/>
          <a:lstStyle/>
          <a:p>
            <a:r>
              <a:rPr lang="en-US" dirty="0" smtClean="0"/>
              <a:t>How we handle these specimens upon arrival to the laboratory.</a:t>
            </a:r>
          </a:p>
          <a:p>
            <a:endParaRPr lang="en-US" dirty="0"/>
          </a:p>
        </p:txBody>
      </p:sp>
    </p:spTree>
    <p:extLst>
      <p:ext uri="{BB962C8B-B14F-4D97-AF65-F5344CB8AC3E}">
        <p14:creationId xmlns:p14="http://schemas.microsoft.com/office/powerpoint/2010/main" val="2206273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 and Don'ts</a:t>
            </a:r>
            <a:endParaRPr lang="en-US" dirty="0"/>
          </a:p>
        </p:txBody>
      </p:sp>
      <p:sp>
        <p:nvSpPr>
          <p:cNvPr id="3" name="Content Placeholder 2"/>
          <p:cNvSpPr>
            <a:spLocks noGrp="1"/>
          </p:cNvSpPr>
          <p:nvPr>
            <p:ph idx="1"/>
          </p:nvPr>
        </p:nvSpPr>
        <p:spPr/>
        <p:txBody>
          <a:bodyPr>
            <a:normAutofit lnSpcReduction="10000"/>
          </a:bodyPr>
          <a:lstStyle/>
          <a:p>
            <a:r>
              <a:rPr lang="en-US" dirty="0"/>
              <a:t>All patients </a:t>
            </a:r>
            <a:r>
              <a:rPr lang="en-US" dirty="0" smtClean="0"/>
              <a:t>must be identified </a:t>
            </a:r>
            <a:r>
              <a:rPr lang="en-US" dirty="0"/>
              <a:t>with </a:t>
            </a:r>
            <a:r>
              <a:rPr lang="en-US" dirty="0" smtClean="0"/>
              <a:t>two </a:t>
            </a:r>
            <a:r>
              <a:rPr lang="en-US" dirty="0"/>
              <a:t>legible patient </a:t>
            </a:r>
            <a:r>
              <a:rPr lang="en-US" dirty="0" smtClean="0"/>
              <a:t>identifiers</a:t>
            </a:r>
          </a:p>
          <a:p>
            <a:pPr lvl="1"/>
            <a:r>
              <a:rPr lang="en-US" dirty="0" smtClean="0"/>
              <a:t>full </a:t>
            </a:r>
            <a:r>
              <a:rPr lang="en-US" dirty="0"/>
              <a:t>name, full social security number or date of </a:t>
            </a:r>
            <a:r>
              <a:rPr lang="en-US" dirty="0" smtClean="0"/>
              <a:t>birth</a:t>
            </a:r>
          </a:p>
          <a:p>
            <a:r>
              <a:rPr lang="en-US" b="1" dirty="0"/>
              <a:t>Do not </a:t>
            </a:r>
            <a:r>
              <a:rPr lang="en-US" dirty="0"/>
              <a:t>allow unauthorized personnel walk around unescorted in the </a:t>
            </a:r>
            <a:r>
              <a:rPr lang="en-US" dirty="0" smtClean="0"/>
              <a:t>lab</a:t>
            </a:r>
          </a:p>
          <a:p>
            <a:r>
              <a:rPr lang="en-US" b="1" dirty="0"/>
              <a:t>Do not </a:t>
            </a:r>
            <a:r>
              <a:rPr lang="en-US" dirty="0"/>
              <a:t>leave samples unresolved. Always follow up with appropriate personnel so that sample gets addressed </a:t>
            </a:r>
            <a:r>
              <a:rPr lang="en-US" dirty="0" smtClean="0"/>
              <a:t>appropriately</a:t>
            </a:r>
          </a:p>
          <a:p>
            <a:r>
              <a:rPr lang="en-US" dirty="0"/>
              <a:t>If specimen issues cannot be resolved during your shift, verbally communicate to the next shift tech or supervisor to ensure that they follow up on the </a:t>
            </a:r>
            <a:r>
              <a:rPr lang="en-US" dirty="0" smtClean="0"/>
              <a:t>problem or </a:t>
            </a:r>
            <a:r>
              <a:rPr lang="en-US" dirty="0"/>
              <a:t>document in the communication </a:t>
            </a:r>
            <a:r>
              <a:rPr lang="en-US" dirty="0" smtClean="0"/>
              <a:t>log</a:t>
            </a:r>
            <a:endParaRPr lang="en-US" dirty="0"/>
          </a:p>
        </p:txBody>
      </p:sp>
    </p:spTree>
    <p:extLst>
      <p:ext uri="{BB962C8B-B14F-4D97-AF65-F5344CB8AC3E}">
        <p14:creationId xmlns:p14="http://schemas.microsoft.com/office/powerpoint/2010/main" val="779318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If you have any questions or cannot resolve a problem notify any supervisor</a:t>
            </a:r>
          </a:p>
          <a:p>
            <a:r>
              <a:rPr lang="en-US" dirty="0" smtClean="0"/>
              <a:t>Please take the competency in MTS that has been assigned to this training session</a:t>
            </a:r>
            <a:endParaRPr lang="en-US" dirty="0"/>
          </a:p>
        </p:txBody>
      </p:sp>
      <p:pic>
        <p:nvPicPr>
          <p:cNvPr id="6146" name="Picture 2" descr="\\R01GLAHSM03.r01.med.va.gov\HomeDir$\VHAWLAARCHUE\My Documents\My Pictures\images2HV5GRI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3429000"/>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3942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Specimen type</a:t>
            </a:r>
            <a:endParaRPr lang="en-US" dirty="0"/>
          </a:p>
        </p:txBody>
      </p:sp>
      <p:sp>
        <p:nvSpPr>
          <p:cNvPr id="3" name="Content Placeholder 2"/>
          <p:cNvSpPr>
            <a:spLocks noGrp="1"/>
          </p:cNvSpPr>
          <p:nvPr>
            <p:ph idx="1"/>
          </p:nvPr>
        </p:nvSpPr>
        <p:spPr/>
        <p:txBody>
          <a:bodyPr/>
          <a:lstStyle/>
          <a:p>
            <a:pPr lvl="0"/>
            <a:r>
              <a:rPr lang="en-US" b="1" dirty="0"/>
              <a:t>Irreplaceable samples: </a:t>
            </a:r>
            <a:endParaRPr lang="en-US" b="1" dirty="0" smtClean="0"/>
          </a:p>
          <a:p>
            <a:pPr lvl="1"/>
            <a:r>
              <a:rPr lang="en-US" dirty="0" smtClean="0"/>
              <a:t>Specimens </a:t>
            </a:r>
            <a:r>
              <a:rPr lang="en-US" dirty="0"/>
              <a:t>that are difficult to </a:t>
            </a:r>
            <a:r>
              <a:rPr lang="en-US" dirty="0" smtClean="0"/>
              <a:t>obtain </a:t>
            </a:r>
          </a:p>
          <a:p>
            <a:pPr lvl="1"/>
            <a:r>
              <a:rPr lang="en-US" dirty="0"/>
              <a:t>O</a:t>
            </a:r>
            <a:r>
              <a:rPr lang="en-US" dirty="0" smtClean="0"/>
              <a:t>btained </a:t>
            </a:r>
            <a:r>
              <a:rPr lang="en-US" dirty="0"/>
              <a:t>by invasive procedures and cannot be </a:t>
            </a:r>
            <a:r>
              <a:rPr lang="en-US" dirty="0" smtClean="0"/>
              <a:t>recollected</a:t>
            </a:r>
          </a:p>
          <a:p>
            <a:pPr lvl="1"/>
            <a:r>
              <a:rPr lang="en-US" dirty="0" smtClean="0"/>
              <a:t>Example’s</a:t>
            </a:r>
            <a:r>
              <a:rPr lang="en-US" dirty="0"/>
              <a:t>: Tissues, spinal fluid, synovial fluid etc.</a:t>
            </a:r>
          </a:p>
          <a:p>
            <a:r>
              <a:rPr lang="en-US" b="1" dirty="0"/>
              <a:t>Replaceable </a:t>
            </a:r>
            <a:r>
              <a:rPr lang="en-US" b="1" dirty="0" smtClean="0"/>
              <a:t>samples: </a:t>
            </a:r>
          </a:p>
          <a:p>
            <a:pPr lvl="1"/>
            <a:r>
              <a:rPr lang="en-US" dirty="0" smtClean="0"/>
              <a:t>Specimens which can </a:t>
            </a:r>
            <a:r>
              <a:rPr lang="en-US" dirty="0"/>
              <a:t>be redrawn or recollected </a:t>
            </a:r>
            <a:endParaRPr lang="en-US" dirty="0" smtClean="0"/>
          </a:p>
          <a:p>
            <a:pPr lvl="1"/>
            <a:r>
              <a:rPr lang="en-US" dirty="0" smtClean="0"/>
              <a:t>Example’s: Peripheral </a:t>
            </a:r>
            <a:r>
              <a:rPr lang="en-US" dirty="0"/>
              <a:t>blood and </a:t>
            </a:r>
            <a:r>
              <a:rPr lang="en-US" dirty="0" smtClean="0"/>
              <a:t>urine</a:t>
            </a:r>
          </a:p>
          <a:p>
            <a:pPr lvl="1"/>
            <a:endParaRPr lang="en-US" dirty="0"/>
          </a:p>
          <a:p>
            <a:pPr marL="457200" lvl="1" indent="0">
              <a:buNone/>
            </a:pPr>
            <a:r>
              <a:rPr lang="en-US" dirty="0" smtClean="0"/>
              <a:t>CSF				Blood			GYN sample</a:t>
            </a:r>
          </a:p>
          <a:p>
            <a:pPr lvl="1"/>
            <a:endParaRPr lang="en-US" dirty="0"/>
          </a:p>
        </p:txBody>
      </p:sp>
      <p:pic>
        <p:nvPicPr>
          <p:cNvPr id="5122" name="Picture 2" descr="\\R01GLAHSM03.r01.med.va.gov\HomeDir$\VHAWLAARCHUE\My Documents\My Pictures\693px-CS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572000"/>
            <a:ext cx="1752600" cy="1517251"/>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R01GLAHSM03.r01.med.va.gov\HomeDir$\VHAWLAARCHUE\My Documents\My Pictures\FDA-Registered-90ml-Specimen-Container-with-Tab-Label-and-Sterilit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4572000"/>
            <a:ext cx="1565910" cy="130492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R01GLAHSM03.r01.med.va.gov\HomeDir$\VHAWLAARCHUE\My Documents\My Pictures\51369-01~w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4572000"/>
            <a:ext cx="1371600" cy="1447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3476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Fluids</a:t>
            </a:r>
            <a:endParaRPr lang="en-US" dirty="0"/>
          </a:p>
        </p:txBody>
      </p:sp>
      <p:sp>
        <p:nvSpPr>
          <p:cNvPr id="3" name="Content Placeholder 2"/>
          <p:cNvSpPr>
            <a:spLocks noGrp="1"/>
          </p:cNvSpPr>
          <p:nvPr>
            <p:ph idx="1"/>
          </p:nvPr>
        </p:nvSpPr>
        <p:spPr/>
        <p:txBody>
          <a:bodyPr>
            <a:normAutofit/>
          </a:bodyPr>
          <a:lstStyle/>
          <a:p>
            <a:r>
              <a:rPr lang="en-US" dirty="0"/>
              <a:t>Body fluids received </a:t>
            </a:r>
            <a:r>
              <a:rPr lang="en-US" dirty="0" smtClean="0"/>
              <a:t>though </a:t>
            </a:r>
            <a:r>
              <a:rPr lang="en-US" dirty="0"/>
              <a:t>pneumatic </a:t>
            </a:r>
            <a:r>
              <a:rPr lang="en-US" dirty="0" smtClean="0"/>
              <a:t>system: </a:t>
            </a:r>
          </a:p>
          <a:p>
            <a:pPr lvl="1"/>
            <a:r>
              <a:rPr lang="en-US" dirty="0" smtClean="0"/>
              <a:t>Fill out Body Fluid Tracking form</a:t>
            </a:r>
          </a:p>
          <a:p>
            <a:pPr lvl="1"/>
            <a:r>
              <a:rPr lang="en-US" dirty="0" smtClean="0"/>
              <a:t>Deliver  to Hematology-specimen and form with </a:t>
            </a:r>
            <a:r>
              <a:rPr lang="en-US" dirty="0"/>
              <a:t>specimen acquisition person’s </a:t>
            </a:r>
            <a:r>
              <a:rPr lang="en-US" dirty="0" smtClean="0"/>
              <a:t>signature</a:t>
            </a:r>
            <a:endParaRPr lang="en-US" dirty="0"/>
          </a:p>
          <a:p>
            <a:pPr lvl="0"/>
            <a:r>
              <a:rPr lang="en-US" dirty="0"/>
              <a:t>Body fluid brought in by clinical </a:t>
            </a:r>
            <a:r>
              <a:rPr lang="en-US" dirty="0" smtClean="0"/>
              <a:t>staff:</a:t>
            </a:r>
          </a:p>
          <a:p>
            <a:pPr lvl="1"/>
            <a:r>
              <a:rPr lang="en-US" dirty="0" smtClean="0"/>
              <a:t>Assist clinical staff to fill out </a:t>
            </a:r>
            <a:r>
              <a:rPr lang="en-US" dirty="0"/>
              <a:t>Body Fluid Tracking </a:t>
            </a:r>
            <a:r>
              <a:rPr lang="en-US" dirty="0" smtClean="0"/>
              <a:t>form, ensure signature(s) are entered</a:t>
            </a:r>
          </a:p>
          <a:p>
            <a:pPr lvl="1"/>
            <a:r>
              <a:rPr lang="en-US" dirty="0" smtClean="0"/>
              <a:t>Escort </a:t>
            </a:r>
            <a:r>
              <a:rPr lang="en-US" dirty="0"/>
              <a:t>clinical staff to </a:t>
            </a:r>
            <a:r>
              <a:rPr lang="en-US" dirty="0" smtClean="0"/>
              <a:t>Hematology where </a:t>
            </a:r>
            <a:r>
              <a:rPr lang="en-US" dirty="0"/>
              <a:t>body fluid </a:t>
            </a:r>
            <a:r>
              <a:rPr lang="en-US" dirty="0" smtClean="0"/>
              <a:t>is triaged and submitted to testing labs</a:t>
            </a:r>
            <a:endParaRPr lang="en-US" dirty="0"/>
          </a:p>
          <a:p>
            <a:r>
              <a:rPr lang="en-US" i="1" dirty="0"/>
              <a:t> </a:t>
            </a:r>
            <a:r>
              <a:rPr lang="en-US" b="1" i="1" dirty="0" smtClean="0"/>
              <a:t>Note</a:t>
            </a:r>
            <a:r>
              <a:rPr lang="en-US" b="1" i="1" dirty="0"/>
              <a:t>:</a:t>
            </a:r>
            <a:r>
              <a:rPr lang="en-US" dirty="0"/>
              <a:t> </a:t>
            </a:r>
            <a:r>
              <a:rPr lang="en-US" u="sng" dirty="0"/>
              <a:t>Do not </a:t>
            </a:r>
            <a:r>
              <a:rPr lang="en-US" u="sng" dirty="0" smtClean="0"/>
              <a:t>send body </a:t>
            </a:r>
            <a:r>
              <a:rPr lang="en-US" u="sng" dirty="0"/>
              <a:t>fluids</a:t>
            </a:r>
            <a:r>
              <a:rPr lang="en-US" dirty="0"/>
              <a:t> </a:t>
            </a:r>
            <a:r>
              <a:rPr lang="en-US" dirty="0" smtClean="0"/>
              <a:t>via the pneumatic tube station between </a:t>
            </a:r>
            <a:r>
              <a:rPr lang="en-US" dirty="0"/>
              <a:t>the </a:t>
            </a:r>
            <a:r>
              <a:rPr lang="en-US" dirty="0" smtClean="0"/>
              <a:t>lab departments</a:t>
            </a:r>
            <a:r>
              <a:rPr lang="en-US" dirty="0"/>
              <a:t>. Always hand carry body fluids with tracking form.</a:t>
            </a:r>
          </a:p>
        </p:txBody>
      </p:sp>
    </p:spTree>
    <p:extLst>
      <p:ext uri="{BB962C8B-B14F-4D97-AF65-F5344CB8AC3E}">
        <p14:creationId xmlns:p14="http://schemas.microsoft.com/office/powerpoint/2010/main" val="3093615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ctr">
              <a:spcBef>
                <a:spcPts val="0"/>
              </a:spcBef>
            </a:pPr>
            <a:r>
              <a:rPr lang="en-US" sz="9600" dirty="0" smtClean="0">
                <a:effectLst/>
                <a:latin typeface="Arial"/>
              </a:rPr>
              <a:t/>
            </a:r>
            <a:br>
              <a:rPr lang="en-US" sz="9600" dirty="0" smtClean="0">
                <a:effectLst/>
                <a:latin typeface="Arial"/>
              </a:rPr>
            </a:br>
            <a:r>
              <a:rPr lang="en-US" sz="7200" dirty="0" smtClean="0">
                <a:solidFill>
                  <a:srgbClr val="000000"/>
                </a:solidFill>
                <a:effectLst/>
                <a:latin typeface="Arial"/>
                <a:ea typeface="Times New Roman"/>
              </a:rPr>
              <a:t> </a:t>
            </a:r>
            <a:r>
              <a:rPr lang="en-US" sz="9600" dirty="0" smtClean="0">
                <a:effectLst/>
                <a:latin typeface="Arial"/>
              </a:rPr>
              <a:t/>
            </a:r>
            <a:br>
              <a:rPr lang="en-US" sz="9600" dirty="0" smtClean="0">
                <a:effectLst/>
                <a:latin typeface="Arial"/>
              </a:rPr>
            </a:br>
            <a:endParaRPr lang="en-US" dirty="0"/>
          </a:p>
        </p:txBody>
      </p:sp>
      <p:sp>
        <p:nvSpPr>
          <p:cNvPr id="3" name="Content Placeholder 2"/>
          <p:cNvSpPr>
            <a:spLocks noGrp="1"/>
          </p:cNvSpPr>
          <p:nvPr>
            <p:ph idx="1"/>
          </p:nvPr>
        </p:nvSpPr>
        <p:spPr>
          <a:xfrm>
            <a:off x="1143000" y="1295400"/>
            <a:ext cx="6705600" cy="4830763"/>
          </a:xfrm>
        </p:spPr>
        <p:txBody>
          <a:bodyPr>
            <a:normAutofit fontScale="32500" lnSpcReduction="20000"/>
          </a:bodyPr>
          <a:lstStyle/>
          <a:p>
            <a:pPr marL="0" lvl="0" indent="0">
              <a:spcBef>
                <a:spcPts val="0"/>
              </a:spcBef>
              <a:buSzPts val="1400"/>
              <a:buNone/>
            </a:pPr>
            <a:r>
              <a:rPr lang="en-US" sz="2500" dirty="0" smtClean="0">
                <a:ea typeface="Times New Roman"/>
              </a:rPr>
              <a:t>1.  Patient </a:t>
            </a:r>
            <a:r>
              <a:rPr lang="en-US" sz="2500" dirty="0">
                <a:ea typeface="Times New Roman"/>
              </a:rPr>
              <a:t>Name   _________________________________________ Last 4 </a:t>
            </a:r>
            <a:r>
              <a:rPr lang="en-US" sz="2500" dirty="0" smtClean="0">
                <a:ea typeface="Times New Roman"/>
              </a:rPr>
              <a:t>____________                                                       </a:t>
            </a:r>
          </a:p>
          <a:p>
            <a:pPr marL="0" lvl="0" indent="0">
              <a:spcBef>
                <a:spcPts val="0"/>
              </a:spcBef>
              <a:buSzPts val="1400"/>
              <a:buNone/>
            </a:pPr>
            <a:r>
              <a:rPr lang="en-US" sz="2500" dirty="0">
                <a:ea typeface="Times New Roman"/>
              </a:rPr>
              <a:t> </a:t>
            </a:r>
            <a:r>
              <a:rPr lang="en-US" sz="2500" dirty="0" smtClean="0">
                <a:ea typeface="Times New Roman"/>
              </a:rPr>
              <a:t>                                                                     (</a:t>
            </a:r>
            <a:r>
              <a:rPr lang="en-US" sz="2500" dirty="0">
                <a:ea typeface="Times New Roman"/>
              </a:rPr>
              <a:t>Label</a:t>
            </a:r>
            <a:r>
              <a:rPr lang="en-US" sz="2500" dirty="0" smtClean="0">
                <a:ea typeface="Times New Roman"/>
              </a:rPr>
              <a:t>)</a:t>
            </a:r>
          </a:p>
          <a:p>
            <a:pPr marL="114300" marR="0">
              <a:spcBef>
                <a:spcPts val="0"/>
              </a:spcBef>
              <a:spcAft>
                <a:spcPts val="0"/>
              </a:spcAft>
            </a:pPr>
            <a:endParaRPr lang="en-US" sz="2500" dirty="0">
              <a:ea typeface="Times New Roman"/>
            </a:endParaRPr>
          </a:p>
          <a:p>
            <a:pPr marL="0" marR="0" indent="0">
              <a:spcBef>
                <a:spcPts val="0"/>
              </a:spcBef>
              <a:spcAft>
                <a:spcPts val="0"/>
              </a:spcAft>
              <a:buNone/>
            </a:pPr>
            <a:r>
              <a:rPr lang="en-US" sz="2500" dirty="0">
                <a:ea typeface="Times New Roman"/>
              </a:rPr>
              <a:t> </a:t>
            </a:r>
          </a:p>
          <a:p>
            <a:pPr marL="0" marR="0" indent="0">
              <a:spcBef>
                <a:spcPts val="0"/>
              </a:spcBef>
              <a:spcAft>
                <a:spcPts val="0"/>
              </a:spcAft>
              <a:buNone/>
            </a:pPr>
            <a:r>
              <a:rPr lang="en-US" sz="2500" u="sng" dirty="0" smtClean="0">
                <a:ea typeface="Times New Roman"/>
              </a:rPr>
              <a:t>­­­  </a:t>
            </a:r>
            <a:r>
              <a:rPr lang="en-US" sz="2500" dirty="0">
                <a:ea typeface="Times New Roman"/>
              </a:rPr>
              <a:t>­___________________________________________________           </a:t>
            </a:r>
            <a:r>
              <a:rPr lang="en-US" sz="2500" dirty="0" smtClean="0">
                <a:ea typeface="Times New Roman"/>
              </a:rPr>
              <a:t>_____________________________________</a:t>
            </a:r>
          </a:p>
          <a:p>
            <a:pPr marL="0" marR="0" indent="0">
              <a:spcBef>
                <a:spcPts val="0"/>
              </a:spcBef>
              <a:spcAft>
                <a:spcPts val="0"/>
              </a:spcAft>
              <a:buNone/>
            </a:pPr>
            <a:endParaRPr lang="en-US" sz="2500" dirty="0">
              <a:ea typeface="Times New Roman"/>
            </a:endParaRPr>
          </a:p>
          <a:p>
            <a:pPr marL="0" marR="0" indent="0">
              <a:spcBef>
                <a:spcPts val="0"/>
              </a:spcBef>
              <a:spcAft>
                <a:spcPts val="0"/>
              </a:spcAft>
              <a:buNone/>
            </a:pPr>
            <a:r>
              <a:rPr lang="en-US" sz="2500" dirty="0">
                <a:ea typeface="Times New Roman"/>
              </a:rPr>
              <a:t>  Signature of the person who delivered the </a:t>
            </a:r>
            <a:r>
              <a:rPr lang="en-US" sz="2500" dirty="0" smtClean="0">
                <a:ea typeface="Times New Roman"/>
              </a:rPr>
              <a:t>specimen        Date/Time                </a:t>
            </a:r>
            <a:r>
              <a:rPr lang="en-US" sz="2500" dirty="0">
                <a:ea typeface="Times New Roman"/>
              </a:rPr>
              <a:t>Point of Contact</a:t>
            </a:r>
          </a:p>
          <a:p>
            <a:pPr marL="0" marR="0" indent="0">
              <a:spcBef>
                <a:spcPts val="0"/>
              </a:spcBef>
              <a:spcAft>
                <a:spcPts val="0"/>
              </a:spcAft>
              <a:buNone/>
            </a:pPr>
            <a:endParaRPr lang="en-US" sz="2500" dirty="0">
              <a:ea typeface="Times New Roman"/>
            </a:endParaRPr>
          </a:p>
          <a:p>
            <a:pPr marL="0" marR="0" indent="0">
              <a:spcBef>
                <a:spcPts val="0"/>
              </a:spcBef>
              <a:spcAft>
                <a:spcPts val="0"/>
              </a:spcAft>
              <a:buNone/>
            </a:pPr>
            <a:r>
              <a:rPr lang="en-US" sz="2500" dirty="0" smtClean="0">
                <a:ea typeface="Times New Roman"/>
              </a:rPr>
              <a:t>2. Received </a:t>
            </a:r>
            <a:r>
              <a:rPr lang="en-US" sz="2500" dirty="0">
                <a:ea typeface="Times New Roman"/>
              </a:rPr>
              <a:t>by:  (Other than Hematology</a:t>
            </a:r>
            <a:r>
              <a:rPr lang="en-US" sz="2500" dirty="0" smtClean="0">
                <a:ea typeface="Times New Roman"/>
              </a:rPr>
              <a:t>)</a:t>
            </a:r>
            <a:endParaRPr lang="en-US" sz="2500" dirty="0">
              <a:ea typeface="Times New Roman"/>
            </a:endParaRPr>
          </a:p>
          <a:p>
            <a:pPr marL="0" marR="0" indent="0">
              <a:spcBef>
                <a:spcPts val="0"/>
              </a:spcBef>
              <a:spcAft>
                <a:spcPts val="0"/>
              </a:spcAft>
              <a:buNone/>
            </a:pPr>
            <a:r>
              <a:rPr lang="en-US" sz="2500" dirty="0">
                <a:ea typeface="Times New Roman"/>
              </a:rPr>
              <a:t>	</a:t>
            </a:r>
            <a:r>
              <a:rPr lang="en-US" sz="2500" dirty="0" smtClean="0">
                <a:ea typeface="Times New Roman"/>
              </a:rPr>
              <a:t>□ </a:t>
            </a:r>
            <a:r>
              <a:rPr lang="en-US" sz="2500" dirty="0">
                <a:ea typeface="Times New Roman"/>
              </a:rPr>
              <a:t>Specimen Acquisition: Date/Time Received_______________ Initials</a:t>
            </a:r>
            <a:r>
              <a:rPr lang="en-US" sz="2500" dirty="0" smtClean="0">
                <a:ea typeface="Times New Roman"/>
              </a:rPr>
              <a:t>___________</a:t>
            </a:r>
          </a:p>
          <a:p>
            <a:pPr marL="0" marR="0" indent="0">
              <a:spcBef>
                <a:spcPts val="0"/>
              </a:spcBef>
              <a:spcAft>
                <a:spcPts val="0"/>
              </a:spcAft>
              <a:buNone/>
            </a:pPr>
            <a:r>
              <a:rPr lang="en-US" sz="2500" dirty="0">
                <a:ea typeface="Times New Roman"/>
              </a:rPr>
              <a:t>	</a:t>
            </a:r>
            <a:r>
              <a:rPr lang="en-US" sz="2500" dirty="0" smtClean="0">
                <a:ea typeface="Times New Roman"/>
              </a:rPr>
              <a:t>□ </a:t>
            </a:r>
            <a:r>
              <a:rPr lang="en-US" sz="2500" dirty="0">
                <a:ea typeface="Times New Roman"/>
              </a:rPr>
              <a:t>Other: (i.e. AP) Date/Time Received_______________ Initials___________</a:t>
            </a:r>
          </a:p>
          <a:p>
            <a:pPr marL="0" marR="0" indent="0">
              <a:spcBef>
                <a:spcPts val="0"/>
              </a:spcBef>
              <a:spcAft>
                <a:spcPts val="0"/>
              </a:spcAft>
              <a:buNone/>
            </a:pPr>
            <a:r>
              <a:rPr lang="en-US" sz="2500" dirty="0">
                <a:ea typeface="Times New Roman"/>
              </a:rPr>
              <a:t>	</a:t>
            </a:r>
            <a:endParaRPr lang="en-US" sz="2500" dirty="0" smtClean="0">
              <a:ea typeface="Times New Roman"/>
            </a:endParaRPr>
          </a:p>
          <a:p>
            <a:pPr marL="0" marR="0" indent="0">
              <a:spcBef>
                <a:spcPts val="0"/>
              </a:spcBef>
              <a:spcAft>
                <a:spcPts val="0"/>
              </a:spcAft>
              <a:buNone/>
            </a:pPr>
            <a:r>
              <a:rPr lang="en-US" sz="2500" dirty="0" smtClean="0">
                <a:ea typeface="Times New Roman"/>
              </a:rPr>
              <a:t>3</a:t>
            </a:r>
            <a:r>
              <a:rPr lang="en-US" sz="2500" dirty="0">
                <a:ea typeface="Times New Roman"/>
              </a:rPr>
              <a:t>.     Fluid Type:   □ CSF   □ Pleural   □ Peritoneal    □ Pericardial   □ Synovial □ Other</a:t>
            </a:r>
          </a:p>
          <a:p>
            <a:pPr marL="0" indent="0">
              <a:spcBef>
                <a:spcPts val="0"/>
              </a:spcBef>
              <a:buNone/>
              <a:tabLst>
                <a:tab pos="914400" algn="l"/>
              </a:tabLst>
            </a:pPr>
            <a:r>
              <a:rPr lang="en-US" sz="2500" dirty="0">
                <a:ea typeface="Times New Roman"/>
              </a:rPr>
              <a:t> </a:t>
            </a:r>
            <a:r>
              <a:rPr lang="en-US" sz="2500" dirty="0" smtClean="0">
                <a:ea typeface="Times New Roman"/>
              </a:rPr>
              <a:t>  	Total </a:t>
            </a:r>
            <a:r>
              <a:rPr lang="en-US" sz="2500" dirty="0">
                <a:ea typeface="Times New Roman"/>
              </a:rPr>
              <a:t># of Tubes/Containers Received: __________</a:t>
            </a:r>
          </a:p>
          <a:p>
            <a:pPr marL="571500" marR="0" indent="0">
              <a:spcBef>
                <a:spcPts val="0"/>
              </a:spcBef>
              <a:spcAft>
                <a:spcPts val="0"/>
              </a:spcAft>
              <a:buNone/>
            </a:pPr>
            <a:r>
              <a:rPr lang="en-US" sz="2500" dirty="0" smtClean="0">
                <a:ea typeface="Times New Roman"/>
              </a:rPr>
              <a:t>	□ </a:t>
            </a:r>
            <a:r>
              <a:rPr lang="en-US" sz="2500" dirty="0">
                <a:ea typeface="Times New Roman"/>
              </a:rPr>
              <a:t>Green   □ Red   □ CSF Tubes □ EDTA □ Sterile Container □ Other	</a:t>
            </a:r>
          </a:p>
          <a:p>
            <a:pPr marL="0" marR="0" indent="0">
              <a:spcBef>
                <a:spcPts val="0"/>
              </a:spcBef>
              <a:spcAft>
                <a:spcPts val="0"/>
              </a:spcAft>
              <a:buNone/>
            </a:pPr>
            <a:r>
              <a:rPr lang="en-US" sz="2500" dirty="0">
                <a:ea typeface="Times New Roman"/>
              </a:rPr>
              <a:t>                     </a:t>
            </a:r>
          </a:p>
          <a:p>
            <a:pPr marL="114300" marR="0" indent="0">
              <a:spcBef>
                <a:spcPts val="0"/>
              </a:spcBef>
              <a:spcAft>
                <a:spcPts val="0"/>
              </a:spcAft>
              <a:buNone/>
            </a:pPr>
            <a:r>
              <a:rPr lang="en-US" sz="2500" dirty="0">
                <a:ea typeface="Times New Roman"/>
              </a:rPr>
              <a:t>Estimated Total Volume Received: ____________________________________________</a:t>
            </a:r>
          </a:p>
          <a:p>
            <a:pPr marL="0" marR="0">
              <a:spcBef>
                <a:spcPts val="0"/>
              </a:spcBef>
              <a:spcAft>
                <a:spcPts val="0"/>
              </a:spcAft>
            </a:pPr>
            <a:endParaRPr lang="en-US" sz="2500" dirty="0">
              <a:ea typeface="Times New Roman"/>
            </a:endParaRPr>
          </a:p>
          <a:p>
            <a:pPr marL="0" lvl="0" indent="0">
              <a:spcBef>
                <a:spcPts val="0"/>
              </a:spcBef>
              <a:buSzPts val="1400"/>
              <a:buNone/>
              <a:tabLst>
                <a:tab pos="-228600" algn="l"/>
              </a:tabLst>
            </a:pPr>
            <a:r>
              <a:rPr lang="en-US" sz="2500" dirty="0" smtClean="0">
                <a:ea typeface="Times New Roman"/>
              </a:rPr>
              <a:t>4. Processed </a:t>
            </a:r>
            <a:r>
              <a:rPr lang="en-US" sz="2500" dirty="0">
                <a:ea typeface="Times New Roman"/>
              </a:rPr>
              <a:t>by Hematology: (call the MD to prioritize if fluid is insufficient)</a:t>
            </a:r>
          </a:p>
          <a:p>
            <a:pPr marL="457200" marR="0" indent="0">
              <a:spcBef>
                <a:spcPts val="0"/>
              </a:spcBef>
              <a:spcAft>
                <a:spcPts val="0"/>
              </a:spcAft>
              <a:buNone/>
            </a:pPr>
            <a:r>
              <a:rPr lang="en-US" sz="2500" dirty="0">
                <a:ea typeface="Times New Roman"/>
              </a:rPr>
              <a:t> </a:t>
            </a:r>
          </a:p>
          <a:p>
            <a:pPr marL="457200" marR="0" indent="0">
              <a:spcBef>
                <a:spcPts val="0"/>
              </a:spcBef>
              <a:spcAft>
                <a:spcPts val="0"/>
              </a:spcAft>
              <a:buNone/>
            </a:pPr>
            <a:r>
              <a:rPr lang="en-US" sz="2500" dirty="0">
                <a:ea typeface="Times New Roman"/>
              </a:rPr>
              <a:t>Tech ID ___________ Date/Time Received ____________________</a:t>
            </a:r>
          </a:p>
          <a:p>
            <a:pPr marL="914400" lvl="2" indent="0">
              <a:spcBef>
                <a:spcPts val="0"/>
              </a:spcBef>
              <a:buNone/>
              <a:tabLst>
                <a:tab pos="800100" algn="l"/>
              </a:tabLst>
            </a:pPr>
            <a:r>
              <a:rPr lang="en-US" sz="2500" dirty="0">
                <a:ea typeface="Times New Roman"/>
              </a:rPr>
              <a:t>□ Verify all orders were accessioned in CPRS</a:t>
            </a:r>
          </a:p>
          <a:p>
            <a:pPr marL="914400" lvl="2" indent="0">
              <a:spcBef>
                <a:spcPts val="0"/>
              </a:spcBef>
              <a:buNone/>
              <a:tabLst>
                <a:tab pos="800100" algn="l"/>
              </a:tabLst>
            </a:pPr>
            <a:r>
              <a:rPr lang="en-US" sz="2500" dirty="0">
                <a:ea typeface="Times New Roman"/>
              </a:rPr>
              <a:t>□ Called all appropriate sections for pickup @ _____________</a:t>
            </a:r>
          </a:p>
          <a:p>
            <a:pPr marL="0" marR="0" indent="0">
              <a:spcBef>
                <a:spcPts val="0"/>
              </a:spcBef>
              <a:spcAft>
                <a:spcPts val="0"/>
              </a:spcAft>
              <a:buNone/>
            </a:pPr>
            <a:r>
              <a:rPr lang="en-US" sz="2500" dirty="0">
                <a:ea typeface="Times New Roman"/>
              </a:rPr>
              <a:t> </a:t>
            </a:r>
          </a:p>
          <a:p>
            <a:pPr marL="0" lvl="0" indent="0">
              <a:spcBef>
                <a:spcPts val="0"/>
              </a:spcBef>
              <a:buSzPts val="1400"/>
              <a:buNone/>
              <a:tabLst>
                <a:tab pos="-228600" algn="l"/>
              </a:tabLst>
            </a:pPr>
            <a:r>
              <a:rPr lang="en-US" sz="2500" dirty="0" smtClean="0">
                <a:ea typeface="Times New Roman"/>
              </a:rPr>
              <a:t>5. Received </a:t>
            </a:r>
            <a:r>
              <a:rPr lang="en-US" sz="2500" dirty="0">
                <a:ea typeface="Times New Roman"/>
              </a:rPr>
              <a:t>by:</a:t>
            </a:r>
          </a:p>
          <a:p>
            <a:pPr lvl="1">
              <a:spcBef>
                <a:spcPts val="0"/>
              </a:spcBef>
              <a:tabLst>
                <a:tab pos="228600" algn="l"/>
              </a:tabLst>
            </a:pPr>
            <a:r>
              <a:rPr lang="en-US" sz="2800" dirty="0" smtClean="0">
                <a:ea typeface="Times New Roman"/>
              </a:rPr>
              <a:t>Microbiology</a:t>
            </a:r>
            <a:r>
              <a:rPr lang="en-US" sz="2800" dirty="0">
                <a:ea typeface="Times New Roman"/>
              </a:rPr>
              <a:t>: Tech ID __________ Date/Time Received _____________________</a:t>
            </a:r>
          </a:p>
          <a:p>
            <a:pPr marL="0" lvl="0" indent="0">
              <a:spcBef>
                <a:spcPts val="0"/>
              </a:spcBef>
              <a:buNone/>
              <a:tabLst>
                <a:tab pos="914400" algn="l"/>
              </a:tabLst>
            </a:pPr>
            <a:r>
              <a:rPr lang="en-US" sz="2500" dirty="0" smtClean="0">
                <a:ea typeface="Times New Roman"/>
              </a:rPr>
              <a:t>	□ </a:t>
            </a:r>
            <a:r>
              <a:rPr lang="en-US" sz="2500" dirty="0">
                <a:ea typeface="Times New Roman"/>
              </a:rPr>
              <a:t>Verify all orders were accessioned in CPRS</a:t>
            </a:r>
          </a:p>
          <a:p>
            <a:pPr marL="0" lvl="0" indent="0">
              <a:spcBef>
                <a:spcPts val="0"/>
              </a:spcBef>
              <a:buNone/>
              <a:tabLst>
                <a:tab pos="914400" algn="l"/>
              </a:tabLst>
            </a:pPr>
            <a:r>
              <a:rPr lang="en-US" sz="2500" dirty="0" smtClean="0">
                <a:ea typeface="Times New Roman"/>
              </a:rPr>
              <a:t>	□ </a:t>
            </a:r>
            <a:r>
              <a:rPr lang="en-US" sz="2500" dirty="0">
                <a:ea typeface="Times New Roman"/>
              </a:rPr>
              <a:t>C&amp;S   □ Mycology   □ AFB   □ Other</a:t>
            </a:r>
            <a:r>
              <a:rPr lang="en-US" sz="2500" dirty="0" smtClean="0">
                <a:ea typeface="Times New Roman"/>
              </a:rPr>
              <a:t>: </a:t>
            </a:r>
          </a:p>
          <a:p>
            <a:pPr marL="0" lvl="0" indent="0">
              <a:spcBef>
                <a:spcPts val="0"/>
              </a:spcBef>
              <a:buNone/>
              <a:tabLst>
                <a:tab pos="914400" algn="l"/>
              </a:tabLst>
            </a:pPr>
            <a:r>
              <a:rPr lang="en-US" sz="2500" dirty="0">
                <a:ea typeface="Times New Roman"/>
              </a:rPr>
              <a:t>	</a:t>
            </a:r>
            <a:r>
              <a:rPr lang="en-US" sz="2500" dirty="0" smtClean="0">
                <a:ea typeface="Times New Roman"/>
              </a:rPr>
              <a:t>     ____________________________________________________</a:t>
            </a:r>
            <a:r>
              <a:rPr lang="en-US" sz="2500" dirty="0">
                <a:ea typeface="Times New Roman"/>
              </a:rPr>
              <a:t> </a:t>
            </a:r>
          </a:p>
          <a:p>
            <a:pPr lvl="1">
              <a:spcBef>
                <a:spcPts val="0"/>
              </a:spcBef>
              <a:buFont typeface="Courier New"/>
              <a:buChar char="o"/>
              <a:tabLst>
                <a:tab pos="228600" algn="l"/>
              </a:tabLst>
            </a:pPr>
            <a:endParaRPr lang="en-US" sz="1700" dirty="0" smtClean="0">
              <a:ea typeface="Times New Roman"/>
            </a:endParaRPr>
          </a:p>
          <a:p>
            <a:pPr lvl="1">
              <a:spcBef>
                <a:spcPts val="0"/>
              </a:spcBef>
              <a:buFont typeface="Courier New"/>
              <a:buChar char="o"/>
              <a:tabLst>
                <a:tab pos="228600" algn="l"/>
              </a:tabLst>
            </a:pPr>
            <a:r>
              <a:rPr lang="en-US" sz="2800" dirty="0" smtClean="0">
                <a:ea typeface="Times New Roman"/>
              </a:rPr>
              <a:t>Chemistry</a:t>
            </a:r>
            <a:r>
              <a:rPr lang="en-US" sz="2800" dirty="0">
                <a:ea typeface="Times New Roman"/>
              </a:rPr>
              <a:t>: Tech ID _________ Date/Time Received </a:t>
            </a:r>
            <a:r>
              <a:rPr lang="en-US" sz="2800" dirty="0" smtClean="0">
                <a:ea typeface="Times New Roman"/>
              </a:rPr>
              <a:t>________________________</a:t>
            </a:r>
          </a:p>
          <a:p>
            <a:pPr marL="457200" lvl="1" indent="0">
              <a:spcBef>
                <a:spcPts val="0"/>
              </a:spcBef>
              <a:buNone/>
              <a:tabLst>
                <a:tab pos="228600" algn="l"/>
              </a:tabLst>
            </a:pPr>
            <a:r>
              <a:rPr lang="en-US" sz="2800" dirty="0">
                <a:ea typeface="Times New Roman"/>
              </a:rPr>
              <a:t>	</a:t>
            </a:r>
            <a:r>
              <a:rPr lang="en-US" sz="2500" dirty="0" smtClean="0">
                <a:ea typeface="Times New Roman"/>
              </a:rPr>
              <a:t>□ </a:t>
            </a:r>
            <a:r>
              <a:rPr lang="en-US" sz="2500" dirty="0">
                <a:ea typeface="Times New Roman"/>
              </a:rPr>
              <a:t>Verify all orders were accessioned in </a:t>
            </a:r>
            <a:r>
              <a:rPr lang="en-US" sz="2500" dirty="0" smtClean="0">
                <a:ea typeface="Times New Roman"/>
              </a:rPr>
              <a:t>CPRS</a:t>
            </a:r>
          </a:p>
          <a:p>
            <a:pPr marL="457200" lvl="1" indent="0">
              <a:spcBef>
                <a:spcPts val="0"/>
              </a:spcBef>
              <a:buNone/>
              <a:tabLst>
                <a:tab pos="228600" algn="l"/>
              </a:tabLst>
            </a:pPr>
            <a:r>
              <a:rPr lang="en-US" sz="2500" dirty="0">
                <a:ea typeface="Times New Roman"/>
              </a:rPr>
              <a:t>	</a:t>
            </a:r>
            <a:r>
              <a:rPr lang="en-US" sz="2500" dirty="0" smtClean="0">
                <a:ea typeface="Times New Roman"/>
              </a:rPr>
              <a:t>     </a:t>
            </a:r>
            <a:endParaRPr lang="en-US" sz="2500" dirty="0">
              <a:ea typeface="Times New Roman"/>
            </a:endParaRPr>
          </a:p>
          <a:p>
            <a:pPr lvl="2" indent="0">
              <a:spcBef>
                <a:spcPts val="0"/>
              </a:spcBef>
              <a:buNone/>
            </a:pPr>
            <a:r>
              <a:rPr lang="en-US" sz="1700" dirty="0">
                <a:ea typeface="Times New Roman"/>
              </a:rPr>
              <a:t> </a:t>
            </a:r>
          </a:p>
          <a:p>
            <a:pPr lvl="1">
              <a:spcBef>
                <a:spcPts val="0"/>
              </a:spcBef>
              <a:buFont typeface="Courier New"/>
              <a:buChar char="o"/>
              <a:tabLst>
                <a:tab pos="228600" algn="l"/>
              </a:tabLst>
            </a:pPr>
            <a:r>
              <a:rPr lang="en-US" sz="2800" dirty="0">
                <a:ea typeface="Times New Roman"/>
              </a:rPr>
              <a:t>Send Outs: Tech ID _________ Date/Time Received ________________________</a:t>
            </a:r>
          </a:p>
          <a:p>
            <a:pPr marL="457200" lvl="1" indent="0">
              <a:spcBef>
                <a:spcPts val="0"/>
              </a:spcBef>
              <a:buNone/>
              <a:tabLst>
                <a:tab pos="1143000" algn="l"/>
              </a:tabLst>
            </a:pPr>
            <a:r>
              <a:rPr lang="en-US" sz="2500" dirty="0" smtClean="0">
                <a:ea typeface="Times New Roman"/>
              </a:rPr>
              <a:t>               □ </a:t>
            </a:r>
            <a:r>
              <a:rPr lang="en-US" sz="2500" dirty="0">
                <a:ea typeface="Times New Roman"/>
              </a:rPr>
              <a:t>Verify all orders were accessioned in </a:t>
            </a:r>
            <a:r>
              <a:rPr lang="en-US" sz="2500" dirty="0" smtClean="0">
                <a:ea typeface="Times New Roman"/>
              </a:rPr>
              <a:t>CPRS</a:t>
            </a:r>
          </a:p>
          <a:p>
            <a:pPr marL="457200" lvl="1" indent="0">
              <a:spcBef>
                <a:spcPts val="0"/>
              </a:spcBef>
              <a:buNone/>
              <a:tabLst>
                <a:tab pos="1143000" algn="l"/>
              </a:tabLst>
            </a:pPr>
            <a:r>
              <a:rPr lang="en-US" sz="1700" dirty="0" smtClean="0">
                <a:ea typeface="Times New Roman"/>
              </a:rPr>
              <a:t>                             ________________________________________________________________</a:t>
            </a:r>
          </a:p>
          <a:p>
            <a:pPr marL="457200" lvl="1" indent="0">
              <a:spcBef>
                <a:spcPts val="0"/>
              </a:spcBef>
              <a:buNone/>
              <a:tabLst>
                <a:tab pos="1143000" algn="l"/>
              </a:tabLst>
            </a:pPr>
            <a:r>
              <a:rPr lang="en-US" sz="2500" dirty="0">
                <a:ea typeface="Times New Roman"/>
              </a:rPr>
              <a:t> </a:t>
            </a:r>
          </a:p>
          <a:p>
            <a:pPr lvl="1">
              <a:spcBef>
                <a:spcPts val="0"/>
              </a:spcBef>
              <a:buFont typeface="Courier New"/>
              <a:buChar char="o"/>
              <a:tabLst>
                <a:tab pos="228600" algn="l"/>
              </a:tabLst>
            </a:pPr>
            <a:r>
              <a:rPr lang="en-US" sz="2800" dirty="0">
                <a:ea typeface="Times New Roman"/>
              </a:rPr>
              <a:t>Cytology: Tech ID ___________Date/Time Received ________________________</a:t>
            </a:r>
          </a:p>
          <a:p>
            <a:pPr marL="0" marR="0" indent="0">
              <a:spcBef>
                <a:spcPts val="0"/>
              </a:spcBef>
              <a:spcAft>
                <a:spcPts val="0"/>
              </a:spcAft>
              <a:buNone/>
            </a:pPr>
            <a:r>
              <a:rPr lang="en-US" sz="2500" dirty="0" smtClean="0">
                <a:ea typeface="Times New Roman"/>
              </a:rPr>
              <a:t>                          </a:t>
            </a:r>
            <a:r>
              <a:rPr lang="en-US" sz="2500" dirty="0">
                <a:ea typeface="Times New Roman"/>
              </a:rPr>
              <a:t>Note:  If afterhours, place all remaining fluid and this flowsheet in Cytology refrigerator.  </a:t>
            </a:r>
          </a:p>
          <a:p>
            <a:pPr marL="0" marR="0" indent="0">
              <a:spcBef>
                <a:spcPts val="0"/>
              </a:spcBef>
              <a:spcAft>
                <a:spcPts val="0"/>
              </a:spcAft>
              <a:buNone/>
            </a:pPr>
            <a:r>
              <a:rPr lang="en-US" sz="2500" dirty="0" smtClean="0">
                <a:ea typeface="Times New Roman"/>
              </a:rPr>
              <a:t>                          Placed </a:t>
            </a:r>
            <a:r>
              <a:rPr lang="en-US" sz="2500" dirty="0">
                <a:ea typeface="Times New Roman"/>
              </a:rPr>
              <a:t>in Cytology refrigerator (Date/Time/By) ______________________________</a:t>
            </a:r>
          </a:p>
          <a:p>
            <a:pPr marL="0" marR="0" indent="0">
              <a:spcBef>
                <a:spcPts val="0"/>
              </a:spcBef>
              <a:spcAft>
                <a:spcPts val="0"/>
              </a:spcAft>
              <a:buNone/>
            </a:pPr>
            <a:r>
              <a:rPr lang="en-US" sz="2500" dirty="0">
                <a:ea typeface="Times New Roman"/>
              </a:rPr>
              <a:t> </a:t>
            </a:r>
          </a:p>
          <a:p>
            <a:pPr marL="0" indent="0">
              <a:buNone/>
            </a:pPr>
            <a:r>
              <a:rPr lang="en-US" sz="2500" dirty="0">
                <a:ea typeface="Times New Roman"/>
              </a:rPr>
              <a:t>COMMENTS: </a:t>
            </a:r>
            <a:r>
              <a:rPr lang="en-US" sz="2500" dirty="0" smtClean="0">
                <a:ea typeface="Times New Roman"/>
              </a:rPr>
              <a:t>________________________________________________________________________________________</a:t>
            </a:r>
          </a:p>
          <a:p>
            <a:endParaRPr lang="en-US" dirty="0">
              <a:latin typeface="Arial"/>
            </a:endParaRPr>
          </a:p>
          <a:p>
            <a:pPr marL="0" marR="0" indent="0" algn="ctr">
              <a:spcBef>
                <a:spcPts val="0"/>
              </a:spcBef>
              <a:spcAft>
                <a:spcPts val="0"/>
              </a:spcAft>
              <a:buNone/>
            </a:pPr>
            <a:r>
              <a:rPr lang="en-US" sz="2800" dirty="0">
                <a:solidFill>
                  <a:schemeClr val="tx1"/>
                </a:solidFill>
                <a:latin typeface="Arial"/>
                <a:ea typeface="Times New Roman"/>
              </a:rPr>
              <a:t>***ATTACH ORDER REQUISITION WITH FORM ***</a:t>
            </a:r>
            <a:endParaRPr lang="en-US" sz="2800" dirty="0">
              <a:solidFill>
                <a:schemeClr val="tx1"/>
              </a:solidFill>
              <a:latin typeface="Times New Roman"/>
              <a:ea typeface="Times New Roman"/>
            </a:endParaRPr>
          </a:p>
          <a:p>
            <a:pPr marL="0" marR="0" indent="0" algn="ctr">
              <a:spcBef>
                <a:spcPts val="0"/>
              </a:spcBef>
              <a:spcAft>
                <a:spcPts val="0"/>
              </a:spcAft>
              <a:buNone/>
            </a:pPr>
            <a:r>
              <a:rPr lang="en-US" dirty="0">
                <a:solidFill>
                  <a:schemeClr val="tx1"/>
                </a:solidFill>
                <a:latin typeface="Arial"/>
                <a:ea typeface="Times New Roman"/>
              </a:rPr>
              <a:t>PLACE COMPLETED FORM IN HEMATOLOGY BLACK FILE TRAY</a:t>
            </a:r>
            <a:endParaRPr lang="en-US" sz="2800" dirty="0">
              <a:solidFill>
                <a:schemeClr val="tx1"/>
              </a:solidFill>
              <a:latin typeface="Times New Roman"/>
              <a:ea typeface="Times New Roman"/>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80318519"/>
              </p:ext>
            </p:extLst>
          </p:nvPr>
        </p:nvGraphicFramePr>
        <p:xfrm>
          <a:off x="1143000" y="304800"/>
          <a:ext cx="6572250" cy="883920"/>
        </p:xfrm>
        <a:graphic>
          <a:graphicData uri="http://schemas.openxmlformats.org/drawingml/2006/table">
            <a:tbl>
              <a:tblPr firstRow="1" firstCol="1" lastRow="1" lastCol="1" bandRow="1" bandCol="1"/>
              <a:tblGrid>
                <a:gridCol w="3086100"/>
                <a:gridCol w="2400300"/>
                <a:gridCol w="1085850"/>
              </a:tblGrid>
              <a:tr h="0">
                <a:tc>
                  <a:txBody>
                    <a:bodyPr/>
                    <a:lstStyle/>
                    <a:p>
                      <a:pPr marL="0" marR="0">
                        <a:spcBef>
                          <a:spcPts val="0"/>
                        </a:spcBef>
                        <a:spcAft>
                          <a:spcPts val="0"/>
                        </a:spcAft>
                      </a:pPr>
                      <a:r>
                        <a:rPr lang="en-US" sz="1000" i="1">
                          <a:effectLst/>
                          <a:latin typeface="Arial"/>
                          <a:ea typeface="Times New Roman"/>
                        </a:rPr>
                        <a:t>Greater Los Angeles VA Medical Center</a:t>
                      </a:r>
                      <a:endParaRPr lang="en-US" sz="1200">
                        <a:effectLst/>
                        <a:latin typeface="Times New Roman"/>
                        <a:ea typeface="Times New Roman"/>
                      </a:endParaRPr>
                    </a:p>
                    <a:p>
                      <a:pPr marL="0" marR="0">
                        <a:spcBef>
                          <a:spcPts val="0"/>
                        </a:spcBef>
                        <a:spcAft>
                          <a:spcPts val="0"/>
                        </a:spcAft>
                      </a:pPr>
                      <a:r>
                        <a:rPr lang="en-US" sz="1000" i="1">
                          <a:effectLst/>
                          <a:latin typeface="Arial"/>
                          <a:ea typeface="Times New Roman"/>
                        </a:rPr>
                        <a:t>Pathology and Laboratory Medicine Service</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a:ea typeface="Times New Roman"/>
                        </a:rPr>
                        <a:t>Page</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spcBef>
                          <a:spcPts val="0"/>
                        </a:spcBef>
                        <a:spcAft>
                          <a:spcPts val="0"/>
                        </a:spcAft>
                      </a:pPr>
                      <a:r>
                        <a:rPr lang="en-US" sz="1200">
                          <a:effectLst/>
                          <a:latin typeface="Arial"/>
                          <a:ea typeface="Times New Roman"/>
                        </a:rPr>
                        <a:t>1 of 1</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effectLst/>
                          <a:latin typeface="Arial"/>
                          <a:ea typeface="Times New Roman"/>
                        </a:rPr>
                        <a:t>Document Title:</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spcBef>
                          <a:spcPts val="0"/>
                        </a:spcBef>
                        <a:spcAft>
                          <a:spcPts val="0"/>
                        </a:spcAft>
                      </a:pPr>
                      <a:r>
                        <a:rPr lang="en-US" sz="1000">
                          <a:effectLst/>
                          <a:latin typeface="Arial"/>
                          <a:ea typeface="Times New Roman"/>
                        </a:rPr>
                        <a:t>Document Number</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spcBef>
                          <a:spcPts val="0"/>
                        </a:spcBef>
                        <a:spcAft>
                          <a:spcPts val="0"/>
                        </a:spcAft>
                      </a:pPr>
                      <a:r>
                        <a:rPr lang="en-US" sz="1400" b="1">
                          <a:effectLst/>
                          <a:latin typeface="Arial"/>
                          <a:ea typeface="Times New Roman"/>
                        </a:rPr>
                        <a:t> </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a:lstStyle/>
                    <a:p>
                      <a:pPr marL="0" marR="0">
                        <a:spcBef>
                          <a:spcPts val="0"/>
                        </a:spcBef>
                        <a:spcAft>
                          <a:spcPts val="0"/>
                        </a:spcAft>
                      </a:pPr>
                      <a:r>
                        <a:rPr lang="en-US" sz="1400" b="1">
                          <a:effectLst/>
                          <a:latin typeface="Arial"/>
                          <a:ea typeface="Times New Roman"/>
                        </a:rPr>
                        <a:t>BODY FLUID TRACKING FORM</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a:ea typeface="Times New Roman"/>
                        </a:rPr>
                        <a:t>Revision Date</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spcBef>
                          <a:spcPts val="0"/>
                        </a:spcBef>
                        <a:spcAft>
                          <a:spcPts val="0"/>
                        </a:spcAft>
                      </a:pPr>
                      <a:r>
                        <a:rPr lang="en-US" sz="1200">
                          <a:effectLst/>
                          <a:latin typeface="Arial"/>
                          <a:ea typeface="Times New Roman"/>
                        </a:rPr>
                        <a:t> </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marL="0" marR="0">
                        <a:spcBef>
                          <a:spcPts val="0"/>
                        </a:spcBef>
                        <a:spcAft>
                          <a:spcPts val="0"/>
                        </a:spcAft>
                      </a:pPr>
                      <a:r>
                        <a:rPr lang="en-US" sz="1000">
                          <a:effectLst/>
                          <a:latin typeface="Arial"/>
                          <a:ea typeface="Times New Roman"/>
                        </a:rPr>
                        <a:t>Effective Date: 9/8/2014</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spcBef>
                          <a:spcPts val="0"/>
                        </a:spcBef>
                        <a:spcAft>
                          <a:spcPts val="0"/>
                        </a:spcAft>
                      </a:pPr>
                      <a:r>
                        <a:rPr lang="en-US" sz="1200" dirty="0">
                          <a:effectLst/>
                          <a:latin typeface="Arial"/>
                          <a:ea typeface="Times New Roman"/>
                        </a:rPr>
                        <a:t> </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78776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Histology/Cytology Specimens </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Clinical staff </a:t>
            </a:r>
            <a:r>
              <a:rPr lang="en-US" dirty="0" smtClean="0"/>
              <a:t>are required </a:t>
            </a:r>
            <a:r>
              <a:rPr lang="en-US" dirty="0"/>
              <a:t>to fill out the delivery chain of custody form for each sample </a:t>
            </a:r>
            <a:r>
              <a:rPr lang="en-US" dirty="0" smtClean="0"/>
              <a:t>submitted </a:t>
            </a:r>
            <a:endParaRPr lang="en-US" dirty="0"/>
          </a:p>
          <a:p>
            <a:pPr lvl="0"/>
            <a:r>
              <a:rPr lang="en-US" b="1" dirty="0"/>
              <a:t>All</a:t>
            </a:r>
            <a:r>
              <a:rPr lang="en-US" dirty="0"/>
              <a:t> entries in the log must be acknowledged by SA staff with their initial</a:t>
            </a:r>
          </a:p>
          <a:p>
            <a:pPr lvl="0"/>
            <a:r>
              <a:rPr lang="en-US" dirty="0"/>
              <a:t>After </a:t>
            </a:r>
            <a:r>
              <a:rPr lang="en-US" dirty="0" smtClean="0"/>
              <a:t>recording, the sample </a:t>
            </a:r>
            <a:r>
              <a:rPr lang="en-US" dirty="0"/>
              <a:t>is placed in the Histology Locked </a:t>
            </a:r>
            <a:r>
              <a:rPr lang="en-US" dirty="0" smtClean="0"/>
              <a:t>bin </a:t>
            </a:r>
            <a:r>
              <a:rPr lang="en-US" b="1" dirty="0" smtClean="0"/>
              <a:t>by the SA Staff</a:t>
            </a:r>
            <a:endParaRPr lang="en-US" b="1" dirty="0"/>
          </a:p>
          <a:p>
            <a:pPr lvl="0"/>
            <a:r>
              <a:rPr lang="en-US" dirty="0" smtClean="0"/>
              <a:t>Histology </a:t>
            </a:r>
            <a:r>
              <a:rPr lang="en-US" dirty="0"/>
              <a:t>staff will pick up </a:t>
            </a:r>
            <a:r>
              <a:rPr lang="en-US" dirty="0" smtClean="0"/>
              <a:t>samples</a:t>
            </a:r>
          </a:p>
          <a:p>
            <a:pPr lvl="0"/>
            <a:r>
              <a:rPr lang="en-US" dirty="0" smtClean="0"/>
              <a:t>Notify Histology Supervisor or Specimen Acquisition (SA) when problems arise</a:t>
            </a:r>
          </a:p>
          <a:p>
            <a:pPr lvl="0"/>
            <a:r>
              <a:rPr lang="en-US" dirty="0" smtClean="0"/>
              <a:t>Off hours-specimen pickup will be the following working day </a:t>
            </a:r>
          </a:p>
          <a:p>
            <a:pPr lvl="0"/>
            <a:r>
              <a:rPr lang="en-US" dirty="0" smtClean="0"/>
              <a:t>Refrigerated </a:t>
            </a:r>
            <a:r>
              <a:rPr lang="en-US" dirty="0"/>
              <a:t>samples are placed in SA refrigerator container labeled </a:t>
            </a:r>
            <a:r>
              <a:rPr lang="en-US" b="1" i="1" dirty="0"/>
              <a:t>AP </a:t>
            </a:r>
            <a:r>
              <a:rPr lang="en-US" b="1" i="1" dirty="0" smtClean="0"/>
              <a:t>container</a:t>
            </a:r>
          </a:p>
          <a:p>
            <a:pPr marL="0" lvl="0" indent="0">
              <a:buNone/>
            </a:pPr>
            <a:endParaRPr lang="en-US" b="1" i="1" dirty="0"/>
          </a:p>
        </p:txBody>
      </p:sp>
    </p:spTree>
    <p:extLst>
      <p:ext uri="{BB962C8B-B14F-4D97-AF65-F5344CB8AC3E}">
        <p14:creationId xmlns:p14="http://schemas.microsoft.com/office/powerpoint/2010/main" val="2603978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Chain of Custody Log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66363212"/>
              </p:ext>
            </p:extLst>
          </p:nvPr>
        </p:nvGraphicFramePr>
        <p:xfrm>
          <a:off x="765370" y="1600199"/>
          <a:ext cx="7613259" cy="1756926"/>
        </p:xfrm>
        <a:graphic>
          <a:graphicData uri="http://schemas.openxmlformats.org/drawingml/2006/table">
            <a:tbl>
              <a:tblPr firstRow="1" firstCol="1" bandRow="1"/>
              <a:tblGrid>
                <a:gridCol w="522478"/>
                <a:gridCol w="559799"/>
                <a:gridCol w="793048"/>
                <a:gridCol w="886348"/>
                <a:gridCol w="932998"/>
                <a:gridCol w="746398"/>
                <a:gridCol w="634438"/>
                <a:gridCol w="634438"/>
                <a:gridCol w="634438"/>
                <a:gridCol w="634438"/>
                <a:gridCol w="634438"/>
              </a:tblGrid>
              <a:tr h="734715">
                <a:tc>
                  <a:txBody>
                    <a:bodyPr/>
                    <a:lstStyle/>
                    <a:p>
                      <a:pPr marL="0" marR="0" algn="ctr">
                        <a:lnSpc>
                          <a:spcPct val="115000"/>
                        </a:lnSpc>
                        <a:spcBef>
                          <a:spcPts val="0"/>
                        </a:spcBef>
                        <a:spcAft>
                          <a:spcPts val="0"/>
                        </a:spcAft>
                      </a:pPr>
                      <a:r>
                        <a:rPr lang="en-US" sz="700" dirty="0">
                          <a:effectLst/>
                          <a:latin typeface="Calibri"/>
                          <a:ea typeface="Calibri"/>
                          <a:cs typeface="Times New Roman"/>
                        </a:rPr>
                        <a:t>Date</a:t>
                      </a:r>
                      <a:endParaRPr lang="en-US" sz="900" dirty="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700">
                          <a:effectLst/>
                          <a:latin typeface="Calibri"/>
                          <a:ea typeface="Calibri"/>
                          <a:cs typeface="Times New Roman"/>
                        </a:rPr>
                        <a:t>Time</a:t>
                      </a:r>
                      <a:endParaRPr lang="en-US" sz="900">
                        <a:effectLst/>
                        <a:latin typeface="Calibri"/>
                        <a:ea typeface="Calibri"/>
                        <a:cs typeface="Times New Roman"/>
                      </a:endParaRPr>
                    </a:p>
                    <a:p>
                      <a:pPr marL="0" marR="0" algn="ctr">
                        <a:lnSpc>
                          <a:spcPct val="115000"/>
                        </a:lnSpc>
                        <a:spcBef>
                          <a:spcPts val="0"/>
                        </a:spcBef>
                        <a:spcAft>
                          <a:spcPts val="0"/>
                        </a:spcAft>
                      </a:pPr>
                      <a:r>
                        <a:rPr lang="en-US" sz="700">
                          <a:effectLst/>
                          <a:latin typeface="Calibri"/>
                          <a:ea typeface="Calibri"/>
                          <a:cs typeface="Times New Roman"/>
                        </a:rPr>
                        <a:t>Delivered</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700">
                          <a:effectLst/>
                          <a:latin typeface="Calibri"/>
                          <a:ea typeface="Calibri"/>
                          <a:cs typeface="Times New Roman"/>
                        </a:rPr>
                        <a:t>Location where Specimen was Collected</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700">
                          <a:effectLst/>
                          <a:latin typeface="Calibri"/>
                          <a:ea typeface="Calibri"/>
                          <a:cs typeface="Times New Roman"/>
                        </a:rPr>
                        <a:t>Patient ID</a:t>
                      </a:r>
                      <a:endParaRPr lang="en-US" sz="900">
                        <a:effectLst/>
                        <a:latin typeface="Calibri"/>
                        <a:ea typeface="Calibri"/>
                        <a:cs typeface="Times New Roman"/>
                      </a:endParaRPr>
                    </a:p>
                    <a:p>
                      <a:pPr marL="0" marR="0" algn="ctr">
                        <a:lnSpc>
                          <a:spcPct val="115000"/>
                        </a:lnSpc>
                        <a:spcBef>
                          <a:spcPts val="0"/>
                        </a:spcBef>
                        <a:spcAft>
                          <a:spcPts val="0"/>
                        </a:spcAft>
                      </a:pPr>
                      <a:r>
                        <a:rPr lang="en-US" sz="700">
                          <a:effectLst/>
                          <a:latin typeface="Calibri"/>
                          <a:ea typeface="Calibri"/>
                          <a:cs typeface="Times New Roman"/>
                        </a:rPr>
                        <a:t>Last Name Initial and Last 4 SSN</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700">
                          <a:effectLst/>
                          <a:latin typeface="Calibri"/>
                          <a:ea typeface="Calibri"/>
                          <a:cs typeface="Times New Roman"/>
                        </a:rPr>
                        <a:t>Name of Person Delivering</a:t>
                      </a:r>
                      <a:endParaRPr lang="en-US" sz="900">
                        <a:effectLst/>
                        <a:latin typeface="Calibri"/>
                        <a:ea typeface="Calibri"/>
                        <a:cs typeface="Times New Roman"/>
                      </a:endParaRPr>
                    </a:p>
                    <a:p>
                      <a:pPr marL="0" marR="0" algn="ctr">
                        <a:lnSpc>
                          <a:spcPct val="115000"/>
                        </a:lnSpc>
                        <a:spcBef>
                          <a:spcPts val="0"/>
                        </a:spcBef>
                        <a:spcAft>
                          <a:spcPts val="0"/>
                        </a:spcAft>
                      </a:pPr>
                      <a:r>
                        <a:rPr lang="en-US" sz="700">
                          <a:effectLst/>
                          <a:latin typeface="Calibri"/>
                          <a:ea typeface="Calibri"/>
                          <a:cs typeface="Times New Roman"/>
                        </a:rPr>
                        <a:t>Please Print</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700">
                          <a:effectLst/>
                          <a:latin typeface="Calibri"/>
                          <a:ea typeface="Calibri"/>
                          <a:cs typeface="Times New Roman"/>
                        </a:rPr>
                        <a:t>Contact Telephone Number and ext.</a:t>
                      </a:r>
                      <a:endParaRPr lang="en-US" sz="900">
                        <a:effectLst/>
                        <a:latin typeface="Calibri"/>
                        <a:ea typeface="Calibri"/>
                        <a:cs typeface="Times New Roman"/>
                      </a:endParaRPr>
                    </a:p>
                    <a:p>
                      <a:pPr marL="0" marR="0" algn="ctr">
                        <a:lnSpc>
                          <a:spcPct val="115000"/>
                        </a:lnSpc>
                        <a:spcBef>
                          <a:spcPts val="0"/>
                        </a:spcBef>
                        <a:spcAft>
                          <a:spcPts val="0"/>
                        </a:spcAft>
                      </a:pPr>
                      <a:r>
                        <a:rPr lang="en-US" sz="7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700">
                          <a:effectLst/>
                          <a:latin typeface="Calibri"/>
                          <a:ea typeface="Calibri"/>
                          <a:cs typeface="Times New Roman"/>
                        </a:rPr>
                        <a:t># of Items delivered</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700">
                          <a:effectLst/>
                          <a:latin typeface="Calibri"/>
                          <a:ea typeface="Calibri"/>
                          <a:cs typeface="Times New Roman"/>
                        </a:rPr>
                        <a:t>SA Check In SA Tech Initials</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700">
                          <a:effectLst/>
                          <a:latin typeface="Calibri"/>
                          <a:ea typeface="Calibri"/>
                          <a:cs typeface="Times New Roman"/>
                        </a:rPr>
                        <a:t># of Items Rec’d by</a:t>
                      </a:r>
                      <a:endParaRPr lang="en-US" sz="900">
                        <a:effectLst/>
                        <a:latin typeface="Calibri"/>
                        <a:ea typeface="Calibri"/>
                        <a:cs typeface="Times New Roman"/>
                      </a:endParaRPr>
                    </a:p>
                    <a:p>
                      <a:pPr marL="0" marR="0" algn="ctr">
                        <a:lnSpc>
                          <a:spcPct val="115000"/>
                        </a:lnSpc>
                        <a:spcBef>
                          <a:spcPts val="0"/>
                        </a:spcBef>
                        <a:spcAft>
                          <a:spcPts val="0"/>
                        </a:spcAft>
                      </a:pPr>
                      <a:r>
                        <a:rPr lang="en-US" sz="700">
                          <a:effectLst/>
                          <a:latin typeface="Calibri"/>
                          <a:ea typeface="Calibri"/>
                          <a:cs typeface="Times New Roman"/>
                        </a:rPr>
                        <a:t>SA Staff</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700" dirty="0">
                          <a:effectLst/>
                          <a:latin typeface="Calibri"/>
                          <a:ea typeface="Calibri"/>
                          <a:cs typeface="Times New Roman"/>
                        </a:rPr>
                        <a:t>AP Check In</a:t>
                      </a:r>
                      <a:endParaRPr lang="en-US" sz="900" dirty="0">
                        <a:effectLst/>
                        <a:latin typeface="Calibri"/>
                        <a:ea typeface="Calibri"/>
                        <a:cs typeface="Times New Roman"/>
                      </a:endParaRPr>
                    </a:p>
                    <a:p>
                      <a:pPr marL="0" marR="0" algn="ctr">
                        <a:lnSpc>
                          <a:spcPct val="115000"/>
                        </a:lnSpc>
                        <a:spcBef>
                          <a:spcPts val="0"/>
                        </a:spcBef>
                        <a:spcAft>
                          <a:spcPts val="0"/>
                        </a:spcAft>
                      </a:pPr>
                      <a:r>
                        <a:rPr lang="en-US" sz="700" dirty="0">
                          <a:effectLst/>
                          <a:latin typeface="Calibri"/>
                          <a:ea typeface="Calibri"/>
                          <a:cs typeface="Times New Roman"/>
                        </a:rPr>
                        <a:t>Tech Initials</a:t>
                      </a:r>
                      <a:endParaRPr lang="en-US" sz="900" dirty="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marL="0" marR="0" algn="ctr">
                        <a:lnSpc>
                          <a:spcPct val="115000"/>
                        </a:lnSpc>
                        <a:spcBef>
                          <a:spcPts val="0"/>
                        </a:spcBef>
                        <a:spcAft>
                          <a:spcPts val="0"/>
                        </a:spcAft>
                      </a:pPr>
                      <a:r>
                        <a:rPr lang="en-US" sz="700" dirty="0">
                          <a:effectLst/>
                          <a:latin typeface="Calibri"/>
                          <a:ea typeface="Calibri"/>
                          <a:cs typeface="Times New Roman"/>
                        </a:rPr>
                        <a:t># of items Rec’d by</a:t>
                      </a:r>
                      <a:endParaRPr lang="en-US" sz="900" dirty="0">
                        <a:effectLst/>
                        <a:latin typeface="Calibri"/>
                        <a:ea typeface="Calibri"/>
                        <a:cs typeface="Times New Roman"/>
                      </a:endParaRPr>
                    </a:p>
                    <a:p>
                      <a:pPr marL="0" marR="0" algn="ctr">
                        <a:lnSpc>
                          <a:spcPct val="115000"/>
                        </a:lnSpc>
                        <a:spcBef>
                          <a:spcPts val="0"/>
                        </a:spcBef>
                        <a:spcAft>
                          <a:spcPts val="0"/>
                        </a:spcAft>
                      </a:pPr>
                      <a:r>
                        <a:rPr lang="en-US" sz="700" dirty="0">
                          <a:effectLst/>
                          <a:latin typeface="Calibri"/>
                          <a:ea typeface="Calibri"/>
                          <a:cs typeface="Times New Roman"/>
                        </a:rPr>
                        <a:t>AP Staff</a:t>
                      </a:r>
                      <a:endParaRPr lang="en-US" sz="900" dirty="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r>
              <a:tr h="340737">
                <a:tc>
                  <a:txBody>
                    <a:bodyPr/>
                    <a:lstStyle/>
                    <a:p>
                      <a:pPr marL="0" marR="0" algn="ctr">
                        <a:lnSpc>
                          <a:spcPct val="115000"/>
                        </a:lnSpc>
                        <a:spcBef>
                          <a:spcPts val="0"/>
                        </a:spcBef>
                        <a:spcAft>
                          <a:spcPts val="0"/>
                        </a:spcAft>
                      </a:pPr>
                      <a:r>
                        <a:rPr lang="en-US" sz="800" dirty="0">
                          <a:effectLst/>
                          <a:latin typeface="Calibri"/>
                          <a:ea typeface="Calibri"/>
                          <a:cs typeface="Times New Roman"/>
                        </a:rPr>
                        <a:t> </a:t>
                      </a:r>
                      <a:endParaRPr lang="en-US" sz="900" dirty="0">
                        <a:effectLst/>
                        <a:latin typeface="Calibri"/>
                        <a:ea typeface="Calibri"/>
                        <a:cs typeface="Times New Roman"/>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737">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effectLst/>
                          <a:latin typeface="Calibri"/>
                          <a:ea typeface="Calibri"/>
                          <a:cs typeface="Times New Roman"/>
                        </a:rPr>
                        <a:t> </a:t>
                      </a:r>
                      <a:endParaRPr lang="en-US" sz="900" dirty="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effectLst/>
                          <a:latin typeface="Calibri"/>
                          <a:ea typeface="Calibri"/>
                          <a:cs typeface="Times New Roman"/>
                        </a:rPr>
                        <a:t> </a:t>
                      </a:r>
                      <a:endParaRPr lang="en-US" sz="900" dirty="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737">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a:ea typeface="Calibri"/>
                          <a:cs typeface="Times New Roman"/>
                        </a:rPr>
                        <a:t> </a:t>
                      </a:r>
                      <a:endParaRPr lang="en-US" sz="900">
                        <a:effectLst/>
                        <a:latin typeface="Calibri"/>
                        <a:ea typeface="Calibri"/>
                        <a:cs typeface="Times New Roman"/>
                      </a:endParaRP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effectLst/>
                          <a:latin typeface="Calibri"/>
                          <a:ea typeface="Calibri"/>
                          <a:cs typeface="Times New Roman"/>
                        </a:rPr>
                        <a:t> </a:t>
                      </a:r>
                      <a:endParaRPr lang="en-US" sz="900" dirty="0">
                        <a:effectLst/>
                        <a:latin typeface="Calibri"/>
                        <a:ea typeface="Calibri"/>
                        <a:cs typeface="Times New Roman"/>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762000" y="3581400"/>
            <a:ext cx="7620000" cy="2585323"/>
          </a:xfrm>
          <a:prstGeom prst="rect">
            <a:avLst/>
          </a:prstGeom>
        </p:spPr>
        <p:txBody>
          <a:bodyPr wrap="square">
            <a:spAutoFit/>
          </a:bodyPr>
          <a:lstStyle/>
          <a:p>
            <a:pPr marL="285750" indent="-285750">
              <a:buFont typeface="Arial" panose="020B0604020202020204" pitchFamily="34" charset="0"/>
              <a:buChar char="•"/>
              <a:tabLst>
                <a:tab pos="2971800" algn="ctr"/>
                <a:tab pos="5943600" algn="r"/>
              </a:tabLst>
            </a:pPr>
            <a:r>
              <a:rPr lang="en-US" dirty="0" smtClean="0">
                <a:solidFill>
                  <a:schemeClr val="tx1">
                    <a:lumMod val="50000"/>
                    <a:lumOff val="50000"/>
                  </a:schemeClr>
                </a:solidFill>
                <a:effectLst/>
                <a:latin typeface="+mj-lt"/>
                <a:ea typeface="Calibri"/>
                <a:cs typeface="Times New Roman"/>
              </a:rPr>
              <a:t>Individual delivering the specimen fills out </a:t>
            </a:r>
            <a:r>
              <a:rPr lang="en-US" dirty="0" smtClean="0">
                <a:solidFill>
                  <a:schemeClr val="tx1">
                    <a:lumMod val="50000"/>
                    <a:lumOff val="50000"/>
                  </a:schemeClr>
                </a:solidFill>
                <a:effectLst/>
                <a:highlight>
                  <a:srgbClr val="FFFF00"/>
                </a:highlight>
                <a:latin typeface="+mj-lt"/>
                <a:ea typeface="Calibri"/>
                <a:cs typeface="Times New Roman"/>
              </a:rPr>
              <a:t>YELLOW</a:t>
            </a:r>
            <a:r>
              <a:rPr lang="en-US" dirty="0" smtClean="0">
                <a:solidFill>
                  <a:schemeClr val="tx1">
                    <a:lumMod val="50000"/>
                    <a:lumOff val="50000"/>
                  </a:schemeClr>
                </a:solidFill>
                <a:effectLst/>
                <a:latin typeface="+mj-lt"/>
                <a:ea typeface="Calibri"/>
                <a:cs typeface="Times New Roman"/>
              </a:rPr>
              <a:t> columns</a:t>
            </a:r>
          </a:p>
          <a:p>
            <a:pPr marL="285750" indent="-285750">
              <a:buFont typeface="Arial" panose="020B0604020202020204" pitchFamily="34" charset="0"/>
              <a:buChar char="•"/>
              <a:tabLst>
                <a:tab pos="2971800" algn="ctr"/>
                <a:tab pos="5943600" algn="r"/>
              </a:tabLst>
            </a:pPr>
            <a:r>
              <a:rPr lang="en-US" dirty="0" smtClean="0">
                <a:solidFill>
                  <a:schemeClr val="tx1">
                    <a:lumMod val="50000"/>
                    <a:lumOff val="50000"/>
                  </a:schemeClr>
                </a:solidFill>
                <a:effectLst/>
                <a:latin typeface="+mj-lt"/>
                <a:ea typeface="Calibri"/>
                <a:cs typeface="Times New Roman"/>
              </a:rPr>
              <a:t>Specimen Acquisition staff verify receipt of specimens in </a:t>
            </a:r>
            <a:r>
              <a:rPr lang="en-US" dirty="0" smtClean="0">
                <a:solidFill>
                  <a:schemeClr val="tx1">
                    <a:lumMod val="50000"/>
                    <a:lumOff val="50000"/>
                  </a:schemeClr>
                </a:solidFill>
                <a:effectLst/>
                <a:highlight>
                  <a:srgbClr val="00FF00"/>
                </a:highlight>
                <a:latin typeface="+mj-lt"/>
                <a:ea typeface="Calibri"/>
                <a:cs typeface="Times New Roman"/>
              </a:rPr>
              <a:t>GREEN</a:t>
            </a:r>
            <a:r>
              <a:rPr lang="en-US" dirty="0" smtClean="0">
                <a:solidFill>
                  <a:schemeClr val="tx1">
                    <a:lumMod val="50000"/>
                    <a:lumOff val="50000"/>
                  </a:schemeClr>
                </a:solidFill>
                <a:effectLst/>
                <a:latin typeface="+mj-lt"/>
                <a:ea typeface="Calibri"/>
                <a:cs typeface="Times New Roman"/>
              </a:rPr>
              <a:t> columns</a:t>
            </a:r>
          </a:p>
          <a:p>
            <a:pPr marL="285750" indent="-285750">
              <a:buFont typeface="Arial" panose="020B0604020202020204" pitchFamily="34" charset="0"/>
              <a:buChar char="•"/>
              <a:tabLst>
                <a:tab pos="2971800" algn="ctr"/>
                <a:tab pos="5943600" algn="r"/>
              </a:tabLst>
            </a:pPr>
            <a:r>
              <a:rPr lang="en-US" dirty="0" smtClean="0">
                <a:solidFill>
                  <a:schemeClr val="tx1">
                    <a:lumMod val="50000"/>
                    <a:lumOff val="50000"/>
                  </a:schemeClr>
                </a:solidFill>
                <a:effectLst/>
                <a:latin typeface="+mj-lt"/>
                <a:ea typeface="Calibri"/>
                <a:cs typeface="Times New Roman"/>
              </a:rPr>
              <a:t>Histology staff verify receipt of specimens in </a:t>
            </a:r>
            <a:r>
              <a:rPr lang="en-US" dirty="0" smtClean="0">
                <a:solidFill>
                  <a:schemeClr val="bg1"/>
                </a:solidFill>
                <a:effectLst/>
                <a:highlight>
                  <a:srgbClr val="FF0000"/>
                </a:highlight>
                <a:latin typeface="+mj-lt"/>
                <a:ea typeface="Calibri"/>
                <a:cs typeface="Times New Roman"/>
              </a:rPr>
              <a:t>RED</a:t>
            </a:r>
            <a:r>
              <a:rPr lang="en-US" dirty="0" smtClean="0">
                <a:solidFill>
                  <a:schemeClr val="tx1">
                    <a:lumMod val="50000"/>
                    <a:lumOff val="50000"/>
                  </a:schemeClr>
                </a:solidFill>
                <a:effectLst/>
                <a:latin typeface="+mj-lt"/>
                <a:ea typeface="Calibri"/>
                <a:cs typeface="Times New Roman"/>
              </a:rPr>
              <a:t> columns</a:t>
            </a:r>
          </a:p>
          <a:p>
            <a:pPr marL="285750" indent="-285750">
              <a:buFont typeface="Arial" panose="020B0604020202020204" pitchFamily="34" charset="0"/>
              <a:buChar char="•"/>
              <a:tabLst>
                <a:tab pos="2971800" algn="ctr"/>
                <a:tab pos="5943600" algn="r"/>
              </a:tabLst>
            </a:pPr>
            <a:r>
              <a:rPr lang="en-US" dirty="0" smtClean="0">
                <a:solidFill>
                  <a:schemeClr val="tx1">
                    <a:lumMod val="50000"/>
                    <a:lumOff val="50000"/>
                  </a:schemeClr>
                </a:solidFill>
                <a:latin typeface="+mj-lt"/>
                <a:ea typeface="Calibri"/>
                <a:cs typeface="Times New Roman"/>
              </a:rPr>
              <a:t>At the end of each tour, open the lock box and review the contents. Ensure that all specimens are accounted for AND are correctly identified and distributed. Check for fluids or other samples that may have accidentally been placed in the locked bin.  </a:t>
            </a:r>
            <a:endParaRPr lang="en-US" dirty="0">
              <a:solidFill>
                <a:schemeClr val="tx1">
                  <a:lumMod val="50000"/>
                  <a:lumOff val="50000"/>
                </a:schemeClr>
              </a:solidFill>
              <a:effectLst/>
              <a:latin typeface="+mj-lt"/>
              <a:ea typeface="Calibri"/>
              <a:cs typeface="Times New Roman"/>
            </a:endParaRPr>
          </a:p>
        </p:txBody>
      </p:sp>
    </p:spTree>
    <p:extLst>
      <p:ext uri="{BB962C8B-B14F-4D97-AF65-F5344CB8AC3E}">
        <p14:creationId xmlns:p14="http://schemas.microsoft.com/office/powerpoint/2010/main" val="2806831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Handling Problems</a:t>
            </a:r>
            <a:endParaRPr lang="en-US" dirty="0"/>
          </a:p>
        </p:txBody>
      </p:sp>
      <p:sp>
        <p:nvSpPr>
          <p:cNvPr id="3" name="Content Placeholder 2"/>
          <p:cNvSpPr>
            <a:spLocks noGrp="1"/>
          </p:cNvSpPr>
          <p:nvPr>
            <p:ph idx="1"/>
          </p:nvPr>
        </p:nvSpPr>
        <p:spPr>
          <a:xfrm>
            <a:off x="457200" y="1676400"/>
            <a:ext cx="8229600" cy="4495800"/>
          </a:xfrm>
        </p:spPr>
        <p:txBody>
          <a:bodyPr>
            <a:normAutofit lnSpcReduction="10000"/>
          </a:bodyPr>
          <a:lstStyle/>
          <a:p>
            <a:r>
              <a:rPr lang="en-US" dirty="0" smtClean="0"/>
              <a:t>Irreplaceable specimens: </a:t>
            </a:r>
          </a:p>
          <a:p>
            <a:pPr lvl="1"/>
            <a:r>
              <a:rPr lang="en-US" dirty="0" smtClean="0"/>
              <a:t>Providers will have an opportunity to correct misidentification errors</a:t>
            </a:r>
          </a:p>
          <a:p>
            <a:pPr lvl="1"/>
            <a:r>
              <a:rPr lang="en-US" dirty="0" smtClean="0"/>
              <a:t>Providers will have to fill out form and sign it taking full responsibility</a:t>
            </a:r>
          </a:p>
          <a:p>
            <a:pPr lvl="1"/>
            <a:r>
              <a:rPr lang="en-US" dirty="0" smtClean="0"/>
              <a:t>A copy </a:t>
            </a:r>
            <a:r>
              <a:rPr lang="en-US" dirty="0"/>
              <a:t>of the form goes to the Section Supervisor and Path and Lab QA </a:t>
            </a:r>
            <a:r>
              <a:rPr lang="en-US" dirty="0" smtClean="0"/>
              <a:t>Office</a:t>
            </a:r>
          </a:p>
          <a:p>
            <a:pPr lvl="1"/>
            <a:r>
              <a:rPr lang="en-US" dirty="0" smtClean="0"/>
              <a:t>A </a:t>
            </a:r>
            <a:r>
              <a:rPr lang="en-US" dirty="0" err="1" smtClean="0"/>
              <a:t>linc</a:t>
            </a:r>
            <a:r>
              <a:rPr lang="en-US" dirty="0" smtClean="0"/>
              <a:t> will be filed </a:t>
            </a:r>
          </a:p>
          <a:p>
            <a:r>
              <a:rPr lang="en-US" dirty="0" smtClean="0"/>
              <a:t>Replaceable specimens</a:t>
            </a:r>
          </a:p>
          <a:p>
            <a:pPr lvl="1"/>
            <a:r>
              <a:rPr lang="en-US" dirty="0" smtClean="0"/>
              <a:t>Sample(s) will be recollected</a:t>
            </a:r>
            <a:endParaRPr lang="en-US" dirty="0"/>
          </a:p>
          <a:p>
            <a:pPr marL="400050"/>
            <a:r>
              <a:rPr lang="en-US" dirty="0" smtClean="0"/>
              <a:t>Phone calls regarding missing specimens</a:t>
            </a:r>
          </a:p>
          <a:p>
            <a:pPr marL="800100" lvl="1"/>
            <a:r>
              <a:rPr lang="en-US" dirty="0" smtClean="0"/>
              <a:t>Immediately begin a search</a:t>
            </a:r>
          </a:p>
          <a:p>
            <a:pPr marL="800100" lvl="1"/>
            <a:r>
              <a:rPr lang="en-US" dirty="0" smtClean="0"/>
              <a:t>Staff are required to search for misplaced specimens in the usual places (i.e. labs, refrigerators, freezers, </a:t>
            </a:r>
            <a:r>
              <a:rPr lang="en-US" smtClean="0"/>
              <a:t>trash </a:t>
            </a:r>
            <a:r>
              <a:rPr lang="en-US" smtClean="0"/>
              <a:t>cans, coolers)</a:t>
            </a:r>
            <a:endParaRPr lang="en-US" dirty="0" smtClean="0"/>
          </a:p>
          <a:p>
            <a:pPr marL="800100" lvl="1"/>
            <a:r>
              <a:rPr lang="en-US" dirty="0" smtClean="0"/>
              <a:t>Open the locked box and search for specimens</a:t>
            </a:r>
          </a:p>
          <a:p>
            <a:pPr marL="800100" lvl="1"/>
            <a:r>
              <a:rPr lang="en-US" dirty="0" smtClean="0"/>
              <a:t>Notify Section/Shift Supervisor or designee if unable to locate</a:t>
            </a:r>
          </a:p>
          <a:p>
            <a:pPr marL="800100" lvl="1"/>
            <a:r>
              <a:rPr lang="en-US" dirty="0" err="1"/>
              <a:t>L</a:t>
            </a:r>
            <a:r>
              <a:rPr lang="en-US" dirty="0" err="1" smtClean="0"/>
              <a:t>inc</a:t>
            </a:r>
            <a:r>
              <a:rPr lang="en-US" dirty="0" smtClean="0"/>
              <a:t> to follow</a:t>
            </a:r>
          </a:p>
          <a:p>
            <a:pPr lvl="1"/>
            <a:endParaRPr lang="en-US" dirty="0" smtClean="0"/>
          </a:p>
          <a:p>
            <a:endParaRPr lang="en-US" dirty="0"/>
          </a:p>
        </p:txBody>
      </p:sp>
    </p:spTree>
    <p:extLst>
      <p:ext uri="{BB962C8B-B14F-4D97-AF65-F5344CB8AC3E}">
        <p14:creationId xmlns:p14="http://schemas.microsoft.com/office/powerpoint/2010/main" val="2603728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CBOC Specimens</a:t>
            </a:r>
            <a:endParaRPr lang="en-US" dirty="0"/>
          </a:p>
        </p:txBody>
      </p:sp>
      <p:sp>
        <p:nvSpPr>
          <p:cNvPr id="3" name="Content Placeholder 2"/>
          <p:cNvSpPr>
            <a:spLocks noGrp="1"/>
          </p:cNvSpPr>
          <p:nvPr>
            <p:ph idx="1"/>
          </p:nvPr>
        </p:nvSpPr>
        <p:spPr/>
        <p:txBody>
          <a:bodyPr/>
          <a:lstStyle/>
          <a:p>
            <a:r>
              <a:rPr lang="en-US" dirty="0" smtClean="0"/>
              <a:t>Body Fluids-Invasive procedures should not be collected at CBOCs, however in the event that they do:</a:t>
            </a:r>
          </a:p>
          <a:p>
            <a:pPr lvl="1"/>
            <a:r>
              <a:rPr lang="en-US" dirty="0" smtClean="0"/>
              <a:t>Place the sample on the manifest sheet</a:t>
            </a:r>
          </a:p>
          <a:p>
            <a:pPr lvl="1"/>
            <a:r>
              <a:rPr lang="en-US" dirty="0" smtClean="0"/>
              <a:t>Submit the specimen and the Body Fluid Tracking Form </a:t>
            </a:r>
          </a:p>
          <a:p>
            <a:pPr lvl="1"/>
            <a:r>
              <a:rPr lang="en-US" dirty="0" smtClean="0"/>
              <a:t>Upon receipt at WLA, the SA tech will  scan and d</a:t>
            </a:r>
            <a:r>
              <a:rPr lang="en-US" dirty="0" smtClean="0">
                <a:solidFill>
                  <a:prstClr val="black">
                    <a:lumMod val="50000"/>
                    <a:lumOff val="50000"/>
                  </a:prstClr>
                </a:solidFill>
              </a:rPr>
              <a:t>eliver </a:t>
            </a:r>
            <a:r>
              <a:rPr lang="en-US" dirty="0">
                <a:solidFill>
                  <a:prstClr val="black">
                    <a:lumMod val="50000"/>
                    <a:lumOff val="50000"/>
                  </a:prstClr>
                </a:solidFill>
              </a:rPr>
              <a:t>to Hematology </a:t>
            </a:r>
            <a:r>
              <a:rPr lang="en-US" dirty="0" smtClean="0">
                <a:solidFill>
                  <a:prstClr val="black">
                    <a:lumMod val="50000"/>
                    <a:lumOff val="50000"/>
                  </a:prstClr>
                </a:solidFill>
              </a:rPr>
              <a:t>with </a:t>
            </a:r>
            <a:r>
              <a:rPr lang="en-US" dirty="0">
                <a:solidFill>
                  <a:prstClr val="black">
                    <a:lumMod val="50000"/>
                    <a:lumOff val="50000"/>
                  </a:prstClr>
                </a:solidFill>
              </a:rPr>
              <a:t>specimen acquisition person’s </a:t>
            </a:r>
            <a:r>
              <a:rPr lang="en-US" dirty="0" smtClean="0">
                <a:solidFill>
                  <a:prstClr val="black">
                    <a:lumMod val="50000"/>
                    <a:lumOff val="50000"/>
                  </a:prstClr>
                </a:solidFill>
              </a:rPr>
              <a:t>signature</a:t>
            </a:r>
          </a:p>
          <a:p>
            <a:r>
              <a:rPr lang="en-US" dirty="0" smtClean="0">
                <a:solidFill>
                  <a:prstClr val="black">
                    <a:lumMod val="50000"/>
                    <a:lumOff val="50000"/>
                  </a:prstClr>
                </a:solidFill>
              </a:rPr>
              <a:t>Irreplaceable specimens</a:t>
            </a:r>
          </a:p>
          <a:p>
            <a:pPr lvl="1"/>
            <a:r>
              <a:rPr lang="en-US" dirty="0" smtClean="0"/>
              <a:t>Submit specimens by entering them on the manifest sheet</a:t>
            </a:r>
          </a:p>
          <a:p>
            <a:pPr lvl="1"/>
            <a:r>
              <a:rPr lang="en-US" dirty="0" smtClean="0"/>
              <a:t>Upon arrival at WLA, the SA tech will record the sample in the Chain of Custody Log sheet</a:t>
            </a:r>
          </a:p>
          <a:p>
            <a:pPr lvl="1"/>
            <a:r>
              <a:rPr lang="en-US" dirty="0" smtClean="0"/>
              <a:t>Place the sample (s) in </a:t>
            </a:r>
            <a:r>
              <a:rPr lang="en-US" dirty="0"/>
              <a:t>the Histology Locked </a:t>
            </a:r>
            <a:r>
              <a:rPr lang="en-US" dirty="0" smtClean="0"/>
              <a:t>bin</a:t>
            </a:r>
          </a:p>
        </p:txBody>
      </p:sp>
    </p:spTree>
    <p:extLst>
      <p:ext uri="{BB962C8B-B14F-4D97-AF65-F5344CB8AC3E}">
        <p14:creationId xmlns:p14="http://schemas.microsoft.com/office/powerpoint/2010/main" val="2868909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p:cNvGraphicFramePr>
            <a:graphicFrameLocks noGrp="1"/>
          </p:cNvGraphicFramePr>
          <p:nvPr>
            <p:extLst>
              <p:ext uri="{D42A27DB-BD31-4B8C-83A1-F6EECF244321}">
                <p14:modId xmlns:p14="http://schemas.microsoft.com/office/powerpoint/2010/main" val="684722062"/>
              </p:ext>
            </p:extLst>
          </p:nvPr>
        </p:nvGraphicFramePr>
        <p:xfrm>
          <a:off x="1524000" y="152400"/>
          <a:ext cx="6297930" cy="4241292"/>
        </p:xfrm>
        <a:graphic>
          <a:graphicData uri="http://schemas.openxmlformats.org/drawingml/2006/table">
            <a:tbl>
              <a:tblPr firstRow="1" firstCol="1" bandRow="1"/>
              <a:tblGrid>
                <a:gridCol w="3040380"/>
                <a:gridCol w="3257550"/>
              </a:tblGrid>
              <a:tr h="242389">
                <a:tc gridSpan="2">
                  <a:txBody>
                    <a:bodyPr/>
                    <a:lstStyle/>
                    <a:p>
                      <a:pPr marL="0" marR="0" algn="ctr">
                        <a:lnSpc>
                          <a:spcPct val="115000"/>
                        </a:lnSpc>
                        <a:spcBef>
                          <a:spcPts val="0"/>
                        </a:spcBef>
                        <a:spcAft>
                          <a:spcPts val="0"/>
                        </a:spcAft>
                      </a:pPr>
                      <a:r>
                        <a:rPr lang="en-US" sz="1800">
                          <a:effectLst/>
                          <a:latin typeface="Calibri"/>
                          <a:ea typeface="Calibri"/>
                          <a:cs typeface="Times New Roman"/>
                        </a:rPr>
                        <a:t>Specimen Misidentified/Irreplaceable Report Form</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r>
              <a:tr h="444344">
                <a:tc>
                  <a:txBody>
                    <a:bodyPr/>
                    <a:lstStyle/>
                    <a:p>
                      <a:pPr marL="0" marR="0">
                        <a:lnSpc>
                          <a:spcPct val="115000"/>
                        </a:lnSpc>
                        <a:spcBef>
                          <a:spcPts val="0"/>
                        </a:spcBef>
                        <a:spcAft>
                          <a:spcPts val="0"/>
                        </a:spcAft>
                      </a:pPr>
                      <a:r>
                        <a:rPr lang="en-US" sz="1600">
                          <a:effectLst/>
                          <a:latin typeface="Calibri"/>
                          <a:ea typeface="Calibri"/>
                          <a:cs typeface="Times New Roman"/>
                        </a:rPr>
                        <a:t>Date:</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Calibri"/>
                          <a:cs typeface="Times New Roman"/>
                        </a:rPr>
                        <a:t>Time:</a:t>
                      </a:r>
                      <a:endParaRPr lang="en-US" sz="1100">
                        <a:effectLst/>
                        <a:latin typeface="Calibri"/>
                        <a:ea typeface="Calibri"/>
                        <a:cs typeface="Times New Roman"/>
                      </a:endParaRPr>
                    </a:p>
                    <a:p>
                      <a:pPr marL="0" marR="0">
                        <a:lnSpc>
                          <a:spcPct val="115000"/>
                        </a:lnSpc>
                        <a:spcBef>
                          <a:spcPts val="0"/>
                        </a:spcBef>
                        <a:spcAft>
                          <a:spcPts val="0"/>
                        </a:spcAft>
                      </a:pPr>
                      <a:r>
                        <a:rPr lang="en-US" sz="1600">
                          <a:effectLst/>
                          <a:latin typeface="Calibri"/>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344">
                <a:tc>
                  <a:txBody>
                    <a:bodyPr/>
                    <a:lstStyle/>
                    <a:p>
                      <a:pPr marL="0" marR="0">
                        <a:lnSpc>
                          <a:spcPct val="115000"/>
                        </a:lnSpc>
                        <a:spcBef>
                          <a:spcPts val="0"/>
                        </a:spcBef>
                        <a:spcAft>
                          <a:spcPts val="0"/>
                        </a:spcAft>
                      </a:pPr>
                      <a:r>
                        <a:rPr lang="en-US" sz="1600">
                          <a:effectLst/>
                          <a:latin typeface="Calibri"/>
                          <a:ea typeface="Calibri"/>
                          <a:cs typeface="Times New Roman"/>
                        </a:rPr>
                        <a:t>Specimen: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Calibri"/>
                          <a:cs typeface="Times New Roman"/>
                        </a:rPr>
                        <a:t>Problem:</a:t>
                      </a:r>
                      <a:endParaRPr lang="en-US" sz="1100">
                        <a:effectLst/>
                        <a:latin typeface="Calibri"/>
                        <a:ea typeface="Calibri"/>
                        <a:cs typeface="Times New Roman"/>
                      </a:endParaRPr>
                    </a:p>
                    <a:p>
                      <a:pPr marL="0" marR="0">
                        <a:lnSpc>
                          <a:spcPct val="115000"/>
                        </a:lnSpc>
                        <a:spcBef>
                          <a:spcPts val="0"/>
                        </a:spcBef>
                        <a:spcAft>
                          <a:spcPts val="0"/>
                        </a:spcAft>
                      </a:pPr>
                      <a:r>
                        <a:rPr lang="en-US" sz="1600">
                          <a:effectLst/>
                          <a:latin typeface="Calibri"/>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344">
                <a:tc>
                  <a:txBody>
                    <a:bodyPr/>
                    <a:lstStyle/>
                    <a:p>
                      <a:pPr marL="0" marR="0">
                        <a:lnSpc>
                          <a:spcPct val="115000"/>
                        </a:lnSpc>
                        <a:spcBef>
                          <a:spcPts val="0"/>
                        </a:spcBef>
                        <a:spcAft>
                          <a:spcPts val="0"/>
                        </a:spcAft>
                      </a:pPr>
                      <a:r>
                        <a:rPr lang="en-US" sz="1600">
                          <a:effectLst/>
                          <a:latin typeface="Calibri"/>
                          <a:ea typeface="Calibri"/>
                          <a:cs typeface="Times New Roman"/>
                        </a:rPr>
                        <a:t>Patient Name:</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Calibri"/>
                          <a:cs typeface="Times New Roman"/>
                        </a:rPr>
                        <a:t>SSN:</a:t>
                      </a:r>
                      <a:endParaRPr lang="en-US" sz="1100">
                        <a:effectLst/>
                        <a:latin typeface="Calibri"/>
                        <a:ea typeface="Calibri"/>
                        <a:cs typeface="Times New Roman"/>
                      </a:endParaRPr>
                    </a:p>
                    <a:p>
                      <a:pPr marL="0" marR="0">
                        <a:lnSpc>
                          <a:spcPct val="115000"/>
                        </a:lnSpc>
                        <a:spcBef>
                          <a:spcPts val="0"/>
                        </a:spcBef>
                        <a:spcAft>
                          <a:spcPts val="0"/>
                        </a:spcAft>
                      </a:pPr>
                      <a:r>
                        <a:rPr lang="en-US" sz="1600">
                          <a:effectLst/>
                          <a:latin typeface="Calibri"/>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344">
                <a:tc>
                  <a:txBody>
                    <a:bodyPr/>
                    <a:lstStyle/>
                    <a:p>
                      <a:pPr marL="0" marR="0">
                        <a:lnSpc>
                          <a:spcPct val="115000"/>
                        </a:lnSpc>
                        <a:spcBef>
                          <a:spcPts val="0"/>
                        </a:spcBef>
                        <a:spcAft>
                          <a:spcPts val="0"/>
                        </a:spcAft>
                      </a:pPr>
                      <a:r>
                        <a:rPr lang="en-US" sz="1600">
                          <a:effectLst/>
                          <a:latin typeface="Calibri"/>
                          <a:ea typeface="Calibri"/>
                          <a:cs typeface="Times New Roman"/>
                        </a:rPr>
                        <a:t>Label/Re-Label Patient Name:</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Calibri"/>
                          <a:cs typeface="Times New Roman"/>
                        </a:rPr>
                        <a:t>Label/Re-Label SSN:</a:t>
                      </a:r>
                      <a:endParaRPr lang="en-US" sz="1100">
                        <a:effectLst/>
                        <a:latin typeface="Calibri"/>
                        <a:ea typeface="Calibri"/>
                        <a:cs typeface="Times New Roman"/>
                      </a:endParaRPr>
                    </a:p>
                    <a:p>
                      <a:pPr marL="0" marR="0">
                        <a:lnSpc>
                          <a:spcPct val="115000"/>
                        </a:lnSpc>
                        <a:spcBef>
                          <a:spcPts val="0"/>
                        </a:spcBef>
                        <a:spcAft>
                          <a:spcPts val="0"/>
                        </a:spcAft>
                      </a:pPr>
                      <a:r>
                        <a:rPr lang="en-US" sz="1600">
                          <a:effectLst/>
                          <a:latin typeface="Calibri"/>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344">
                <a:tc>
                  <a:txBody>
                    <a:bodyPr/>
                    <a:lstStyle/>
                    <a:p>
                      <a:pPr marL="0" marR="0">
                        <a:lnSpc>
                          <a:spcPct val="115000"/>
                        </a:lnSpc>
                        <a:spcBef>
                          <a:spcPts val="0"/>
                        </a:spcBef>
                        <a:spcAft>
                          <a:spcPts val="0"/>
                        </a:spcAft>
                      </a:pPr>
                      <a:r>
                        <a:rPr lang="en-US" sz="1600">
                          <a:effectLst/>
                          <a:latin typeface="Calibri"/>
                          <a:ea typeface="Calibri"/>
                          <a:cs typeface="Times New Roman"/>
                        </a:rPr>
                        <a:t>Location (Department/Unit):</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Calibri"/>
                          <a:cs typeface="Times New Roman"/>
                        </a:rPr>
                        <a:t>Provider:</a:t>
                      </a:r>
                      <a:endParaRPr lang="en-US" sz="1100">
                        <a:effectLst/>
                        <a:latin typeface="Calibri"/>
                        <a:ea typeface="Calibri"/>
                        <a:cs typeface="Times New Roman"/>
                      </a:endParaRPr>
                    </a:p>
                    <a:p>
                      <a:pPr marL="0" marR="0">
                        <a:lnSpc>
                          <a:spcPct val="115000"/>
                        </a:lnSpc>
                        <a:spcBef>
                          <a:spcPts val="0"/>
                        </a:spcBef>
                        <a:spcAft>
                          <a:spcPts val="0"/>
                        </a:spcAft>
                      </a:pPr>
                      <a:r>
                        <a:rPr lang="en-US" sz="1600">
                          <a:effectLst/>
                          <a:latin typeface="Calibri"/>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344">
                <a:tc>
                  <a:txBody>
                    <a:bodyPr/>
                    <a:lstStyle/>
                    <a:p>
                      <a:pPr marL="0" marR="0">
                        <a:lnSpc>
                          <a:spcPct val="115000"/>
                        </a:lnSpc>
                        <a:spcBef>
                          <a:spcPts val="0"/>
                        </a:spcBef>
                        <a:spcAft>
                          <a:spcPts val="0"/>
                        </a:spcAft>
                      </a:pPr>
                      <a:r>
                        <a:rPr lang="en-US" sz="1600">
                          <a:effectLst/>
                          <a:latin typeface="Calibri"/>
                          <a:ea typeface="Calibri"/>
                          <a:cs typeface="Times New Roman"/>
                        </a:rPr>
                        <a:t>Reporting Lab Section:</a:t>
                      </a:r>
                      <a:endParaRPr lang="en-US" sz="1100">
                        <a:effectLst/>
                        <a:latin typeface="Calibri"/>
                        <a:ea typeface="Calibri"/>
                        <a:cs typeface="Times New Roman"/>
                      </a:endParaRPr>
                    </a:p>
                    <a:p>
                      <a:pPr marL="0" marR="0">
                        <a:lnSpc>
                          <a:spcPct val="115000"/>
                        </a:lnSpc>
                        <a:spcBef>
                          <a:spcPts val="0"/>
                        </a:spcBef>
                        <a:spcAft>
                          <a:spcPts val="0"/>
                        </a:spcAft>
                      </a:pPr>
                      <a:r>
                        <a:rPr lang="en-US" sz="1600">
                          <a:effectLst/>
                          <a:latin typeface="Calibri"/>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Calibri"/>
                          <a:cs typeface="Times New Roman"/>
                        </a:rPr>
                        <a:t>Reporting Personnel Name: </a:t>
                      </a:r>
                      <a:r>
                        <a:rPr lang="en-US" sz="1000">
                          <a:effectLst/>
                          <a:latin typeface="Calibri"/>
                          <a:ea typeface="Calibri"/>
                          <a:cs typeface="Times New Roman"/>
                        </a:rPr>
                        <a:t>(Please Print)</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344">
                <a:tc>
                  <a:txBody>
                    <a:bodyPr/>
                    <a:lstStyle/>
                    <a:p>
                      <a:pPr marL="0" marR="0">
                        <a:lnSpc>
                          <a:spcPct val="115000"/>
                        </a:lnSpc>
                        <a:spcBef>
                          <a:spcPts val="0"/>
                        </a:spcBef>
                        <a:spcAft>
                          <a:spcPts val="0"/>
                        </a:spcAft>
                      </a:pPr>
                      <a:r>
                        <a:rPr lang="en-US" sz="1600">
                          <a:effectLst/>
                          <a:latin typeface="Calibri"/>
                          <a:ea typeface="Calibri"/>
                          <a:cs typeface="Times New Roman"/>
                        </a:rPr>
                        <a:t>Copy to QA Coordinator: □ Yes</a:t>
                      </a:r>
                      <a:endParaRPr lang="en-US" sz="1100">
                        <a:effectLst/>
                        <a:latin typeface="Calibri"/>
                        <a:ea typeface="Calibri"/>
                        <a:cs typeface="Times New Roman"/>
                      </a:endParaRPr>
                    </a:p>
                    <a:p>
                      <a:pPr marL="0" marR="0">
                        <a:lnSpc>
                          <a:spcPct val="115000"/>
                        </a:lnSpc>
                        <a:spcBef>
                          <a:spcPts val="0"/>
                        </a:spcBef>
                        <a:spcAft>
                          <a:spcPts val="0"/>
                        </a:spcAft>
                      </a:pPr>
                      <a:r>
                        <a:rPr lang="en-US" sz="1600">
                          <a:effectLst/>
                          <a:latin typeface="Calibri"/>
                          <a:ea typeface="Calibri"/>
                          <a:cs typeface="Times New Roman"/>
                        </a:rPr>
                        <a:t>Copy to Section Supervisor: □ Yes</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Calibri"/>
                          <a:cs typeface="Times New Roman"/>
                        </a:rPr>
                        <a:t>Reporting Personnel signature:</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879179475"/>
              </p:ext>
            </p:extLst>
          </p:nvPr>
        </p:nvGraphicFramePr>
        <p:xfrm>
          <a:off x="1524000" y="4419600"/>
          <a:ext cx="6297930" cy="2295144"/>
        </p:xfrm>
        <a:graphic>
          <a:graphicData uri="http://schemas.openxmlformats.org/drawingml/2006/table">
            <a:tbl>
              <a:tblPr firstRow="1" firstCol="1" bandRow="1"/>
              <a:tblGrid>
                <a:gridCol w="3040380"/>
                <a:gridCol w="3257550"/>
              </a:tblGrid>
              <a:tr h="0">
                <a:tc gridSpan="2">
                  <a:txBody>
                    <a:bodyPr/>
                    <a:lstStyle/>
                    <a:p>
                      <a:pPr marL="0" marR="0" algn="ctr">
                        <a:lnSpc>
                          <a:spcPct val="115000"/>
                        </a:lnSpc>
                        <a:spcBef>
                          <a:spcPts val="0"/>
                        </a:spcBef>
                        <a:spcAft>
                          <a:spcPts val="0"/>
                        </a:spcAft>
                      </a:pPr>
                      <a:r>
                        <a:rPr lang="en-US" sz="1800">
                          <a:effectLst/>
                          <a:latin typeface="Calibri"/>
                          <a:ea typeface="Calibri"/>
                          <a:cs typeface="Times New Roman"/>
                        </a:rPr>
                        <a:t>CERTIFICATION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r>
              <a:tr h="0">
                <a:tc gridSpan="2">
                  <a:txBody>
                    <a:bodyPr/>
                    <a:lstStyle/>
                    <a:p>
                      <a:pPr marL="0" marR="0" algn="ctr">
                        <a:lnSpc>
                          <a:spcPct val="115000"/>
                        </a:lnSpc>
                        <a:spcBef>
                          <a:spcPts val="0"/>
                        </a:spcBef>
                        <a:spcAft>
                          <a:spcPts val="0"/>
                        </a:spcAft>
                      </a:pPr>
                      <a:r>
                        <a:rPr lang="en-US" sz="1600" b="1">
                          <a:effectLst/>
                          <a:latin typeface="Calibri"/>
                          <a:ea typeface="Calibri"/>
                          <a:cs typeface="Times New Roman"/>
                        </a:rPr>
                        <a:t>This Section of Form is Mandatory</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566420">
                <a:tc gridSpan="2">
                  <a:txBody>
                    <a:bodyPr/>
                    <a:lstStyle/>
                    <a:p>
                      <a:pPr marL="0" marR="0" algn="ctr">
                        <a:lnSpc>
                          <a:spcPct val="115000"/>
                        </a:lnSpc>
                        <a:spcBef>
                          <a:spcPts val="0"/>
                        </a:spcBef>
                        <a:spcAft>
                          <a:spcPts val="0"/>
                        </a:spcAft>
                      </a:pPr>
                      <a:r>
                        <a:rPr lang="en-US" sz="1600" i="1">
                          <a:effectLst/>
                          <a:latin typeface="Calibri"/>
                          <a:ea typeface="Calibri"/>
                          <a:cs typeface="Times New Roman"/>
                        </a:rPr>
                        <a:t>By signing below I take full responsibility for labeling/re-labeling of the above listed patient samples/specimens.</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566420">
                <a:tc>
                  <a:txBody>
                    <a:bodyPr/>
                    <a:lstStyle/>
                    <a:p>
                      <a:pPr marL="0" marR="0">
                        <a:lnSpc>
                          <a:spcPct val="115000"/>
                        </a:lnSpc>
                        <a:spcBef>
                          <a:spcPts val="0"/>
                        </a:spcBef>
                        <a:spcAft>
                          <a:spcPts val="0"/>
                        </a:spcAft>
                      </a:pPr>
                      <a:r>
                        <a:rPr lang="en-US" sz="1600">
                          <a:effectLst/>
                          <a:latin typeface="Calibri"/>
                          <a:ea typeface="Calibri"/>
                          <a:cs typeface="Times New Roman"/>
                        </a:rPr>
                        <a:t>Name: </a:t>
                      </a:r>
                      <a:r>
                        <a:rPr lang="en-US" sz="1000">
                          <a:effectLst/>
                          <a:latin typeface="Calibri"/>
                          <a:ea typeface="Calibri"/>
                          <a:cs typeface="Times New Roman"/>
                        </a:rPr>
                        <a:t>(Please Print)</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Calibri"/>
                          <a:cs typeface="Times New Roman"/>
                        </a:rPr>
                        <a:t>Signature:</a:t>
                      </a:r>
                      <a:endParaRPr lang="en-US" sz="1100">
                        <a:effectLst/>
                        <a:latin typeface="Calibri"/>
                        <a:ea typeface="Calibri"/>
                        <a:cs typeface="Times New Roman"/>
                      </a:endParaRPr>
                    </a:p>
                    <a:p>
                      <a:pPr marL="0" marR="0">
                        <a:lnSpc>
                          <a:spcPct val="115000"/>
                        </a:lnSpc>
                        <a:spcBef>
                          <a:spcPts val="0"/>
                        </a:spcBef>
                        <a:spcAft>
                          <a:spcPts val="0"/>
                        </a:spcAft>
                      </a:pPr>
                      <a:r>
                        <a:rPr lang="en-US" sz="1600">
                          <a:effectLst/>
                          <a:latin typeface="Calibri"/>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420">
                <a:tc>
                  <a:txBody>
                    <a:bodyPr/>
                    <a:lstStyle/>
                    <a:p>
                      <a:pPr marL="0" marR="0">
                        <a:lnSpc>
                          <a:spcPct val="115000"/>
                        </a:lnSpc>
                        <a:spcBef>
                          <a:spcPts val="0"/>
                        </a:spcBef>
                        <a:spcAft>
                          <a:spcPts val="0"/>
                        </a:spcAft>
                      </a:pPr>
                      <a:r>
                        <a:rPr lang="en-US" sz="1600" dirty="0">
                          <a:effectLst/>
                          <a:latin typeface="Calibri"/>
                          <a:ea typeface="Calibri"/>
                          <a:cs typeface="Times New Roman"/>
                        </a:rPr>
                        <a:t>Title:</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Calibri"/>
                          <a:cs typeface="Times New Roman"/>
                        </a:rPr>
                        <a:t>Date:</a:t>
                      </a:r>
                      <a:endParaRPr lang="en-US" sz="1100" dirty="0">
                        <a:effectLst/>
                        <a:latin typeface="Calibri"/>
                        <a:ea typeface="Calibri"/>
                        <a:cs typeface="Times New Roman"/>
                      </a:endParaRPr>
                    </a:p>
                    <a:p>
                      <a:pPr marL="0" marR="0">
                        <a:lnSpc>
                          <a:spcPct val="115000"/>
                        </a:lnSpc>
                        <a:spcBef>
                          <a:spcPts val="0"/>
                        </a:spcBef>
                        <a:spcAft>
                          <a:spcPts val="0"/>
                        </a:spcAft>
                      </a:pPr>
                      <a:r>
                        <a:rPr lang="en-US" sz="1600" dirty="0">
                          <a:effectLst/>
                          <a:latin typeface="Calibri"/>
                          <a:ea typeface="Calibri"/>
                          <a:cs typeface="Times New Roman"/>
                        </a:rPr>
                        <a:t>Time:</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306222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436</TotalTime>
  <Words>812</Words>
  <Application>Microsoft Office PowerPoint</Application>
  <PresentationFormat>On-screen Show (4:3)</PresentationFormat>
  <Paragraphs>206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Executive</vt:lpstr>
      <vt:lpstr>Body Fluids and other irreplaceable samples </vt:lpstr>
      <vt:lpstr>Specimen type</vt:lpstr>
      <vt:lpstr>Body Fluids</vt:lpstr>
      <vt:lpstr>   </vt:lpstr>
      <vt:lpstr>Histology/Cytology Specimens </vt:lpstr>
      <vt:lpstr>Chain of Custody Log</vt:lpstr>
      <vt:lpstr>Handling Problems</vt:lpstr>
      <vt:lpstr>CBOC Specimens</vt:lpstr>
      <vt:lpstr>PowerPoint Presentation</vt:lpstr>
      <vt:lpstr>Do’s and Don'ts</vt:lpstr>
      <vt:lpstr>Questions?</vt:lpstr>
    </vt:vector>
  </TitlesOfParts>
  <Company>Veteran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Body Fluids and other irreplaceable samples</dc:title>
  <dc:creator>Department of Veterans Affairs</dc:creator>
  <cp:lastModifiedBy>Department of Veterans Affairs</cp:lastModifiedBy>
  <cp:revision>24</cp:revision>
  <dcterms:created xsi:type="dcterms:W3CDTF">2017-01-19T23:09:58Z</dcterms:created>
  <dcterms:modified xsi:type="dcterms:W3CDTF">2017-02-22T23:21:38Z</dcterms:modified>
</cp:coreProperties>
</file>