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22"/>
  </p:notesMasterIdLst>
  <p:handoutMasterIdLst>
    <p:handoutMasterId r:id="rId23"/>
  </p:handoutMasterIdLst>
  <p:sldIdLst>
    <p:sldId id="256" r:id="rId5"/>
    <p:sldId id="257" r:id="rId6"/>
    <p:sldId id="330" r:id="rId7"/>
    <p:sldId id="354" r:id="rId8"/>
    <p:sldId id="338" r:id="rId9"/>
    <p:sldId id="353" r:id="rId10"/>
    <p:sldId id="351" r:id="rId11"/>
    <p:sldId id="344" r:id="rId12"/>
    <p:sldId id="349" r:id="rId13"/>
    <p:sldId id="350" r:id="rId14"/>
    <p:sldId id="345" r:id="rId15"/>
    <p:sldId id="348" r:id="rId16"/>
    <p:sldId id="352" r:id="rId17"/>
    <p:sldId id="346" r:id="rId18"/>
    <p:sldId id="339" r:id="rId19"/>
    <p:sldId id="336" r:id="rId20"/>
    <p:sldId id="33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5D414C-0861-424D-8F1F-0F0E3C2F2B78}" v="1859" dt="2023-02-06T22:35:13.4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110" d="100"/>
          <a:sy n="110" d="100"/>
        </p:scale>
        <p:origin x="63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chuleta, Eva" userId="636baa07-58d8-4b50-aaf3-d33e2adda638" providerId="ADAL" clId="{AF428C55-1A96-420A-A6DF-953E4C9E24CA}"/>
    <pc:docChg chg="modSld">
      <pc:chgData name="Archuleta, Eva" userId="636baa07-58d8-4b50-aaf3-d33e2adda638" providerId="ADAL" clId="{AF428C55-1A96-420A-A6DF-953E4C9E24CA}" dt="2023-01-18T22:01:34.644" v="1" actId="20577"/>
      <pc:docMkLst>
        <pc:docMk/>
      </pc:docMkLst>
      <pc:sldChg chg="modSp">
        <pc:chgData name="Archuleta, Eva" userId="636baa07-58d8-4b50-aaf3-d33e2adda638" providerId="ADAL" clId="{AF428C55-1A96-420A-A6DF-953E4C9E24CA}" dt="2023-01-18T22:01:34.644" v="1" actId="20577"/>
        <pc:sldMkLst>
          <pc:docMk/>
          <pc:sldMk cId="703580386" sldId="256"/>
        </pc:sldMkLst>
        <pc:graphicFrameChg chg="mod">
          <ac:chgData name="Archuleta, Eva" userId="636baa07-58d8-4b50-aaf3-d33e2adda638" providerId="ADAL" clId="{AF428C55-1A96-420A-A6DF-953E4C9E24CA}" dt="2023-01-18T22:01:34.644" v="1" actId="20577"/>
          <ac:graphicFrameMkLst>
            <pc:docMk/>
            <pc:sldMk cId="703580386" sldId="256"/>
            <ac:graphicFrameMk id="7" creationId="{8E8013F0-D381-894B-D20C-E62C71DD7529}"/>
          </ac:graphicFrameMkLst>
        </pc:graphicFrameChg>
      </pc:sldChg>
    </pc:docChg>
  </pc:docChgLst>
  <pc:docChgLst>
    <pc:chgData name="Archuleta, Eva" userId="636baa07-58d8-4b50-aaf3-d33e2adda638" providerId="ADAL" clId="{E85D414C-0861-424D-8F1F-0F0E3C2F2B78}"/>
    <pc:docChg chg="undo custSel modSld sldOrd">
      <pc:chgData name="Archuleta, Eva" userId="636baa07-58d8-4b50-aaf3-d33e2adda638" providerId="ADAL" clId="{E85D414C-0861-424D-8F1F-0F0E3C2F2B78}" dt="2023-02-06T22:35:50.376" v="4008" actId="20577"/>
      <pc:docMkLst>
        <pc:docMk/>
      </pc:docMkLst>
      <pc:sldChg chg="modSp mod">
        <pc:chgData name="Archuleta, Eva" userId="636baa07-58d8-4b50-aaf3-d33e2adda638" providerId="ADAL" clId="{E85D414C-0861-424D-8F1F-0F0E3C2F2B78}" dt="2023-02-06T22:35:50.376" v="4008" actId="20577"/>
        <pc:sldMkLst>
          <pc:docMk/>
          <pc:sldMk cId="943091750" sldId="336"/>
        </pc:sldMkLst>
        <pc:spChg chg="mod">
          <ac:chgData name="Archuleta, Eva" userId="636baa07-58d8-4b50-aaf3-d33e2adda638" providerId="ADAL" clId="{E85D414C-0861-424D-8F1F-0F0E3C2F2B78}" dt="2023-02-06T22:35:50.376" v="4008" actId="20577"/>
          <ac:spMkLst>
            <pc:docMk/>
            <pc:sldMk cId="943091750" sldId="336"/>
            <ac:spMk id="3" creationId="{BF0E0066-50A4-4BA2-9D04-DA968D2AB1C6}"/>
          </ac:spMkLst>
        </pc:spChg>
      </pc:sldChg>
      <pc:sldChg chg="modSp">
        <pc:chgData name="Archuleta, Eva" userId="636baa07-58d8-4b50-aaf3-d33e2adda638" providerId="ADAL" clId="{E85D414C-0861-424D-8F1F-0F0E3C2F2B78}" dt="2023-02-06T22:35:13.445" v="3977" actId="20577"/>
        <pc:sldMkLst>
          <pc:docMk/>
          <pc:sldMk cId="2262191475" sldId="339"/>
        </pc:sldMkLst>
        <pc:graphicFrameChg chg="mod">
          <ac:chgData name="Archuleta, Eva" userId="636baa07-58d8-4b50-aaf3-d33e2adda638" providerId="ADAL" clId="{E85D414C-0861-424D-8F1F-0F0E3C2F2B78}" dt="2023-02-06T22:35:13.445" v="3977" actId="20577"/>
          <ac:graphicFrameMkLst>
            <pc:docMk/>
            <pc:sldMk cId="2262191475" sldId="339"/>
            <ac:graphicFrameMk id="17" creationId="{857B29A6-1C3A-7FE8-9F0B-3BFBEC405149}"/>
          </ac:graphicFrameMkLst>
        </pc:graphicFrameChg>
      </pc:sldChg>
      <pc:sldChg chg="modSp mod">
        <pc:chgData name="Archuleta, Eva" userId="636baa07-58d8-4b50-aaf3-d33e2adda638" providerId="ADAL" clId="{E85D414C-0861-424D-8F1F-0F0E3C2F2B78}" dt="2023-01-10T21:55:53.175" v="17" actId="20577"/>
        <pc:sldMkLst>
          <pc:docMk/>
          <pc:sldMk cId="666355319" sldId="344"/>
        </pc:sldMkLst>
        <pc:spChg chg="mod">
          <ac:chgData name="Archuleta, Eva" userId="636baa07-58d8-4b50-aaf3-d33e2adda638" providerId="ADAL" clId="{E85D414C-0861-424D-8F1F-0F0E3C2F2B78}" dt="2023-01-10T21:55:53.175" v="17" actId="20577"/>
          <ac:spMkLst>
            <pc:docMk/>
            <pc:sldMk cId="666355319" sldId="344"/>
            <ac:spMk id="3" creationId="{7A092A7D-94EE-42E9-A117-01B0CBF359EF}"/>
          </ac:spMkLst>
        </pc:spChg>
      </pc:sldChg>
      <pc:sldChg chg="modSp mod">
        <pc:chgData name="Archuleta, Eva" userId="636baa07-58d8-4b50-aaf3-d33e2adda638" providerId="ADAL" clId="{E85D414C-0861-424D-8F1F-0F0E3C2F2B78}" dt="2023-01-20T20:06:13.958" v="906" actId="14100"/>
        <pc:sldMkLst>
          <pc:docMk/>
          <pc:sldMk cId="428644472" sldId="345"/>
        </pc:sldMkLst>
        <pc:spChg chg="mod">
          <ac:chgData name="Archuleta, Eva" userId="636baa07-58d8-4b50-aaf3-d33e2adda638" providerId="ADAL" clId="{E85D414C-0861-424D-8F1F-0F0E3C2F2B78}" dt="2023-01-20T20:06:03.004" v="904" actId="14100"/>
          <ac:spMkLst>
            <pc:docMk/>
            <pc:sldMk cId="428644472" sldId="345"/>
            <ac:spMk id="2" creationId="{9013F731-DB30-493A-8DF7-15A3762D67B8}"/>
          </ac:spMkLst>
        </pc:spChg>
        <pc:graphicFrameChg chg="mod">
          <ac:chgData name="Archuleta, Eva" userId="636baa07-58d8-4b50-aaf3-d33e2adda638" providerId="ADAL" clId="{E85D414C-0861-424D-8F1F-0F0E3C2F2B78}" dt="2023-01-20T20:06:13.958" v="906" actId="14100"/>
          <ac:graphicFrameMkLst>
            <pc:docMk/>
            <pc:sldMk cId="428644472" sldId="345"/>
            <ac:graphicFrameMk id="10" creationId="{0E264B94-CAF6-8279-3F05-61EC58AF66DF}"/>
          </ac:graphicFrameMkLst>
        </pc:graphicFrameChg>
      </pc:sldChg>
      <pc:sldChg chg="modSp">
        <pc:chgData name="Archuleta, Eva" userId="636baa07-58d8-4b50-aaf3-d33e2adda638" providerId="ADAL" clId="{E85D414C-0861-424D-8F1F-0F0E3C2F2B78}" dt="2023-01-24T18:44:32.403" v="3393" actId="20577"/>
        <pc:sldMkLst>
          <pc:docMk/>
          <pc:sldMk cId="1882898396" sldId="346"/>
        </pc:sldMkLst>
        <pc:graphicFrameChg chg="mod">
          <ac:chgData name="Archuleta, Eva" userId="636baa07-58d8-4b50-aaf3-d33e2adda638" providerId="ADAL" clId="{E85D414C-0861-424D-8F1F-0F0E3C2F2B78}" dt="2023-01-24T18:44:32.403" v="3393" actId="20577"/>
          <ac:graphicFrameMkLst>
            <pc:docMk/>
            <pc:sldMk cId="1882898396" sldId="346"/>
            <ac:graphicFrameMk id="8" creationId="{8F7527A3-4638-2906-BD28-F34E255A439F}"/>
          </ac:graphicFrameMkLst>
        </pc:graphicFrameChg>
      </pc:sldChg>
      <pc:sldChg chg="ord">
        <pc:chgData name="Archuleta, Eva" userId="636baa07-58d8-4b50-aaf3-d33e2adda638" providerId="ADAL" clId="{E85D414C-0861-424D-8F1F-0F0E3C2F2B78}" dt="2023-01-20T20:13:15.028" v="910"/>
        <pc:sldMkLst>
          <pc:docMk/>
          <pc:sldMk cId="3020209770" sldId="351"/>
        </pc:sldMkLst>
      </pc:sldChg>
      <pc:sldChg chg="modSp mod">
        <pc:chgData name="Archuleta, Eva" userId="636baa07-58d8-4b50-aaf3-d33e2adda638" providerId="ADAL" clId="{E85D414C-0861-424D-8F1F-0F0E3C2F2B78}" dt="2023-01-24T18:52:44.682" v="3824" actId="20577"/>
        <pc:sldMkLst>
          <pc:docMk/>
          <pc:sldMk cId="2508321498" sldId="352"/>
        </pc:sldMkLst>
        <pc:spChg chg="mod">
          <ac:chgData name="Archuleta, Eva" userId="636baa07-58d8-4b50-aaf3-d33e2adda638" providerId="ADAL" clId="{E85D414C-0861-424D-8F1F-0F0E3C2F2B78}" dt="2023-01-24T18:52:44.682" v="3824" actId="20577"/>
          <ac:spMkLst>
            <pc:docMk/>
            <pc:sldMk cId="2508321498" sldId="352"/>
            <ac:spMk id="3" creationId="{C4CF7BCA-EEE8-4D34-A004-4DC7D78508DB}"/>
          </ac:spMkLst>
        </pc:spChg>
      </pc:sldChg>
      <pc:sldChg chg="modSp mod">
        <pc:chgData name="Archuleta, Eva" userId="636baa07-58d8-4b50-aaf3-d33e2adda638" providerId="ADAL" clId="{E85D414C-0861-424D-8F1F-0F0E3C2F2B78}" dt="2023-01-20T20:13:48.805" v="929" actId="27636"/>
        <pc:sldMkLst>
          <pc:docMk/>
          <pc:sldMk cId="2196171062" sldId="354"/>
        </pc:sldMkLst>
        <pc:spChg chg="mod">
          <ac:chgData name="Archuleta, Eva" userId="636baa07-58d8-4b50-aaf3-d33e2adda638" providerId="ADAL" clId="{E85D414C-0861-424D-8F1F-0F0E3C2F2B78}" dt="2023-01-20T20:13:48.805" v="929" actId="27636"/>
          <ac:spMkLst>
            <pc:docMk/>
            <pc:sldMk cId="2196171062" sldId="354"/>
            <ac:spMk id="3" creationId="{7D856471-5EB9-4D8F-B133-72AAFD568AA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278F2-2F2B-47D8-A691-89E388999D5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9114575-2D01-4DDC-903A-6EE2F68C053B}">
      <dgm:prSet/>
      <dgm:spPr/>
      <dgm:t>
        <a:bodyPr/>
        <a:lstStyle/>
        <a:p>
          <a:r>
            <a:rPr lang="en-US" dirty="0">
              <a:solidFill>
                <a:schemeClr val="tx2">
                  <a:lumMod val="75000"/>
                  <a:lumOff val="25000"/>
                </a:schemeClr>
              </a:solidFill>
            </a:rPr>
            <a:t>Eva Archuleta, MT, Referral Lab Supervisor, PLMS Safety Officer</a:t>
          </a:r>
        </a:p>
      </dgm:t>
    </dgm:pt>
    <dgm:pt modelId="{379668EF-9628-4DBD-87C2-91DBC5576335}" type="parTrans" cxnId="{13A77E15-9CC8-4506-BDC5-982E32495688}">
      <dgm:prSet/>
      <dgm:spPr/>
      <dgm:t>
        <a:bodyPr/>
        <a:lstStyle/>
        <a:p>
          <a:endParaRPr lang="en-US"/>
        </a:p>
      </dgm:t>
    </dgm:pt>
    <dgm:pt modelId="{AFA978C4-6A63-4654-93B5-671D08A24A5B}" type="sibTrans" cxnId="{13A77E15-9CC8-4506-BDC5-982E32495688}">
      <dgm:prSet/>
      <dgm:spPr/>
      <dgm:t>
        <a:bodyPr/>
        <a:lstStyle/>
        <a:p>
          <a:endParaRPr lang="en-US"/>
        </a:p>
      </dgm:t>
    </dgm:pt>
    <dgm:pt modelId="{F85B7B46-6916-4626-9ACC-DE42BCDE5628}">
      <dgm:prSet/>
      <dgm:spPr/>
      <dgm:t>
        <a:bodyPr/>
        <a:lstStyle/>
        <a:p>
          <a:r>
            <a:rPr lang="en-US" dirty="0">
              <a:solidFill>
                <a:schemeClr val="tx2">
                  <a:lumMod val="75000"/>
                  <a:lumOff val="25000"/>
                </a:schemeClr>
              </a:solidFill>
            </a:rPr>
            <a:t>Sunday Dike, MT</a:t>
          </a:r>
        </a:p>
        <a:p>
          <a:r>
            <a:rPr lang="en-US" dirty="0">
              <a:solidFill>
                <a:schemeClr val="tx2">
                  <a:lumMod val="75000"/>
                  <a:lumOff val="25000"/>
                </a:schemeClr>
              </a:solidFill>
            </a:rPr>
            <a:t>Specimen Acquisition Supervisor</a:t>
          </a:r>
        </a:p>
      </dgm:t>
    </dgm:pt>
    <dgm:pt modelId="{6FD52CE8-52DB-4B09-9378-B8F7D1EBDB65}" type="parTrans" cxnId="{89430CBA-5544-4F98-BB94-1DD0D229FE64}">
      <dgm:prSet/>
      <dgm:spPr/>
      <dgm:t>
        <a:bodyPr/>
        <a:lstStyle/>
        <a:p>
          <a:endParaRPr lang="en-US"/>
        </a:p>
      </dgm:t>
    </dgm:pt>
    <dgm:pt modelId="{B2E805BF-DEAF-4421-A5F0-FD9D09269ACE}" type="sibTrans" cxnId="{89430CBA-5544-4F98-BB94-1DD0D229FE64}">
      <dgm:prSet/>
      <dgm:spPr/>
      <dgm:t>
        <a:bodyPr/>
        <a:lstStyle/>
        <a:p>
          <a:endParaRPr lang="en-US"/>
        </a:p>
      </dgm:t>
    </dgm:pt>
    <dgm:pt modelId="{CB0E4C36-A618-4578-987D-5E64BF64A0CE}">
      <dgm:prSet custT="1"/>
      <dgm:spPr/>
      <dgm:t>
        <a:bodyPr/>
        <a:lstStyle/>
        <a:p>
          <a:r>
            <a:rPr lang="pt-BR" sz="2600" dirty="0">
              <a:solidFill>
                <a:schemeClr val="tx2">
                  <a:lumMod val="75000"/>
                  <a:lumOff val="25000"/>
                </a:schemeClr>
              </a:solidFill>
            </a:rPr>
            <a:t>Ali Pashaeefar SH (ASCP)CM, Hematology Technical Specialist</a:t>
          </a:r>
          <a:endParaRPr lang="en-US" sz="2600" dirty="0">
            <a:solidFill>
              <a:schemeClr val="tx2">
                <a:lumMod val="75000"/>
                <a:lumOff val="25000"/>
              </a:schemeClr>
            </a:solidFill>
          </a:endParaRPr>
        </a:p>
      </dgm:t>
    </dgm:pt>
    <dgm:pt modelId="{CFE463FB-C577-4A86-BBD0-75B41E06BCF2}" type="parTrans" cxnId="{B2E980BD-AD91-4F27-A41B-C12F9E42F8DA}">
      <dgm:prSet/>
      <dgm:spPr/>
      <dgm:t>
        <a:bodyPr/>
        <a:lstStyle/>
        <a:p>
          <a:endParaRPr lang="en-US"/>
        </a:p>
      </dgm:t>
    </dgm:pt>
    <dgm:pt modelId="{B5AAAC13-8198-4F93-A039-6218C109A503}" type="sibTrans" cxnId="{B2E980BD-AD91-4F27-A41B-C12F9E42F8DA}">
      <dgm:prSet/>
      <dgm:spPr/>
      <dgm:t>
        <a:bodyPr/>
        <a:lstStyle/>
        <a:p>
          <a:endParaRPr lang="en-US"/>
        </a:p>
      </dgm:t>
    </dgm:pt>
    <dgm:pt modelId="{F0673DDC-083D-4AC0-9FC8-A16E41CC851C}" type="pres">
      <dgm:prSet presAssocID="{7AE278F2-2F2B-47D8-A691-89E388999D56}" presName="hierChild1" presStyleCnt="0">
        <dgm:presLayoutVars>
          <dgm:chPref val="1"/>
          <dgm:dir/>
          <dgm:animOne val="branch"/>
          <dgm:animLvl val="lvl"/>
          <dgm:resizeHandles/>
        </dgm:presLayoutVars>
      </dgm:prSet>
      <dgm:spPr/>
    </dgm:pt>
    <dgm:pt modelId="{66F8AD54-DE68-477F-B653-28B6D57BC8C1}" type="pres">
      <dgm:prSet presAssocID="{F9114575-2D01-4DDC-903A-6EE2F68C053B}" presName="hierRoot1" presStyleCnt="0"/>
      <dgm:spPr/>
    </dgm:pt>
    <dgm:pt modelId="{FFCC2C6E-26BB-438D-9F1D-CA35F8FB7BA6}" type="pres">
      <dgm:prSet presAssocID="{F9114575-2D01-4DDC-903A-6EE2F68C053B}" presName="composite" presStyleCnt="0"/>
      <dgm:spPr/>
    </dgm:pt>
    <dgm:pt modelId="{D4F2D80D-E7BF-42DD-B726-D1BA26DB4115}" type="pres">
      <dgm:prSet presAssocID="{F9114575-2D01-4DDC-903A-6EE2F68C053B}" presName="background" presStyleLbl="node0" presStyleIdx="0" presStyleCnt="3"/>
      <dgm:spPr/>
    </dgm:pt>
    <dgm:pt modelId="{5CCD9466-7835-4C97-ADF1-DD122C5FEF67}" type="pres">
      <dgm:prSet presAssocID="{F9114575-2D01-4DDC-903A-6EE2F68C053B}" presName="text" presStyleLbl="fgAcc0" presStyleIdx="0" presStyleCnt="3">
        <dgm:presLayoutVars>
          <dgm:chPref val="3"/>
        </dgm:presLayoutVars>
      </dgm:prSet>
      <dgm:spPr/>
    </dgm:pt>
    <dgm:pt modelId="{402BAC5F-02C8-47C0-BEC7-FE59B1B80F82}" type="pres">
      <dgm:prSet presAssocID="{F9114575-2D01-4DDC-903A-6EE2F68C053B}" presName="hierChild2" presStyleCnt="0"/>
      <dgm:spPr/>
    </dgm:pt>
    <dgm:pt modelId="{DAB55B2F-5484-42BC-9921-4AB6EFB2B347}" type="pres">
      <dgm:prSet presAssocID="{F85B7B46-6916-4626-9ACC-DE42BCDE5628}" presName="hierRoot1" presStyleCnt="0"/>
      <dgm:spPr/>
    </dgm:pt>
    <dgm:pt modelId="{0099D651-F853-4E4B-8F6E-A6AD0454068F}" type="pres">
      <dgm:prSet presAssocID="{F85B7B46-6916-4626-9ACC-DE42BCDE5628}" presName="composite" presStyleCnt="0"/>
      <dgm:spPr/>
    </dgm:pt>
    <dgm:pt modelId="{71C6CD28-C636-4347-8751-4D9376EEC278}" type="pres">
      <dgm:prSet presAssocID="{F85B7B46-6916-4626-9ACC-DE42BCDE5628}" presName="background" presStyleLbl="node0" presStyleIdx="1" presStyleCnt="3"/>
      <dgm:spPr/>
    </dgm:pt>
    <dgm:pt modelId="{FD0864AB-988A-4792-AA78-4DB8EF4E29F0}" type="pres">
      <dgm:prSet presAssocID="{F85B7B46-6916-4626-9ACC-DE42BCDE5628}" presName="text" presStyleLbl="fgAcc0" presStyleIdx="1" presStyleCnt="3">
        <dgm:presLayoutVars>
          <dgm:chPref val="3"/>
        </dgm:presLayoutVars>
      </dgm:prSet>
      <dgm:spPr/>
    </dgm:pt>
    <dgm:pt modelId="{2C240950-4F84-4D94-B1F8-68B834613100}" type="pres">
      <dgm:prSet presAssocID="{F85B7B46-6916-4626-9ACC-DE42BCDE5628}" presName="hierChild2" presStyleCnt="0"/>
      <dgm:spPr/>
    </dgm:pt>
    <dgm:pt modelId="{1C386E2E-6DB4-4E12-98A0-2A6C1E364964}" type="pres">
      <dgm:prSet presAssocID="{CB0E4C36-A618-4578-987D-5E64BF64A0CE}" presName="hierRoot1" presStyleCnt="0"/>
      <dgm:spPr/>
    </dgm:pt>
    <dgm:pt modelId="{11EFFB9E-60CA-42CE-9019-4381EF5A42D9}" type="pres">
      <dgm:prSet presAssocID="{CB0E4C36-A618-4578-987D-5E64BF64A0CE}" presName="composite" presStyleCnt="0"/>
      <dgm:spPr/>
    </dgm:pt>
    <dgm:pt modelId="{190608EE-1438-49FA-A884-6DC1C4353259}" type="pres">
      <dgm:prSet presAssocID="{CB0E4C36-A618-4578-987D-5E64BF64A0CE}" presName="background" presStyleLbl="node0" presStyleIdx="2" presStyleCnt="3"/>
      <dgm:spPr/>
    </dgm:pt>
    <dgm:pt modelId="{4E5D274B-856C-486C-BDC1-5AFE2A894BA1}" type="pres">
      <dgm:prSet presAssocID="{CB0E4C36-A618-4578-987D-5E64BF64A0CE}" presName="text" presStyleLbl="fgAcc0" presStyleIdx="2" presStyleCnt="3">
        <dgm:presLayoutVars>
          <dgm:chPref val="3"/>
        </dgm:presLayoutVars>
      </dgm:prSet>
      <dgm:spPr/>
    </dgm:pt>
    <dgm:pt modelId="{BD77759A-0BB3-4BD8-A9D1-CFF5015E2865}" type="pres">
      <dgm:prSet presAssocID="{CB0E4C36-A618-4578-987D-5E64BF64A0CE}" presName="hierChild2" presStyleCnt="0"/>
      <dgm:spPr/>
    </dgm:pt>
  </dgm:ptLst>
  <dgm:cxnLst>
    <dgm:cxn modelId="{13A77E15-9CC8-4506-BDC5-982E32495688}" srcId="{7AE278F2-2F2B-47D8-A691-89E388999D56}" destId="{F9114575-2D01-4DDC-903A-6EE2F68C053B}" srcOrd="0" destOrd="0" parTransId="{379668EF-9628-4DBD-87C2-91DBC5576335}" sibTransId="{AFA978C4-6A63-4654-93B5-671D08A24A5B}"/>
    <dgm:cxn modelId="{8BD92149-1C07-4547-906B-E75A1EF22E82}" type="presOf" srcId="{F9114575-2D01-4DDC-903A-6EE2F68C053B}" destId="{5CCD9466-7835-4C97-ADF1-DD122C5FEF67}" srcOrd="0" destOrd="0" presId="urn:microsoft.com/office/officeart/2005/8/layout/hierarchy1"/>
    <dgm:cxn modelId="{70E214A0-DE1C-425D-8887-D02708417A34}" type="presOf" srcId="{F85B7B46-6916-4626-9ACC-DE42BCDE5628}" destId="{FD0864AB-988A-4792-AA78-4DB8EF4E29F0}" srcOrd="0" destOrd="0" presId="urn:microsoft.com/office/officeart/2005/8/layout/hierarchy1"/>
    <dgm:cxn modelId="{89430CBA-5544-4F98-BB94-1DD0D229FE64}" srcId="{7AE278F2-2F2B-47D8-A691-89E388999D56}" destId="{F85B7B46-6916-4626-9ACC-DE42BCDE5628}" srcOrd="1" destOrd="0" parTransId="{6FD52CE8-52DB-4B09-9378-B8F7D1EBDB65}" sibTransId="{B2E805BF-DEAF-4421-A5F0-FD9D09269ACE}"/>
    <dgm:cxn modelId="{B2E980BD-AD91-4F27-A41B-C12F9E42F8DA}" srcId="{7AE278F2-2F2B-47D8-A691-89E388999D56}" destId="{CB0E4C36-A618-4578-987D-5E64BF64A0CE}" srcOrd="2" destOrd="0" parTransId="{CFE463FB-C577-4A86-BBD0-75B41E06BCF2}" sibTransId="{B5AAAC13-8198-4F93-A039-6218C109A503}"/>
    <dgm:cxn modelId="{51CCA2D3-07C4-4BE6-8666-214DEC12F83A}" type="presOf" srcId="{CB0E4C36-A618-4578-987D-5E64BF64A0CE}" destId="{4E5D274B-856C-486C-BDC1-5AFE2A894BA1}" srcOrd="0" destOrd="0" presId="urn:microsoft.com/office/officeart/2005/8/layout/hierarchy1"/>
    <dgm:cxn modelId="{1424EDEC-E6C3-4DEB-B08F-E0634B749D94}" type="presOf" srcId="{7AE278F2-2F2B-47D8-A691-89E388999D56}" destId="{F0673DDC-083D-4AC0-9FC8-A16E41CC851C}" srcOrd="0" destOrd="0" presId="urn:microsoft.com/office/officeart/2005/8/layout/hierarchy1"/>
    <dgm:cxn modelId="{0D7BAD51-B1F9-4350-8C6F-82FF4FE826E6}" type="presParOf" srcId="{F0673DDC-083D-4AC0-9FC8-A16E41CC851C}" destId="{66F8AD54-DE68-477F-B653-28B6D57BC8C1}" srcOrd="0" destOrd="0" presId="urn:microsoft.com/office/officeart/2005/8/layout/hierarchy1"/>
    <dgm:cxn modelId="{656E74A4-D04B-4D16-B314-87D464F5A908}" type="presParOf" srcId="{66F8AD54-DE68-477F-B653-28B6D57BC8C1}" destId="{FFCC2C6E-26BB-438D-9F1D-CA35F8FB7BA6}" srcOrd="0" destOrd="0" presId="urn:microsoft.com/office/officeart/2005/8/layout/hierarchy1"/>
    <dgm:cxn modelId="{026CFE11-2453-41B1-8C0D-DA7578D22A36}" type="presParOf" srcId="{FFCC2C6E-26BB-438D-9F1D-CA35F8FB7BA6}" destId="{D4F2D80D-E7BF-42DD-B726-D1BA26DB4115}" srcOrd="0" destOrd="0" presId="urn:microsoft.com/office/officeart/2005/8/layout/hierarchy1"/>
    <dgm:cxn modelId="{F7803693-BD84-48C0-B294-980514ADA5DD}" type="presParOf" srcId="{FFCC2C6E-26BB-438D-9F1D-CA35F8FB7BA6}" destId="{5CCD9466-7835-4C97-ADF1-DD122C5FEF67}" srcOrd="1" destOrd="0" presId="urn:microsoft.com/office/officeart/2005/8/layout/hierarchy1"/>
    <dgm:cxn modelId="{F189C363-20A3-4F3F-A526-20009E792FEC}" type="presParOf" srcId="{66F8AD54-DE68-477F-B653-28B6D57BC8C1}" destId="{402BAC5F-02C8-47C0-BEC7-FE59B1B80F82}" srcOrd="1" destOrd="0" presId="urn:microsoft.com/office/officeart/2005/8/layout/hierarchy1"/>
    <dgm:cxn modelId="{846C9A6B-0A53-43D8-9857-828F8E0ADAA0}" type="presParOf" srcId="{F0673DDC-083D-4AC0-9FC8-A16E41CC851C}" destId="{DAB55B2F-5484-42BC-9921-4AB6EFB2B347}" srcOrd="1" destOrd="0" presId="urn:microsoft.com/office/officeart/2005/8/layout/hierarchy1"/>
    <dgm:cxn modelId="{59A2D3CA-D947-4F08-B9C3-0FA33DBBC4F0}" type="presParOf" srcId="{DAB55B2F-5484-42BC-9921-4AB6EFB2B347}" destId="{0099D651-F853-4E4B-8F6E-A6AD0454068F}" srcOrd="0" destOrd="0" presId="urn:microsoft.com/office/officeart/2005/8/layout/hierarchy1"/>
    <dgm:cxn modelId="{D722C430-4EEA-4EB9-AFE5-E29DE68B1CB3}" type="presParOf" srcId="{0099D651-F853-4E4B-8F6E-A6AD0454068F}" destId="{71C6CD28-C636-4347-8751-4D9376EEC278}" srcOrd="0" destOrd="0" presId="urn:microsoft.com/office/officeart/2005/8/layout/hierarchy1"/>
    <dgm:cxn modelId="{9E1EBA4D-4844-4196-BBC6-CBC993138392}" type="presParOf" srcId="{0099D651-F853-4E4B-8F6E-A6AD0454068F}" destId="{FD0864AB-988A-4792-AA78-4DB8EF4E29F0}" srcOrd="1" destOrd="0" presId="urn:microsoft.com/office/officeart/2005/8/layout/hierarchy1"/>
    <dgm:cxn modelId="{C37C071D-2869-4B67-A1C4-969A4F10B916}" type="presParOf" srcId="{DAB55B2F-5484-42BC-9921-4AB6EFB2B347}" destId="{2C240950-4F84-4D94-B1F8-68B834613100}" srcOrd="1" destOrd="0" presId="urn:microsoft.com/office/officeart/2005/8/layout/hierarchy1"/>
    <dgm:cxn modelId="{CFB999BC-847A-4570-8607-4BB41312FAD9}" type="presParOf" srcId="{F0673DDC-083D-4AC0-9FC8-A16E41CC851C}" destId="{1C386E2E-6DB4-4E12-98A0-2A6C1E364964}" srcOrd="2" destOrd="0" presId="urn:microsoft.com/office/officeart/2005/8/layout/hierarchy1"/>
    <dgm:cxn modelId="{910DCB6C-7FFD-4C6D-BA7E-C80BF4298B31}" type="presParOf" srcId="{1C386E2E-6DB4-4E12-98A0-2A6C1E364964}" destId="{11EFFB9E-60CA-42CE-9019-4381EF5A42D9}" srcOrd="0" destOrd="0" presId="urn:microsoft.com/office/officeart/2005/8/layout/hierarchy1"/>
    <dgm:cxn modelId="{2C820076-C983-47A8-8758-EDACD8AA008D}" type="presParOf" srcId="{11EFFB9E-60CA-42CE-9019-4381EF5A42D9}" destId="{190608EE-1438-49FA-A884-6DC1C4353259}" srcOrd="0" destOrd="0" presId="urn:microsoft.com/office/officeart/2005/8/layout/hierarchy1"/>
    <dgm:cxn modelId="{0D1F060F-FC69-4E04-BC6B-B549325DDFA8}" type="presParOf" srcId="{11EFFB9E-60CA-42CE-9019-4381EF5A42D9}" destId="{4E5D274B-856C-486C-BDC1-5AFE2A894BA1}" srcOrd="1" destOrd="0" presId="urn:microsoft.com/office/officeart/2005/8/layout/hierarchy1"/>
    <dgm:cxn modelId="{6263227A-1532-4D00-8D41-62611C55A3AB}" type="presParOf" srcId="{1C386E2E-6DB4-4E12-98A0-2A6C1E364964}" destId="{BD77759A-0BB3-4BD8-A9D1-CFF5015E286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F401F0-709E-4611-B4EF-3F8740F3CE4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F2193B7-AB21-482B-96AF-B459A37FD840}">
      <dgm:prSet/>
      <dgm:spPr>
        <a:solidFill>
          <a:schemeClr val="tx2">
            <a:lumMod val="50000"/>
            <a:lumOff val="50000"/>
          </a:schemeClr>
        </a:solidFill>
      </dgm:spPr>
      <dgm:t>
        <a:bodyPr/>
        <a:lstStyle/>
        <a:p>
          <a:r>
            <a:rPr lang="en-US" dirty="0"/>
            <a:t>Insufficient blood volume: the laboratory cannot perform tests requested because the amount of sample is insufficient. Laboratory instrumentation uses very little amounts of blood, serum or plasma (i.e. typically between 2 and 20 </a:t>
          </a:r>
          <a:r>
            <a:rPr lang="en-US" dirty="0" err="1"/>
            <a:t>μL</a:t>
          </a:r>
          <a:r>
            <a:rPr lang="en-US" dirty="0"/>
            <a:t> per test), yet a minimum volume is required for processing samples automatically. </a:t>
          </a:r>
        </a:p>
      </dgm:t>
    </dgm:pt>
    <dgm:pt modelId="{32B5AD49-4657-4A58-BA23-A7A403458704}" type="parTrans" cxnId="{1BF4812B-1882-4E05-B0CA-914EB7B2291A}">
      <dgm:prSet/>
      <dgm:spPr/>
      <dgm:t>
        <a:bodyPr/>
        <a:lstStyle/>
        <a:p>
          <a:endParaRPr lang="en-US"/>
        </a:p>
      </dgm:t>
    </dgm:pt>
    <dgm:pt modelId="{D971B9A5-18E4-46AB-B0EF-8E1690A6EB30}" type="sibTrans" cxnId="{1BF4812B-1882-4E05-B0CA-914EB7B2291A}">
      <dgm:prSet/>
      <dgm:spPr/>
      <dgm:t>
        <a:bodyPr/>
        <a:lstStyle/>
        <a:p>
          <a:endParaRPr lang="en-US"/>
        </a:p>
      </dgm:t>
    </dgm:pt>
    <dgm:pt modelId="{F0CD31EB-7B4A-44DB-B10F-5370D634F447}">
      <dgm:prSet/>
      <dgm:spPr/>
      <dgm:t>
        <a:bodyPr/>
        <a:lstStyle/>
        <a:p>
          <a:r>
            <a:rPr lang="en-US" dirty="0"/>
            <a:t>Underfilled: underfilling in serum blood tubes or in those containing additives such as lithium-heparin, EDTA and procoagulant compounds (i.e. thrombin), may very rarely generate a clinically significant bias and only for a very limited number of analytes. Coagulation testing if 10% under filling will affect hemostasis testing such as PT, </a:t>
          </a:r>
          <a:r>
            <a:rPr lang="en-US" dirty="0" err="1"/>
            <a:t>aPTT</a:t>
          </a:r>
          <a:r>
            <a:rPr lang="en-US" dirty="0"/>
            <a:t>, fibrinogen.</a:t>
          </a:r>
        </a:p>
      </dgm:t>
    </dgm:pt>
    <dgm:pt modelId="{D1BA6851-CA2C-4894-A52D-D99DFC16C7AC}" type="parTrans" cxnId="{57E95850-AB2C-4F87-B513-623428889271}">
      <dgm:prSet/>
      <dgm:spPr/>
      <dgm:t>
        <a:bodyPr/>
        <a:lstStyle/>
        <a:p>
          <a:endParaRPr lang="en-US"/>
        </a:p>
      </dgm:t>
    </dgm:pt>
    <dgm:pt modelId="{D20F0620-7607-4D5E-84DF-748DB8A8AFEE}" type="sibTrans" cxnId="{57E95850-AB2C-4F87-B513-623428889271}">
      <dgm:prSet/>
      <dgm:spPr/>
      <dgm:t>
        <a:bodyPr/>
        <a:lstStyle/>
        <a:p>
          <a:endParaRPr lang="en-US"/>
        </a:p>
      </dgm:t>
    </dgm:pt>
    <dgm:pt modelId="{DAF0A062-3A8A-4541-821D-FBBE0523A9F5}">
      <dgm:prSet/>
      <dgm:spPr/>
      <dgm:t>
        <a:bodyPr/>
        <a:lstStyle/>
        <a:p>
          <a:r>
            <a:rPr lang="en-US" dirty="0"/>
            <a:t>Overfilling risks clotting, as the ratio of additive anticoagulant to whole blood may be insufficient. This occurs when applying pressure overfills tube. Removing the closure and needle then transferring through the syringe tip is also likely to cause overfilling. </a:t>
          </a:r>
        </a:p>
      </dgm:t>
    </dgm:pt>
    <dgm:pt modelId="{749F6D8C-9DF7-4854-9CFC-C5BD792B3A36}" type="parTrans" cxnId="{355A7EB1-94D8-4876-9DE7-A5D09F329B89}">
      <dgm:prSet/>
      <dgm:spPr/>
      <dgm:t>
        <a:bodyPr/>
        <a:lstStyle/>
        <a:p>
          <a:endParaRPr lang="en-US"/>
        </a:p>
      </dgm:t>
    </dgm:pt>
    <dgm:pt modelId="{A86D725E-B9DF-4D57-BE6A-C90719C3452C}" type="sibTrans" cxnId="{355A7EB1-94D8-4876-9DE7-A5D09F329B89}">
      <dgm:prSet/>
      <dgm:spPr/>
      <dgm:t>
        <a:bodyPr/>
        <a:lstStyle/>
        <a:p>
          <a:endParaRPr lang="en-US"/>
        </a:p>
      </dgm:t>
    </dgm:pt>
    <dgm:pt modelId="{7184D3B9-7F7A-47F9-9103-BE6B4F2E559B}" type="pres">
      <dgm:prSet presAssocID="{04F401F0-709E-4611-B4EF-3F8740F3CE41}" presName="linear" presStyleCnt="0">
        <dgm:presLayoutVars>
          <dgm:animLvl val="lvl"/>
          <dgm:resizeHandles val="exact"/>
        </dgm:presLayoutVars>
      </dgm:prSet>
      <dgm:spPr/>
    </dgm:pt>
    <dgm:pt modelId="{B42AD7C5-B42A-412F-BF7C-4BA8CE8E42F9}" type="pres">
      <dgm:prSet presAssocID="{2F2193B7-AB21-482B-96AF-B459A37FD840}" presName="parentText" presStyleLbl="node1" presStyleIdx="0" presStyleCnt="3">
        <dgm:presLayoutVars>
          <dgm:chMax val="0"/>
          <dgm:bulletEnabled val="1"/>
        </dgm:presLayoutVars>
      </dgm:prSet>
      <dgm:spPr/>
    </dgm:pt>
    <dgm:pt modelId="{C7E344B3-6909-436B-A5B5-02BB30DA82BD}" type="pres">
      <dgm:prSet presAssocID="{D971B9A5-18E4-46AB-B0EF-8E1690A6EB30}" presName="spacer" presStyleCnt="0"/>
      <dgm:spPr/>
    </dgm:pt>
    <dgm:pt modelId="{49F79CF2-0191-4FB3-82B1-101E893D0D9B}" type="pres">
      <dgm:prSet presAssocID="{F0CD31EB-7B4A-44DB-B10F-5370D634F447}" presName="parentText" presStyleLbl="node1" presStyleIdx="1" presStyleCnt="3">
        <dgm:presLayoutVars>
          <dgm:chMax val="0"/>
          <dgm:bulletEnabled val="1"/>
        </dgm:presLayoutVars>
      </dgm:prSet>
      <dgm:spPr/>
    </dgm:pt>
    <dgm:pt modelId="{A843AC53-A748-4912-A0BC-A7012A5341C2}" type="pres">
      <dgm:prSet presAssocID="{D20F0620-7607-4D5E-84DF-748DB8A8AFEE}" presName="spacer" presStyleCnt="0"/>
      <dgm:spPr/>
    </dgm:pt>
    <dgm:pt modelId="{BA777368-9A8D-4E0C-98F5-CF6499A13AD1}" type="pres">
      <dgm:prSet presAssocID="{DAF0A062-3A8A-4541-821D-FBBE0523A9F5}" presName="parentText" presStyleLbl="node1" presStyleIdx="2" presStyleCnt="3">
        <dgm:presLayoutVars>
          <dgm:chMax val="0"/>
          <dgm:bulletEnabled val="1"/>
        </dgm:presLayoutVars>
      </dgm:prSet>
      <dgm:spPr/>
    </dgm:pt>
  </dgm:ptLst>
  <dgm:cxnLst>
    <dgm:cxn modelId="{1BF4812B-1882-4E05-B0CA-914EB7B2291A}" srcId="{04F401F0-709E-4611-B4EF-3F8740F3CE41}" destId="{2F2193B7-AB21-482B-96AF-B459A37FD840}" srcOrd="0" destOrd="0" parTransId="{32B5AD49-4657-4A58-BA23-A7A403458704}" sibTransId="{D971B9A5-18E4-46AB-B0EF-8E1690A6EB30}"/>
    <dgm:cxn modelId="{FA6FEE3E-2B53-4E48-88A9-15AC3A959231}" type="presOf" srcId="{2F2193B7-AB21-482B-96AF-B459A37FD840}" destId="{B42AD7C5-B42A-412F-BF7C-4BA8CE8E42F9}" srcOrd="0" destOrd="0" presId="urn:microsoft.com/office/officeart/2005/8/layout/vList2"/>
    <dgm:cxn modelId="{57E95850-AB2C-4F87-B513-623428889271}" srcId="{04F401F0-709E-4611-B4EF-3F8740F3CE41}" destId="{F0CD31EB-7B4A-44DB-B10F-5370D634F447}" srcOrd="1" destOrd="0" parTransId="{D1BA6851-CA2C-4894-A52D-D99DFC16C7AC}" sibTransId="{D20F0620-7607-4D5E-84DF-748DB8A8AFEE}"/>
    <dgm:cxn modelId="{08167952-B37E-4DB5-8B44-ACEFF8215DD9}" type="presOf" srcId="{F0CD31EB-7B4A-44DB-B10F-5370D634F447}" destId="{49F79CF2-0191-4FB3-82B1-101E893D0D9B}" srcOrd="0" destOrd="0" presId="urn:microsoft.com/office/officeart/2005/8/layout/vList2"/>
    <dgm:cxn modelId="{C3263E82-E089-428F-BF08-96FB51A56F77}" type="presOf" srcId="{04F401F0-709E-4611-B4EF-3F8740F3CE41}" destId="{7184D3B9-7F7A-47F9-9103-BE6B4F2E559B}" srcOrd="0" destOrd="0" presId="urn:microsoft.com/office/officeart/2005/8/layout/vList2"/>
    <dgm:cxn modelId="{355A7EB1-94D8-4876-9DE7-A5D09F329B89}" srcId="{04F401F0-709E-4611-B4EF-3F8740F3CE41}" destId="{DAF0A062-3A8A-4541-821D-FBBE0523A9F5}" srcOrd="2" destOrd="0" parTransId="{749F6D8C-9DF7-4854-9CFC-C5BD792B3A36}" sibTransId="{A86D725E-B9DF-4D57-BE6A-C90719C3452C}"/>
    <dgm:cxn modelId="{198AB8C4-87D5-443F-9052-D41FBE2D101B}" type="presOf" srcId="{DAF0A062-3A8A-4541-821D-FBBE0523A9F5}" destId="{BA777368-9A8D-4E0C-98F5-CF6499A13AD1}" srcOrd="0" destOrd="0" presId="urn:microsoft.com/office/officeart/2005/8/layout/vList2"/>
    <dgm:cxn modelId="{866FD076-62BC-4346-8BE2-5E5D5AABAD2D}" type="presParOf" srcId="{7184D3B9-7F7A-47F9-9103-BE6B4F2E559B}" destId="{B42AD7C5-B42A-412F-BF7C-4BA8CE8E42F9}" srcOrd="0" destOrd="0" presId="urn:microsoft.com/office/officeart/2005/8/layout/vList2"/>
    <dgm:cxn modelId="{920D3E93-708B-4999-B4C6-BAFC496BCB06}" type="presParOf" srcId="{7184D3B9-7F7A-47F9-9103-BE6B4F2E559B}" destId="{C7E344B3-6909-436B-A5B5-02BB30DA82BD}" srcOrd="1" destOrd="0" presId="urn:microsoft.com/office/officeart/2005/8/layout/vList2"/>
    <dgm:cxn modelId="{E107956B-51B7-4918-8434-514CC4141188}" type="presParOf" srcId="{7184D3B9-7F7A-47F9-9103-BE6B4F2E559B}" destId="{49F79CF2-0191-4FB3-82B1-101E893D0D9B}" srcOrd="2" destOrd="0" presId="urn:microsoft.com/office/officeart/2005/8/layout/vList2"/>
    <dgm:cxn modelId="{B69DB313-63D9-4ADF-A8CB-D512AA1CE83E}" type="presParOf" srcId="{7184D3B9-7F7A-47F9-9103-BE6B4F2E559B}" destId="{A843AC53-A748-4912-A0BC-A7012A5341C2}" srcOrd="3" destOrd="0" presId="urn:microsoft.com/office/officeart/2005/8/layout/vList2"/>
    <dgm:cxn modelId="{A5F3BE7D-6DCB-4525-943A-82204353B07C}" type="presParOf" srcId="{7184D3B9-7F7A-47F9-9103-BE6B4F2E559B}" destId="{BA777368-9A8D-4E0C-98F5-CF6499A13A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5F056A-15EF-4BA0-9B64-8B792AFE084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640DF9-4DF1-40D1-B15F-4B5FFCE4D743}">
      <dgm:prSet custT="1"/>
      <dgm:spPr/>
      <dgm:t>
        <a:bodyPr/>
        <a:lstStyle/>
        <a:p>
          <a:pPr algn="ctr"/>
          <a:r>
            <a:rPr lang="en-US" sz="1200" dirty="0"/>
            <a:t>Samples collected in the correct container is necessary for accurate results of laboratory testing. Examples:</a:t>
          </a:r>
        </a:p>
        <a:p>
          <a:pPr algn="ctr"/>
          <a:endParaRPr lang="en-US" sz="1000" b="1" dirty="0"/>
        </a:p>
        <a:p>
          <a:pPr algn="ctr"/>
          <a:r>
            <a:rPr lang="en-US" sz="1000" b="1" dirty="0"/>
            <a:t>Stools</a:t>
          </a:r>
          <a:r>
            <a:rPr lang="en-US" sz="1000" dirty="0"/>
            <a:t> and fluids  are not collected in blue needle capped urine cups.</a:t>
          </a:r>
        </a:p>
        <a:p>
          <a:pPr algn="ctr"/>
          <a:endParaRPr lang="en-US" sz="1000" b="1" dirty="0"/>
        </a:p>
        <a:p>
          <a:pPr algn="ctr"/>
          <a:r>
            <a:rPr lang="en-US" sz="1000" b="1" dirty="0"/>
            <a:t>TBNK</a:t>
          </a:r>
          <a:r>
            <a:rPr lang="en-US" sz="1000" dirty="0"/>
            <a:t> specimens are collected in Camo lavender tops not plain lavender tops</a:t>
          </a:r>
        </a:p>
      </dgm:t>
    </dgm:pt>
    <dgm:pt modelId="{1C38013F-5DE4-460C-B678-FC2052E97D92}" type="parTrans" cxnId="{EC9D1D51-45EF-4963-94D0-44D4A5D1106D}">
      <dgm:prSet/>
      <dgm:spPr/>
      <dgm:t>
        <a:bodyPr/>
        <a:lstStyle/>
        <a:p>
          <a:endParaRPr lang="en-US"/>
        </a:p>
      </dgm:t>
    </dgm:pt>
    <dgm:pt modelId="{D9306D50-B739-4D29-B0F2-2832D749112C}" type="sibTrans" cxnId="{EC9D1D51-45EF-4963-94D0-44D4A5D1106D}">
      <dgm:prSet/>
      <dgm:spPr/>
      <dgm:t>
        <a:bodyPr/>
        <a:lstStyle/>
        <a:p>
          <a:endParaRPr lang="en-US"/>
        </a:p>
      </dgm:t>
    </dgm:pt>
    <dgm:pt modelId="{281B3D0B-B558-4BF6-A54A-7B99E8BABBEB}">
      <dgm:prSet/>
      <dgm:spPr/>
      <dgm:t>
        <a:bodyPr/>
        <a:lstStyle/>
        <a:p>
          <a:r>
            <a:rPr lang="en-US" dirty="0"/>
            <a:t>Sample aliquots will affect test results if not properly aliquoted.</a:t>
          </a:r>
        </a:p>
        <a:p>
          <a:r>
            <a:rPr lang="en-US" dirty="0"/>
            <a:t> Not all lavender  or blue tops require whole blood, some tests use plasma and must be aliquoted.</a:t>
          </a:r>
        </a:p>
        <a:p>
          <a:r>
            <a:rPr lang="en-US" dirty="0"/>
            <a:t>Hemostasis assays require Platelet-Poor-Plasma (PPP). </a:t>
          </a:r>
        </a:p>
        <a:p>
          <a:r>
            <a:rPr lang="en-US" dirty="0"/>
            <a:t>How is PPP processed?</a:t>
          </a:r>
        </a:p>
      </dgm:t>
    </dgm:pt>
    <dgm:pt modelId="{9A75B762-E52F-41EE-BB62-3763A428CCAD}" type="parTrans" cxnId="{C6B8004E-F20E-4703-9DBE-766095493E77}">
      <dgm:prSet/>
      <dgm:spPr/>
      <dgm:t>
        <a:bodyPr/>
        <a:lstStyle/>
        <a:p>
          <a:endParaRPr lang="en-US"/>
        </a:p>
      </dgm:t>
    </dgm:pt>
    <dgm:pt modelId="{7CF2A4BC-512E-4962-A2E8-88BB0EC3F51E}" type="sibTrans" cxnId="{C6B8004E-F20E-4703-9DBE-766095493E77}">
      <dgm:prSet/>
      <dgm:spPr/>
      <dgm:t>
        <a:bodyPr/>
        <a:lstStyle/>
        <a:p>
          <a:endParaRPr lang="en-US"/>
        </a:p>
      </dgm:t>
    </dgm:pt>
    <dgm:pt modelId="{78F2EC99-1DF7-47CC-B11F-4E75EAC6D93A}">
      <dgm:prSet/>
      <dgm:spPr/>
      <dgm:t>
        <a:bodyPr/>
        <a:lstStyle/>
        <a:p>
          <a:r>
            <a:rPr lang="en-US" dirty="0"/>
            <a:t>Not all aliquot tubes are the same. Make sure you are using the correct tube.</a:t>
          </a:r>
        </a:p>
        <a:p>
          <a:r>
            <a:rPr lang="en-US" dirty="0"/>
            <a:t> </a:t>
          </a:r>
        </a:p>
        <a:p>
          <a:r>
            <a:rPr lang="en-US" dirty="0"/>
            <a:t>Plain-acid wash-acid free-false bottom</a:t>
          </a:r>
        </a:p>
        <a:p>
          <a:endParaRPr lang="en-US" dirty="0"/>
        </a:p>
        <a:p>
          <a:r>
            <a:rPr lang="en-US" dirty="0"/>
            <a:t>To avoid delays and/or cancelations, use the proper tube</a:t>
          </a:r>
        </a:p>
        <a:p>
          <a:endParaRPr lang="en-US" dirty="0"/>
        </a:p>
      </dgm:t>
    </dgm:pt>
    <dgm:pt modelId="{2F9AAC97-65E9-4BB0-8896-6C7DFD4895B0}" type="parTrans" cxnId="{DF9B9DFF-6E54-4F06-AB6D-DD61F12A8FF4}">
      <dgm:prSet/>
      <dgm:spPr/>
      <dgm:t>
        <a:bodyPr/>
        <a:lstStyle/>
        <a:p>
          <a:endParaRPr lang="en-US"/>
        </a:p>
      </dgm:t>
    </dgm:pt>
    <dgm:pt modelId="{494A384E-9D04-4F6B-9149-64F5A9DCD0E4}" type="sibTrans" cxnId="{DF9B9DFF-6E54-4F06-AB6D-DD61F12A8FF4}">
      <dgm:prSet/>
      <dgm:spPr/>
      <dgm:t>
        <a:bodyPr/>
        <a:lstStyle/>
        <a:p>
          <a:endParaRPr lang="en-US"/>
        </a:p>
      </dgm:t>
    </dgm:pt>
    <dgm:pt modelId="{9B4319A3-0502-4E63-AA23-3506BFF0114A}">
      <dgm:prSet/>
      <dgm:spPr/>
      <dgm:t>
        <a:bodyPr/>
        <a:lstStyle/>
        <a:p>
          <a:r>
            <a:rPr lang="en-US" dirty="0"/>
            <a:t>Be aware of light sensitive specimens-if aliquot is required, place in light protected tube or  wrap tube in aluminum foil if sample is not aliquoted. </a:t>
          </a:r>
        </a:p>
      </dgm:t>
    </dgm:pt>
    <dgm:pt modelId="{B892E14B-EE3B-4ADC-AFAA-E9401E2FDE6B}" type="parTrans" cxnId="{4195C17F-FED1-4BBD-8282-8691984982D6}">
      <dgm:prSet/>
      <dgm:spPr/>
      <dgm:t>
        <a:bodyPr/>
        <a:lstStyle/>
        <a:p>
          <a:endParaRPr lang="en-US"/>
        </a:p>
      </dgm:t>
    </dgm:pt>
    <dgm:pt modelId="{5AA4E67E-C3BB-4108-8B55-2D52B427CE69}" type="sibTrans" cxnId="{4195C17F-FED1-4BBD-8282-8691984982D6}">
      <dgm:prSet/>
      <dgm:spPr/>
      <dgm:t>
        <a:bodyPr/>
        <a:lstStyle/>
        <a:p>
          <a:endParaRPr lang="en-US"/>
        </a:p>
      </dgm:t>
    </dgm:pt>
    <dgm:pt modelId="{43AA761D-0D2E-4251-B6BB-93E2D76CEC96}">
      <dgm:prSet/>
      <dgm:spPr/>
      <dgm:t>
        <a:bodyPr/>
        <a:lstStyle/>
        <a:p>
          <a:r>
            <a:rPr lang="en-US" dirty="0"/>
            <a:t>Hard to collect specimens-body fluids, tissue, bone marrow ensure proper labeling, proper collection tubes and/or preservative media is correct, send immediately to testing lab.</a:t>
          </a:r>
        </a:p>
        <a:p>
          <a:r>
            <a:rPr lang="en-US" dirty="0"/>
            <a:t>NOTE: cells in fluids disintegrate 50% within ½ hour of collection causing bacterial growth, falsely low cell count. </a:t>
          </a:r>
        </a:p>
      </dgm:t>
    </dgm:pt>
    <dgm:pt modelId="{C818E871-E7B8-4BA9-A4D1-9599034551DE}" type="parTrans" cxnId="{2D3B6E04-07B1-4D76-8B10-A3808CBECF71}">
      <dgm:prSet/>
      <dgm:spPr/>
      <dgm:t>
        <a:bodyPr/>
        <a:lstStyle/>
        <a:p>
          <a:endParaRPr lang="en-US"/>
        </a:p>
      </dgm:t>
    </dgm:pt>
    <dgm:pt modelId="{8905ABD8-0504-4CE2-B47E-1FFBD06A0DA0}" type="sibTrans" cxnId="{2D3B6E04-07B1-4D76-8B10-A3808CBECF71}">
      <dgm:prSet/>
      <dgm:spPr/>
      <dgm:t>
        <a:bodyPr/>
        <a:lstStyle/>
        <a:p>
          <a:endParaRPr lang="en-US"/>
        </a:p>
      </dgm:t>
    </dgm:pt>
    <dgm:pt modelId="{4302DCA6-332B-40A2-81BA-221F7948EBDB}">
      <dgm:prSet/>
      <dgm:spPr/>
      <dgm:t>
        <a:bodyPr/>
        <a:lstStyle/>
        <a:p>
          <a:pPr algn="ctr"/>
          <a:endParaRPr lang="en-US" dirty="0"/>
        </a:p>
        <a:p>
          <a:pPr algn="ctr"/>
          <a:r>
            <a:rPr lang="en-US" dirty="0"/>
            <a:t>Follow all specimen collection, incubation, and processing instructions.  </a:t>
          </a:r>
        </a:p>
        <a:p>
          <a:pPr algn="ctr"/>
          <a:r>
            <a:rPr lang="en-US" dirty="0"/>
            <a:t>QFTB tubes that are over-incubated invalidates test results. Thus, samples require recollection. </a:t>
          </a:r>
        </a:p>
      </dgm:t>
    </dgm:pt>
    <dgm:pt modelId="{C4D14568-3CB3-44F6-9EE3-65E3B823349C}" type="parTrans" cxnId="{06FA6BBE-876D-4A68-979A-1C71135A6E75}">
      <dgm:prSet/>
      <dgm:spPr/>
      <dgm:t>
        <a:bodyPr/>
        <a:lstStyle/>
        <a:p>
          <a:endParaRPr lang="en-US"/>
        </a:p>
      </dgm:t>
    </dgm:pt>
    <dgm:pt modelId="{2CD37E9A-A495-4907-9316-96D8335F9F61}" type="sibTrans" cxnId="{06FA6BBE-876D-4A68-979A-1C71135A6E75}">
      <dgm:prSet/>
      <dgm:spPr/>
      <dgm:t>
        <a:bodyPr/>
        <a:lstStyle/>
        <a:p>
          <a:endParaRPr lang="en-US"/>
        </a:p>
      </dgm:t>
    </dgm:pt>
    <dgm:pt modelId="{A6E2BD30-D64D-487F-90BE-2F9097140911}" type="pres">
      <dgm:prSet presAssocID="{515F056A-15EF-4BA0-9B64-8B792AFE0846}" presName="diagram" presStyleCnt="0">
        <dgm:presLayoutVars>
          <dgm:dir/>
          <dgm:resizeHandles val="exact"/>
        </dgm:presLayoutVars>
      </dgm:prSet>
      <dgm:spPr/>
    </dgm:pt>
    <dgm:pt modelId="{F6D98E48-7C86-4947-B587-1C61581B3620}" type="pres">
      <dgm:prSet presAssocID="{5C640DF9-4DF1-40D1-B15F-4B5FFCE4D743}" presName="node" presStyleLbl="node1" presStyleIdx="0" presStyleCnt="6">
        <dgm:presLayoutVars>
          <dgm:bulletEnabled val="1"/>
        </dgm:presLayoutVars>
      </dgm:prSet>
      <dgm:spPr/>
    </dgm:pt>
    <dgm:pt modelId="{C30AF9FA-6A69-4A34-A948-C62AE2276B1D}" type="pres">
      <dgm:prSet presAssocID="{D9306D50-B739-4D29-B0F2-2832D749112C}" presName="sibTrans" presStyleCnt="0"/>
      <dgm:spPr/>
    </dgm:pt>
    <dgm:pt modelId="{F0C01D74-2EDE-4029-9FF2-31743B7CC69D}" type="pres">
      <dgm:prSet presAssocID="{281B3D0B-B558-4BF6-A54A-7B99E8BABBEB}" presName="node" presStyleLbl="node1" presStyleIdx="1" presStyleCnt="6">
        <dgm:presLayoutVars>
          <dgm:bulletEnabled val="1"/>
        </dgm:presLayoutVars>
      </dgm:prSet>
      <dgm:spPr/>
    </dgm:pt>
    <dgm:pt modelId="{CE534F18-0C72-4A7A-B2D6-A49D4DF4E9A3}" type="pres">
      <dgm:prSet presAssocID="{7CF2A4BC-512E-4962-A2E8-88BB0EC3F51E}" presName="sibTrans" presStyleCnt="0"/>
      <dgm:spPr/>
    </dgm:pt>
    <dgm:pt modelId="{95B4739A-20FD-4025-A8A2-88A5D04E2BDD}" type="pres">
      <dgm:prSet presAssocID="{78F2EC99-1DF7-47CC-B11F-4E75EAC6D93A}" presName="node" presStyleLbl="node1" presStyleIdx="2" presStyleCnt="6">
        <dgm:presLayoutVars>
          <dgm:bulletEnabled val="1"/>
        </dgm:presLayoutVars>
      </dgm:prSet>
      <dgm:spPr/>
    </dgm:pt>
    <dgm:pt modelId="{D7CB39D5-4CEB-4D28-9A47-9B92EFE676CB}" type="pres">
      <dgm:prSet presAssocID="{494A384E-9D04-4F6B-9149-64F5A9DCD0E4}" presName="sibTrans" presStyleCnt="0"/>
      <dgm:spPr/>
    </dgm:pt>
    <dgm:pt modelId="{18FAAB7A-CDDB-4688-935A-ADD59D1F004A}" type="pres">
      <dgm:prSet presAssocID="{9B4319A3-0502-4E63-AA23-3506BFF0114A}" presName="node" presStyleLbl="node1" presStyleIdx="3" presStyleCnt="6">
        <dgm:presLayoutVars>
          <dgm:bulletEnabled val="1"/>
        </dgm:presLayoutVars>
      </dgm:prSet>
      <dgm:spPr/>
    </dgm:pt>
    <dgm:pt modelId="{FDDA92E4-5046-4347-9D16-345238225DA1}" type="pres">
      <dgm:prSet presAssocID="{5AA4E67E-C3BB-4108-8B55-2D52B427CE69}" presName="sibTrans" presStyleCnt="0"/>
      <dgm:spPr/>
    </dgm:pt>
    <dgm:pt modelId="{72BE6006-61B5-4C14-A672-22B62164299B}" type="pres">
      <dgm:prSet presAssocID="{43AA761D-0D2E-4251-B6BB-93E2D76CEC96}" presName="node" presStyleLbl="node1" presStyleIdx="4" presStyleCnt="6">
        <dgm:presLayoutVars>
          <dgm:bulletEnabled val="1"/>
        </dgm:presLayoutVars>
      </dgm:prSet>
      <dgm:spPr/>
    </dgm:pt>
    <dgm:pt modelId="{83279F78-3107-4B31-8B9D-27D01C27AAE4}" type="pres">
      <dgm:prSet presAssocID="{8905ABD8-0504-4CE2-B47E-1FFBD06A0DA0}" presName="sibTrans" presStyleCnt="0"/>
      <dgm:spPr/>
    </dgm:pt>
    <dgm:pt modelId="{EB8EF054-79F8-404C-B9AA-1459B849942E}" type="pres">
      <dgm:prSet presAssocID="{4302DCA6-332B-40A2-81BA-221F7948EBDB}" presName="node" presStyleLbl="node1" presStyleIdx="5" presStyleCnt="6" custLinFactNeighborX="-603" custLinFactNeighborY="88">
        <dgm:presLayoutVars>
          <dgm:bulletEnabled val="1"/>
        </dgm:presLayoutVars>
      </dgm:prSet>
      <dgm:spPr/>
    </dgm:pt>
  </dgm:ptLst>
  <dgm:cxnLst>
    <dgm:cxn modelId="{2D3B6E04-07B1-4D76-8B10-A3808CBECF71}" srcId="{515F056A-15EF-4BA0-9B64-8B792AFE0846}" destId="{43AA761D-0D2E-4251-B6BB-93E2D76CEC96}" srcOrd="4" destOrd="0" parTransId="{C818E871-E7B8-4BA9-A4D1-9599034551DE}" sibTransId="{8905ABD8-0504-4CE2-B47E-1FFBD06A0DA0}"/>
    <dgm:cxn modelId="{90CB0E0E-374C-438A-896C-E8834E1A0B27}" type="presOf" srcId="{515F056A-15EF-4BA0-9B64-8B792AFE0846}" destId="{A6E2BD30-D64D-487F-90BE-2F9097140911}" srcOrd="0" destOrd="0" presId="urn:microsoft.com/office/officeart/2005/8/layout/default"/>
    <dgm:cxn modelId="{AAACE23C-5312-43B9-924F-4CD4C9D261A8}" type="presOf" srcId="{9B4319A3-0502-4E63-AA23-3506BFF0114A}" destId="{18FAAB7A-CDDB-4688-935A-ADD59D1F004A}" srcOrd="0" destOrd="0" presId="urn:microsoft.com/office/officeart/2005/8/layout/default"/>
    <dgm:cxn modelId="{C6B8004E-F20E-4703-9DBE-766095493E77}" srcId="{515F056A-15EF-4BA0-9B64-8B792AFE0846}" destId="{281B3D0B-B558-4BF6-A54A-7B99E8BABBEB}" srcOrd="1" destOrd="0" parTransId="{9A75B762-E52F-41EE-BB62-3763A428CCAD}" sibTransId="{7CF2A4BC-512E-4962-A2E8-88BB0EC3F51E}"/>
    <dgm:cxn modelId="{EC9D1D51-45EF-4963-94D0-44D4A5D1106D}" srcId="{515F056A-15EF-4BA0-9B64-8B792AFE0846}" destId="{5C640DF9-4DF1-40D1-B15F-4B5FFCE4D743}" srcOrd="0" destOrd="0" parTransId="{1C38013F-5DE4-460C-B678-FC2052E97D92}" sibTransId="{D9306D50-B739-4D29-B0F2-2832D749112C}"/>
    <dgm:cxn modelId="{D744F871-DF02-4851-B4D9-DD47D743517B}" type="presOf" srcId="{4302DCA6-332B-40A2-81BA-221F7948EBDB}" destId="{EB8EF054-79F8-404C-B9AA-1459B849942E}" srcOrd="0" destOrd="0" presId="urn:microsoft.com/office/officeart/2005/8/layout/default"/>
    <dgm:cxn modelId="{C7035B7B-6076-43F0-AF04-CC30B1E4D7EB}" type="presOf" srcId="{43AA761D-0D2E-4251-B6BB-93E2D76CEC96}" destId="{72BE6006-61B5-4C14-A672-22B62164299B}" srcOrd="0" destOrd="0" presId="urn:microsoft.com/office/officeart/2005/8/layout/default"/>
    <dgm:cxn modelId="{4195C17F-FED1-4BBD-8282-8691984982D6}" srcId="{515F056A-15EF-4BA0-9B64-8B792AFE0846}" destId="{9B4319A3-0502-4E63-AA23-3506BFF0114A}" srcOrd="3" destOrd="0" parTransId="{B892E14B-EE3B-4ADC-AFAA-E9401E2FDE6B}" sibTransId="{5AA4E67E-C3BB-4108-8B55-2D52B427CE69}"/>
    <dgm:cxn modelId="{4119679E-E9F9-40D7-8EE6-5978B80D3FCB}" type="presOf" srcId="{78F2EC99-1DF7-47CC-B11F-4E75EAC6D93A}" destId="{95B4739A-20FD-4025-A8A2-88A5D04E2BDD}" srcOrd="0" destOrd="0" presId="urn:microsoft.com/office/officeart/2005/8/layout/default"/>
    <dgm:cxn modelId="{3B0519B2-9E1A-4D2B-9262-555C5ED4E3F4}" type="presOf" srcId="{5C640DF9-4DF1-40D1-B15F-4B5FFCE4D743}" destId="{F6D98E48-7C86-4947-B587-1C61581B3620}" srcOrd="0" destOrd="0" presId="urn:microsoft.com/office/officeart/2005/8/layout/default"/>
    <dgm:cxn modelId="{06FA6BBE-876D-4A68-979A-1C71135A6E75}" srcId="{515F056A-15EF-4BA0-9B64-8B792AFE0846}" destId="{4302DCA6-332B-40A2-81BA-221F7948EBDB}" srcOrd="5" destOrd="0" parTransId="{C4D14568-3CB3-44F6-9EE3-65E3B823349C}" sibTransId="{2CD37E9A-A495-4907-9316-96D8335F9F61}"/>
    <dgm:cxn modelId="{018A99F8-8783-468A-A3E4-DAF1FE48DED1}" type="presOf" srcId="{281B3D0B-B558-4BF6-A54A-7B99E8BABBEB}" destId="{F0C01D74-2EDE-4029-9FF2-31743B7CC69D}" srcOrd="0" destOrd="0" presId="urn:microsoft.com/office/officeart/2005/8/layout/default"/>
    <dgm:cxn modelId="{DF9B9DFF-6E54-4F06-AB6D-DD61F12A8FF4}" srcId="{515F056A-15EF-4BA0-9B64-8B792AFE0846}" destId="{78F2EC99-1DF7-47CC-B11F-4E75EAC6D93A}" srcOrd="2" destOrd="0" parTransId="{2F9AAC97-65E9-4BB0-8896-6C7DFD4895B0}" sibTransId="{494A384E-9D04-4F6B-9149-64F5A9DCD0E4}"/>
    <dgm:cxn modelId="{141F4505-2743-43BE-944B-56A99AC577DA}" type="presParOf" srcId="{A6E2BD30-D64D-487F-90BE-2F9097140911}" destId="{F6D98E48-7C86-4947-B587-1C61581B3620}" srcOrd="0" destOrd="0" presId="urn:microsoft.com/office/officeart/2005/8/layout/default"/>
    <dgm:cxn modelId="{34F743E5-B6BE-4500-83DD-A0D51C1101C0}" type="presParOf" srcId="{A6E2BD30-D64D-487F-90BE-2F9097140911}" destId="{C30AF9FA-6A69-4A34-A948-C62AE2276B1D}" srcOrd="1" destOrd="0" presId="urn:microsoft.com/office/officeart/2005/8/layout/default"/>
    <dgm:cxn modelId="{DF9B4690-FF1E-4366-95C6-876659C3EFB6}" type="presParOf" srcId="{A6E2BD30-D64D-487F-90BE-2F9097140911}" destId="{F0C01D74-2EDE-4029-9FF2-31743B7CC69D}" srcOrd="2" destOrd="0" presId="urn:microsoft.com/office/officeart/2005/8/layout/default"/>
    <dgm:cxn modelId="{C311EC89-11C1-4694-9563-77AD3FAACDBD}" type="presParOf" srcId="{A6E2BD30-D64D-487F-90BE-2F9097140911}" destId="{CE534F18-0C72-4A7A-B2D6-A49D4DF4E9A3}" srcOrd="3" destOrd="0" presId="urn:microsoft.com/office/officeart/2005/8/layout/default"/>
    <dgm:cxn modelId="{21078990-8034-4760-AD2A-9C1BD4834570}" type="presParOf" srcId="{A6E2BD30-D64D-487F-90BE-2F9097140911}" destId="{95B4739A-20FD-4025-A8A2-88A5D04E2BDD}" srcOrd="4" destOrd="0" presId="urn:microsoft.com/office/officeart/2005/8/layout/default"/>
    <dgm:cxn modelId="{BFBF13BC-93C1-4830-A365-30F068478CEA}" type="presParOf" srcId="{A6E2BD30-D64D-487F-90BE-2F9097140911}" destId="{D7CB39D5-4CEB-4D28-9A47-9B92EFE676CB}" srcOrd="5" destOrd="0" presId="urn:microsoft.com/office/officeart/2005/8/layout/default"/>
    <dgm:cxn modelId="{6F51E88E-EAF4-4539-A55F-98803722FA31}" type="presParOf" srcId="{A6E2BD30-D64D-487F-90BE-2F9097140911}" destId="{18FAAB7A-CDDB-4688-935A-ADD59D1F004A}" srcOrd="6" destOrd="0" presId="urn:microsoft.com/office/officeart/2005/8/layout/default"/>
    <dgm:cxn modelId="{810326EF-9575-4B32-B826-6790F020B0D2}" type="presParOf" srcId="{A6E2BD30-D64D-487F-90BE-2F9097140911}" destId="{FDDA92E4-5046-4347-9D16-345238225DA1}" srcOrd="7" destOrd="0" presId="urn:microsoft.com/office/officeart/2005/8/layout/default"/>
    <dgm:cxn modelId="{44EC8443-7DCA-4E44-B5BA-4B5599086096}" type="presParOf" srcId="{A6E2BD30-D64D-487F-90BE-2F9097140911}" destId="{72BE6006-61B5-4C14-A672-22B62164299B}" srcOrd="8" destOrd="0" presId="urn:microsoft.com/office/officeart/2005/8/layout/default"/>
    <dgm:cxn modelId="{E3C75073-1164-4701-B24D-17F16930EF49}" type="presParOf" srcId="{A6E2BD30-D64D-487F-90BE-2F9097140911}" destId="{83279F78-3107-4B31-8B9D-27D01C27AAE4}" srcOrd="9" destOrd="0" presId="urn:microsoft.com/office/officeart/2005/8/layout/default"/>
    <dgm:cxn modelId="{16F0C588-DF68-4D6E-BE08-AEB1DDAFF886}" type="presParOf" srcId="{A6E2BD30-D64D-487F-90BE-2F9097140911}" destId="{EB8EF054-79F8-404C-B9AA-1459B849942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83DA83-7FEF-4626-98CA-147A3D39337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27F2B29-BF6F-4ADF-96EC-72813F8B4916}">
      <dgm:prSet/>
      <dgm:spPr/>
      <dgm:t>
        <a:bodyPr/>
        <a:lstStyle/>
        <a:p>
          <a:r>
            <a:rPr lang="en-US" dirty="0"/>
            <a:t>Accession tests correctly-notice details</a:t>
          </a:r>
        </a:p>
      </dgm:t>
    </dgm:pt>
    <dgm:pt modelId="{92A468EB-7D86-4EFD-9B79-9252A3CCC115}" type="parTrans" cxnId="{0173D0DE-CF23-4465-9A40-E57D5894F9AD}">
      <dgm:prSet/>
      <dgm:spPr/>
      <dgm:t>
        <a:bodyPr/>
        <a:lstStyle/>
        <a:p>
          <a:endParaRPr lang="en-US"/>
        </a:p>
      </dgm:t>
    </dgm:pt>
    <dgm:pt modelId="{DE0524E3-8D18-4636-AB51-27C4B5C2AA40}" type="sibTrans" cxnId="{0173D0DE-CF23-4465-9A40-E57D5894F9AD}">
      <dgm:prSet/>
      <dgm:spPr/>
      <dgm:t>
        <a:bodyPr/>
        <a:lstStyle/>
        <a:p>
          <a:endParaRPr lang="en-US"/>
        </a:p>
      </dgm:t>
    </dgm:pt>
    <dgm:pt modelId="{6BAFE3CF-89D2-49E8-A900-8A2742FEECEB}">
      <dgm:prSet/>
      <dgm:spPr/>
      <dgm:t>
        <a:bodyPr/>
        <a:lstStyle/>
        <a:p>
          <a:r>
            <a:rPr lang="en-US" dirty="0" err="1"/>
            <a:t>C.Tra</a:t>
          </a:r>
          <a:r>
            <a:rPr lang="en-US" dirty="0"/>
            <a:t>/</a:t>
          </a:r>
          <a:r>
            <a:rPr lang="en-US" dirty="0" err="1"/>
            <a:t>Neiss</a:t>
          </a:r>
          <a:r>
            <a:rPr lang="en-US" dirty="0"/>
            <a:t> Gono RNA, TMA Throat and Rectal is not the same as urine. Ensure swab is in the vial</a:t>
          </a:r>
        </a:p>
      </dgm:t>
    </dgm:pt>
    <dgm:pt modelId="{5D866D94-6FAE-4B32-9F52-EBE0C59377F3}" type="parTrans" cxnId="{09F09378-52EC-47CD-ACB2-133744C791BF}">
      <dgm:prSet/>
      <dgm:spPr/>
      <dgm:t>
        <a:bodyPr/>
        <a:lstStyle/>
        <a:p>
          <a:endParaRPr lang="en-US"/>
        </a:p>
      </dgm:t>
    </dgm:pt>
    <dgm:pt modelId="{AFBAF28D-4B14-40EF-A14A-FA27A6FE5E71}" type="sibTrans" cxnId="{09F09378-52EC-47CD-ACB2-133744C791BF}">
      <dgm:prSet/>
      <dgm:spPr/>
      <dgm:t>
        <a:bodyPr/>
        <a:lstStyle/>
        <a:p>
          <a:endParaRPr lang="en-US"/>
        </a:p>
      </dgm:t>
    </dgm:pt>
    <dgm:pt modelId="{D006DDC5-2702-4204-B578-C6CDD17C4798}">
      <dgm:prSet/>
      <dgm:spPr/>
      <dgm:t>
        <a:bodyPr/>
        <a:lstStyle/>
        <a:p>
          <a:r>
            <a:rPr lang="en-US" dirty="0"/>
            <a:t>Some stool tests (electrolytes) require liquid stool and not formed</a:t>
          </a:r>
        </a:p>
      </dgm:t>
    </dgm:pt>
    <dgm:pt modelId="{CEA5C16C-835C-42A1-84BA-074396E81FEE}" type="parTrans" cxnId="{781EBC30-B9C8-4FAA-8AD9-471BC7C37B93}">
      <dgm:prSet/>
      <dgm:spPr/>
      <dgm:t>
        <a:bodyPr/>
        <a:lstStyle/>
        <a:p>
          <a:endParaRPr lang="en-US"/>
        </a:p>
      </dgm:t>
    </dgm:pt>
    <dgm:pt modelId="{41E4EE4D-4C38-4EDD-A431-4CC227D118B1}" type="sibTrans" cxnId="{781EBC30-B9C8-4FAA-8AD9-471BC7C37B93}">
      <dgm:prSet/>
      <dgm:spPr/>
      <dgm:t>
        <a:bodyPr/>
        <a:lstStyle/>
        <a:p>
          <a:endParaRPr lang="en-US"/>
        </a:p>
      </dgm:t>
    </dgm:pt>
    <dgm:pt modelId="{F8CDE5FC-27AB-4588-9099-E467E7E49E44}">
      <dgm:prSet/>
      <dgm:spPr/>
      <dgm:t>
        <a:bodyPr/>
        <a:lstStyle/>
        <a:p>
          <a:r>
            <a:rPr lang="en-US"/>
            <a:t>Hemolyzed specimens</a:t>
          </a:r>
        </a:p>
      </dgm:t>
    </dgm:pt>
    <dgm:pt modelId="{44BB847F-9CA1-4210-8AF4-B9910FE79CC2}" type="parTrans" cxnId="{319F59D7-91C2-4B95-947C-A2CB2EFA5211}">
      <dgm:prSet/>
      <dgm:spPr/>
      <dgm:t>
        <a:bodyPr/>
        <a:lstStyle/>
        <a:p>
          <a:endParaRPr lang="en-US"/>
        </a:p>
      </dgm:t>
    </dgm:pt>
    <dgm:pt modelId="{C2298846-87C5-4F25-9083-CDF57E89C2E0}" type="sibTrans" cxnId="{319F59D7-91C2-4B95-947C-A2CB2EFA5211}">
      <dgm:prSet/>
      <dgm:spPr/>
      <dgm:t>
        <a:bodyPr/>
        <a:lstStyle/>
        <a:p>
          <a:endParaRPr lang="en-US"/>
        </a:p>
      </dgm:t>
    </dgm:pt>
    <dgm:pt modelId="{9AE053FF-4FE2-4FD7-B1E4-3E8D9D068A32}">
      <dgm:prSet/>
      <dgm:spPr/>
      <dgm:t>
        <a:bodyPr/>
        <a:lstStyle/>
        <a:p>
          <a:r>
            <a:rPr lang="en-US" dirty="0"/>
            <a:t>Identify causes when too many samples are coming from a particular ward or employee and retrain</a:t>
          </a:r>
        </a:p>
      </dgm:t>
    </dgm:pt>
    <dgm:pt modelId="{1EAF0544-1A2A-483D-98BD-2DC757D181E7}" type="parTrans" cxnId="{C3E0B02B-D333-45EE-AC48-C2B6196AF775}">
      <dgm:prSet/>
      <dgm:spPr/>
      <dgm:t>
        <a:bodyPr/>
        <a:lstStyle/>
        <a:p>
          <a:endParaRPr lang="en-US"/>
        </a:p>
      </dgm:t>
    </dgm:pt>
    <dgm:pt modelId="{745E0F0C-D008-401F-AE21-8639FABDFA88}" type="sibTrans" cxnId="{C3E0B02B-D333-45EE-AC48-C2B6196AF775}">
      <dgm:prSet/>
      <dgm:spPr/>
      <dgm:t>
        <a:bodyPr/>
        <a:lstStyle/>
        <a:p>
          <a:endParaRPr lang="en-US"/>
        </a:p>
      </dgm:t>
    </dgm:pt>
    <dgm:pt modelId="{C39F6BFC-5EE5-4A57-A094-B3100DF0248A}">
      <dgm:prSet/>
      <dgm:spPr/>
      <dgm:t>
        <a:bodyPr/>
        <a:lstStyle/>
        <a:p>
          <a:r>
            <a:rPr lang="en-US"/>
            <a:t>Insufficient volume</a:t>
          </a:r>
        </a:p>
      </dgm:t>
    </dgm:pt>
    <dgm:pt modelId="{FDBE70C5-970D-4BD2-9FA1-2144B296B30A}" type="parTrans" cxnId="{0A275596-5471-41D0-A81D-029B568BCEE8}">
      <dgm:prSet/>
      <dgm:spPr/>
      <dgm:t>
        <a:bodyPr/>
        <a:lstStyle/>
        <a:p>
          <a:endParaRPr lang="en-US"/>
        </a:p>
      </dgm:t>
    </dgm:pt>
    <dgm:pt modelId="{A36685E1-4F6F-4B8D-8AE4-E4EED5A5CFE9}" type="sibTrans" cxnId="{0A275596-5471-41D0-A81D-029B568BCEE8}">
      <dgm:prSet/>
      <dgm:spPr/>
      <dgm:t>
        <a:bodyPr/>
        <a:lstStyle/>
        <a:p>
          <a:endParaRPr lang="en-US"/>
        </a:p>
      </dgm:t>
    </dgm:pt>
    <dgm:pt modelId="{9F422CC0-8E1B-4E6C-93C0-C12E6FB783FB}">
      <dgm:prSet/>
      <dgm:spPr/>
      <dgm:t>
        <a:bodyPr/>
        <a:lstStyle/>
        <a:p>
          <a:r>
            <a:rPr lang="en-US" dirty="0"/>
            <a:t>Share if there are other samples available</a:t>
          </a:r>
        </a:p>
      </dgm:t>
    </dgm:pt>
    <dgm:pt modelId="{DB40B199-37A2-4FBB-A9F8-0209236F7A9B}" type="parTrans" cxnId="{310A343B-C1BE-44F5-A05E-88B0FB87B471}">
      <dgm:prSet/>
      <dgm:spPr/>
      <dgm:t>
        <a:bodyPr/>
        <a:lstStyle/>
        <a:p>
          <a:endParaRPr lang="en-US"/>
        </a:p>
      </dgm:t>
    </dgm:pt>
    <dgm:pt modelId="{6C64F636-0F8A-499F-A3C1-A35839B65A2D}" type="sibTrans" cxnId="{310A343B-C1BE-44F5-A05E-88B0FB87B471}">
      <dgm:prSet/>
      <dgm:spPr/>
      <dgm:t>
        <a:bodyPr/>
        <a:lstStyle/>
        <a:p>
          <a:endParaRPr lang="en-US"/>
        </a:p>
      </dgm:t>
    </dgm:pt>
    <dgm:pt modelId="{D71DF553-3FD4-4301-82CA-154EC4F3A165}">
      <dgm:prSet/>
      <dgm:spPr/>
      <dgm:t>
        <a:bodyPr/>
        <a:lstStyle/>
        <a:p>
          <a:r>
            <a:rPr lang="en-US" dirty="0"/>
            <a:t>Specimens collected in anticoagulant tubes maybe overdiluted and cause interference or erroneous results </a:t>
          </a:r>
        </a:p>
      </dgm:t>
    </dgm:pt>
    <dgm:pt modelId="{1FCCBFE1-3ACE-420B-AAB3-B289F4BDF681}" type="parTrans" cxnId="{B35164F9-DD60-43E7-83C8-7726F69B356A}">
      <dgm:prSet/>
      <dgm:spPr/>
      <dgm:t>
        <a:bodyPr/>
        <a:lstStyle/>
        <a:p>
          <a:endParaRPr lang="en-US"/>
        </a:p>
      </dgm:t>
    </dgm:pt>
    <dgm:pt modelId="{799196AC-B7D9-4B62-8CB4-2597AD5B6192}" type="sibTrans" cxnId="{B35164F9-DD60-43E7-83C8-7726F69B356A}">
      <dgm:prSet/>
      <dgm:spPr/>
      <dgm:t>
        <a:bodyPr/>
        <a:lstStyle/>
        <a:p>
          <a:endParaRPr lang="en-US"/>
        </a:p>
      </dgm:t>
    </dgm:pt>
    <dgm:pt modelId="{7E278FD7-D738-478E-BCEC-5CAE123E7213}">
      <dgm:prSet/>
      <dgm:spPr/>
      <dgm:t>
        <a:bodyPr/>
        <a:lstStyle/>
        <a:p>
          <a:r>
            <a:rPr lang="en-US" dirty="0"/>
            <a:t>Wrong container or kit </a:t>
          </a:r>
        </a:p>
      </dgm:t>
    </dgm:pt>
    <dgm:pt modelId="{1729FBC8-5AE2-4E30-8D9C-92A8D2E1A00E}" type="parTrans" cxnId="{F5F27AE9-A403-45AC-BB71-617AE666E34A}">
      <dgm:prSet/>
      <dgm:spPr/>
      <dgm:t>
        <a:bodyPr/>
        <a:lstStyle/>
        <a:p>
          <a:endParaRPr lang="en-US"/>
        </a:p>
      </dgm:t>
    </dgm:pt>
    <dgm:pt modelId="{4BD688C1-42D3-4FD0-B256-CC7A046120D1}" type="sibTrans" cxnId="{F5F27AE9-A403-45AC-BB71-617AE666E34A}">
      <dgm:prSet/>
      <dgm:spPr/>
      <dgm:t>
        <a:bodyPr/>
        <a:lstStyle/>
        <a:p>
          <a:endParaRPr lang="en-US"/>
        </a:p>
      </dgm:t>
    </dgm:pt>
    <dgm:pt modelId="{BD0A2E24-BA1B-441F-A1E2-B1EBFC8797C4}">
      <dgm:prSet/>
      <dgm:spPr/>
      <dgm:t>
        <a:bodyPr/>
        <a:lstStyle/>
        <a:p>
          <a:r>
            <a:rPr lang="en-US" dirty="0"/>
            <a:t>Issue the correct kit t the patient- Semen Analysis kit is not the same as a Vasectomy kit.</a:t>
          </a:r>
        </a:p>
      </dgm:t>
    </dgm:pt>
    <dgm:pt modelId="{58344BC7-AE18-4D4A-ADAB-BE228878737C}" type="parTrans" cxnId="{EB578ACF-D4D9-4F7A-89B8-252F63319983}">
      <dgm:prSet/>
      <dgm:spPr/>
      <dgm:t>
        <a:bodyPr/>
        <a:lstStyle/>
        <a:p>
          <a:endParaRPr lang="en-US"/>
        </a:p>
      </dgm:t>
    </dgm:pt>
    <dgm:pt modelId="{CC9AE72F-CB0C-47DD-BDA8-BD56C019882F}" type="sibTrans" cxnId="{EB578ACF-D4D9-4F7A-89B8-252F63319983}">
      <dgm:prSet/>
      <dgm:spPr/>
      <dgm:t>
        <a:bodyPr/>
        <a:lstStyle/>
        <a:p>
          <a:endParaRPr lang="en-US"/>
        </a:p>
      </dgm:t>
    </dgm:pt>
    <dgm:pt modelId="{B7319807-FFC0-405B-98CE-E3F20BFDD4B9}">
      <dgm:prSet/>
      <dgm:spPr/>
      <dgm:t>
        <a:bodyPr/>
        <a:lstStyle/>
        <a:p>
          <a:r>
            <a:rPr lang="en-US" dirty="0"/>
            <a:t>Some tubes may be interchangeable, provided assays are validated (BD vs Greiner)</a:t>
          </a:r>
        </a:p>
      </dgm:t>
    </dgm:pt>
    <dgm:pt modelId="{9EE883F9-523B-48F4-A265-20F4D6B9D86E}" type="parTrans" cxnId="{AB105571-A99F-4E3A-8DB8-048D4F889CBE}">
      <dgm:prSet/>
      <dgm:spPr/>
      <dgm:t>
        <a:bodyPr/>
        <a:lstStyle/>
        <a:p>
          <a:endParaRPr lang="en-US"/>
        </a:p>
      </dgm:t>
    </dgm:pt>
    <dgm:pt modelId="{76A6E0B1-4A3B-45CF-AB37-12939E511472}" type="sibTrans" cxnId="{AB105571-A99F-4E3A-8DB8-048D4F889CBE}">
      <dgm:prSet/>
      <dgm:spPr/>
      <dgm:t>
        <a:bodyPr/>
        <a:lstStyle/>
        <a:p>
          <a:endParaRPr lang="en-US"/>
        </a:p>
      </dgm:t>
    </dgm:pt>
    <dgm:pt modelId="{9823A2FC-4C48-4F4B-B8F6-340D03A89A88}">
      <dgm:prSet/>
      <dgm:spPr/>
      <dgm:t>
        <a:bodyPr/>
        <a:lstStyle/>
        <a:p>
          <a:r>
            <a:rPr lang="en-US"/>
            <a:t>Undue clotting</a:t>
          </a:r>
        </a:p>
      </dgm:t>
    </dgm:pt>
    <dgm:pt modelId="{056CE655-57DB-4E75-840C-30426C888ECD}" type="parTrans" cxnId="{93FD0568-F8AC-4874-92DD-9D1F72CF0C2B}">
      <dgm:prSet/>
      <dgm:spPr/>
      <dgm:t>
        <a:bodyPr/>
        <a:lstStyle/>
        <a:p>
          <a:endParaRPr lang="en-US"/>
        </a:p>
      </dgm:t>
    </dgm:pt>
    <dgm:pt modelId="{945F2FDA-29F5-4D9E-AF5E-17B18E2C680E}" type="sibTrans" cxnId="{93FD0568-F8AC-4874-92DD-9D1F72CF0C2B}">
      <dgm:prSet/>
      <dgm:spPr/>
      <dgm:t>
        <a:bodyPr/>
        <a:lstStyle/>
        <a:p>
          <a:endParaRPr lang="en-US"/>
        </a:p>
      </dgm:t>
    </dgm:pt>
    <dgm:pt modelId="{A2231684-21D7-400F-A41A-E1B33945B173}">
      <dgm:prSet/>
      <dgm:spPr/>
      <dgm:t>
        <a:bodyPr/>
        <a:lstStyle/>
        <a:p>
          <a:r>
            <a:rPr lang="en-US"/>
            <a:t>Reject all samples for hematological or hemostasis assays even when fibrin clots are identified</a:t>
          </a:r>
        </a:p>
      </dgm:t>
    </dgm:pt>
    <dgm:pt modelId="{3341A116-B341-4A90-927C-8F26A2F7D0E0}" type="parTrans" cxnId="{A970331A-0D90-4548-9A20-5DB6C0EF2ECB}">
      <dgm:prSet/>
      <dgm:spPr/>
      <dgm:t>
        <a:bodyPr/>
        <a:lstStyle/>
        <a:p>
          <a:endParaRPr lang="en-US"/>
        </a:p>
      </dgm:t>
    </dgm:pt>
    <dgm:pt modelId="{E6D6DDAD-6F14-494D-A251-35AC4B604A8B}" type="sibTrans" cxnId="{A970331A-0D90-4548-9A20-5DB6C0EF2ECB}">
      <dgm:prSet/>
      <dgm:spPr/>
      <dgm:t>
        <a:bodyPr/>
        <a:lstStyle/>
        <a:p>
          <a:endParaRPr lang="en-US"/>
        </a:p>
      </dgm:t>
    </dgm:pt>
    <dgm:pt modelId="{06F65FC3-BA0A-42FB-A0CA-73C127BA4DD7}">
      <dgm:prSet/>
      <dgm:spPr/>
      <dgm:t>
        <a:bodyPr/>
        <a:lstStyle/>
        <a:p>
          <a:r>
            <a:rPr lang="en-US" dirty="0"/>
            <a:t>Remove fibrin strands or clots from serum before use on automated systems</a:t>
          </a:r>
        </a:p>
      </dgm:t>
    </dgm:pt>
    <dgm:pt modelId="{25C8BC17-D6D4-401C-9802-74AF2A1F45F0}" type="parTrans" cxnId="{6066267B-B7C6-4CAA-B37D-D71485F6B3B3}">
      <dgm:prSet/>
      <dgm:spPr/>
      <dgm:t>
        <a:bodyPr/>
        <a:lstStyle/>
        <a:p>
          <a:endParaRPr lang="en-US"/>
        </a:p>
      </dgm:t>
    </dgm:pt>
    <dgm:pt modelId="{8E5DB087-061D-4CF2-A85A-23E605B374F1}" type="sibTrans" cxnId="{6066267B-B7C6-4CAA-B37D-D71485F6B3B3}">
      <dgm:prSet/>
      <dgm:spPr/>
      <dgm:t>
        <a:bodyPr/>
        <a:lstStyle/>
        <a:p>
          <a:endParaRPr lang="en-US"/>
        </a:p>
      </dgm:t>
    </dgm:pt>
    <dgm:pt modelId="{8A4A166A-441C-4AAB-9640-6BE7D56A4008}">
      <dgm:prSet/>
      <dgm:spPr/>
      <dgm:t>
        <a:bodyPr/>
        <a:lstStyle/>
        <a:p>
          <a:r>
            <a:rPr lang="en-US"/>
            <a:t>Specimen requirement</a:t>
          </a:r>
        </a:p>
      </dgm:t>
    </dgm:pt>
    <dgm:pt modelId="{D2E85B21-55EC-4311-AC18-2CE773A89B82}" type="parTrans" cxnId="{85659889-3D2F-4028-8F48-D0FF13695880}">
      <dgm:prSet/>
      <dgm:spPr/>
      <dgm:t>
        <a:bodyPr/>
        <a:lstStyle/>
        <a:p>
          <a:endParaRPr lang="en-US"/>
        </a:p>
      </dgm:t>
    </dgm:pt>
    <dgm:pt modelId="{005081B6-6DB0-4BE0-9D01-0AE4657F5D3F}" type="sibTrans" cxnId="{85659889-3D2F-4028-8F48-D0FF13695880}">
      <dgm:prSet/>
      <dgm:spPr/>
      <dgm:t>
        <a:bodyPr/>
        <a:lstStyle/>
        <a:p>
          <a:endParaRPr lang="en-US"/>
        </a:p>
      </dgm:t>
    </dgm:pt>
    <dgm:pt modelId="{581480F2-C3C7-491C-A5BF-B313B8AECFFE}">
      <dgm:prSet/>
      <dgm:spPr/>
      <dgm:t>
        <a:bodyPr/>
        <a:lstStyle/>
        <a:p>
          <a:r>
            <a:rPr lang="en-US" dirty="0"/>
            <a:t>Review test information menu for tests that are not routinely performed</a:t>
          </a:r>
        </a:p>
      </dgm:t>
    </dgm:pt>
    <dgm:pt modelId="{AEFBACDD-9AAA-4A5C-9353-5F2D9F9A1752}" type="parTrans" cxnId="{8A347EE1-4F51-4519-9F9B-C37AFB62A197}">
      <dgm:prSet/>
      <dgm:spPr/>
      <dgm:t>
        <a:bodyPr/>
        <a:lstStyle/>
        <a:p>
          <a:endParaRPr lang="en-US"/>
        </a:p>
      </dgm:t>
    </dgm:pt>
    <dgm:pt modelId="{355528E1-C7C4-43D5-B18A-EE14F97F356F}" type="sibTrans" cxnId="{8A347EE1-4F51-4519-9F9B-C37AFB62A197}">
      <dgm:prSet/>
      <dgm:spPr/>
      <dgm:t>
        <a:bodyPr/>
        <a:lstStyle/>
        <a:p>
          <a:endParaRPr lang="en-US"/>
        </a:p>
      </dgm:t>
    </dgm:pt>
    <dgm:pt modelId="{6EC90C38-C267-456D-8D77-0640820675D2}">
      <dgm:prSet/>
      <dgm:spPr/>
      <dgm:t>
        <a:bodyPr/>
        <a:lstStyle/>
        <a:p>
          <a:r>
            <a:rPr lang="en-US" dirty="0"/>
            <a:t>Do not process specimens that are unacceptable for testing. If unsure,  seek assistance.</a:t>
          </a:r>
        </a:p>
        <a:p>
          <a:r>
            <a:rPr lang="en-US" dirty="0"/>
            <a:t>Remember-a good quality sample </a:t>
          </a:r>
          <a:r>
            <a:rPr lang="en-US"/>
            <a:t>equals reliable results</a:t>
          </a:r>
          <a:r>
            <a:rPr lang="en-US" dirty="0"/>
            <a:t>. </a:t>
          </a:r>
        </a:p>
      </dgm:t>
    </dgm:pt>
    <dgm:pt modelId="{DDBE0866-98E0-4055-B955-83CEA919C724}" type="parTrans" cxnId="{F0F7D49E-483C-4E7B-8EA6-113F840C7CEB}">
      <dgm:prSet/>
      <dgm:spPr/>
      <dgm:t>
        <a:bodyPr/>
        <a:lstStyle/>
        <a:p>
          <a:endParaRPr lang="en-US"/>
        </a:p>
      </dgm:t>
    </dgm:pt>
    <dgm:pt modelId="{9171AFB8-0A8B-4E8B-8D79-AAF58E27D0C9}" type="sibTrans" cxnId="{F0F7D49E-483C-4E7B-8EA6-113F840C7CEB}">
      <dgm:prSet/>
      <dgm:spPr/>
      <dgm:t>
        <a:bodyPr/>
        <a:lstStyle/>
        <a:p>
          <a:endParaRPr lang="en-US"/>
        </a:p>
      </dgm:t>
    </dgm:pt>
    <dgm:pt modelId="{41C99172-A131-400B-BC74-CD8554AF3C5E}">
      <dgm:prSet/>
      <dgm:spPr/>
      <dgm:t>
        <a:bodyPr/>
        <a:lstStyle/>
        <a:p>
          <a:r>
            <a:rPr lang="en-US" dirty="0"/>
            <a:t> Some assays are (Potassium) are very sensitive to hemolysis</a:t>
          </a:r>
        </a:p>
      </dgm:t>
    </dgm:pt>
    <dgm:pt modelId="{ED10E354-667B-415D-9122-117167615AD1}" type="parTrans" cxnId="{205A41B7-9278-44A6-8E68-9A41B304EE30}">
      <dgm:prSet/>
      <dgm:spPr/>
      <dgm:t>
        <a:bodyPr/>
        <a:lstStyle/>
        <a:p>
          <a:endParaRPr lang="en-US"/>
        </a:p>
      </dgm:t>
    </dgm:pt>
    <dgm:pt modelId="{AC28DF2C-FA4F-4237-BF26-BF9095AA42CB}" type="sibTrans" cxnId="{205A41B7-9278-44A6-8E68-9A41B304EE30}">
      <dgm:prSet/>
      <dgm:spPr/>
      <dgm:t>
        <a:bodyPr/>
        <a:lstStyle/>
        <a:p>
          <a:endParaRPr lang="en-US"/>
        </a:p>
      </dgm:t>
    </dgm:pt>
    <dgm:pt modelId="{9D3E894F-5F3B-4797-9EC3-616F44156F44}" type="pres">
      <dgm:prSet presAssocID="{E083DA83-7FEF-4626-98CA-147A3D393376}" presName="linear" presStyleCnt="0">
        <dgm:presLayoutVars>
          <dgm:animLvl val="lvl"/>
          <dgm:resizeHandles val="exact"/>
        </dgm:presLayoutVars>
      </dgm:prSet>
      <dgm:spPr/>
    </dgm:pt>
    <dgm:pt modelId="{DC8A379E-AE96-4CBE-9CDB-6911EE3A6889}" type="pres">
      <dgm:prSet presAssocID="{627F2B29-BF6F-4ADF-96EC-72813F8B4916}" presName="parentText" presStyleLbl="node1" presStyleIdx="0" presStyleCnt="7" custScaleY="74926">
        <dgm:presLayoutVars>
          <dgm:chMax val="0"/>
          <dgm:bulletEnabled val="1"/>
        </dgm:presLayoutVars>
      </dgm:prSet>
      <dgm:spPr/>
    </dgm:pt>
    <dgm:pt modelId="{F1ABF366-DF49-40E2-A3DA-CE48F3A27335}" type="pres">
      <dgm:prSet presAssocID="{627F2B29-BF6F-4ADF-96EC-72813F8B4916}" presName="childText" presStyleLbl="revTx" presStyleIdx="0" presStyleCnt="6">
        <dgm:presLayoutVars>
          <dgm:bulletEnabled val="1"/>
        </dgm:presLayoutVars>
      </dgm:prSet>
      <dgm:spPr/>
    </dgm:pt>
    <dgm:pt modelId="{67F69583-E0BE-4E9C-816A-AF771538A8F7}" type="pres">
      <dgm:prSet presAssocID="{F8CDE5FC-27AB-4588-9099-E467E7E49E44}" presName="parentText" presStyleLbl="node1" presStyleIdx="1" presStyleCnt="7" custScaleY="80236">
        <dgm:presLayoutVars>
          <dgm:chMax val="0"/>
          <dgm:bulletEnabled val="1"/>
        </dgm:presLayoutVars>
      </dgm:prSet>
      <dgm:spPr/>
    </dgm:pt>
    <dgm:pt modelId="{06938EEE-493C-4878-B4BA-856EFE14F149}" type="pres">
      <dgm:prSet presAssocID="{F8CDE5FC-27AB-4588-9099-E467E7E49E44}" presName="childText" presStyleLbl="revTx" presStyleIdx="1" presStyleCnt="6">
        <dgm:presLayoutVars>
          <dgm:bulletEnabled val="1"/>
        </dgm:presLayoutVars>
      </dgm:prSet>
      <dgm:spPr/>
    </dgm:pt>
    <dgm:pt modelId="{7402C6DF-8527-4893-8EB0-B2CF061D933C}" type="pres">
      <dgm:prSet presAssocID="{C39F6BFC-5EE5-4A57-A094-B3100DF0248A}" presName="parentText" presStyleLbl="node1" presStyleIdx="2" presStyleCnt="7" custScaleY="82888">
        <dgm:presLayoutVars>
          <dgm:chMax val="0"/>
          <dgm:bulletEnabled val="1"/>
        </dgm:presLayoutVars>
      </dgm:prSet>
      <dgm:spPr/>
    </dgm:pt>
    <dgm:pt modelId="{FC73F56D-F9EF-4C58-91A3-3AE8454CB1B0}" type="pres">
      <dgm:prSet presAssocID="{C39F6BFC-5EE5-4A57-A094-B3100DF0248A}" presName="childText" presStyleLbl="revTx" presStyleIdx="2" presStyleCnt="6">
        <dgm:presLayoutVars>
          <dgm:bulletEnabled val="1"/>
        </dgm:presLayoutVars>
      </dgm:prSet>
      <dgm:spPr/>
    </dgm:pt>
    <dgm:pt modelId="{16CEF0A1-1E3F-47E1-908A-ADC6F36609BB}" type="pres">
      <dgm:prSet presAssocID="{7E278FD7-D738-478E-BCEC-5CAE123E7213}" presName="parentText" presStyleLbl="node1" presStyleIdx="3" presStyleCnt="7" custScaleY="84121" custLinFactNeighborY="1269">
        <dgm:presLayoutVars>
          <dgm:chMax val="0"/>
          <dgm:bulletEnabled val="1"/>
        </dgm:presLayoutVars>
      </dgm:prSet>
      <dgm:spPr/>
    </dgm:pt>
    <dgm:pt modelId="{1554B645-0DD9-4E88-9886-5F06116A5671}" type="pres">
      <dgm:prSet presAssocID="{7E278FD7-D738-478E-BCEC-5CAE123E7213}" presName="childText" presStyleLbl="revTx" presStyleIdx="3" presStyleCnt="6">
        <dgm:presLayoutVars>
          <dgm:bulletEnabled val="1"/>
        </dgm:presLayoutVars>
      </dgm:prSet>
      <dgm:spPr/>
    </dgm:pt>
    <dgm:pt modelId="{9CE37B34-1370-4BE5-8C3A-63022D88817F}" type="pres">
      <dgm:prSet presAssocID="{9823A2FC-4C48-4F4B-B8F6-340D03A89A88}" presName="parentText" presStyleLbl="node1" presStyleIdx="4" presStyleCnt="7" custScaleY="83556">
        <dgm:presLayoutVars>
          <dgm:chMax val="0"/>
          <dgm:bulletEnabled val="1"/>
        </dgm:presLayoutVars>
      </dgm:prSet>
      <dgm:spPr/>
    </dgm:pt>
    <dgm:pt modelId="{8A46E23E-9CA5-451F-90C5-B8AB789B682D}" type="pres">
      <dgm:prSet presAssocID="{9823A2FC-4C48-4F4B-B8F6-340D03A89A88}" presName="childText" presStyleLbl="revTx" presStyleIdx="4" presStyleCnt="6">
        <dgm:presLayoutVars>
          <dgm:bulletEnabled val="1"/>
        </dgm:presLayoutVars>
      </dgm:prSet>
      <dgm:spPr/>
    </dgm:pt>
    <dgm:pt modelId="{E4DFB998-ECA3-45DF-B377-603D0B8DFD1C}" type="pres">
      <dgm:prSet presAssocID="{8A4A166A-441C-4AAB-9640-6BE7D56A4008}" presName="parentText" presStyleLbl="node1" presStyleIdx="5" presStyleCnt="7" custScaleY="77699">
        <dgm:presLayoutVars>
          <dgm:chMax val="0"/>
          <dgm:bulletEnabled val="1"/>
        </dgm:presLayoutVars>
      </dgm:prSet>
      <dgm:spPr/>
    </dgm:pt>
    <dgm:pt modelId="{DFECDED8-3105-4717-8BBE-28CA699A20CF}" type="pres">
      <dgm:prSet presAssocID="{8A4A166A-441C-4AAB-9640-6BE7D56A4008}" presName="childText" presStyleLbl="revTx" presStyleIdx="5" presStyleCnt="6">
        <dgm:presLayoutVars>
          <dgm:bulletEnabled val="1"/>
        </dgm:presLayoutVars>
      </dgm:prSet>
      <dgm:spPr/>
    </dgm:pt>
    <dgm:pt modelId="{E14E9173-17AD-4979-96AE-40257E1EF638}" type="pres">
      <dgm:prSet presAssocID="{6EC90C38-C267-456D-8D77-0640820675D2}" presName="parentText" presStyleLbl="node1" presStyleIdx="6" presStyleCnt="7">
        <dgm:presLayoutVars>
          <dgm:chMax val="0"/>
          <dgm:bulletEnabled val="1"/>
        </dgm:presLayoutVars>
      </dgm:prSet>
      <dgm:spPr/>
    </dgm:pt>
  </dgm:ptLst>
  <dgm:cxnLst>
    <dgm:cxn modelId="{CDD0C20A-5687-462E-9D15-51CF38B87680}" type="presOf" srcId="{8A4A166A-441C-4AAB-9640-6BE7D56A4008}" destId="{E4DFB998-ECA3-45DF-B377-603D0B8DFD1C}" srcOrd="0" destOrd="0" presId="urn:microsoft.com/office/officeart/2005/8/layout/vList2"/>
    <dgm:cxn modelId="{A970331A-0D90-4548-9A20-5DB6C0EF2ECB}" srcId="{9823A2FC-4C48-4F4B-B8F6-340D03A89A88}" destId="{A2231684-21D7-400F-A41A-E1B33945B173}" srcOrd="0" destOrd="0" parTransId="{3341A116-B341-4A90-927C-8F26A2F7D0E0}" sibTransId="{E6D6DDAD-6F14-494D-A251-35AC4B604A8B}"/>
    <dgm:cxn modelId="{F2218424-9C6D-4FD8-9EC6-10A8197429E7}" type="presOf" srcId="{627F2B29-BF6F-4ADF-96EC-72813F8B4916}" destId="{DC8A379E-AE96-4CBE-9CDB-6911EE3A6889}" srcOrd="0" destOrd="0" presId="urn:microsoft.com/office/officeart/2005/8/layout/vList2"/>
    <dgm:cxn modelId="{884FE327-3FD7-4460-9B02-C2097880EEDC}" type="presOf" srcId="{E083DA83-7FEF-4626-98CA-147A3D393376}" destId="{9D3E894F-5F3B-4797-9EC3-616F44156F44}" srcOrd="0" destOrd="0" presId="urn:microsoft.com/office/officeart/2005/8/layout/vList2"/>
    <dgm:cxn modelId="{C3E0B02B-D333-45EE-AC48-C2B6196AF775}" srcId="{F8CDE5FC-27AB-4588-9099-E467E7E49E44}" destId="{9AE053FF-4FE2-4FD7-B1E4-3E8D9D068A32}" srcOrd="0" destOrd="0" parTransId="{1EAF0544-1A2A-483D-98BD-2DC757D181E7}" sibTransId="{745E0F0C-D008-401F-AE21-8639FABDFA88}"/>
    <dgm:cxn modelId="{C5F64A2F-0141-4282-9A1C-D630FEE64375}" type="presOf" srcId="{41C99172-A131-400B-BC74-CD8554AF3C5E}" destId="{06938EEE-493C-4878-B4BA-856EFE14F149}" srcOrd="0" destOrd="1" presId="urn:microsoft.com/office/officeart/2005/8/layout/vList2"/>
    <dgm:cxn modelId="{6B4FF22F-AB30-4A4B-92F1-F3C15594E3BA}" type="presOf" srcId="{F8CDE5FC-27AB-4588-9099-E467E7E49E44}" destId="{67F69583-E0BE-4E9C-816A-AF771538A8F7}" srcOrd="0" destOrd="0" presId="urn:microsoft.com/office/officeart/2005/8/layout/vList2"/>
    <dgm:cxn modelId="{781EBC30-B9C8-4FAA-8AD9-471BC7C37B93}" srcId="{627F2B29-BF6F-4ADF-96EC-72813F8B4916}" destId="{D006DDC5-2702-4204-B578-C6CDD17C4798}" srcOrd="1" destOrd="0" parTransId="{CEA5C16C-835C-42A1-84BA-074396E81FEE}" sibTransId="{41E4EE4D-4C38-4EDD-A431-4CC227D118B1}"/>
    <dgm:cxn modelId="{4EC61337-75FC-4EAB-97BE-7F946E741FD0}" type="presOf" srcId="{A2231684-21D7-400F-A41A-E1B33945B173}" destId="{8A46E23E-9CA5-451F-90C5-B8AB789B682D}" srcOrd="0" destOrd="0" presId="urn:microsoft.com/office/officeart/2005/8/layout/vList2"/>
    <dgm:cxn modelId="{310A343B-C1BE-44F5-A05E-88B0FB87B471}" srcId="{C39F6BFC-5EE5-4A57-A094-B3100DF0248A}" destId="{9F422CC0-8E1B-4E6C-93C0-C12E6FB783FB}" srcOrd="0" destOrd="0" parTransId="{DB40B199-37A2-4FBB-A9F8-0209236F7A9B}" sibTransId="{6C64F636-0F8A-499F-A3C1-A35839B65A2D}"/>
    <dgm:cxn modelId="{7F37263D-E439-411C-BDF5-6D054F077304}" type="presOf" srcId="{BD0A2E24-BA1B-441F-A1E2-B1EBFC8797C4}" destId="{1554B645-0DD9-4E88-9886-5F06116A5671}" srcOrd="0" destOrd="0" presId="urn:microsoft.com/office/officeart/2005/8/layout/vList2"/>
    <dgm:cxn modelId="{0677313E-DEF0-4830-8EE5-EABDD2DACC90}" type="presOf" srcId="{C39F6BFC-5EE5-4A57-A094-B3100DF0248A}" destId="{7402C6DF-8527-4893-8EB0-B2CF061D933C}" srcOrd="0" destOrd="0" presId="urn:microsoft.com/office/officeart/2005/8/layout/vList2"/>
    <dgm:cxn modelId="{E8DA4C40-DD4C-4047-A4F3-B2F9E266BEAF}" type="presOf" srcId="{581480F2-C3C7-491C-A5BF-B313B8AECFFE}" destId="{DFECDED8-3105-4717-8BBE-28CA699A20CF}" srcOrd="0" destOrd="0" presId="urn:microsoft.com/office/officeart/2005/8/layout/vList2"/>
    <dgm:cxn modelId="{F8AC655B-5579-4744-AFAB-A1E1B281251D}" type="presOf" srcId="{D006DDC5-2702-4204-B578-C6CDD17C4798}" destId="{F1ABF366-DF49-40E2-A3DA-CE48F3A27335}" srcOrd="0" destOrd="1" presId="urn:microsoft.com/office/officeart/2005/8/layout/vList2"/>
    <dgm:cxn modelId="{97554A47-53B8-41FE-B9A9-4601111C78F4}" type="presOf" srcId="{9AE053FF-4FE2-4FD7-B1E4-3E8D9D068A32}" destId="{06938EEE-493C-4878-B4BA-856EFE14F149}" srcOrd="0" destOrd="0" presId="urn:microsoft.com/office/officeart/2005/8/layout/vList2"/>
    <dgm:cxn modelId="{93FD0568-F8AC-4874-92DD-9D1F72CF0C2B}" srcId="{E083DA83-7FEF-4626-98CA-147A3D393376}" destId="{9823A2FC-4C48-4F4B-B8F6-340D03A89A88}" srcOrd="4" destOrd="0" parTransId="{056CE655-57DB-4E75-840C-30426C888ECD}" sibTransId="{945F2FDA-29F5-4D9E-AF5E-17B18E2C680E}"/>
    <dgm:cxn modelId="{AB105571-A99F-4E3A-8DB8-048D4F889CBE}" srcId="{7E278FD7-D738-478E-BCEC-5CAE123E7213}" destId="{B7319807-FFC0-405B-98CE-E3F20BFDD4B9}" srcOrd="1" destOrd="0" parTransId="{9EE883F9-523B-48F4-A265-20F4D6B9D86E}" sibTransId="{76A6E0B1-4A3B-45CF-AB37-12939E511472}"/>
    <dgm:cxn modelId="{EF2A8D52-DA74-469A-8EAF-4C29D1C2990F}" type="presOf" srcId="{6EC90C38-C267-456D-8D77-0640820675D2}" destId="{E14E9173-17AD-4979-96AE-40257E1EF638}" srcOrd="0" destOrd="0" presId="urn:microsoft.com/office/officeart/2005/8/layout/vList2"/>
    <dgm:cxn modelId="{09F09378-52EC-47CD-ACB2-133744C791BF}" srcId="{627F2B29-BF6F-4ADF-96EC-72813F8B4916}" destId="{6BAFE3CF-89D2-49E8-A900-8A2742FEECEB}" srcOrd="0" destOrd="0" parTransId="{5D866D94-6FAE-4B32-9F52-EBE0C59377F3}" sibTransId="{AFBAF28D-4B14-40EF-A14A-FA27A6FE5E71}"/>
    <dgm:cxn modelId="{6066267B-B7C6-4CAA-B37D-D71485F6B3B3}" srcId="{9823A2FC-4C48-4F4B-B8F6-340D03A89A88}" destId="{06F65FC3-BA0A-42FB-A0CA-73C127BA4DD7}" srcOrd="1" destOrd="0" parTransId="{25C8BC17-D6D4-401C-9802-74AF2A1F45F0}" sibTransId="{8E5DB087-061D-4CF2-A85A-23E605B374F1}"/>
    <dgm:cxn modelId="{FE253983-C01E-4C85-B1FF-1A346A009AF6}" type="presOf" srcId="{9823A2FC-4C48-4F4B-B8F6-340D03A89A88}" destId="{9CE37B34-1370-4BE5-8C3A-63022D88817F}" srcOrd="0" destOrd="0" presId="urn:microsoft.com/office/officeart/2005/8/layout/vList2"/>
    <dgm:cxn modelId="{AC756E84-254A-4515-BE07-8C462A0D7A15}" type="presOf" srcId="{D71DF553-3FD4-4301-82CA-154EC4F3A165}" destId="{FC73F56D-F9EF-4C58-91A3-3AE8454CB1B0}" srcOrd="0" destOrd="1" presId="urn:microsoft.com/office/officeart/2005/8/layout/vList2"/>
    <dgm:cxn modelId="{68B5BF88-AF7A-4210-9894-AE2955A50397}" type="presOf" srcId="{6BAFE3CF-89D2-49E8-A900-8A2742FEECEB}" destId="{F1ABF366-DF49-40E2-A3DA-CE48F3A27335}" srcOrd="0" destOrd="0" presId="urn:microsoft.com/office/officeart/2005/8/layout/vList2"/>
    <dgm:cxn modelId="{85659889-3D2F-4028-8F48-D0FF13695880}" srcId="{E083DA83-7FEF-4626-98CA-147A3D393376}" destId="{8A4A166A-441C-4AAB-9640-6BE7D56A4008}" srcOrd="5" destOrd="0" parTransId="{D2E85B21-55EC-4311-AC18-2CE773A89B82}" sibTransId="{005081B6-6DB0-4BE0-9D01-0AE4657F5D3F}"/>
    <dgm:cxn modelId="{0A275596-5471-41D0-A81D-029B568BCEE8}" srcId="{E083DA83-7FEF-4626-98CA-147A3D393376}" destId="{C39F6BFC-5EE5-4A57-A094-B3100DF0248A}" srcOrd="2" destOrd="0" parTransId="{FDBE70C5-970D-4BD2-9FA1-2144B296B30A}" sibTransId="{A36685E1-4F6F-4B8D-8AE4-E4EED5A5CFE9}"/>
    <dgm:cxn modelId="{F0F7D49E-483C-4E7B-8EA6-113F840C7CEB}" srcId="{E083DA83-7FEF-4626-98CA-147A3D393376}" destId="{6EC90C38-C267-456D-8D77-0640820675D2}" srcOrd="6" destOrd="0" parTransId="{DDBE0866-98E0-4055-B955-83CEA919C724}" sibTransId="{9171AFB8-0A8B-4E8B-8D79-AAF58E27D0C9}"/>
    <dgm:cxn modelId="{205A41B7-9278-44A6-8E68-9A41B304EE30}" srcId="{F8CDE5FC-27AB-4588-9099-E467E7E49E44}" destId="{41C99172-A131-400B-BC74-CD8554AF3C5E}" srcOrd="1" destOrd="0" parTransId="{ED10E354-667B-415D-9122-117167615AD1}" sibTransId="{AC28DF2C-FA4F-4237-BF26-BF9095AA42CB}"/>
    <dgm:cxn modelId="{80412DC5-6AC2-40F8-96AF-03CBA9EA92E5}" type="presOf" srcId="{B7319807-FFC0-405B-98CE-E3F20BFDD4B9}" destId="{1554B645-0DD9-4E88-9886-5F06116A5671}" srcOrd="0" destOrd="1" presId="urn:microsoft.com/office/officeart/2005/8/layout/vList2"/>
    <dgm:cxn modelId="{EB578ACF-D4D9-4F7A-89B8-252F63319983}" srcId="{7E278FD7-D738-478E-BCEC-5CAE123E7213}" destId="{BD0A2E24-BA1B-441F-A1E2-B1EBFC8797C4}" srcOrd="0" destOrd="0" parTransId="{58344BC7-AE18-4D4A-ADAB-BE228878737C}" sibTransId="{CC9AE72F-CB0C-47DD-BDA8-BD56C019882F}"/>
    <dgm:cxn modelId="{854F23D0-A734-49AE-97B5-1E7E4B958105}" type="presOf" srcId="{06F65FC3-BA0A-42FB-A0CA-73C127BA4DD7}" destId="{8A46E23E-9CA5-451F-90C5-B8AB789B682D}" srcOrd="0" destOrd="1" presId="urn:microsoft.com/office/officeart/2005/8/layout/vList2"/>
    <dgm:cxn modelId="{319F59D7-91C2-4B95-947C-A2CB2EFA5211}" srcId="{E083DA83-7FEF-4626-98CA-147A3D393376}" destId="{F8CDE5FC-27AB-4588-9099-E467E7E49E44}" srcOrd="1" destOrd="0" parTransId="{44BB847F-9CA1-4210-8AF4-B9910FE79CC2}" sibTransId="{C2298846-87C5-4F25-9083-CDF57E89C2E0}"/>
    <dgm:cxn modelId="{35099AD7-B134-4DA4-AF92-DECD77036DC9}" type="presOf" srcId="{9F422CC0-8E1B-4E6C-93C0-C12E6FB783FB}" destId="{FC73F56D-F9EF-4C58-91A3-3AE8454CB1B0}" srcOrd="0" destOrd="0" presId="urn:microsoft.com/office/officeart/2005/8/layout/vList2"/>
    <dgm:cxn modelId="{0173D0DE-CF23-4465-9A40-E57D5894F9AD}" srcId="{E083DA83-7FEF-4626-98CA-147A3D393376}" destId="{627F2B29-BF6F-4ADF-96EC-72813F8B4916}" srcOrd="0" destOrd="0" parTransId="{92A468EB-7D86-4EFD-9B79-9252A3CCC115}" sibTransId="{DE0524E3-8D18-4636-AB51-27C4B5C2AA40}"/>
    <dgm:cxn modelId="{8A347EE1-4F51-4519-9F9B-C37AFB62A197}" srcId="{8A4A166A-441C-4AAB-9640-6BE7D56A4008}" destId="{581480F2-C3C7-491C-A5BF-B313B8AECFFE}" srcOrd="0" destOrd="0" parTransId="{AEFBACDD-9AAA-4A5C-9353-5F2D9F9A1752}" sibTransId="{355528E1-C7C4-43D5-B18A-EE14F97F356F}"/>
    <dgm:cxn modelId="{F5F27AE9-A403-45AC-BB71-617AE666E34A}" srcId="{E083DA83-7FEF-4626-98CA-147A3D393376}" destId="{7E278FD7-D738-478E-BCEC-5CAE123E7213}" srcOrd="3" destOrd="0" parTransId="{1729FBC8-5AE2-4E30-8D9C-92A8D2E1A00E}" sibTransId="{4BD688C1-42D3-4FD0-B256-CC7A046120D1}"/>
    <dgm:cxn modelId="{1AF20FF1-24B3-47CB-AC52-01E313747AF9}" type="presOf" srcId="{7E278FD7-D738-478E-BCEC-5CAE123E7213}" destId="{16CEF0A1-1E3F-47E1-908A-ADC6F36609BB}" srcOrd="0" destOrd="0" presId="urn:microsoft.com/office/officeart/2005/8/layout/vList2"/>
    <dgm:cxn modelId="{B35164F9-DD60-43E7-83C8-7726F69B356A}" srcId="{C39F6BFC-5EE5-4A57-A094-B3100DF0248A}" destId="{D71DF553-3FD4-4301-82CA-154EC4F3A165}" srcOrd="1" destOrd="0" parTransId="{1FCCBFE1-3ACE-420B-AAB3-B289F4BDF681}" sibTransId="{799196AC-B7D9-4B62-8CB4-2597AD5B6192}"/>
    <dgm:cxn modelId="{6B844E1F-171B-46B8-9522-E6F201C654D3}" type="presParOf" srcId="{9D3E894F-5F3B-4797-9EC3-616F44156F44}" destId="{DC8A379E-AE96-4CBE-9CDB-6911EE3A6889}" srcOrd="0" destOrd="0" presId="urn:microsoft.com/office/officeart/2005/8/layout/vList2"/>
    <dgm:cxn modelId="{A14323FE-88EE-4A96-8054-9F61D416FA7D}" type="presParOf" srcId="{9D3E894F-5F3B-4797-9EC3-616F44156F44}" destId="{F1ABF366-DF49-40E2-A3DA-CE48F3A27335}" srcOrd="1" destOrd="0" presId="urn:microsoft.com/office/officeart/2005/8/layout/vList2"/>
    <dgm:cxn modelId="{CE011949-A793-454A-BFCB-84DA1C49938E}" type="presParOf" srcId="{9D3E894F-5F3B-4797-9EC3-616F44156F44}" destId="{67F69583-E0BE-4E9C-816A-AF771538A8F7}" srcOrd="2" destOrd="0" presId="urn:microsoft.com/office/officeart/2005/8/layout/vList2"/>
    <dgm:cxn modelId="{5A57EA4A-498E-48E6-9DBA-977555085726}" type="presParOf" srcId="{9D3E894F-5F3B-4797-9EC3-616F44156F44}" destId="{06938EEE-493C-4878-B4BA-856EFE14F149}" srcOrd="3" destOrd="0" presId="urn:microsoft.com/office/officeart/2005/8/layout/vList2"/>
    <dgm:cxn modelId="{2FA06598-C47D-4493-856D-EF20390BD573}" type="presParOf" srcId="{9D3E894F-5F3B-4797-9EC3-616F44156F44}" destId="{7402C6DF-8527-4893-8EB0-B2CF061D933C}" srcOrd="4" destOrd="0" presId="urn:microsoft.com/office/officeart/2005/8/layout/vList2"/>
    <dgm:cxn modelId="{9850EF84-135B-4AAB-ABB4-37B53133C032}" type="presParOf" srcId="{9D3E894F-5F3B-4797-9EC3-616F44156F44}" destId="{FC73F56D-F9EF-4C58-91A3-3AE8454CB1B0}" srcOrd="5" destOrd="0" presId="urn:microsoft.com/office/officeart/2005/8/layout/vList2"/>
    <dgm:cxn modelId="{D487C851-415A-459A-A9AE-CD4D3A4E5B90}" type="presParOf" srcId="{9D3E894F-5F3B-4797-9EC3-616F44156F44}" destId="{16CEF0A1-1E3F-47E1-908A-ADC6F36609BB}" srcOrd="6" destOrd="0" presId="urn:microsoft.com/office/officeart/2005/8/layout/vList2"/>
    <dgm:cxn modelId="{F24E0075-833D-40F0-B69D-88932BA9A3CB}" type="presParOf" srcId="{9D3E894F-5F3B-4797-9EC3-616F44156F44}" destId="{1554B645-0DD9-4E88-9886-5F06116A5671}" srcOrd="7" destOrd="0" presId="urn:microsoft.com/office/officeart/2005/8/layout/vList2"/>
    <dgm:cxn modelId="{8E03D910-CAAD-4AF7-AFCC-E807A12A37FD}" type="presParOf" srcId="{9D3E894F-5F3B-4797-9EC3-616F44156F44}" destId="{9CE37B34-1370-4BE5-8C3A-63022D88817F}" srcOrd="8" destOrd="0" presId="urn:microsoft.com/office/officeart/2005/8/layout/vList2"/>
    <dgm:cxn modelId="{9237F0F3-5EC8-47BB-8D9D-FFA2C32CDBB5}" type="presParOf" srcId="{9D3E894F-5F3B-4797-9EC3-616F44156F44}" destId="{8A46E23E-9CA5-451F-90C5-B8AB789B682D}" srcOrd="9" destOrd="0" presId="urn:microsoft.com/office/officeart/2005/8/layout/vList2"/>
    <dgm:cxn modelId="{CB495F77-5CD8-4136-9C1E-831DA48E00BD}" type="presParOf" srcId="{9D3E894F-5F3B-4797-9EC3-616F44156F44}" destId="{E4DFB998-ECA3-45DF-B377-603D0B8DFD1C}" srcOrd="10" destOrd="0" presId="urn:microsoft.com/office/officeart/2005/8/layout/vList2"/>
    <dgm:cxn modelId="{DB92FB99-4142-4B30-8260-C730FEF94D31}" type="presParOf" srcId="{9D3E894F-5F3B-4797-9EC3-616F44156F44}" destId="{DFECDED8-3105-4717-8BBE-28CA699A20CF}" srcOrd="11" destOrd="0" presId="urn:microsoft.com/office/officeart/2005/8/layout/vList2"/>
    <dgm:cxn modelId="{4030F1E6-1071-4D12-9DE8-4E0AFB77AFD8}" type="presParOf" srcId="{9D3E894F-5F3B-4797-9EC3-616F44156F44}" destId="{E14E9173-17AD-4979-96AE-40257E1EF63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2D80D-E7BF-42DD-B726-D1BA26DB4115}">
      <dsp:nvSpPr>
        <dsp:cNvPr id="0" name=""/>
        <dsp:cNvSpPr/>
      </dsp:nvSpPr>
      <dsp:spPr>
        <a:xfrm>
          <a:off x="0" y="416992"/>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CD9466-7835-4C97-ADF1-DD122C5FEF67}">
      <dsp:nvSpPr>
        <dsp:cNvPr id="0" name=""/>
        <dsp:cNvSpPr/>
      </dsp:nvSpPr>
      <dsp:spPr>
        <a:xfrm>
          <a:off x="328612" y="729174"/>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2">
                  <a:lumMod val="75000"/>
                  <a:lumOff val="25000"/>
                </a:schemeClr>
              </a:solidFill>
            </a:rPr>
            <a:t>Eva Archuleta, MT, Referral Lab Supervisor, PLMS Safety Officer</a:t>
          </a:r>
        </a:p>
      </dsp:txBody>
      <dsp:txXfrm>
        <a:off x="383617" y="784179"/>
        <a:ext cx="2847502" cy="1768010"/>
      </dsp:txXfrm>
    </dsp:sp>
    <dsp:sp modelId="{71C6CD28-C636-4347-8751-4D9376EEC278}">
      <dsp:nvSpPr>
        <dsp:cNvPr id="0" name=""/>
        <dsp:cNvSpPr/>
      </dsp:nvSpPr>
      <dsp:spPr>
        <a:xfrm>
          <a:off x="3614737" y="416992"/>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864AB-988A-4792-AA78-4DB8EF4E29F0}">
      <dsp:nvSpPr>
        <dsp:cNvPr id="0" name=""/>
        <dsp:cNvSpPr/>
      </dsp:nvSpPr>
      <dsp:spPr>
        <a:xfrm>
          <a:off x="3943350" y="729174"/>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2">
                  <a:lumMod val="75000"/>
                  <a:lumOff val="25000"/>
                </a:schemeClr>
              </a:solidFill>
            </a:rPr>
            <a:t>Sunday Dike, MT</a:t>
          </a:r>
        </a:p>
        <a:p>
          <a:pPr marL="0" lvl="0" indent="0" algn="ctr" defTabSz="1111250">
            <a:lnSpc>
              <a:spcPct val="90000"/>
            </a:lnSpc>
            <a:spcBef>
              <a:spcPct val="0"/>
            </a:spcBef>
            <a:spcAft>
              <a:spcPct val="35000"/>
            </a:spcAft>
            <a:buNone/>
          </a:pPr>
          <a:r>
            <a:rPr lang="en-US" sz="2500" kern="1200" dirty="0">
              <a:solidFill>
                <a:schemeClr val="tx2">
                  <a:lumMod val="75000"/>
                  <a:lumOff val="25000"/>
                </a:schemeClr>
              </a:solidFill>
            </a:rPr>
            <a:t>Specimen Acquisition Supervisor</a:t>
          </a:r>
        </a:p>
      </dsp:txBody>
      <dsp:txXfrm>
        <a:off x="3998355" y="784179"/>
        <a:ext cx="2847502" cy="1768010"/>
      </dsp:txXfrm>
    </dsp:sp>
    <dsp:sp modelId="{190608EE-1438-49FA-A884-6DC1C4353259}">
      <dsp:nvSpPr>
        <dsp:cNvPr id="0" name=""/>
        <dsp:cNvSpPr/>
      </dsp:nvSpPr>
      <dsp:spPr>
        <a:xfrm>
          <a:off x="7229475" y="416992"/>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5D274B-856C-486C-BDC1-5AFE2A894BA1}">
      <dsp:nvSpPr>
        <dsp:cNvPr id="0" name=""/>
        <dsp:cNvSpPr/>
      </dsp:nvSpPr>
      <dsp:spPr>
        <a:xfrm>
          <a:off x="7558087" y="729174"/>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kern="1200" dirty="0">
              <a:solidFill>
                <a:schemeClr val="tx2">
                  <a:lumMod val="75000"/>
                  <a:lumOff val="25000"/>
                </a:schemeClr>
              </a:solidFill>
            </a:rPr>
            <a:t>Ali Pashaeefar SH (ASCP)CM, Hematology Technical Specialist</a:t>
          </a:r>
          <a:endParaRPr lang="en-US" sz="2600" kern="1200" dirty="0">
            <a:solidFill>
              <a:schemeClr val="tx2">
                <a:lumMod val="75000"/>
                <a:lumOff val="25000"/>
              </a:schemeClr>
            </a:solidFill>
          </a:endParaRPr>
        </a:p>
      </dsp:txBody>
      <dsp:txXfrm>
        <a:off x="7613092" y="784179"/>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AD7C5-B42A-412F-BF7C-4BA8CE8E42F9}">
      <dsp:nvSpPr>
        <dsp:cNvPr id="0" name=""/>
        <dsp:cNvSpPr/>
      </dsp:nvSpPr>
      <dsp:spPr>
        <a:xfrm>
          <a:off x="0" y="526931"/>
          <a:ext cx="7369358" cy="1471860"/>
        </a:xfrm>
        <a:prstGeom prst="roundRect">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Insufficient blood volume: the laboratory cannot perform tests requested because the amount of sample is insufficient. Laboratory instrumentation uses very little amounts of blood, serum or plasma (i.e. typically between 2 and 20 </a:t>
          </a:r>
          <a:r>
            <a:rPr lang="en-US" sz="1700" kern="1200" dirty="0" err="1"/>
            <a:t>μL</a:t>
          </a:r>
          <a:r>
            <a:rPr lang="en-US" sz="1700" kern="1200" dirty="0"/>
            <a:t> per test), yet a minimum volume is required for processing samples automatically. </a:t>
          </a:r>
        </a:p>
      </dsp:txBody>
      <dsp:txXfrm>
        <a:off x="71850" y="598781"/>
        <a:ext cx="7225658" cy="1328160"/>
      </dsp:txXfrm>
    </dsp:sp>
    <dsp:sp modelId="{49F79CF2-0191-4FB3-82B1-101E893D0D9B}">
      <dsp:nvSpPr>
        <dsp:cNvPr id="0" name=""/>
        <dsp:cNvSpPr/>
      </dsp:nvSpPr>
      <dsp:spPr>
        <a:xfrm>
          <a:off x="0" y="2047751"/>
          <a:ext cx="7369358" cy="1471860"/>
        </a:xfrm>
        <a:prstGeom prst="roundRect">
          <a:avLst/>
        </a:prstGeom>
        <a:solidFill>
          <a:schemeClr val="accent2">
            <a:hueOff val="-199973"/>
            <a:satOff val="-24193"/>
            <a:lumOff val="-1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Underfilled: underfilling in serum blood tubes or in those containing additives such as lithium-heparin, EDTA and procoagulant compounds (i.e. thrombin), may very rarely generate a clinically significant bias and only for a very limited number of analytes. Coagulation testing if 10% under filling will affect hemostasis testing such as PT, </a:t>
          </a:r>
          <a:r>
            <a:rPr lang="en-US" sz="1700" kern="1200" dirty="0" err="1"/>
            <a:t>aPTT</a:t>
          </a:r>
          <a:r>
            <a:rPr lang="en-US" sz="1700" kern="1200" dirty="0"/>
            <a:t>, fibrinogen.</a:t>
          </a:r>
        </a:p>
      </dsp:txBody>
      <dsp:txXfrm>
        <a:off x="71850" y="2119601"/>
        <a:ext cx="7225658" cy="1328160"/>
      </dsp:txXfrm>
    </dsp:sp>
    <dsp:sp modelId="{BA777368-9A8D-4E0C-98F5-CF6499A13AD1}">
      <dsp:nvSpPr>
        <dsp:cNvPr id="0" name=""/>
        <dsp:cNvSpPr/>
      </dsp:nvSpPr>
      <dsp:spPr>
        <a:xfrm>
          <a:off x="0" y="3568571"/>
          <a:ext cx="7369358" cy="1471860"/>
        </a:xfrm>
        <a:prstGeom prst="roundRect">
          <a:avLst/>
        </a:prstGeom>
        <a:solidFill>
          <a:schemeClr val="accent2">
            <a:hueOff val="-399945"/>
            <a:satOff val="-48385"/>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Overfilling risks clotting, as the ratio of additive anticoagulant to whole blood may be insufficient. This occurs when applying pressure overfills tube. Removing the closure and needle then transferring through the syringe tip is also likely to cause overfilling. </a:t>
          </a:r>
        </a:p>
      </dsp:txBody>
      <dsp:txXfrm>
        <a:off x="71850" y="3640421"/>
        <a:ext cx="7225658" cy="132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98E48-7C86-4947-B587-1C61581B3620}">
      <dsp:nvSpPr>
        <dsp:cNvPr id="0" name=""/>
        <dsp:cNvSpPr/>
      </dsp:nvSpPr>
      <dsp:spPr>
        <a:xfrm>
          <a:off x="807715" y="1470"/>
          <a:ext cx="2782211" cy="166932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Samples collected in the correct container is necessary for accurate results of laboratory testing. Examples:</a:t>
          </a:r>
        </a:p>
        <a:p>
          <a:pPr marL="0" lvl="0" indent="0" algn="ctr" defTabSz="533400">
            <a:lnSpc>
              <a:spcPct val="90000"/>
            </a:lnSpc>
            <a:spcBef>
              <a:spcPct val="0"/>
            </a:spcBef>
            <a:spcAft>
              <a:spcPct val="35000"/>
            </a:spcAft>
            <a:buNone/>
          </a:pPr>
          <a:endParaRPr lang="en-US" sz="1000" b="1" kern="1200" dirty="0"/>
        </a:p>
        <a:p>
          <a:pPr marL="0" lvl="0" indent="0" algn="ctr" defTabSz="533400">
            <a:lnSpc>
              <a:spcPct val="90000"/>
            </a:lnSpc>
            <a:spcBef>
              <a:spcPct val="0"/>
            </a:spcBef>
            <a:spcAft>
              <a:spcPct val="35000"/>
            </a:spcAft>
            <a:buNone/>
          </a:pPr>
          <a:r>
            <a:rPr lang="en-US" sz="1000" b="1" kern="1200" dirty="0"/>
            <a:t>Stools</a:t>
          </a:r>
          <a:r>
            <a:rPr lang="en-US" sz="1000" kern="1200" dirty="0"/>
            <a:t> and fluids  are not collected in blue needle capped urine cups.</a:t>
          </a:r>
        </a:p>
        <a:p>
          <a:pPr marL="0" lvl="0" indent="0" algn="ctr" defTabSz="533400">
            <a:lnSpc>
              <a:spcPct val="90000"/>
            </a:lnSpc>
            <a:spcBef>
              <a:spcPct val="0"/>
            </a:spcBef>
            <a:spcAft>
              <a:spcPct val="35000"/>
            </a:spcAft>
            <a:buNone/>
          </a:pPr>
          <a:endParaRPr lang="en-US" sz="1000" b="1" kern="1200" dirty="0"/>
        </a:p>
        <a:p>
          <a:pPr marL="0" lvl="0" indent="0" algn="ctr" defTabSz="533400">
            <a:lnSpc>
              <a:spcPct val="90000"/>
            </a:lnSpc>
            <a:spcBef>
              <a:spcPct val="0"/>
            </a:spcBef>
            <a:spcAft>
              <a:spcPct val="35000"/>
            </a:spcAft>
            <a:buNone/>
          </a:pPr>
          <a:r>
            <a:rPr lang="en-US" sz="1000" b="1" kern="1200" dirty="0"/>
            <a:t>TBNK</a:t>
          </a:r>
          <a:r>
            <a:rPr lang="en-US" sz="1000" kern="1200" dirty="0"/>
            <a:t> specimens are collected in Camo lavender tops not plain lavender tops</a:t>
          </a:r>
        </a:p>
      </dsp:txBody>
      <dsp:txXfrm>
        <a:off x="807715" y="1470"/>
        <a:ext cx="2782211" cy="1669326"/>
      </dsp:txXfrm>
    </dsp:sp>
    <dsp:sp modelId="{F0C01D74-2EDE-4029-9FF2-31743B7CC69D}">
      <dsp:nvSpPr>
        <dsp:cNvPr id="0" name=""/>
        <dsp:cNvSpPr/>
      </dsp:nvSpPr>
      <dsp:spPr>
        <a:xfrm>
          <a:off x="3868147" y="1470"/>
          <a:ext cx="2782211" cy="1669326"/>
        </a:xfrm>
        <a:prstGeom prst="rect">
          <a:avLst/>
        </a:prstGeom>
        <a:solidFill>
          <a:schemeClr val="accent5">
            <a:hueOff val="-946721"/>
            <a:satOff val="-5201"/>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Sample aliquots will affect test results if not properly aliquoted.</a:t>
          </a:r>
        </a:p>
        <a:p>
          <a:pPr marL="0" lvl="0" indent="0" algn="ctr" defTabSz="488950">
            <a:lnSpc>
              <a:spcPct val="90000"/>
            </a:lnSpc>
            <a:spcBef>
              <a:spcPct val="0"/>
            </a:spcBef>
            <a:spcAft>
              <a:spcPct val="35000"/>
            </a:spcAft>
            <a:buNone/>
          </a:pPr>
          <a:r>
            <a:rPr lang="en-US" sz="1100" kern="1200" dirty="0"/>
            <a:t> Not all lavender  or blue tops require whole blood, some tests use plasma and must be aliquoted.</a:t>
          </a:r>
        </a:p>
        <a:p>
          <a:pPr marL="0" lvl="0" indent="0" algn="ctr" defTabSz="488950">
            <a:lnSpc>
              <a:spcPct val="90000"/>
            </a:lnSpc>
            <a:spcBef>
              <a:spcPct val="0"/>
            </a:spcBef>
            <a:spcAft>
              <a:spcPct val="35000"/>
            </a:spcAft>
            <a:buNone/>
          </a:pPr>
          <a:r>
            <a:rPr lang="en-US" sz="1100" kern="1200" dirty="0"/>
            <a:t>Hemostasis assays require Platelet-Poor-Plasma (PPP). </a:t>
          </a:r>
        </a:p>
        <a:p>
          <a:pPr marL="0" lvl="0" indent="0" algn="ctr" defTabSz="488950">
            <a:lnSpc>
              <a:spcPct val="90000"/>
            </a:lnSpc>
            <a:spcBef>
              <a:spcPct val="0"/>
            </a:spcBef>
            <a:spcAft>
              <a:spcPct val="35000"/>
            </a:spcAft>
            <a:buNone/>
          </a:pPr>
          <a:r>
            <a:rPr lang="en-US" sz="1100" kern="1200" dirty="0"/>
            <a:t>How is PPP processed?</a:t>
          </a:r>
        </a:p>
      </dsp:txBody>
      <dsp:txXfrm>
        <a:off x="3868147" y="1470"/>
        <a:ext cx="2782211" cy="1669326"/>
      </dsp:txXfrm>
    </dsp:sp>
    <dsp:sp modelId="{95B4739A-20FD-4025-A8A2-88A5D04E2BDD}">
      <dsp:nvSpPr>
        <dsp:cNvPr id="0" name=""/>
        <dsp:cNvSpPr/>
      </dsp:nvSpPr>
      <dsp:spPr>
        <a:xfrm>
          <a:off x="807715" y="1949018"/>
          <a:ext cx="2782211" cy="1669326"/>
        </a:xfrm>
        <a:prstGeom prst="rect">
          <a:avLst/>
        </a:prstGeom>
        <a:solidFill>
          <a:schemeClr val="accent5">
            <a:hueOff val="-1893442"/>
            <a:satOff val="-10401"/>
            <a:lumOff val="-10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Not all aliquot tubes are the same. Make sure you are using the correct tube.</a:t>
          </a:r>
        </a:p>
        <a:p>
          <a:pPr marL="0" lvl="0" indent="0" algn="ctr" defTabSz="488950">
            <a:lnSpc>
              <a:spcPct val="90000"/>
            </a:lnSpc>
            <a:spcBef>
              <a:spcPct val="0"/>
            </a:spcBef>
            <a:spcAft>
              <a:spcPct val="35000"/>
            </a:spcAft>
            <a:buNone/>
          </a:pPr>
          <a:r>
            <a:rPr lang="en-US" sz="1100" kern="1200" dirty="0"/>
            <a:t> </a:t>
          </a:r>
        </a:p>
        <a:p>
          <a:pPr marL="0" lvl="0" indent="0" algn="ctr" defTabSz="488950">
            <a:lnSpc>
              <a:spcPct val="90000"/>
            </a:lnSpc>
            <a:spcBef>
              <a:spcPct val="0"/>
            </a:spcBef>
            <a:spcAft>
              <a:spcPct val="35000"/>
            </a:spcAft>
            <a:buNone/>
          </a:pPr>
          <a:r>
            <a:rPr lang="en-US" sz="1100" kern="1200" dirty="0"/>
            <a:t>Plain-acid wash-acid free-false bottom</a:t>
          </a:r>
        </a:p>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To avoid delays and/or cancelations, use the proper tube</a:t>
          </a:r>
        </a:p>
        <a:p>
          <a:pPr marL="0" lvl="0" indent="0" algn="ctr" defTabSz="488950">
            <a:lnSpc>
              <a:spcPct val="90000"/>
            </a:lnSpc>
            <a:spcBef>
              <a:spcPct val="0"/>
            </a:spcBef>
            <a:spcAft>
              <a:spcPct val="35000"/>
            </a:spcAft>
            <a:buNone/>
          </a:pPr>
          <a:endParaRPr lang="en-US" sz="1100" kern="1200" dirty="0"/>
        </a:p>
      </dsp:txBody>
      <dsp:txXfrm>
        <a:off x="807715" y="1949018"/>
        <a:ext cx="2782211" cy="1669326"/>
      </dsp:txXfrm>
    </dsp:sp>
    <dsp:sp modelId="{18FAAB7A-CDDB-4688-935A-ADD59D1F004A}">
      <dsp:nvSpPr>
        <dsp:cNvPr id="0" name=""/>
        <dsp:cNvSpPr/>
      </dsp:nvSpPr>
      <dsp:spPr>
        <a:xfrm>
          <a:off x="3868147" y="1949018"/>
          <a:ext cx="2782211" cy="1669326"/>
        </a:xfrm>
        <a:prstGeom prst="rect">
          <a:avLst/>
        </a:prstGeom>
        <a:solidFill>
          <a:schemeClr val="accent5">
            <a:hueOff val="-2840163"/>
            <a:satOff val="-15602"/>
            <a:lumOff val="-15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Be aware of light sensitive specimens-if aliquot is required, place in light protected tube or  wrap tube in aluminum foil if sample is not aliquoted. </a:t>
          </a:r>
        </a:p>
      </dsp:txBody>
      <dsp:txXfrm>
        <a:off x="3868147" y="1949018"/>
        <a:ext cx="2782211" cy="1669326"/>
      </dsp:txXfrm>
    </dsp:sp>
    <dsp:sp modelId="{72BE6006-61B5-4C14-A672-22B62164299B}">
      <dsp:nvSpPr>
        <dsp:cNvPr id="0" name=""/>
        <dsp:cNvSpPr/>
      </dsp:nvSpPr>
      <dsp:spPr>
        <a:xfrm>
          <a:off x="807715" y="3896565"/>
          <a:ext cx="2782211" cy="1669326"/>
        </a:xfrm>
        <a:prstGeom prst="rect">
          <a:avLst/>
        </a:prstGeom>
        <a:solidFill>
          <a:schemeClr val="accent5">
            <a:hueOff val="-3786884"/>
            <a:satOff val="-20802"/>
            <a:lumOff val="-20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Hard to collect specimens-body fluids, tissue, bone marrow ensure proper labeling, proper collection tubes and/or preservative media is correct, send immediately to testing lab.</a:t>
          </a:r>
        </a:p>
        <a:p>
          <a:pPr marL="0" lvl="0" indent="0" algn="ctr" defTabSz="488950">
            <a:lnSpc>
              <a:spcPct val="90000"/>
            </a:lnSpc>
            <a:spcBef>
              <a:spcPct val="0"/>
            </a:spcBef>
            <a:spcAft>
              <a:spcPct val="35000"/>
            </a:spcAft>
            <a:buNone/>
          </a:pPr>
          <a:r>
            <a:rPr lang="en-US" sz="1100" kern="1200" dirty="0"/>
            <a:t>NOTE: cells in fluids disintegrate 50% within ½ hour of collection causing bacterial growth, falsely low cell count. </a:t>
          </a:r>
        </a:p>
      </dsp:txBody>
      <dsp:txXfrm>
        <a:off x="807715" y="3896565"/>
        <a:ext cx="2782211" cy="1669326"/>
      </dsp:txXfrm>
    </dsp:sp>
    <dsp:sp modelId="{EB8EF054-79F8-404C-B9AA-1459B849942E}">
      <dsp:nvSpPr>
        <dsp:cNvPr id="0" name=""/>
        <dsp:cNvSpPr/>
      </dsp:nvSpPr>
      <dsp:spPr>
        <a:xfrm>
          <a:off x="3851370" y="3898034"/>
          <a:ext cx="2782211" cy="1669326"/>
        </a:xfrm>
        <a:prstGeom prst="rect">
          <a:avLst/>
        </a:prstGeom>
        <a:solidFill>
          <a:schemeClr val="accent5">
            <a:hueOff val="-4733605"/>
            <a:satOff val="-26003"/>
            <a:lumOff val="-258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r>
            <a:rPr lang="en-US" sz="1100" kern="1200" dirty="0"/>
            <a:t>Follow all specimen collection, incubation, and processing instructions.  </a:t>
          </a:r>
        </a:p>
        <a:p>
          <a:pPr marL="0" lvl="0" indent="0" algn="ctr" defTabSz="488950">
            <a:lnSpc>
              <a:spcPct val="90000"/>
            </a:lnSpc>
            <a:spcBef>
              <a:spcPct val="0"/>
            </a:spcBef>
            <a:spcAft>
              <a:spcPct val="35000"/>
            </a:spcAft>
            <a:buNone/>
          </a:pPr>
          <a:r>
            <a:rPr lang="en-US" sz="1100" kern="1200" dirty="0"/>
            <a:t>QFTB tubes that are over-incubated invalidates test results. Thus, samples require recollection. </a:t>
          </a:r>
        </a:p>
      </dsp:txBody>
      <dsp:txXfrm>
        <a:off x="3851370" y="3898034"/>
        <a:ext cx="2782211" cy="1669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A379E-AE96-4CBE-9CDB-6911EE3A6889}">
      <dsp:nvSpPr>
        <dsp:cNvPr id="0" name=""/>
        <dsp:cNvSpPr/>
      </dsp:nvSpPr>
      <dsp:spPr>
        <a:xfrm>
          <a:off x="0" y="218923"/>
          <a:ext cx="8438606" cy="4796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Accession tests correctly-notice details</a:t>
          </a:r>
        </a:p>
      </dsp:txBody>
      <dsp:txXfrm>
        <a:off x="23412" y="242335"/>
        <a:ext cx="8391782" cy="432777"/>
      </dsp:txXfrm>
    </dsp:sp>
    <dsp:sp modelId="{F1ABF366-DF49-40E2-A3DA-CE48F3A27335}">
      <dsp:nvSpPr>
        <dsp:cNvPr id="0" name=""/>
        <dsp:cNvSpPr/>
      </dsp:nvSpPr>
      <dsp:spPr>
        <a:xfrm>
          <a:off x="0" y="698525"/>
          <a:ext cx="8438606" cy="37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26"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err="1"/>
            <a:t>C.Tra</a:t>
          </a:r>
          <a:r>
            <a:rPr lang="en-US" sz="1100" kern="1200" dirty="0"/>
            <a:t>/</a:t>
          </a:r>
          <a:r>
            <a:rPr lang="en-US" sz="1100" kern="1200" dirty="0" err="1"/>
            <a:t>Neiss</a:t>
          </a:r>
          <a:r>
            <a:rPr lang="en-US" sz="1100" kern="1200" dirty="0"/>
            <a:t> Gono RNA, TMA Throat and Rectal is not the same as urine. Ensure swab is in the vial</a:t>
          </a:r>
        </a:p>
        <a:p>
          <a:pPr marL="57150" lvl="1" indent="-57150" algn="l" defTabSz="488950">
            <a:lnSpc>
              <a:spcPct val="90000"/>
            </a:lnSpc>
            <a:spcBef>
              <a:spcPct val="0"/>
            </a:spcBef>
            <a:spcAft>
              <a:spcPct val="20000"/>
            </a:spcAft>
            <a:buChar char="•"/>
          </a:pPr>
          <a:r>
            <a:rPr lang="en-US" sz="1100" kern="1200" dirty="0"/>
            <a:t>Some stool tests (electrolytes) require liquid stool and not formed</a:t>
          </a:r>
        </a:p>
      </dsp:txBody>
      <dsp:txXfrm>
        <a:off x="0" y="698525"/>
        <a:ext cx="8438606" cy="376740"/>
      </dsp:txXfrm>
    </dsp:sp>
    <dsp:sp modelId="{67F69583-E0BE-4E9C-816A-AF771538A8F7}">
      <dsp:nvSpPr>
        <dsp:cNvPr id="0" name=""/>
        <dsp:cNvSpPr/>
      </dsp:nvSpPr>
      <dsp:spPr>
        <a:xfrm>
          <a:off x="0" y="1075265"/>
          <a:ext cx="8438606" cy="513590"/>
        </a:xfrm>
        <a:prstGeom prst="roundRect">
          <a:avLst/>
        </a:prstGeom>
        <a:solidFill>
          <a:schemeClr val="accent2">
            <a:hueOff val="-66658"/>
            <a:satOff val="-8064"/>
            <a:lumOff val="-38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Hemolyzed specimens</a:t>
          </a:r>
        </a:p>
      </dsp:txBody>
      <dsp:txXfrm>
        <a:off x="25071" y="1100336"/>
        <a:ext cx="8388464" cy="463448"/>
      </dsp:txXfrm>
    </dsp:sp>
    <dsp:sp modelId="{06938EEE-493C-4878-B4BA-856EFE14F149}">
      <dsp:nvSpPr>
        <dsp:cNvPr id="0" name=""/>
        <dsp:cNvSpPr/>
      </dsp:nvSpPr>
      <dsp:spPr>
        <a:xfrm>
          <a:off x="0" y="1588855"/>
          <a:ext cx="8438606" cy="37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26"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Identify causes when too many samples are coming from a particular ward or employee and retrain</a:t>
          </a:r>
        </a:p>
        <a:p>
          <a:pPr marL="57150" lvl="1" indent="-57150" algn="l" defTabSz="488950">
            <a:lnSpc>
              <a:spcPct val="90000"/>
            </a:lnSpc>
            <a:spcBef>
              <a:spcPct val="0"/>
            </a:spcBef>
            <a:spcAft>
              <a:spcPct val="20000"/>
            </a:spcAft>
            <a:buChar char="•"/>
          </a:pPr>
          <a:r>
            <a:rPr lang="en-US" sz="1100" kern="1200" dirty="0"/>
            <a:t> Some assays are (Potassium) are very sensitive to hemolysis</a:t>
          </a:r>
        </a:p>
      </dsp:txBody>
      <dsp:txXfrm>
        <a:off x="0" y="1588855"/>
        <a:ext cx="8438606" cy="376740"/>
      </dsp:txXfrm>
    </dsp:sp>
    <dsp:sp modelId="{7402C6DF-8527-4893-8EB0-B2CF061D933C}">
      <dsp:nvSpPr>
        <dsp:cNvPr id="0" name=""/>
        <dsp:cNvSpPr/>
      </dsp:nvSpPr>
      <dsp:spPr>
        <a:xfrm>
          <a:off x="0" y="1965595"/>
          <a:ext cx="8438606" cy="530565"/>
        </a:xfrm>
        <a:prstGeom prst="roundRect">
          <a:avLst/>
        </a:prstGeom>
        <a:solidFill>
          <a:schemeClr val="accent2">
            <a:hueOff val="-133315"/>
            <a:satOff val="-16128"/>
            <a:lumOff val="-77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Insufficient volume</a:t>
          </a:r>
        </a:p>
      </dsp:txBody>
      <dsp:txXfrm>
        <a:off x="25900" y="1991495"/>
        <a:ext cx="8386806" cy="478765"/>
      </dsp:txXfrm>
    </dsp:sp>
    <dsp:sp modelId="{FC73F56D-F9EF-4C58-91A3-3AE8454CB1B0}">
      <dsp:nvSpPr>
        <dsp:cNvPr id="0" name=""/>
        <dsp:cNvSpPr/>
      </dsp:nvSpPr>
      <dsp:spPr>
        <a:xfrm>
          <a:off x="0" y="2496161"/>
          <a:ext cx="8438606" cy="37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26"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Share if there are other samples available</a:t>
          </a:r>
        </a:p>
        <a:p>
          <a:pPr marL="57150" lvl="1" indent="-57150" algn="l" defTabSz="488950">
            <a:lnSpc>
              <a:spcPct val="90000"/>
            </a:lnSpc>
            <a:spcBef>
              <a:spcPct val="0"/>
            </a:spcBef>
            <a:spcAft>
              <a:spcPct val="20000"/>
            </a:spcAft>
            <a:buChar char="•"/>
          </a:pPr>
          <a:r>
            <a:rPr lang="en-US" sz="1100" kern="1200" dirty="0"/>
            <a:t>Specimens collected in anticoagulant tubes maybe overdiluted and cause interference or erroneous results </a:t>
          </a:r>
        </a:p>
      </dsp:txBody>
      <dsp:txXfrm>
        <a:off x="0" y="2496161"/>
        <a:ext cx="8438606" cy="376740"/>
      </dsp:txXfrm>
    </dsp:sp>
    <dsp:sp modelId="{16CEF0A1-1E3F-47E1-908A-ADC6F36609BB}">
      <dsp:nvSpPr>
        <dsp:cNvPr id="0" name=""/>
        <dsp:cNvSpPr/>
      </dsp:nvSpPr>
      <dsp:spPr>
        <a:xfrm>
          <a:off x="0" y="2877682"/>
          <a:ext cx="8438606" cy="538458"/>
        </a:xfrm>
        <a:prstGeom prst="roundRect">
          <a:avLst/>
        </a:prstGeom>
        <a:solidFill>
          <a:schemeClr val="accent2">
            <a:hueOff val="-199973"/>
            <a:satOff val="-24193"/>
            <a:lumOff val="-1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Wrong container or kit </a:t>
          </a:r>
        </a:p>
      </dsp:txBody>
      <dsp:txXfrm>
        <a:off x="26285" y="2903967"/>
        <a:ext cx="8386036" cy="485888"/>
      </dsp:txXfrm>
    </dsp:sp>
    <dsp:sp modelId="{1554B645-0DD9-4E88-9886-5F06116A5671}">
      <dsp:nvSpPr>
        <dsp:cNvPr id="0" name=""/>
        <dsp:cNvSpPr/>
      </dsp:nvSpPr>
      <dsp:spPr>
        <a:xfrm>
          <a:off x="0" y="3411359"/>
          <a:ext cx="8438606" cy="37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26"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Issue the correct kit t the patient- Semen Analysis kit is not the same as a Vasectomy kit.</a:t>
          </a:r>
        </a:p>
        <a:p>
          <a:pPr marL="57150" lvl="1" indent="-57150" algn="l" defTabSz="488950">
            <a:lnSpc>
              <a:spcPct val="90000"/>
            </a:lnSpc>
            <a:spcBef>
              <a:spcPct val="0"/>
            </a:spcBef>
            <a:spcAft>
              <a:spcPct val="20000"/>
            </a:spcAft>
            <a:buChar char="•"/>
          </a:pPr>
          <a:r>
            <a:rPr lang="en-US" sz="1100" kern="1200" dirty="0"/>
            <a:t>Some tubes may be interchangeable, provided assays are validated (BD vs Greiner)</a:t>
          </a:r>
        </a:p>
      </dsp:txBody>
      <dsp:txXfrm>
        <a:off x="0" y="3411359"/>
        <a:ext cx="8438606" cy="376740"/>
      </dsp:txXfrm>
    </dsp:sp>
    <dsp:sp modelId="{9CE37B34-1370-4BE5-8C3A-63022D88817F}">
      <dsp:nvSpPr>
        <dsp:cNvPr id="0" name=""/>
        <dsp:cNvSpPr/>
      </dsp:nvSpPr>
      <dsp:spPr>
        <a:xfrm>
          <a:off x="0" y="3788099"/>
          <a:ext cx="8438606" cy="534841"/>
        </a:xfrm>
        <a:prstGeom prst="roundRect">
          <a:avLst/>
        </a:prstGeom>
        <a:solidFill>
          <a:schemeClr val="accent2">
            <a:hueOff val="-266630"/>
            <a:satOff val="-32257"/>
            <a:lumOff val="-154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Undue clotting</a:t>
          </a:r>
        </a:p>
      </dsp:txBody>
      <dsp:txXfrm>
        <a:off x="26109" y="3814208"/>
        <a:ext cx="8386388" cy="482623"/>
      </dsp:txXfrm>
    </dsp:sp>
    <dsp:sp modelId="{8A46E23E-9CA5-451F-90C5-B8AB789B682D}">
      <dsp:nvSpPr>
        <dsp:cNvPr id="0" name=""/>
        <dsp:cNvSpPr/>
      </dsp:nvSpPr>
      <dsp:spPr>
        <a:xfrm>
          <a:off x="0" y="4322941"/>
          <a:ext cx="8438606" cy="37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26"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Reject all samples for hematological or hemostasis assays even when fibrin clots are identified</a:t>
          </a:r>
        </a:p>
        <a:p>
          <a:pPr marL="57150" lvl="1" indent="-57150" algn="l" defTabSz="488950">
            <a:lnSpc>
              <a:spcPct val="90000"/>
            </a:lnSpc>
            <a:spcBef>
              <a:spcPct val="0"/>
            </a:spcBef>
            <a:spcAft>
              <a:spcPct val="20000"/>
            </a:spcAft>
            <a:buChar char="•"/>
          </a:pPr>
          <a:r>
            <a:rPr lang="en-US" sz="1100" kern="1200" dirty="0"/>
            <a:t>Remove fibrin strands or clots from serum before use on automated systems</a:t>
          </a:r>
        </a:p>
      </dsp:txBody>
      <dsp:txXfrm>
        <a:off x="0" y="4322941"/>
        <a:ext cx="8438606" cy="376740"/>
      </dsp:txXfrm>
    </dsp:sp>
    <dsp:sp modelId="{E4DFB998-ECA3-45DF-B377-603D0B8DFD1C}">
      <dsp:nvSpPr>
        <dsp:cNvPr id="0" name=""/>
        <dsp:cNvSpPr/>
      </dsp:nvSpPr>
      <dsp:spPr>
        <a:xfrm>
          <a:off x="0" y="4699681"/>
          <a:ext cx="8438606" cy="497351"/>
        </a:xfrm>
        <a:prstGeom prst="roundRect">
          <a:avLst/>
        </a:prstGeom>
        <a:solidFill>
          <a:schemeClr val="accent2">
            <a:hueOff val="-333288"/>
            <a:satOff val="-40321"/>
            <a:lumOff val="-192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Specimen requirement</a:t>
          </a:r>
        </a:p>
      </dsp:txBody>
      <dsp:txXfrm>
        <a:off x="24279" y="4723960"/>
        <a:ext cx="8390048" cy="448793"/>
      </dsp:txXfrm>
    </dsp:sp>
    <dsp:sp modelId="{DFECDED8-3105-4717-8BBE-28CA699A20CF}">
      <dsp:nvSpPr>
        <dsp:cNvPr id="0" name=""/>
        <dsp:cNvSpPr/>
      </dsp:nvSpPr>
      <dsp:spPr>
        <a:xfrm>
          <a:off x="0" y="5197032"/>
          <a:ext cx="8438606"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26"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Review test information menu for tests that are not routinely performed</a:t>
          </a:r>
        </a:p>
      </dsp:txBody>
      <dsp:txXfrm>
        <a:off x="0" y="5197032"/>
        <a:ext cx="8438606" cy="231840"/>
      </dsp:txXfrm>
    </dsp:sp>
    <dsp:sp modelId="{E14E9173-17AD-4979-96AE-40257E1EF638}">
      <dsp:nvSpPr>
        <dsp:cNvPr id="0" name=""/>
        <dsp:cNvSpPr/>
      </dsp:nvSpPr>
      <dsp:spPr>
        <a:xfrm>
          <a:off x="0" y="5428872"/>
          <a:ext cx="8438606" cy="640099"/>
        </a:xfrm>
        <a:prstGeom prst="roundRect">
          <a:avLst/>
        </a:prstGeom>
        <a:solidFill>
          <a:schemeClr val="accent2">
            <a:hueOff val="-399945"/>
            <a:satOff val="-48385"/>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Do not process specimens that are unacceptable for testing. If unsure,  seek assistance.</a:t>
          </a:r>
        </a:p>
        <a:p>
          <a:pPr marL="0" lvl="0" indent="0" algn="l" defTabSz="622300">
            <a:lnSpc>
              <a:spcPct val="90000"/>
            </a:lnSpc>
            <a:spcBef>
              <a:spcPct val="0"/>
            </a:spcBef>
            <a:spcAft>
              <a:spcPct val="35000"/>
            </a:spcAft>
            <a:buNone/>
          </a:pPr>
          <a:r>
            <a:rPr lang="en-US" sz="1400" kern="1200" dirty="0"/>
            <a:t>Remember-a good quality sample </a:t>
          </a:r>
          <a:r>
            <a:rPr lang="en-US" sz="1400" kern="1200"/>
            <a:t>equals reliable results</a:t>
          </a:r>
          <a:r>
            <a:rPr lang="en-US" sz="1400" kern="1200" dirty="0"/>
            <a:t>. </a:t>
          </a:r>
        </a:p>
      </dsp:txBody>
      <dsp:txXfrm>
        <a:off x="31247" y="5460119"/>
        <a:ext cx="8376112" cy="5776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C06C4-C5A6-48FB-97F5-B20A44F857E9}" type="datetimeFigureOut">
              <a:rPr lang="en-US" smtClean="0"/>
              <a:t>2/6/2023</a:t>
            </a:fld>
            <a:endParaRPr lang="en-US"/>
          </a:p>
        </p:txBody>
      </p:sp>
      <p:sp>
        <p:nvSpPr>
          <p:cNvPr id="4" name="Footer Placeholder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55657-0A12-495F-9FFA-D8F7554E7C39}" type="slidenum">
              <a:rPr lang="en-US" smtClean="0"/>
              <a:t>‹#›</a:t>
            </a:fld>
            <a:endParaRPr lang="en-US"/>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2B2CC-0155-4E5E-A890-531D58ADF5B2}"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80FBB-F712-42E7-8C2F-226D98798B3F}" type="slidenum">
              <a:rPr lang="en-US" smtClean="0"/>
              <a:t>‹#›</a:t>
            </a:fld>
            <a:endParaRPr lang="en-US"/>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115554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6" name="Titl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a:normAutofit/>
          </a:bodyPr>
          <a:lstStyle>
            <a:lvl1pPr marL="0" indent="0">
              <a:buNone/>
              <a:defRPr sz="2200"/>
            </a:lvl1pPr>
          </a:lstStyle>
          <a:p>
            <a:pPr marL="228600" lvl="0" indent="-228600"/>
            <a:r>
              <a:rPr lang="en-US" sz="2000">
                <a:solidFill>
                  <a:schemeClr val="tx2">
                    <a:alpha val="60000"/>
                  </a:schemeClr>
                </a:solidFill>
              </a:rPr>
              <a:t>Click to edit Master text styles</a:t>
            </a:r>
          </a:p>
        </p:txBody>
      </p:sp>
      <p:sp>
        <p:nvSpPr>
          <p:cNvPr id="10" name="Date Placeholder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3B9F-B223-42FC-B961-B8BFC75D2259}" type="datetime1">
              <a:rPr lang="en-US" smtClean="0">
                <a:solidFill>
                  <a:schemeClr val="tx2">
                    <a:alpha val="60000"/>
                  </a:schemeClr>
                </a:solidFill>
              </a:rPr>
              <a:pPr/>
              <a:t>2/6/2023</a:t>
            </a:fld>
            <a:endParaRPr lang="en-US" dirty="0">
              <a:solidFill>
                <a:schemeClr val="tx2">
                  <a:alpha val="60000"/>
                </a:schemeClr>
              </a:solidFill>
            </a:endParaRPr>
          </a:p>
        </p:txBody>
      </p:sp>
      <p:sp>
        <p:nvSpPr>
          <p:cNvPr id="11" name="Footer Placeholder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alpha val="60000"/>
                  </a:schemeClr>
                </a:solidFill>
              </a:rPr>
              <a:t>Sample footer text</a:t>
            </a:r>
            <a:endParaRPr lang="en-US" dirty="0">
              <a:solidFill>
                <a:schemeClr val="tx2">
                  <a:alpha val="60000"/>
                </a:schemeClr>
              </a:solidFill>
            </a:endParaRPr>
          </a:p>
        </p:txBody>
      </p:sp>
      <p:sp>
        <p:nvSpPr>
          <p:cNvPr id="12" name="Slide Number Placeholder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44951-7827-47D4-8276-7DDE1FA7D85A}" type="slidenum">
              <a:rPr lang="en-US" smtClean="0">
                <a:solidFill>
                  <a:schemeClr val="tx2">
                    <a:alpha val="60000"/>
                  </a:schemeClr>
                </a:solidFill>
              </a:rPr>
              <a:pPr/>
              <a:t>‹#›</a:t>
            </a:fld>
            <a:endParaRPr lang="en-US" dirty="0">
              <a:solidFill>
                <a:schemeClr val="tx2">
                  <a:alpha val="60000"/>
                </a:schemeClr>
              </a:solidFill>
            </a:endParaRPr>
          </a:p>
        </p:txBody>
      </p:sp>
      <p:sp>
        <p:nvSpPr>
          <p:cNvPr id="14" name="Picture Placeholder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42304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4" name="Picture Placeholder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6132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5209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398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9012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69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7681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776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7408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14" name="Picture Placeholder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a:lstStyle/>
          <a:p>
            <a:r>
              <a:rPr lang="en-US"/>
              <a:t>Click icon to add picture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099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a:t>Click icon to add picture</a:t>
            </a:r>
            <a:endParaRPr lang="en-US" dirty="0"/>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a:t>SAMPLE FOOTER TEXT</a:t>
            </a:r>
            <a:endParaRPr lang="en-US" dirty="0"/>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79179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3509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2685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a:lstStyle/>
          <a:p>
            <a:r>
              <a:rPr lang="en-US"/>
              <a:t>Click icon to add picture</a:t>
            </a:r>
            <a:endParaRPr lang="en-US" dirty="0"/>
          </a:p>
        </p:txBody>
      </p:sp>
      <p:sp>
        <p:nvSpPr>
          <p:cNvPr id="6" name="Titl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26" name="Text Placeholder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829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a:lstStyle/>
          <a:p>
            <a:r>
              <a:rPr lang="en-US"/>
              <a:t>Click icon to add picture</a:t>
            </a:r>
            <a:endParaRPr lang="en-US" dirty="0"/>
          </a:p>
        </p:txBody>
      </p:sp>
      <p:sp>
        <p:nvSpPr>
          <p:cNvPr id="20" name="Text Placeholder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3" name="Text Placeholder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4" name="Text Placeholder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5" name="Text Placeholder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6" name="Text Placeholder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7" name="Text Placeholder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8" name="Text Placeholder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9" name="Text Placeholder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804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10" name="Title 9">
            <a:extLst>
              <a:ext uri="{FF2B5EF4-FFF2-40B4-BE49-F238E27FC236}">
                <a16:creationId xmlns:a16="http://schemas.microsoft.com/office/drawing/2014/main"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457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5887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r>
              <a:rPr lang="en-US"/>
              <a:t>3/1/20XX</a:t>
            </a:r>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solidFill>
                  <a:srgbClr val="FFFFFF"/>
                </a:solidFill>
              </a:rPr>
              <a:t>SAMPLE FOOTER TEXT</a:t>
            </a: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 id="2147483686" r:id="rId5"/>
    <p:sldLayoutId id="2147483700" r:id="rId6"/>
    <p:sldLayoutId id="2147483705" r:id="rId7"/>
    <p:sldLayoutId id="2147483689" r:id="rId8"/>
    <p:sldLayoutId id="2147483704" r:id="rId9"/>
    <p:sldLayoutId id="2147483702" r:id="rId10"/>
    <p:sldLayoutId id="2147483701" r:id="rId11"/>
    <p:sldLayoutId id="2147483703" r:id="rId12"/>
    <p:sldLayoutId id="2147483685" r:id="rId13"/>
    <p:sldLayoutId id="2147483687" r:id="rId14"/>
    <p:sldLayoutId id="2147483688" r:id="rId15"/>
    <p:sldLayoutId id="2147483690" r:id="rId16"/>
    <p:sldLayoutId id="2147483692" r:id="rId17"/>
    <p:sldLayoutId id="2147483693" r:id="rId18"/>
  </p:sldLayoutIdLst>
  <p:hf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ame 10">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E9A7C78-91FD-4B88-953D-5A4363761BD1}"/>
              </a:ext>
            </a:extLst>
          </p:cNvPr>
          <p:cNvSpPr>
            <a:spLocks noGrp="1"/>
          </p:cNvSpPr>
          <p:nvPr>
            <p:ph type="ctrTitle"/>
          </p:nvPr>
        </p:nvSpPr>
        <p:spPr>
          <a:xfrm>
            <a:off x="838200" y="609600"/>
            <a:ext cx="10515600" cy="2324101"/>
          </a:xfrm>
        </p:spPr>
        <p:txBody>
          <a:bodyPr vert="horz" lIns="91440" tIns="45720" rIns="91440" bIns="45720" rtlCol="0" anchor="ctr" anchorCtr="0">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Specimen Quality vs Quantity</a:t>
            </a:r>
          </a:p>
        </p:txBody>
      </p:sp>
      <p:graphicFrame>
        <p:nvGraphicFramePr>
          <p:cNvPr id="7" name="Subtitle 4">
            <a:extLst>
              <a:ext uri="{FF2B5EF4-FFF2-40B4-BE49-F238E27FC236}">
                <a16:creationId xmlns:a16="http://schemas.microsoft.com/office/drawing/2014/main" id="{8E8013F0-D381-894B-D20C-E62C71DD7529}"/>
              </a:ext>
            </a:extLst>
          </p:cNvPr>
          <p:cNvGraphicFramePr/>
          <p:nvPr>
            <p:extLst>
              <p:ext uri="{D42A27DB-BD31-4B8C-83A1-F6EECF244321}">
                <p14:modId xmlns:p14="http://schemas.microsoft.com/office/powerpoint/2010/main" val="1564259389"/>
              </p:ext>
            </p:extLst>
          </p:nvPr>
        </p:nvGraphicFramePr>
        <p:xfrm>
          <a:off x="838200" y="3152775"/>
          <a:ext cx="10515600" cy="3024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58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ame 22">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ame 36">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D2E221-2F72-4DE7-BE25-CA24DAC530FA}"/>
              </a:ext>
            </a:extLst>
          </p:cNvPr>
          <p:cNvSpPr>
            <a:spLocks noGrp="1"/>
          </p:cNvSpPr>
          <p:nvPr>
            <p:ph type="ctrTitle"/>
          </p:nvPr>
        </p:nvSpPr>
        <p:spPr>
          <a:xfrm>
            <a:off x="838201" y="857251"/>
            <a:ext cx="5428375" cy="1239404"/>
          </a:xfrm>
        </p:spPr>
        <p:txBody>
          <a:bodyPr vert="horz" lIns="91440" tIns="45720" rIns="91440" bIns="45720" rtlCol="0" anchor="b">
            <a:normAutofit/>
          </a:bodyPr>
          <a:lstStyle/>
          <a:p>
            <a:r>
              <a:rPr lang="en-US" sz="4400">
                <a:solidFill>
                  <a:srgbClr val="FFFFFF"/>
                </a:solidFill>
              </a:rPr>
              <a:t>Lipemia</a:t>
            </a:r>
          </a:p>
        </p:txBody>
      </p:sp>
      <p:sp>
        <p:nvSpPr>
          <p:cNvPr id="5" name="Text Placeholder 4">
            <a:extLst>
              <a:ext uri="{FF2B5EF4-FFF2-40B4-BE49-F238E27FC236}">
                <a16:creationId xmlns:a16="http://schemas.microsoft.com/office/drawing/2014/main" id="{D907B7F4-4F9B-449F-BB57-FD0F4DA2F42D}"/>
              </a:ext>
            </a:extLst>
          </p:cNvPr>
          <p:cNvSpPr>
            <a:spLocks noGrp="1"/>
          </p:cNvSpPr>
          <p:nvPr>
            <p:ph type="body" sz="quarter" idx="15"/>
          </p:nvPr>
        </p:nvSpPr>
        <p:spPr>
          <a:xfrm>
            <a:off x="838200" y="2507469"/>
            <a:ext cx="5428375" cy="3669493"/>
          </a:xfrm>
        </p:spPr>
        <p:txBody>
          <a:bodyPr vert="horz" lIns="91440" tIns="45720" rIns="91440" bIns="45720" rtlCol="0">
            <a:normAutofit lnSpcReduction="10000"/>
          </a:bodyPr>
          <a:lstStyle/>
          <a:p>
            <a:pPr indent="-228600">
              <a:buFont typeface="Wingdings" panose="05000000000000000000" pitchFamily="2" charset="2"/>
              <a:buChar char="§"/>
            </a:pPr>
            <a:r>
              <a:rPr lang="en-US" sz="2000" dirty="0">
                <a:solidFill>
                  <a:srgbClr val="FFFFFF"/>
                </a:solidFill>
              </a:rPr>
              <a:t>Lipemia is a turbidity of the sample caused by accumulation of lipoprotein particle caused by the presence of an excess of fats or lipids in the blood, specifically hypercholesterolemia.</a:t>
            </a:r>
          </a:p>
          <a:p>
            <a:pPr indent="-228600">
              <a:buFont typeface="Wingdings" panose="05000000000000000000" pitchFamily="2" charset="2"/>
              <a:buChar char="§"/>
            </a:pPr>
            <a:r>
              <a:rPr lang="en-US" sz="2000" dirty="0">
                <a:solidFill>
                  <a:srgbClr val="FFFFFF"/>
                </a:solidFill>
              </a:rPr>
              <a:t>Justification of lipemic sample to perform test or not is tech responsibility not phlebotomist.</a:t>
            </a:r>
          </a:p>
          <a:p>
            <a:pPr indent="-228600">
              <a:buFont typeface="Wingdings" panose="05000000000000000000" pitchFamily="2" charset="2"/>
              <a:buChar char="§"/>
            </a:pPr>
            <a:r>
              <a:rPr lang="en-US" sz="2000" dirty="0">
                <a:solidFill>
                  <a:srgbClr val="FFFFFF"/>
                </a:solidFill>
              </a:rPr>
              <a:t>Clearing lipemia can be done by ultracentrifugation. </a:t>
            </a:r>
          </a:p>
          <a:p>
            <a:pPr indent="-228600">
              <a:buFont typeface="Wingdings" panose="05000000000000000000" pitchFamily="2" charset="2"/>
              <a:buChar char="§"/>
            </a:pPr>
            <a:endParaRPr lang="en-US" sz="2000" dirty="0">
              <a:solidFill>
                <a:srgbClr val="FFFFFF"/>
              </a:solidFill>
            </a:endParaRPr>
          </a:p>
        </p:txBody>
      </p:sp>
      <p:pic>
        <p:nvPicPr>
          <p:cNvPr id="6" name="Picture Placeholder 5">
            <a:extLst>
              <a:ext uri="{FF2B5EF4-FFF2-40B4-BE49-F238E27FC236}">
                <a16:creationId xmlns:a16="http://schemas.microsoft.com/office/drawing/2014/main" id="{1BAE7759-E75F-4BF7-89E6-5030E64B499E}"/>
              </a:ext>
            </a:extLst>
          </p:cNvPr>
          <p:cNvPicPr>
            <a:picLocks noGrp="1" noChangeAspect="1"/>
          </p:cNvPicPr>
          <p:nvPr>
            <p:ph type="pic" sz="quarter" idx="13"/>
          </p:nvPr>
        </p:nvPicPr>
        <p:blipFill rotWithShape="1">
          <a:blip r:embed="rId2">
            <a:alphaModFix amt="80000"/>
          </a:blip>
          <a:srcRect l="49"/>
          <a:stretch/>
        </p:blipFill>
        <p:spPr>
          <a:xfrm>
            <a:off x="7668066" y="1403927"/>
            <a:ext cx="3278307" cy="4539672"/>
          </a:xfrm>
          <a:prstGeom prst="rect">
            <a:avLst/>
          </a:prstGeom>
        </p:spPr>
      </p:pic>
    </p:spTree>
    <p:extLst>
      <p:ext uri="{BB962C8B-B14F-4D97-AF65-F5344CB8AC3E}">
        <p14:creationId xmlns:p14="http://schemas.microsoft.com/office/powerpoint/2010/main" val="382947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13F731-DB30-493A-8DF7-15A3762D67B8}"/>
              </a:ext>
            </a:extLst>
          </p:cNvPr>
          <p:cNvSpPr>
            <a:spLocks noGrp="1"/>
          </p:cNvSpPr>
          <p:nvPr>
            <p:ph type="title"/>
          </p:nvPr>
        </p:nvSpPr>
        <p:spPr>
          <a:xfrm>
            <a:off x="838201" y="609600"/>
            <a:ext cx="2488474" cy="5567363"/>
          </a:xfrm>
        </p:spPr>
        <p:txBody>
          <a:bodyPr anchor="ctr">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Vacuum Tube Volume</a:t>
            </a:r>
          </a:p>
        </p:txBody>
      </p:sp>
      <p:sp>
        <p:nvSpPr>
          <p:cNvPr id="4" name="Date Placeholder 3">
            <a:extLst>
              <a:ext uri="{FF2B5EF4-FFF2-40B4-BE49-F238E27FC236}">
                <a16:creationId xmlns:a16="http://schemas.microsoft.com/office/drawing/2014/main" id="{C2E280AA-09AC-4B54-8F3B-10A9C64F8126}"/>
              </a:ext>
            </a:extLst>
          </p:cNvPr>
          <p:cNvSpPr>
            <a:spLocks noGrp="1"/>
          </p:cNvSpPr>
          <p:nvPr>
            <p:ph type="dt" sz="half" idx="10"/>
          </p:nvPr>
        </p:nvSpPr>
        <p:spPr>
          <a:xfrm>
            <a:off x="838200" y="6429375"/>
            <a:ext cx="2743200" cy="365125"/>
          </a:xfrm>
        </p:spPr>
        <p:txBody>
          <a:bodyPr>
            <a:normAutofit/>
          </a:bodyPr>
          <a:lstStyle/>
          <a:p>
            <a:pPr>
              <a:spcAft>
                <a:spcPts val="600"/>
              </a:spcAft>
            </a:pPr>
            <a:r>
              <a:rPr lang="en-US">
                <a:solidFill>
                  <a:schemeClr val="tx2">
                    <a:alpha val="60000"/>
                  </a:schemeClr>
                </a:solidFill>
              </a:rPr>
              <a:t>3/1/20XX</a:t>
            </a:r>
          </a:p>
        </p:txBody>
      </p:sp>
      <p:sp>
        <p:nvSpPr>
          <p:cNvPr id="6" name="Slide Number Placeholder 5">
            <a:extLst>
              <a:ext uri="{FF2B5EF4-FFF2-40B4-BE49-F238E27FC236}">
                <a16:creationId xmlns:a16="http://schemas.microsoft.com/office/drawing/2014/main" id="{0DD6307D-7353-4724-9971-342ED8558DAD}"/>
              </a:ext>
            </a:extLst>
          </p:cNvPr>
          <p:cNvSpPr>
            <a:spLocks noGrp="1"/>
          </p:cNvSpPr>
          <p:nvPr>
            <p:ph type="sldNum" sz="quarter" idx="12"/>
          </p:nvPr>
        </p:nvSpPr>
        <p:spPr>
          <a:xfrm>
            <a:off x="8610600" y="6429375"/>
            <a:ext cx="2743200" cy="365125"/>
          </a:xfrm>
        </p:spPr>
        <p:txBody>
          <a:bodyPr>
            <a:normAutofit/>
          </a:bodyPr>
          <a:lstStyle/>
          <a:p>
            <a:pPr>
              <a:spcAft>
                <a:spcPts val="600"/>
              </a:spcAft>
            </a:pPr>
            <a:fld id="{28844951-7827-47D4-8276-7DDE1FA7D85A}" type="slidenum">
              <a:rPr lang="en-US">
                <a:solidFill>
                  <a:schemeClr val="tx2">
                    <a:alpha val="60000"/>
                  </a:schemeClr>
                </a:solidFill>
              </a:rPr>
              <a:pPr>
                <a:spcAft>
                  <a:spcPts val="600"/>
                </a:spcAft>
              </a:pPr>
              <a:t>11</a:t>
            </a:fld>
            <a:endParaRPr lang="en-US">
              <a:solidFill>
                <a:schemeClr val="tx2">
                  <a:alpha val="60000"/>
                </a:schemeClr>
              </a:solidFill>
            </a:endParaRPr>
          </a:p>
        </p:txBody>
      </p:sp>
      <p:graphicFrame>
        <p:nvGraphicFramePr>
          <p:cNvPr id="10" name="Content Placeholder 2">
            <a:extLst>
              <a:ext uri="{FF2B5EF4-FFF2-40B4-BE49-F238E27FC236}">
                <a16:creationId xmlns:a16="http://schemas.microsoft.com/office/drawing/2014/main" id="{0E264B94-CAF6-8279-3F05-61EC58AF66DF}"/>
              </a:ext>
            </a:extLst>
          </p:cNvPr>
          <p:cNvGraphicFramePr>
            <a:graphicFrameLocks noGrp="1"/>
          </p:cNvGraphicFramePr>
          <p:nvPr>
            <p:ph idx="1"/>
            <p:extLst>
              <p:ext uri="{D42A27DB-BD31-4B8C-83A1-F6EECF244321}">
                <p14:modId xmlns:p14="http://schemas.microsoft.com/office/powerpoint/2010/main" val="2916457538"/>
              </p:ext>
            </p:extLst>
          </p:nvPr>
        </p:nvGraphicFramePr>
        <p:xfrm>
          <a:off x="3707945" y="609600"/>
          <a:ext cx="7369358"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4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F2E9-D8ED-47C3-91A4-CE0B9A7DCEE1}"/>
              </a:ext>
            </a:extLst>
          </p:cNvPr>
          <p:cNvSpPr>
            <a:spLocks noGrp="1"/>
          </p:cNvSpPr>
          <p:nvPr>
            <p:ph type="title"/>
          </p:nvPr>
        </p:nvSpPr>
        <p:spPr/>
        <p:txBody>
          <a:bodyPr/>
          <a:lstStyle/>
          <a:p>
            <a:r>
              <a:rPr lang="en-US"/>
              <a:t>How much to collect?</a:t>
            </a:r>
            <a:endParaRPr lang="en-US" dirty="0"/>
          </a:p>
        </p:txBody>
      </p:sp>
      <p:sp>
        <p:nvSpPr>
          <p:cNvPr id="3" name="Content Placeholder 2">
            <a:extLst>
              <a:ext uri="{FF2B5EF4-FFF2-40B4-BE49-F238E27FC236}">
                <a16:creationId xmlns:a16="http://schemas.microsoft.com/office/drawing/2014/main" id="{8AA99D24-A0DF-4F40-9499-88D035B324B4}"/>
              </a:ext>
            </a:extLst>
          </p:cNvPr>
          <p:cNvSpPr>
            <a:spLocks noGrp="1"/>
          </p:cNvSpPr>
          <p:nvPr>
            <p:ph idx="1"/>
          </p:nvPr>
        </p:nvSpPr>
        <p:spPr>
          <a:xfrm>
            <a:off x="838200" y="2181138"/>
            <a:ext cx="10515600" cy="3418717"/>
          </a:xfrm>
        </p:spPr>
        <p:txBody>
          <a:bodyPr>
            <a:normAutofit fontScale="47500" lnSpcReduction="20000"/>
          </a:bodyPr>
          <a:lstStyle/>
          <a:p>
            <a:r>
              <a:rPr lang="en-US" dirty="0"/>
              <a:t>Review the Test Information menu for sample processing instructions. </a:t>
            </a:r>
          </a:p>
          <a:p>
            <a:r>
              <a:rPr lang="en-US" dirty="0"/>
              <a:t>Check the Quest website test directory menu for send out tests going to Quest.</a:t>
            </a:r>
          </a:p>
          <a:p>
            <a:r>
              <a:rPr lang="en-US" dirty="0"/>
              <a:t>Review other websites (Mayo, ARUP, etc.,) for sample collection, processing, storing, shipping instructions.</a:t>
            </a:r>
          </a:p>
          <a:p>
            <a:pPr lvl="1"/>
            <a:r>
              <a:rPr lang="en-US" dirty="0"/>
              <a:t>If our TI menu is not clear, missing information, or not up to date then let us know so that we can request a revision. </a:t>
            </a:r>
          </a:p>
          <a:p>
            <a:r>
              <a:rPr lang="en-US" dirty="0"/>
              <a:t>Follow the order of Draw. </a:t>
            </a:r>
          </a:p>
          <a:p>
            <a:pPr lvl="1"/>
            <a:r>
              <a:rPr lang="en-US" dirty="0"/>
              <a:t>What is the order of the draw?</a:t>
            </a:r>
          </a:p>
          <a:p>
            <a:r>
              <a:rPr lang="en-US" dirty="0"/>
              <a:t>Number of accessioned labels, doesn’t mean one sample per label. Best to submit full tubes and share, rather than ½ full tubes and not share. </a:t>
            </a:r>
          </a:p>
          <a:p>
            <a:r>
              <a:rPr lang="en-US" dirty="0"/>
              <a:t>When Sharing samples-place extra label on top of sample cap or rubber band label to original tube to signify a shared sample. </a:t>
            </a:r>
          </a:p>
          <a:p>
            <a:pPr lvl="1"/>
            <a:r>
              <a:rPr lang="en-US" dirty="0"/>
              <a:t>Additional labels on a tube will cause the tube to get stuck in the automated line puck and interfere with the robotic arm-causing the line to stop and requiring troubleshooting efforts to resolve problem. </a:t>
            </a:r>
          </a:p>
        </p:txBody>
      </p:sp>
      <p:sp>
        <p:nvSpPr>
          <p:cNvPr id="4" name="Date Placeholder 3">
            <a:extLst>
              <a:ext uri="{FF2B5EF4-FFF2-40B4-BE49-F238E27FC236}">
                <a16:creationId xmlns:a16="http://schemas.microsoft.com/office/drawing/2014/main" id="{EEE811FC-A3DF-480E-9C03-5B1C81D1D7E8}"/>
              </a:ext>
            </a:extLst>
          </p:cNvPr>
          <p:cNvSpPr>
            <a:spLocks noGrp="1"/>
          </p:cNvSpPr>
          <p:nvPr>
            <p:ph type="dt" sz="half" idx="10"/>
          </p:nvPr>
        </p:nvSpPr>
        <p:spPr/>
        <p:txBody>
          <a:bodyPr/>
          <a:lstStyle/>
          <a:p>
            <a:r>
              <a:rPr lang="en-US"/>
              <a:t>3/1/20XX</a:t>
            </a:r>
          </a:p>
        </p:txBody>
      </p:sp>
      <p:sp>
        <p:nvSpPr>
          <p:cNvPr id="6" name="Slide Number Placeholder 5">
            <a:extLst>
              <a:ext uri="{FF2B5EF4-FFF2-40B4-BE49-F238E27FC236}">
                <a16:creationId xmlns:a16="http://schemas.microsoft.com/office/drawing/2014/main" id="{8A07D8D4-2EC6-4D73-943B-5E398760AAF8}"/>
              </a:ext>
            </a:extLst>
          </p:cNvPr>
          <p:cNvSpPr>
            <a:spLocks noGrp="1"/>
          </p:cNvSpPr>
          <p:nvPr>
            <p:ph type="sldNum" sz="quarter" idx="12"/>
          </p:nvPr>
        </p:nvSpPr>
        <p:spPr/>
        <p:txBody>
          <a:bodyPr/>
          <a:lstStyle/>
          <a:p>
            <a:fld id="{28844951-7827-47D4-8276-7DDE1FA7D85A}" type="slidenum">
              <a:rPr lang="en-US" smtClean="0"/>
              <a:t>12</a:t>
            </a:fld>
            <a:endParaRPr lang="en-US"/>
          </a:p>
        </p:txBody>
      </p:sp>
    </p:spTree>
    <p:extLst>
      <p:ext uri="{BB962C8B-B14F-4D97-AF65-F5344CB8AC3E}">
        <p14:creationId xmlns:p14="http://schemas.microsoft.com/office/powerpoint/2010/main" val="894630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979A-6DDB-4511-AD36-A41ED545424C}"/>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C4CF7BCA-EEE8-4D34-A004-4DC7D78508DB}"/>
              </a:ext>
            </a:extLst>
          </p:cNvPr>
          <p:cNvSpPr>
            <a:spLocks noGrp="1"/>
          </p:cNvSpPr>
          <p:nvPr>
            <p:ph idx="1"/>
          </p:nvPr>
        </p:nvSpPr>
        <p:spPr>
          <a:xfrm>
            <a:off x="566058" y="1640840"/>
            <a:ext cx="11077302" cy="4611914"/>
          </a:xfrm>
        </p:spPr>
        <p:txBody>
          <a:bodyPr>
            <a:normAutofit fontScale="32500" lnSpcReduction="20000"/>
          </a:bodyPr>
          <a:lstStyle/>
          <a:p>
            <a:r>
              <a:rPr lang="en-US" sz="3400" dirty="0">
                <a:solidFill>
                  <a:schemeClr val="accent5">
                    <a:lumMod val="75000"/>
                    <a:alpha val="70000"/>
                  </a:schemeClr>
                </a:solidFill>
              </a:rPr>
              <a:t>Case study #1</a:t>
            </a:r>
            <a:r>
              <a:rPr lang="en-US" sz="3400" dirty="0"/>
              <a:t>: Three tubes collected on a patient for a CBC, A1C and Hgb A2, quant, each tube was less than ½ full. The Send out test requires a minimum of 2mL. All three tests were cancelled as QNS. </a:t>
            </a:r>
          </a:p>
          <a:p>
            <a:pPr lvl="1"/>
            <a:r>
              <a:rPr lang="en-US" sz="3400" i="1" dirty="0"/>
              <a:t>Solution: </a:t>
            </a:r>
            <a:r>
              <a:rPr lang="en-US" sz="3400" dirty="0"/>
              <a:t>collect ONE full tube and shared it 3 ways, or 2 full tubes rather than 3 short draws. The fullest tube should go to Send Out, in case reflex testing is required</a:t>
            </a:r>
          </a:p>
          <a:p>
            <a:r>
              <a:rPr lang="en-US" sz="3400" dirty="0">
                <a:solidFill>
                  <a:schemeClr val="accent5">
                    <a:lumMod val="75000"/>
                    <a:alpha val="70000"/>
                  </a:schemeClr>
                </a:solidFill>
              </a:rPr>
              <a:t>Case study #2: </a:t>
            </a:r>
            <a:r>
              <a:rPr lang="en-US" sz="3400" dirty="0"/>
              <a:t>Cryoglobulin Screen with Reflex was canceled as QNS. Another sample was canceled because tech failed to incubate sample. This test requires 10mL of serum, which means collection is 3 to 4 full red tops.</a:t>
            </a:r>
          </a:p>
          <a:p>
            <a:pPr lvl="1"/>
            <a:r>
              <a:rPr lang="en-US" sz="3400" dirty="0"/>
              <a:t> </a:t>
            </a:r>
            <a:r>
              <a:rPr lang="en-US" sz="3400" i="1" dirty="0"/>
              <a:t>Solution</a:t>
            </a:r>
            <a:r>
              <a:rPr lang="en-US" sz="3400" dirty="0"/>
              <a:t>: collect the proper number of tubes and keep warm.  Question-what do you do if you don’t have a warm pack?</a:t>
            </a:r>
          </a:p>
          <a:p>
            <a:r>
              <a:rPr lang="en-US" sz="3400" dirty="0">
                <a:solidFill>
                  <a:schemeClr val="accent5">
                    <a:lumMod val="75000"/>
                    <a:alpha val="70000"/>
                  </a:schemeClr>
                </a:solidFill>
              </a:rPr>
              <a:t>Case study #3: </a:t>
            </a:r>
            <a:r>
              <a:rPr lang="en-US" sz="3400" dirty="0"/>
              <a:t>One ½ filled gold top collected for a Tree nut allergy panel and a Mold group allergy panel. After centrifugation, 1mL of serum was available for testing, tests had to be canceled. Each requires a minimum of 2 to 2.5mL serum  more if it is a reflex test. </a:t>
            </a:r>
          </a:p>
          <a:p>
            <a:pPr lvl="1"/>
            <a:r>
              <a:rPr lang="en-US" sz="3400" i="1" dirty="0"/>
              <a:t>Solution: </a:t>
            </a:r>
            <a:r>
              <a:rPr lang="en-US" sz="3400" dirty="0"/>
              <a:t>review sample volumes.  Can you name other panels where this may occur?</a:t>
            </a:r>
          </a:p>
          <a:p>
            <a:r>
              <a:rPr lang="en-US" sz="3400" dirty="0">
                <a:solidFill>
                  <a:schemeClr val="accent5">
                    <a:lumMod val="75000"/>
                    <a:alpha val="70000"/>
                  </a:schemeClr>
                </a:solidFill>
              </a:rPr>
              <a:t>Case Study #4: </a:t>
            </a:r>
            <a:r>
              <a:rPr lang="en-US" sz="3400" dirty="0"/>
              <a:t>Factor VIII inhibitor Panel canceled. PPP not processed correctly. Some Coagulation assays cannot be shared samples, check website for instructions.  </a:t>
            </a:r>
          </a:p>
          <a:p>
            <a:pPr lvl="1"/>
            <a:r>
              <a:rPr lang="en-US" sz="3400" i="1" dirty="0"/>
              <a:t>Solution: </a:t>
            </a:r>
            <a:r>
              <a:rPr lang="en-US" sz="3400" dirty="0"/>
              <a:t>follow instructions on how to achieve PPP. In this case they are asking for 1mL x 3 so a total of 3mL of PPP is required.</a:t>
            </a:r>
          </a:p>
          <a:p>
            <a:pPr marL="457200" lvl="1" indent="0">
              <a:buNone/>
            </a:pPr>
            <a:r>
              <a:rPr lang="en-US" sz="3400" dirty="0">
                <a:solidFill>
                  <a:schemeClr val="accent5">
                    <a:lumMod val="75000"/>
                    <a:alpha val="70000"/>
                  </a:schemeClr>
                </a:solidFill>
              </a:rPr>
              <a:t>Case Study #5: </a:t>
            </a:r>
            <a:r>
              <a:rPr lang="en-US" sz="3400" dirty="0"/>
              <a:t>Specimen for an ERYTHROCYTE PROTOPORPHYRIN requires whole blood, specimen sent was plasma. No other lavender top tube was found, test canceled.</a:t>
            </a:r>
          </a:p>
          <a:p>
            <a:pPr marL="457200" lvl="1" indent="0">
              <a:buNone/>
            </a:pPr>
            <a:r>
              <a:rPr lang="en-US" sz="3400" i="1" dirty="0"/>
              <a:t>	Solution: </a:t>
            </a:r>
            <a:r>
              <a:rPr lang="en-US" sz="3400" dirty="0"/>
              <a:t>When processing samples, pay attention to detail, look at the TI menu for processing and shipping instructions.</a:t>
            </a:r>
          </a:p>
          <a:p>
            <a:pPr marL="457200" lvl="1" indent="0">
              <a:buNone/>
            </a:pPr>
            <a:r>
              <a:rPr lang="en-US" sz="3400" dirty="0">
                <a:solidFill>
                  <a:schemeClr val="accent2">
                    <a:lumMod val="75000"/>
                    <a:alpha val="70000"/>
                  </a:schemeClr>
                </a:solidFill>
              </a:rPr>
              <a:t>Case Study #6: </a:t>
            </a:r>
            <a:r>
              <a:rPr lang="en-US" sz="3400" dirty="0"/>
              <a:t>Several tube submitted for chemistry, immunochemistry, serology and send out. All were process except for SPL accession. Accessioner stated that sample was not received.</a:t>
            </a:r>
          </a:p>
          <a:p>
            <a:pPr marL="457200" lvl="1" indent="0">
              <a:buNone/>
            </a:pPr>
            <a:r>
              <a:rPr lang="en-US" sz="3400" dirty="0"/>
              <a:t>	</a:t>
            </a:r>
            <a:r>
              <a:rPr lang="en-US" sz="3400" i="1" dirty="0"/>
              <a:t>Solution: </a:t>
            </a:r>
            <a:r>
              <a:rPr lang="en-US" sz="3400" dirty="0"/>
              <a:t>After researching sample, there was sufficient serum for SPL accession, staff retrieved sample and sent to Quest for testing. Always  check to see if we can share specimens. </a:t>
            </a:r>
          </a:p>
          <a:p>
            <a:pPr marL="457200" lvl="1" indent="0">
              <a:buNone/>
            </a:pPr>
            <a:r>
              <a:rPr lang="en-US" sz="3400" dirty="0">
                <a:solidFill>
                  <a:schemeClr val="accent5">
                    <a:lumMod val="75000"/>
                    <a:alpha val="70000"/>
                  </a:schemeClr>
                </a:solidFill>
              </a:rPr>
              <a:t>Case Study # 7</a:t>
            </a:r>
            <a:r>
              <a:rPr lang="en-US" sz="3400" dirty="0"/>
              <a:t>: Two different 24-hour urine containers given to patient and told to collect sample for 24 hours and split the collection between the two.</a:t>
            </a:r>
          </a:p>
          <a:p>
            <a:pPr marL="457200" lvl="1" indent="0">
              <a:buNone/>
            </a:pPr>
            <a:r>
              <a:rPr lang="en-US" sz="3400" dirty="0"/>
              <a:t> 	</a:t>
            </a:r>
            <a:r>
              <a:rPr lang="en-US" sz="3400" i="1" dirty="0"/>
              <a:t>Solution: </a:t>
            </a:r>
            <a:r>
              <a:rPr lang="en-US" sz="3400" dirty="0"/>
              <a:t>The instructions for this situation requires patient to collect one container at a time. Collect the 1</a:t>
            </a:r>
            <a:r>
              <a:rPr lang="en-US" sz="3400" baseline="30000" dirty="0"/>
              <a:t>st</a:t>
            </a:r>
            <a:r>
              <a:rPr lang="en-US" sz="3400" dirty="0"/>
              <a:t> 24-hour container then the next one.</a:t>
            </a:r>
          </a:p>
        </p:txBody>
      </p:sp>
      <p:sp>
        <p:nvSpPr>
          <p:cNvPr id="4" name="Date Placeholder 3">
            <a:extLst>
              <a:ext uri="{FF2B5EF4-FFF2-40B4-BE49-F238E27FC236}">
                <a16:creationId xmlns:a16="http://schemas.microsoft.com/office/drawing/2014/main" id="{20EA4BC8-5A4D-40E4-800E-79255D946B48}"/>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790BC5EB-F6EC-4B4C-9A77-40E508813EC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2C4171E-5557-4DB6-ADA3-8DC1D0A14679}"/>
              </a:ext>
            </a:extLst>
          </p:cNvPr>
          <p:cNvSpPr>
            <a:spLocks noGrp="1"/>
          </p:cNvSpPr>
          <p:nvPr>
            <p:ph type="sldNum" sz="quarter" idx="12"/>
          </p:nvPr>
        </p:nvSpPr>
        <p:spPr/>
        <p:txBody>
          <a:bodyPr/>
          <a:lstStyle/>
          <a:p>
            <a:fld id="{28844951-7827-47D4-8276-7DDE1FA7D85A}" type="slidenum">
              <a:rPr lang="en-US" smtClean="0"/>
              <a:t>13</a:t>
            </a:fld>
            <a:endParaRPr lang="en-US"/>
          </a:p>
        </p:txBody>
      </p:sp>
    </p:spTree>
    <p:extLst>
      <p:ext uri="{BB962C8B-B14F-4D97-AF65-F5344CB8AC3E}">
        <p14:creationId xmlns:p14="http://schemas.microsoft.com/office/powerpoint/2010/main" val="2508321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485D3-860F-4076-9481-C4F4D38AB70F}"/>
              </a:ext>
            </a:extLst>
          </p:cNvPr>
          <p:cNvSpPr>
            <a:spLocks noGrp="1"/>
          </p:cNvSpPr>
          <p:nvPr>
            <p:ph type="title"/>
          </p:nvPr>
        </p:nvSpPr>
        <p:spPr>
          <a:xfrm>
            <a:off x="838201" y="609600"/>
            <a:ext cx="2952750" cy="5567363"/>
          </a:xfrm>
        </p:spPr>
        <p:txBody>
          <a:bodyPr anchor="ctr">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Correct Specimen Containers</a:t>
            </a:r>
          </a:p>
        </p:txBody>
      </p:sp>
      <p:sp>
        <p:nvSpPr>
          <p:cNvPr id="4" name="Date Placeholder 3">
            <a:extLst>
              <a:ext uri="{FF2B5EF4-FFF2-40B4-BE49-F238E27FC236}">
                <a16:creationId xmlns:a16="http://schemas.microsoft.com/office/drawing/2014/main" id="{FE5F6E09-36A4-44E3-92F6-3A678646E8E0}"/>
              </a:ext>
            </a:extLst>
          </p:cNvPr>
          <p:cNvSpPr>
            <a:spLocks noGrp="1"/>
          </p:cNvSpPr>
          <p:nvPr>
            <p:ph type="dt" sz="half" idx="10"/>
          </p:nvPr>
        </p:nvSpPr>
        <p:spPr>
          <a:xfrm>
            <a:off x="838200" y="6429375"/>
            <a:ext cx="2743200" cy="365125"/>
          </a:xfrm>
        </p:spPr>
        <p:txBody>
          <a:bodyPr>
            <a:normAutofit/>
          </a:bodyPr>
          <a:lstStyle/>
          <a:p>
            <a:pPr>
              <a:spcAft>
                <a:spcPts val="600"/>
              </a:spcAft>
            </a:pPr>
            <a:r>
              <a:rPr lang="en-US">
                <a:solidFill>
                  <a:schemeClr val="tx2">
                    <a:alpha val="60000"/>
                  </a:schemeClr>
                </a:solidFill>
              </a:rPr>
              <a:t>3/1/20XX</a:t>
            </a:r>
          </a:p>
        </p:txBody>
      </p:sp>
      <p:sp>
        <p:nvSpPr>
          <p:cNvPr id="6" name="Slide Number Placeholder 5">
            <a:extLst>
              <a:ext uri="{FF2B5EF4-FFF2-40B4-BE49-F238E27FC236}">
                <a16:creationId xmlns:a16="http://schemas.microsoft.com/office/drawing/2014/main" id="{DB23BC47-B545-44E6-B832-E48806310AB2}"/>
              </a:ext>
            </a:extLst>
          </p:cNvPr>
          <p:cNvSpPr>
            <a:spLocks noGrp="1"/>
          </p:cNvSpPr>
          <p:nvPr>
            <p:ph type="sldNum" sz="quarter" idx="12"/>
          </p:nvPr>
        </p:nvSpPr>
        <p:spPr>
          <a:xfrm>
            <a:off x="8610600" y="6429375"/>
            <a:ext cx="2743200" cy="365125"/>
          </a:xfrm>
        </p:spPr>
        <p:txBody>
          <a:bodyPr>
            <a:normAutofit/>
          </a:bodyPr>
          <a:lstStyle/>
          <a:p>
            <a:pPr>
              <a:spcAft>
                <a:spcPts val="600"/>
              </a:spcAft>
            </a:pPr>
            <a:fld id="{28844951-7827-47D4-8276-7DDE1FA7D85A}" type="slidenum">
              <a:rPr lang="en-US">
                <a:solidFill>
                  <a:schemeClr val="tx2">
                    <a:alpha val="60000"/>
                  </a:schemeClr>
                </a:solidFill>
              </a:rPr>
              <a:pPr>
                <a:spcAft>
                  <a:spcPts val="600"/>
                </a:spcAft>
              </a:pPr>
              <a:t>14</a:t>
            </a:fld>
            <a:endParaRPr lang="en-US">
              <a:solidFill>
                <a:schemeClr val="tx2">
                  <a:alpha val="60000"/>
                </a:schemeClr>
              </a:solidFill>
            </a:endParaRPr>
          </a:p>
        </p:txBody>
      </p:sp>
      <p:graphicFrame>
        <p:nvGraphicFramePr>
          <p:cNvPr id="8" name="Content Placeholder 2">
            <a:extLst>
              <a:ext uri="{FF2B5EF4-FFF2-40B4-BE49-F238E27FC236}">
                <a16:creationId xmlns:a16="http://schemas.microsoft.com/office/drawing/2014/main" id="{8F7527A3-4638-2906-BD28-F34E255A439F}"/>
              </a:ext>
            </a:extLst>
          </p:cNvPr>
          <p:cNvGraphicFramePr>
            <a:graphicFrameLocks noGrp="1"/>
          </p:cNvGraphicFramePr>
          <p:nvPr>
            <p:ph idx="1"/>
            <p:extLst>
              <p:ext uri="{D42A27DB-BD31-4B8C-83A1-F6EECF244321}">
                <p14:modId xmlns:p14="http://schemas.microsoft.com/office/powerpoint/2010/main" val="3598218210"/>
              </p:ext>
            </p:extLst>
          </p:nvPr>
        </p:nvGraphicFramePr>
        <p:xfrm>
          <a:off x="4124326" y="609600"/>
          <a:ext cx="7458074"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289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5D5648-EC4F-4D61-9453-4E038C0332BD}"/>
              </a:ext>
            </a:extLst>
          </p:cNvPr>
          <p:cNvSpPr>
            <a:spLocks noGrp="1"/>
          </p:cNvSpPr>
          <p:nvPr>
            <p:ph type="title"/>
          </p:nvPr>
        </p:nvSpPr>
        <p:spPr>
          <a:xfrm>
            <a:off x="838201" y="609600"/>
            <a:ext cx="2262050" cy="5567363"/>
          </a:xfrm>
        </p:spPr>
        <p:txBody>
          <a:bodyPr anchor="ctr">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Sample Quality </a:t>
            </a:r>
          </a:p>
        </p:txBody>
      </p:sp>
      <p:sp>
        <p:nvSpPr>
          <p:cNvPr id="5" name="Date Placeholder 4">
            <a:extLst>
              <a:ext uri="{FF2B5EF4-FFF2-40B4-BE49-F238E27FC236}">
                <a16:creationId xmlns:a16="http://schemas.microsoft.com/office/drawing/2014/main" id="{ADA3CCFA-9D3B-44D7-8242-579B453172D2}"/>
              </a:ext>
            </a:extLst>
          </p:cNvPr>
          <p:cNvSpPr>
            <a:spLocks noGrp="1"/>
          </p:cNvSpPr>
          <p:nvPr>
            <p:ph type="dt" sz="half" idx="10"/>
          </p:nvPr>
        </p:nvSpPr>
        <p:spPr>
          <a:xfrm>
            <a:off x="838200" y="6429375"/>
            <a:ext cx="2743200" cy="365125"/>
          </a:xfrm>
        </p:spPr>
        <p:txBody>
          <a:bodyPr>
            <a:normAutofit/>
          </a:bodyPr>
          <a:lstStyle/>
          <a:p>
            <a:pPr>
              <a:spcAft>
                <a:spcPts val="600"/>
              </a:spcAft>
            </a:pPr>
            <a:r>
              <a:rPr lang="en-US">
                <a:solidFill>
                  <a:schemeClr val="tx2">
                    <a:alpha val="60000"/>
                  </a:schemeClr>
                </a:solidFill>
              </a:rPr>
              <a:t>3/1/20XX</a:t>
            </a:r>
          </a:p>
        </p:txBody>
      </p:sp>
      <p:sp>
        <p:nvSpPr>
          <p:cNvPr id="7" name="Slide Number Placeholder 6">
            <a:extLst>
              <a:ext uri="{FF2B5EF4-FFF2-40B4-BE49-F238E27FC236}">
                <a16:creationId xmlns:a16="http://schemas.microsoft.com/office/drawing/2014/main" id="{E7BA18D9-DF9D-45C8-A71D-661F2BD20474}"/>
              </a:ext>
            </a:extLst>
          </p:cNvPr>
          <p:cNvSpPr>
            <a:spLocks noGrp="1"/>
          </p:cNvSpPr>
          <p:nvPr>
            <p:ph type="sldNum" sz="quarter" idx="12"/>
          </p:nvPr>
        </p:nvSpPr>
        <p:spPr>
          <a:xfrm>
            <a:off x="8610600" y="6429375"/>
            <a:ext cx="2743200" cy="365125"/>
          </a:xfrm>
        </p:spPr>
        <p:txBody>
          <a:bodyPr>
            <a:normAutofit/>
          </a:bodyPr>
          <a:lstStyle/>
          <a:p>
            <a:pPr>
              <a:spcAft>
                <a:spcPts val="600"/>
              </a:spcAft>
            </a:pPr>
            <a:fld id="{28844951-7827-47D4-8276-7DDE1FA7D85A}" type="slidenum">
              <a:rPr lang="en-US">
                <a:solidFill>
                  <a:schemeClr val="tx2">
                    <a:alpha val="60000"/>
                  </a:schemeClr>
                </a:solidFill>
              </a:rPr>
              <a:pPr>
                <a:spcAft>
                  <a:spcPts val="600"/>
                </a:spcAft>
              </a:pPr>
              <a:t>15</a:t>
            </a:fld>
            <a:endParaRPr lang="en-US">
              <a:solidFill>
                <a:schemeClr val="tx2">
                  <a:alpha val="60000"/>
                </a:schemeClr>
              </a:solidFill>
            </a:endParaRPr>
          </a:p>
        </p:txBody>
      </p:sp>
      <p:graphicFrame>
        <p:nvGraphicFramePr>
          <p:cNvPr id="17" name="Content Placeholder 14">
            <a:extLst>
              <a:ext uri="{FF2B5EF4-FFF2-40B4-BE49-F238E27FC236}">
                <a16:creationId xmlns:a16="http://schemas.microsoft.com/office/drawing/2014/main" id="{857B29A6-1C3A-7FE8-9F0B-3BFBEC405149}"/>
              </a:ext>
            </a:extLst>
          </p:cNvPr>
          <p:cNvGraphicFramePr>
            <a:graphicFrameLocks noGrp="1"/>
          </p:cNvGraphicFramePr>
          <p:nvPr>
            <p:ph idx="1"/>
            <p:extLst>
              <p:ext uri="{D42A27DB-BD31-4B8C-83A1-F6EECF244321}">
                <p14:modId xmlns:p14="http://schemas.microsoft.com/office/powerpoint/2010/main" val="4106565581"/>
              </p:ext>
            </p:extLst>
          </p:nvPr>
        </p:nvGraphicFramePr>
        <p:xfrm>
          <a:off x="3100251" y="356744"/>
          <a:ext cx="8438606" cy="6287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19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ame 23">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25">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ame 27">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58CC6-FF60-4FC8-BA35-52A8BDDCF95E}"/>
              </a:ext>
            </a:extLst>
          </p:cNvPr>
          <p:cNvSpPr>
            <a:spLocks noGrp="1"/>
          </p:cNvSpPr>
          <p:nvPr>
            <p:ph type="title"/>
          </p:nvPr>
        </p:nvSpPr>
        <p:spPr>
          <a:xfrm>
            <a:off x="838199" y="857251"/>
            <a:ext cx="5022907" cy="2076450"/>
          </a:xfrm>
        </p:spPr>
        <p:txBody>
          <a:bodyPr vert="horz" lIns="91440" tIns="45720" rIns="91440" bIns="45720" rtlCol="0"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Summary</a:t>
            </a:r>
          </a:p>
        </p:txBody>
      </p:sp>
      <p:sp>
        <p:nvSpPr>
          <p:cNvPr id="3" name="Content Placeholder 2">
            <a:extLst>
              <a:ext uri="{FF2B5EF4-FFF2-40B4-BE49-F238E27FC236}">
                <a16:creationId xmlns:a16="http://schemas.microsoft.com/office/drawing/2014/main" id="{BF0E0066-50A4-4BA2-9D04-DA968D2AB1C6}"/>
              </a:ext>
            </a:extLst>
          </p:cNvPr>
          <p:cNvSpPr>
            <a:spLocks noGrp="1"/>
          </p:cNvSpPr>
          <p:nvPr>
            <p:ph idx="1"/>
          </p:nvPr>
        </p:nvSpPr>
        <p:spPr>
          <a:xfrm>
            <a:off x="838199" y="3190875"/>
            <a:ext cx="5022908" cy="2794889"/>
          </a:xfrm>
        </p:spPr>
        <p:txBody>
          <a:bodyPr vert="horz" lIns="91440" tIns="45720" rIns="91440" bIns="45720" rtlCol="0">
            <a:normAutofit/>
          </a:bodyPr>
          <a:lstStyle/>
          <a:p>
            <a:r>
              <a:rPr lang="en-US" sz="1800" dirty="0">
                <a:solidFill>
                  <a:schemeClr val="tx2">
                    <a:alpha val="60000"/>
                  </a:schemeClr>
                </a:solidFill>
              </a:rPr>
              <a:t>Unsuitable samples may be associated with diagnostic delay, missed or wrong diagnoses, additional workload for all staff involved, and also poses a considerable economic burden on the hospital and laboratory budgets. </a:t>
            </a:r>
          </a:p>
          <a:p>
            <a:endParaRPr lang="en-US" sz="1800" dirty="0">
              <a:solidFill>
                <a:schemeClr val="tx2">
                  <a:alpha val="60000"/>
                </a:schemeClr>
              </a:solidFill>
            </a:endParaRPr>
          </a:p>
          <a:p>
            <a:r>
              <a:rPr lang="en-US" sz="1800" dirty="0">
                <a:solidFill>
                  <a:schemeClr val="tx2">
                    <a:alpha val="60000"/>
                  </a:schemeClr>
                </a:solidFill>
              </a:rPr>
              <a:t>Questions: Ask Eva or Sunday.</a:t>
            </a:r>
          </a:p>
          <a:p>
            <a:pPr indent="-228600">
              <a:buFont typeface="Wingdings" panose="05000000000000000000" pitchFamily="2" charset="2"/>
              <a:buChar char="§"/>
            </a:pPr>
            <a:endParaRPr lang="en-US" sz="1800" dirty="0">
              <a:solidFill>
                <a:schemeClr val="tx2">
                  <a:alpha val="60000"/>
                </a:schemeClr>
              </a:solidFill>
            </a:endParaRPr>
          </a:p>
        </p:txBody>
      </p:sp>
      <p:pic>
        <p:nvPicPr>
          <p:cNvPr id="6" name="Picture Placeholder 5">
            <a:extLst>
              <a:ext uri="{FF2B5EF4-FFF2-40B4-BE49-F238E27FC236}">
                <a16:creationId xmlns:a16="http://schemas.microsoft.com/office/drawing/2014/main" id="{730E2C3D-57E8-4E6C-90D9-43B59ABD9414}"/>
              </a:ext>
            </a:extLst>
          </p:cNvPr>
          <p:cNvPicPr>
            <a:picLocks noGrp="1" noChangeAspect="1"/>
          </p:cNvPicPr>
          <p:nvPr>
            <p:ph type="pic" sz="quarter" idx="13"/>
          </p:nvPr>
        </p:nvPicPr>
        <p:blipFill>
          <a:blip r:embed="rId2">
            <a:alphaModFix amt="90000"/>
          </a:blip>
          <a:srcRect l="14225" r="14225"/>
          <a:stretch>
            <a:fillRect/>
          </a:stretch>
        </p:blipFill>
        <p:spPr>
          <a:xfrm>
            <a:off x="7632495" y="857251"/>
            <a:ext cx="3721304" cy="2483470"/>
          </a:xfrm>
          <a:prstGeom prst="rect">
            <a:avLst/>
          </a:prstGeom>
        </p:spPr>
      </p:pic>
      <p:pic>
        <p:nvPicPr>
          <p:cNvPr id="19" name="Picture 18">
            <a:extLst>
              <a:ext uri="{FF2B5EF4-FFF2-40B4-BE49-F238E27FC236}">
                <a16:creationId xmlns:a16="http://schemas.microsoft.com/office/drawing/2014/main" id="{8E36040F-2115-4E03-B1C8-C535A16FA112}"/>
              </a:ext>
            </a:extLst>
          </p:cNvPr>
          <p:cNvPicPr>
            <a:picLocks noChangeAspect="1"/>
          </p:cNvPicPr>
          <p:nvPr/>
        </p:nvPicPr>
        <p:blipFill>
          <a:blip r:embed="rId3">
            <a:alphaModFix amt="90000"/>
          </a:blip>
          <a:stretch>
            <a:fillRect/>
          </a:stretch>
        </p:blipFill>
        <p:spPr>
          <a:xfrm>
            <a:off x="6330893" y="3777119"/>
            <a:ext cx="5022907" cy="2208645"/>
          </a:xfrm>
          <a:prstGeom prst="rect">
            <a:avLst/>
          </a:prstGeom>
        </p:spPr>
      </p:pic>
      <p:sp>
        <p:nvSpPr>
          <p:cNvPr id="10" name="Date Placeholder 9">
            <a:extLst>
              <a:ext uri="{FF2B5EF4-FFF2-40B4-BE49-F238E27FC236}">
                <a16:creationId xmlns:a16="http://schemas.microsoft.com/office/drawing/2014/main" id="{FB067F41-22A4-40B6-A3DA-26D8E0FCC569}"/>
              </a:ext>
            </a:extLst>
          </p:cNvPr>
          <p:cNvSpPr>
            <a:spLocks noGrp="1"/>
          </p:cNvSpPr>
          <p:nvPr>
            <p:ph type="dt" sz="half" idx="10"/>
          </p:nvPr>
        </p:nvSpPr>
        <p:spPr>
          <a:xfrm>
            <a:off x="838200" y="6429375"/>
            <a:ext cx="2743200" cy="365125"/>
          </a:xfrm>
        </p:spPr>
        <p:txBody>
          <a:bodyPr vert="horz" lIns="91440" tIns="45720" rIns="91440" bIns="45720" rtlCol="0" anchor="ctr">
            <a:normAutofit/>
          </a:bodyPr>
          <a:lstStyle/>
          <a:p>
            <a:pPr>
              <a:spcAft>
                <a:spcPts val="600"/>
              </a:spcAft>
            </a:pPr>
            <a:r>
              <a:rPr lang="en-US"/>
              <a:t>3/1/20XX</a:t>
            </a:r>
          </a:p>
        </p:txBody>
      </p:sp>
      <p:sp>
        <p:nvSpPr>
          <p:cNvPr id="12" name="Slide Number Placeholder 11">
            <a:extLst>
              <a:ext uri="{FF2B5EF4-FFF2-40B4-BE49-F238E27FC236}">
                <a16:creationId xmlns:a16="http://schemas.microsoft.com/office/drawing/2014/main" id="{7F068389-EB02-493E-9416-4F35FEE4D01F}"/>
              </a:ext>
            </a:extLst>
          </p:cNvPr>
          <p:cNvSpPr>
            <a:spLocks noGrp="1"/>
          </p:cNvSpPr>
          <p:nvPr>
            <p:ph type="sldNum" sz="quarter" idx="12"/>
          </p:nvPr>
        </p:nvSpPr>
        <p:spPr>
          <a:xfrm>
            <a:off x="8610600" y="6429375"/>
            <a:ext cx="2743200" cy="365125"/>
          </a:xfrm>
        </p:spPr>
        <p:txBody>
          <a:bodyPr vert="horz" lIns="91440" tIns="45720" rIns="91440" bIns="45720" rtlCol="0" anchor="ctr">
            <a:normAutofit/>
          </a:bodyPr>
          <a:lstStyle/>
          <a:p>
            <a:pPr>
              <a:spcAft>
                <a:spcPts val="600"/>
              </a:spcAft>
            </a:pPr>
            <a:fld id="{28844951-7827-47D4-8276-7DDE1FA7D85A}" type="slidenum">
              <a:rPr lang="en-US" smtClean="0"/>
              <a:pPr>
                <a:spcAft>
                  <a:spcPts val="600"/>
                </a:spcAft>
              </a:pPr>
              <a:t>16</a:t>
            </a:fld>
            <a:endParaRPr lang="en-US"/>
          </a:p>
        </p:txBody>
      </p:sp>
    </p:spTree>
    <p:extLst>
      <p:ext uri="{BB962C8B-B14F-4D97-AF65-F5344CB8AC3E}">
        <p14:creationId xmlns:p14="http://schemas.microsoft.com/office/powerpoint/2010/main" val="94309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ame 17">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9">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13" name="Picture Placeholder 12">
            <a:extLst>
              <a:ext uri="{FF2B5EF4-FFF2-40B4-BE49-F238E27FC236}">
                <a16:creationId xmlns:a16="http://schemas.microsoft.com/office/drawing/2014/main" id="{A73344EC-848D-4495-ABF3-364F2C7EC7CD}"/>
              </a:ext>
            </a:extLst>
          </p:cNvPr>
          <p:cNvPicPr>
            <a:picLocks noGrp="1" noChangeAspect="1"/>
          </p:cNvPicPr>
          <p:nvPr>
            <p:ph type="pic" sz="quarter" idx="13"/>
          </p:nvPr>
        </p:nvPicPr>
        <p:blipFill rotWithShape="1">
          <a:blip r:embed="rId2"/>
          <a:srcRect/>
          <a:stretch/>
        </p:blipFill>
        <p:spPr>
          <a:xfrm>
            <a:off x="20" y="10"/>
            <a:ext cx="12191980" cy="6857989"/>
          </a:xfrm>
          <a:prstGeom prst="rect">
            <a:avLst/>
          </a:prstGeom>
        </p:spPr>
      </p:pic>
      <p:sp>
        <p:nvSpPr>
          <p:cNvPr id="19" name="Rectangle 21">
            <a:extLst>
              <a:ext uri="{FF2B5EF4-FFF2-40B4-BE49-F238E27FC236}">
                <a16:creationId xmlns:a16="http://schemas.microsoft.com/office/drawing/2014/main" id="{B16DFEA0-8ED6-41C1-90E1-D17D309F0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125636"/>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83DBD4-E398-4AA3-AEC1-4BF03FC59886}"/>
              </a:ext>
            </a:extLst>
          </p:cNvPr>
          <p:cNvSpPr>
            <a:spLocks noGrp="1"/>
          </p:cNvSpPr>
          <p:nvPr>
            <p:ph type="title"/>
          </p:nvPr>
        </p:nvSpPr>
        <p:spPr>
          <a:xfrm>
            <a:off x="838199" y="3888357"/>
            <a:ext cx="6826067" cy="2374287"/>
          </a:xfrm>
        </p:spPr>
        <p:txBody>
          <a:bodyPr vert="horz" lIns="91440" tIns="45720" rIns="91440" bIns="45720" rtlCol="0" anchor="ctr">
            <a:normAutofit/>
          </a:bodyPr>
          <a:lstStyle/>
          <a:p>
            <a:r>
              <a:rPr lang="en-US" sz="4400">
                <a:solidFill>
                  <a:srgbClr val="FFFFFF"/>
                </a:solidFill>
              </a:rPr>
              <a:t>Thank you</a:t>
            </a:r>
          </a:p>
        </p:txBody>
      </p:sp>
      <p:sp>
        <p:nvSpPr>
          <p:cNvPr id="7" name="Date Placeholder 6">
            <a:extLst>
              <a:ext uri="{FF2B5EF4-FFF2-40B4-BE49-F238E27FC236}">
                <a16:creationId xmlns:a16="http://schemas.microsoft.com/office/drawing/2014/main" id="{3A354B2E-C37D-4B68-9B83-A941B747CCED}"/>
              </a:ext>
            </a:extLst>
          </p:cNvPr>
          <p:cNvSpPr>
            <a:spLocks noGrp="1"/>
          </p:cNvSpPr>
          <p:nvPr>
            <p:ph type="dt" sz="half" idx="10"/>
          </p:nvPr>
        </p:nvSpPr>
        <p:spPr>
          <a:xfrm>
            <a:off x="838200" y="6429375"/>
            <a:ext cx="2743200" cy="365125"/>
          </a:xfrm>
        </p:spPr>
        <p:txBody>
          <a:bodyPr vert="horz" lIns="91440" tIns="45720" rIns="91440" bIns="45720" rtlCol="0" anchor="ctr">
            <a:normAutofit/>
          </a:bodyPr>
          <a:lstStyle/>
          <a:p>
            <a:pPr>
              <a:spcAft>
                <a:spcPts val="600"/>
              </a:spcAft>
            </a:pPr>
            <a:r>
              <a:rPr lang="en-US"/>
              <a:t>3/1/20XX</a:t>
            </a:r>
          </a:p>
        </p:txBody>
      </p:sp>
      <p:sp>
        <p:nvSpPr>
          <p:cNvPr id="9" name="Slide Number Placeholder 8">
            <a:extLst>
              <a:ext uri="{FF2B5EF4-FFF2-40B4-BE49-F238E27FC236}">
                <a16:creationId xmlns:a16="http://schemas.microsoft.com/office/drawing/2014/main" id="{88A55AA7-3B73-477B-A886-58F8E99420E9}"/>
              </a:ext>
            </a:extLst>
          </p:cNvPr>
          <p:cNvSpPr>
            <a:spLocks noGrp="1"/>
          </p:cNvSpPr>
          <p:nvPr>
            <p:ph type="sldNum" sz="quarter" idx="12"/>
          </p:nvPr>
        </p:nvSpPr>
        <p:spPr>
          <a:xfrm>
            <a:off x="8610600" y="6429375"/>
            <a:ext cx="2743200" cy="365125"/>
          </a:xfrm>
        </p:spPr>
        <p:txBody>
          <a:bodyPr vert="horz" lIns="91440" tIns="45720" rIns="91440" bIns="45720" rtlCol="0" anchor="ctr">
            <a:normAutofit/>
          </a:bodyPr>
          <a:lstStyle/>
          <a:p>
            <a:pPr>
              <a:spcAft>
                <a:spcPts val="600"/>
              </a:spcAft>
            </a:pPr>
            <a:fld id="{28844951-7827-47D4-8276-7DDE1FA7D85A}" type="slidenum">
              <a:rPr lang="en-US" smtClean="0"/>
              <a:pPr>
                <a:spcAft>
                  <a:spcPts val="600"/>
                </a:spcAft>
              </a:pPr>
              <a:t>17</a:t>
            </a:fld>
            <a:endParaRPr lang="en-US"/>
          </a:p>
        </p:txBody>
      </p:sp>
    </p:spTree>
    <p:extLst>
      <p:ext uri="{BB962C8B-B14F-4D97-AF65-F5344CB8AC3E}">
        <p14:creationId xmlns:p14="http://schemas.microsoft.com/office/powerpoint/2010/main" val="151014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7686-487A-4245-814E-58B1C25C675C}"/>
              </a:ext>
            </a:extLst>
          </p:cNvPr>
          <p:cNvSpPr>
            <a:spLocks noGrp="1"/>
          </p:cNvSpPr>
          <p:nvPr>
            <p:ph type="title"/>
          </p:nvPr>
        </p:nvSpPr>
        <p:spPr/>
        <p:txBody>
          <a:bodyPr/>
          <a:lstStyle/>
          <a:p>
            <a:r>
              <a:rPr lang="en-US"/>
              <a:t>Agenda</a:t>
            </a:r>
            <a:endParaRPr lang="en-US" dirty="0"/>
          </a:p>
        </p:txBody>
      </p:sp>
      <p:sp>
        <p:nvSpPr>
          <p:cNvPr id="3" name="Content Placeholder 2">
            <a:extLst>
              <a:ext uri="{FF2B5EF4-FFF2-40B4-BE49-F238E27FC236}">
                <a16:creationId xmlns:a16="http://schemas.microsoft.com/office/drawing/2014/main" id="{DB6566BB-9632-4FD7-9FFC-FD3C43D3954E}"/>
              </a:ext>
            </a:extLst>
          </p:cNvPr>
          <p:cNvSpPr>
            <a:spLocks noGrp="1"/>
          </p:cNvSpPr>
          <p:nvPr>
            <p:ph idx="1"/>
          </p:nvPr>
        </p:nvSpPr>
        <p:spPr>
          <a:xfrm>
            <a:off x="6226629" y="914400"/>
            <a:ext cx="5127170" cy="2827422"/>
          </a:xfrm>
        </p:spPr>
        <p:txBody>
          <a:bodyPr>
            <a:normAutofit fontScale="55000" lnSpcReduction="20000"/>
          </a:bodyPr>
          <a:lstStyle/>
          <a:p>
            <a:r>
              <a:rPr lang="en-US" dirty="0"/>
              <a:t>Pre-analytical conditions that effect Sample Quality</a:t>
            </a:r>
          </a:p>
          <a:p>
            <a:pPr marL="457200" indent="-457200">
              <a:buFont typeface="Arial" panose="020B0604020202020204" pitchFamily="34" charset="0"/>
              <a:buChar char="•"/>
            </a:pPr>
            <a:r>
              <a:rPr lang="en-US" dirty="0"/>
              <a:t>Hemolysis</a:t>
            </a:r>
          </a:p>
          <a:p>
            <a:pPr marL="457200" indent="-457200">
              <a:buFont typeface="Arial" panose="020B0604020202020204" pitchFamily="34" charset="0"/>
              <a:buChar char="•"/>
            </a:pPr>
            <a:r>
              <a:rPr lang="en-US" dirty="0"/>
              <a:t>Clotting</a:t>
            </a:r>
          </a:p>
          <a:p>
            <a:pPr marL="457200" indent="-457200">
              <a:buFont typeface="Arial" panose="020B0604020202020204" pitchFamily="34" charset="0"/>
              <a:buChar char="•"/>
            </a:pPr>
            <a:r>
              <a:rPr lang="en-US" dirty="0"/>
              <a:t>Lipemia</a:t>
            </a:r>
          </a:p>
          <a:p>
            <a:pPr marL="457200" indent="-457200">
              <a:buFont typeface="Arial" panose="020B0604020202020204" pitchFamily="34" charset="0"/>
              <a:buChar char="•"/>
            </a:pPr>
            <a:r>
              <a:rPr lang="en-US" dirty="0"/>
              <a:t>Sample Volumes- Insufficient vs Overfilled</a:t>
            </a:r>
          </a:p>
          <a:p>
            <a:pPr marL="457200" indent="-457200">
              <a:buFont typeface="Arial" panose="020B0604020202020204" pitchFamily="34" charset="0"/>
              <a:buChar char="•"/>
            </a:pPr>
            <a:r>
              <a:rPr lang="en-US" dirty="0"/>
              <a:t>Mislabeled Specimens</a:t>
            </a:r>
          </a:p>
          <a:p>
            <a:pPr marL="457200" indent="-457200">
              <a:buFont typeface="Arial" panose="020B0604020202020204" pitchFamily="34" charset="0"/>
              <a:buChar char="•"/>
            </a:pPr>
            <a:r>
              <a:rPr lang="en-US" dirty="0"/>
              <a:t>Correct Specimen Container</a:t>
            </a:r>
          </a:p>
          <a:p>
            <a:r>
              <a:rPr lang="en-US" dirty="0"/>
              <a:t>Effects of Sample Quality</a:t>
            </a:r>
          </a:p>
        </p:txBody>
      </p:sp>
      <p:sp>
        <p:nvSpPr>
          <p:cNvPr id="16" name="Date Placeholder 15">
            <a:extLst>
              <a:ext uri="{FF2B5EF4-FFF2-40B4-BE49-F238E27FC236}">
                <a16:creationId xmlns:a16="http://schemas.microsoft.com/office/drawing/2014/main" id="{7FFBE36B-5CC8-44EE-801B-6159157B5328}"/>
              </a:ext>
            </a:extLst>
          </p:cNvPr>
          <p:cNvSpPr>
            <a:spLocks noGrp="1"/>
          </p:cNvSpPr>
          <p:nvPr>
            <p:ph type="dt" sz="half" idx="10"/>
          </p:nvPr>
        </p:nvSpPr>
        <p:spPr/>
        <p:txBody>
          <a:bodyPr/>
          <a:lstStyle/>
          <a:p>
            <a:r>
              <a:rPr lang="en-US"/>
              <a:t>3/1/20XX</a:t>
            </a:r>
          </a:p>
        </p:txBody>
      </p:sp>
      <p:sp>
        <p:nvSpPr>
          <p:cNvPr id="18" name="Slide Number Placeholder 17">
            <a:extLst>
              <a:ext uri="{FF2B5EF4-FFF2-40B4-BE49-F238E27FC236}">
                <a16:creationId xmlns:a16="http://schemas.microsoft.com/office/drawing/2014/main" id="{41898C30-E58E-4EC9-8A27-DF1822A9863B}"/>
              </a:ext>
            </a:extLst>
          </p:cNvPr>
          <p:cNvSpPr>
            <a:spLocks noGrp="1"/>
          </p:cNvSpPr>
          <p:nvPr>
            <p:ph type="sldNum" sz="quarter" idx="12"/>
          </p:nvPr>
        </p:nvSpPr>
        <p:spPr/>
        <p:txBody>
          <a:bodyPr/>
          <a:lstStyle/>
          <a:p>
            <a:fld id="{28844951-7827-47D4-8276-7DDE1FA7D85A}" type="slidenum">
              <a:rPr lang="en-US" smtClean="0"/>
              <a:pPr/>
              <a:t>2</a:t>
            </a:fld>
            <a:endParaRPr lang="en-US"/>
          </a:p>
        </p:txBody>
      </p:sp>
      <p:pic>
        <p:nvPicPr>
          <p:cNvPr id="6" name="Picture 5">
            <a:extLst>
              <a:ext uri="{FF2B5EF4-FFF2-40B4-BE49-F238E27FC236}">
                <a16:creationId xmlns:a16="http://schemas.microsoft.com/office/drawing/2014/main" id="{BF37C6AE-A584-4848-9229-4F8687AD9D82}"/>
              </a:ext>
            </a:extLst>
          </p:cNvPr>
          <p:cNvPicPr>
            <a:picLocks noChangeAspect="1"/>
          </p:cNvPicPr>
          <p:nvPr/>
        </p:nvPicPr>
        <p:blipFill>
          <a:blip r:embed="rId2"/>
          <a:stretch>
            <a:fillRect/>
          </a:stretch>
        </p:blipFill>
        <p:spPr>
          <a:xfrm>
            <a:off x="838200" y="3954417"/>
            <a:ext cx="1524436" cy="2261799"/>
          </a:xfrm>
          <a:prstGeom prst="rect">
            <a:avLst/>
          </a:prstGeom>
        </p:spPr>
      </p:pic>
      <p:pic>
        <p:nvPicPr>
          <p:cNvPr id="9" name="Picture 8">
            <a:extLst>
              <a:ext uri="{FF2B5EF4-FFF2-40B4-BE49-F238E27FC236}">
                <a16:creationId xmlns:a16="http://schemas.microsoft.com/office/drawing/2014/main" id="{BC6FFED5-3764-47E6-BEA7-34BA179897A6}"/>
              </a:ext>
            </a:extLst>
          </p:cNvPr>
          <p:cNvPicPr>
            <a:picLocks noChangeAspect="1"/>
          </p:cNvPicPr>
          <p:nvPr/>
        </p:nvPicPr>
        <p:blipFill>
          <a:blip r:embed="rId3"/>
          <a:stretch>
            <a:fillRect/>
          </a:stretch>
        </p:blipFill>
        <p:spPr>
          <a:xfrm>
            <a:off x="2667000" y="3788684"/>
            <a:ext cx="2743200" cy="1852715"/>
          </a:xfrm>
          <a:prstGeom prst="rect">
            <a:avLst/>
          </a:prstGeom>
        </p:spPr>
      </p:pic>
      <p:pic>
        <p:nvPicPr>
          <p:cNvPr id="12" name="Picture 11">
            <a:extLst>
              <a:ext uri="{FF2B5EF4-FFF2-40B4-BE49-F238E27FC236}">
                <a16:creationId xmlns:a16="http://schemas.microsoft.com/office/drawing/2014/main" id="{9CC503D5-4259-4FDB-83FB-49C9062AED50}"/>
              </a:ext>
            </a:extLst>
          </p:cNvPr>
          <p:cNvPicPr>
            <a:picLocks noChangeAspect="1"/>
          </p:cNvPicPr>
          <p:nvPr/>
        </p:nvPicPr>
        <p:blipFill>
          <a:blip r:embed="rId4"/>
          <a:stretch>
            <a:fillRect/>
          </a:stretch>
        </p:blipFill>
        <p:spPr>
          <a:xfrm>
            <a:off x="5486400" y="3848119"/>
            <a:ext cx="2261799" cy="2261799"/>
          </a:xfrm>
          <a:prstGeom prst="rect">
            <a:avLst/>
          </a:prstGeom>
        </p:spPr>
      </p:pic>
      <p:pic>
        <p:nvPicPr>
          <p:cNvPr id="13" name="Picture 12">
            <a:extLst>
              <a:ext uri="{FF2B5EF4-FFF2-40B4-BE49-F238E27FC236}">
                <a16:creationId xmlns:a16="http://schemas.microsoft.com/office/drawing/2014/main" id="{9ADB52D9-FF2B-4DE6-8BB4-B051A32B2243}"/>
              </a:ext>
            </a:extLst>
          </p:cNvPr>
          <p:cNvPicPr>
            <a:picLocks noChangeAspect="1"/>
          </p:cNvPicPr>
          <p:nvPr/>
        </p:nvPicPr>
        <p:blipFill>
          <a:blip r:embed="rId5"/>
          <a:stretch>
            <a:fillRect/>
          </a:stretch>
        </p:blipFill>
        <p:spPr>
          <a:xfrm>
            <a:off x="8305800" y="3788684"/>
            <a:ext cx="2525445" cy="2525445"/>
          </a:xfrm>
          <a:prstGeom prst="rect">
            <a:avLst/>
          </a:prstGeom>
        </p:spPr>
      </p:pic>
    </p:spTree>
    <p:extLst>
      <p:ext uri="{BB962C8B-B14F-4D97-AF65-F5344CB8AC3E}">
        <p14:creationId xmlns:p14="http://schemas.microsoft.com/office/powerpoint/2010/main" val="226234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9352-2AB0-4ADD-96B9-AB0FAECB557C}"/>
              </a:ext>
            </a:extLst>
          </p:cNvPr>
          <p:cNvSpPr>
            <a:spLocks noGrp="1"/>
          </p:cNvSpPr>
          <p:nvPr>
            <p:ph type="title"/>
          </p:nvPr>
        </p:nvSpPr>
        <p:spPr>
          <a:xfrm>
            <a:off x="841249" y="857251"/>
            <a:ext cx="5914937" cy="1180555"/>
          </a:xfrm>
        </p:spPr>
        <p:txBody>
          <a:bodyPr/>
          <a:lstStyle/>
          <a:p>
            <a:r>
              <a:rPr lang="en-US" dirty="0"/>
              <a:t>Introduction</a:t>
            </a:r>
          </a:p>
        </p:txBody>
      </p:sp>
      <p:sp>
        <p:nvSpPr>
          <p:cNvPr id="3" name="Content Placeholder 2">
            <a:extLst>
              <a:ext uri="{FF2B5EF4-FFF2-40B4-BE49-F238E27FC236}">
                <a16:creationId xmlns:a16="http://schemas.microsoft.com/office/drawing/2014/main" id="{2F49AA98-AED4-4FAD-999C-98B64BB9DF71}"/>
              </a:ext>
            </a:extLst>
          </p:cNvPr>
          <p:cNvSpPr>
            <a:spLocks noGrp="1"/>
          </p:cNvSpPr>
          <p:nvPr>
            <p:ph idx="1"/>
          </p:nvPr>
        </p:nvSpPr>
        <p:spPr>
          <a:xfrm>
            <a:off x="838199" y="2455817"/>
            <a:ext cx="6616337" cy="3721145"/>
          </a:xfrm>
        </p:spPr>
        <p:txBody>
          <a:bodyPr>
            <a:normAutofit/>
          </a:bodyPr>
          <a:lstStyle/>
          <a:p>
            <a:r>
              <a:rPr lang="en-US" dirty="0"/>
              <a:t>Accurate and reliable laboratory results are critical to providing optimum patient care. The delivery of high-quality laboratory results relies not only on proper sample analysis and reporting but also on the integrity of the sample prior to analysis. </a:t>
            </a:r>
          </a:p>
          <a:p>
            <a:r>
              <a:rPr lang="en-US" dirty="0"/>
              <a:t>The preanalytical phase of testing refers to that period of time between patient identification and sample analysis. Errors in the preanalytical phase of testing represent the greatest source of inaccurate laboratory results in today's laboratory. </a:t>
            </a:r>
          </a:p>
        </p:txBody>
      </p:sp>
      <p:sp>
        <p:nvSpPr>
          <p:cNvPr id="81" name="Date Placeholder 80">
            <a:extLst>
              <a:ext uri="{FF2B5EF4-FFF2-40B4-BE49-F238E27FC236}">
                <a16:creationId xmlns:a16="http://schemas.microsoft.com/office/drawing/2014/main" id="{82960077-7DAA-4543-8719-74137BCBB759}"/>
              </a:ext>
            </a:extLst>
          </p:cNvPr>
          <p:cNvSpPr>
            <a:spLocks noGrp="1"/>
          </p:cNvSpPr>
          <p:nvPr>
            <p:ph type="dt" sz="half" idx="10"/>
          </p:nvPr>
        </p:nvSpPr>
        <p:spPr/>
        <p:txBody>
          <a:bodyPr/>
          <a:lstStyle/>
          <a:p>
            <a:r>
              <a:rPr lang="en-US"/>
              <a:t>3/1/20XX</a:t>
            </a:r>
          </a:p>
        </p:txBody>
      </p:sp>
      <p:sp>
        <p:nvSpPr>
          <p:cNvPr id="18" name="Slide Number Placeholder 17">
            <a:extLst>
              <a:ext uri="{FF2B5EF4-FFF2-40B4-BE49-F238E27FC236}">
                <a16:creationId xmlns:a16="http://schemas.microsoft.com/office/drawing/2014/main" id="{7CCCE07D-3B17-42EC-AE9C-222D13143DF6}"/>
              </a:ext>
            </a:extLst>
          </p:cNvPr>
          <p:cNvSpPr>
            <a:spLocks noGrp="1"/>
          </p:cNvSpPr>
          <p:nvPr>
            <p:ph type="sldNum" sz="quarter" idx="12"/>
          </p:nvPr>
        </p:nvSpPr>
        <p:spPr/>
        <p:txBody>
          <a:bodyPr/>
          <a:lstStyle/>
          <a:p>
            <a:fld id="{28844951-7827-47D4-8276-7DDE1FA7D85A}" type="slidenum">
              <a:rPr lang="en-US" smtClean="0"/>
              <a:pPr/>
              <a:t>3</a:t>
            </a:fld>
            <a:endParaRPr lang="en-US"/>
          </a:p>
        </p:txBody>
      </p:sp>
      <p:pic>
        <p:nvPicPr>
          <p:cNvPr id="22" name="Picture Placeholder 21">
            <a:extLst>
              <a:ext uri="{FF2B5EF4-FFF2-40B4-BE49-F238E27FC236}">
                <a16:creationId xmlns:a16="http://schemas.microsoft.com/office/drawing/2014/main" id="{CA0E4ABA-7343-4F02-87B1-2980F8242506}"/>
              </a:ext>
            </a:extLst>
          </p:cNvPr>
          <p:cNvPicPr>
            <a:picLocks noGrp="1" noChangeAspect="1"/>
          </p:cNvPicPr>
          <p:nvPr>
            <p:ph type="pic" sz="quarter" idx="13"/>
          </p:nvPr>
        </p:nvPicPr>
        <p:blipFill>
          <a:blip r:embed="rId2"/>
          <a:srcRect t="12720" b="12720"/>
          <a:stretch>
            <a:fillRect/>
          </a:stretch>
        </p:blipFill>
        <p:spPr>
          <a:xfrm>
            <a:off x="7960321" y="1387867"/>
            <a:ext cx="3678670" cy="1828541"/>
          </a:xfrm>
          <a:prstGeom prst="rect">
            <a:avLst/>
          </a:prstGeom>
        </p:spPr>
      </p:pic>
      <p:pic>
        <p:nvPicPr>
          <p:cNvPr id="23" name="Picture 22">
            <a:extLst>
              <a:ext uri="{FF2B5EF4-FFF2-40B4-BE49-F238E27FC236}">
                <a16:creationId xmlns:a16="http://schemas.microsoft.com/office/drawing/2014/main" id="{59995B33-B772-4C83-89D9-ABF1D882AFE3}"/>
              </a:ext>
            </a:extLst>
          </p:cNvPr>
          <p:cNvPicPr>
            <a:picLocks noChangeAspect="1"/>
          </p:cNvPicPr>
          <p:nvPr/>
        </p:nvPicPr>
        <p:blipFill>
          <a:blip r:embed="rId3"/>
          <a:stretch>
            <a:fillRect/>
          </a:stretch>
        </p:blipFill>
        <p:spPr>
          <a:xfrm>
            <a:off x="7960321" y="3908621"/>
            <a:ext cx="3678670" cy="1828541"/>
          </a:xfrm>
          <a:prstGeom prst="rect">
            <a:avLst/>
          </a:prstGeom>
        </p:spPr>
      </p:pic>
    </p:spTree>
    <p:extLst>
      <p:ext uri="{BB962C8B-B14F-4D97-AF65-F5344CB8AC3E}">
        <p14:creationId xmlns:p14="http://schemas.microsoft.com/office/powerpoint/2010/main" val="159034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E7A9-D863-4384-BF36-D6DFC58FDAF2}"/>
              </a:ext>
            </a:extLst>
          </p:cNvPr>
          <p:cNvSpPr>
            <a:spLocks noGrp="1"/>
          </p:cNvSpPr>
          <p:nvPr>
            <p:ph type="title"/>
          </p:nvPr>
        </p:nvSpPr>
        <p:spPr/>
        <p:txBody>
          <a:bodyPr/>
          <a:lstStyle/>
          <a:p>
            <a:r>
              <a:rPr lang="en-US" dirty="0"/>
              <a:t>Phlebotomist’s Role</a:t>
            </a:r>
          </a:p>
        </p:txBody>
      </p:sp>
      <p:sp>
        <p:nvSpPr>
          <p:cNvPr id="3" name="Content Placeholder 2">
            <a:extLst>
              <a:ext uri="{FF2B5EF4-FFF2-40B4-BE49-F238E27FC236}">
                <a16:creationId xmlns:a16="http://schemas.microsoft.com/office/drawing/2014/main" id="{7D856471-5EB9-4D8F-B133-72AAFD568AA3}"/>
              </a:ext>
            </a:extLst>
          </p:cNvPr>
          <p:cNvSpPr>
            <a:spLocks noGrp="1"/>
          </p:cNvSpPr>
          <p:nvPr>
            <p:ph idx="1"/>
          </p:nvPr>
        </p:nvSpPr>
        <p:spPr/>
        <p:txBody>
          <a:bodyPr>
            <a:normAutofit/>
          </a:bodyPr>
          <a:lstStyle/>
          <a:p>
            <a:r>
              <a:rPr lang="en-US" dirty="0"/>
              <a:t>In order to prevent errors that affect specimen quality, the phlebotomist must pay close attention to detail during the entire venipuncture process. </a:t>
            </a:r>
          </a:p>
          <a:p>
            <a:r>
              <a:rPr lang="en-US" dirty="0"/>
              <a:t>All steps of the phlebotomy procedure must be included for every venipuncture. No shortcuts.</a:t>
            </a:r>
          </a:p>
          <a:p>
            <a:pPr lvl="1"/>
            <a:r>
              <a:rPr lang="en-US" dirty="0"/>
              <a:t>This will help to maintain specimen integrity during the collection, transport, and handling of blood specimens.</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994CEF00-2BA7-4005-A4C5-D4B7AC2DA158}"/>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8A06EE42-E99C-4BDC-A491-314559069DF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225F8B3-FF2F-44A4-984E-EF38F85C4EA8}"/>
              </a:ext>
            </a:extLst>
          </p:cNvPr>
          <p:cNvSpPr>
            <a:spLocks noGrp="1"/>
          </p:cNvSpPr>
          <p:nvPr>
            <p:ph type="sldNum" sz="quarter" idx="12"/>
          </p:nvPr>
        </p:nvSpPr>
        <p:spPr/>
        <p:txBody>
          <a:bodyPr/>
          <a:lstStyle/>
          <a:p>
            <a:fld id="{28844951-7827-47D4-8276-7DDE1FA7D85A}" type="slidenum">
              <a:rPr lang="en-US" smtClean="0"/>
              <a:t>4</a:t>
            </a:fld>
            <a:endParaRPr lang="en-US"/>
          </a:p>
        </p:txBody>
      </p:sp>
    </p:spTree>
    <p:extLst>
      <p:ext uri="{BB962C8B-B14F-4D97-AF65-F5344CB8AC3E}">
        <p14:creationId xmlns:p14="http://schemas.microsoft.com/office/powerpoint/2010/main" val="219617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3182-22EB-43CF-838B-D35955098B4F}"/>
              </a:ext>
            </a:extLst>
          </p:cNvPr>
          <p:cNvSpPr>
            <a:spLocks noGrp="1"/>
          </p:cNvSpPr>
          <p:nvPr>
            <p:ph type="title"/>
          </p:nvPr>
        </p:nvSpPr>
        <p:spPr/>
        <p:txBody>
          <a:bodyPr/>
          <a:lstStyle/>
          <a:p>
            <a:r>
              <a:rPr lang="en-US" dirty="0"/>
              <a:t>Preanalytical variables</a:t>
            </a:r>
          </a:p>
        </p:txBody>
      </p:sp>
      <p:pic>
        <p:nvPicPr>
          <p:cNvPr id="5" name="Content Placeholder 4">
            <a:extLst>
              <a:ext uri="{FF2B5EF4-FFF2-40B4-BE49-F238E27FC236}">
                <a16:creationId xmlns:a16="http://schemas.microsoft.com/office/drawing/2014/main" id="{A9A3CDFC-BFFA-4652-8CD0-0DBBE11D6809}"/>
              </a:ext>
            </a:extLst>
          </p:cNvPr>
          <p:cNvPicPr>
            <a:picLocks noGrp="1" noChangeAspect="1"/>
          </p:cNvPicPr>
          <p:nvPr>
            <p:ph idx="1"/>
          </p:nvPr>
        </p:nvPicPr>
        <p:blipFill>
          <a:blip r:embed="rId2"/>
          <a:stretch>
            <a:fillRect/>
          </a:stretch>
        </p:blipFill>
        <p:spPr>
          <a:xfrm>
            <a:off x="3123942" y="2180893"/>
            <a:ext cx="5944115" cy="3993226"/>
          </a:xfrm>
          <a:prstGeom prst="rect">
            <a:avLst/>
          </a:prstGeom>
        </p:spPr>
      </p:pic>
      <p:sp>
        <p:nvSpPr>
          <p:cNvPr id="7" name="Date Placeholder 6">
            <a:extLst>
              <a:ext uri="{FF2B5EF4-FFF2-40B4-BE49-F238E27FC236}">
                <a16:creationId xmlns:a16="http://schemas.microsoft.com/office/drawing/2014/main" id="{CF9BF983-B96B-4610-9F94-9B626A8DFF69}"/>
              </a:ext>
            </a:extLst>
          </p:cNvPr>
          <p:cNvSpPr>
            <a:spLocks noGrp="1"/>
          </p:cNvSpPr>
          <p:nvPr>
            <p:ph type="dt" sz="half" idx="10"/>
          </p:nvPr>
        </p:nvSpPr>
        <p:spPr/>
        <p:txBody>
          <a:bodyPr/>
          <a:lstStyle/>
          <a:p>
            <a:r>
              <a:rPr lang="en-US"/>
              <a:t>3/1/20XX</a:t>
            </a:r>
          </a:p>
        </p:txBody>
      </p:sp>
      <p:sp>
        <p:nvSpPr>
          <p:cNvPr id="9" name="Slide Number Placeholder 8">
            <a:extLst>
              <a:ext uri="{FF2B5EF4-FFF2-40B4-BE49-F238E27FC236}">
                <a16:creationId xmlns:a16="http://schemas.microsoft.com/office/drawing/2014/main" id="{ECDBD4D7-D985-4FC0-B4DA-EFF28F39E846}"/>
              </a:ext>
            </a:extLst>
          </p:cNvPr>
          <p:cNvSpPr>
            <a:spLocks noGrp="1"/>
          </p:cNvSpPr>
          <p:nvPr>
            <p:ph type="sldNum" sz="quarter" idx="12"/>
          </p:nvPr>
        </p:nvSpPr>
        <p:spPr/>
        <p:txBody>
          <a:bodyPr/>
          <a:lstStyle/>
          <a:p>
            <a:fld id="{28844951-7827-47D4-8276-7DDE1FA7D85A}" type="slidenum">
              <a:rPr lang="en-US" smtClean="0"/>
              <a:pPr/>
              <a:t>5</a:t>
            </a:fld>
            <a:endParaRPr lang="en-US"/>
          </a:p>
        </p:txBody>
      </p:sp>
    </p:spTree>
    <p:extLst>
      <p:ext uri="{BB962C8B-B14F-4D97-AF65-F5344CB8AC3E}">
        <p14:creationId xmlns:p14="http://schemas.microsoft.com/office/powerpoint/2010/main" val="3302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140F-3296-4C1D-971A-76C9BA71D872}"/>
              </a:ext>
            </a:extLst>
          </p:cNvPr>
          <p:cNvSpPr>
            <a:spLocks noGrp="1"/>
          </p:cNvSpPr>
          <p:nvPr>
            <p:ph type="title"/>
          </p:nvPr>
        </p:nvSpPr>
        <p:spPr>
          <a:xfrm>
            <a:off x="838200" y="594002"/>
            <a:ext cx="10515600" cy="1159297"/>
          </a:xfrm>
        </p:spPr>
        <p:txBody>
          <a:bodyPr/>
          <a:lstStyle/>
          <a:p>
            <a:r>
              <a:rPr lang="en-US" dirty="0"/>
              <a:t>Patient Identifiers</a:t>
            </a:r>
          </a:p>
        </p:txBody>
      </p:sp>
      <p:sp>
        <p:nvSpPr>
          <p:cNvPr id="3" name="Text Placeholder 2">
            <a:extLst>
              <a:ext uri="{FF2B5EF4-FFF2-40B4-BE49-F238E27FC236}">
                <a16:creationId xmlns:a16="http://schemas.microsoft.com/office/drawing/2014/main" id="{526A148D-B3C1-44A9-BF5D-B5660B67E2EF}"/>
              </a:ext>
            </a:extLst>
          </p:cNvPr>
          <p:cNvSpPr>
            <a:spLocks noGrp="1"/>
          </p:cNvSpPr>
          <p:nvPr>
            <p:ph type="body" idx="1"/>
          </p:nvPr>
        </p:nvSpPr>
        <p:spPr>
          <a:xfrm>
            <a:off x="831850" y="1904301"/>
            <a:ext cx="10515600" cy="4068659"/>
          </a:xfrm>
        </p:spPr>
        <p:txBody>
          <a:bodyPr>
            <a:normAutofit lnSpcReduction="10000"/>
          </a:bodyPr>
          <a:lstStyle/>
          <a:p>
            <a:pPr marL="342900" indent="-342900">
              <a:buFont typeface="Arial" panose="020B0604020202020204" pitchFamily="34" charset="0"/>
              <a:buChar char="•"/>
            </a:pPr>
            <a:r>
              <a:rPr lang="en-US" dirty="0"/>
              <a:t>VA and Joint Commission requires two patient identifiers-Full Name, Full SSN</a:t>
            </a:r>
          </a:p>
          <a:p>
            <a:pPr marL="342900" indent="-342900">
              <a:buFont typeface="Arial" panose="020B0604020202020204" pitchFamily="34" charset="0"/>
              <a:buChar char="•"/>
            </a:pPr>
            <a:r>
              <a:rPr lang="en-US" dirty="0">
                <a:solidFill>
                  <a:schemeClr val="accent5">
                    <a:lumMod val="75000"/>
                  </a:schemeClr>
                </a:solidFill>
              </a:rPr>
              <a:t>To identify patients:</a:t>
            </a:r>
          </a:p>
          <a:p>
            <a:pPr marL="800100" lvl="1" indent="-342900">
              <a:buFont typeface="Arial" panose="020B0604020202020204" pitchFamily="34" charset="0"/>
              <a:buChar char="•"/>
            </a:pPr>
            <a:r>
              <a:rPr lang="en-US" dirty="0"/>
              <a:t>Out-patient: ask veteran to state full name, full SNN. If unable to speak or identify him/herself, then ask the guardian/caregiver) to state the patient’s name and SSN. A picture ID, such as a driver's license, can also be used for positive patient identification.</a:t>
            </a:r>
          </a:p>
          <a:p>
            <a:pPr marL="800100" lvl="1" indent="-342900">
              <a:buFont typeface="Arial" panose="020B0604020202020204" pitchFamily="34" charset="0"/>
              <a:buChar char="•"/>
            </a:pPr>
            <a:r>
              <a:rPr lang="en-US" dirty="0"/>
              <a:t>In-patient: check and compare lab order sheet with wristband and/or ask veteran to state full name and full SSN. If unable to verify, then ask nurse to ID patient and have her date and initial lab order worksheet.</a:t>
            </a:r>
          </a:p>
          <a:p>
            <a:pPr marL="800100" lvl="1" indent="-342900">
              <a:buFont typeface="Arial" panose="020B0604020202020204" pitchFamily="34" charset="0"/>
              <a:buChar char="•"/>
            </a:pPr>
            <a:r>
              <a:rPr lang="en-US" dirty="0"/>
              <a:t>Do not say are you, Fred? Is this your SSN?</a:t>
            </a:r>
          </a:p>
        </p:txBody>
      </p:sp>
      <p:sp>
        <p:nvSpPr>
          <p:cNvPr id="4" name="Date Placeholder 3">
            <a:extLst>
              <a:ext uri="{FF2B5EF4-FFF2-40B4-BE49-F238E27FC236}">
                <a16:creationId xmlns:a16="http://schemas.microsoft.com/office/drawing/2014/main" id="{385F4BBB-BE46-4039-BAA4-5653F3311946}"/>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D25AEA0B-20E5-47B1-BC20-C6F3EEAB176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8CD3239-DA25-4FAB-A2AD-F5EB212449EA}"/>
              </a:ext>
            </a:extLst>
          </p:cNvPr>
          <p:cNvSpPr>
            <a:spLocks noGrp="1"/>
          </p:cNvSpPr>
          <p:nvPr>
            <p:ph type="sldNum" sz="quarter" idx="12"/>
          </p:nvPr>
        </p:nvSpPr>
        <p:spPr/>
        <p:txBody>
          <a:bodyPr/>
          <a:lstStyle/>
          <a:p>
            <a:fld id="{28844951-7827-47D4-8276-7DDE1FA7D85A}" type="slidenum">
              <a:rPr lang="en-US" smtClean="0"/>
              <a:t>6</a:t>
            </a:fld>
            <a:endParaRPr lang="en-US"/>
          </a:p>
        </p:txBody>
      </p:sp>
    </p:spTree>
    <p:extLst>
      <p:ext uri="{BB962C8B-B14F-4D97-AF65-F5344CB8AC3E}">
        <p14:creationId xmlns:p14="http://schemas.microsoft.com/office/powerpoint/2010/main" val="423599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4446-B569-414B-88BC-0E9394DDF589}"/>
              </a:ext>
            </a:extLst>
          </p:cNvPr>
          <p:cNvSpPr>
            <a:spLocks noGrp="1"/>
          </p:cNvSpPr>
          <p:nvPr>
            <p:ph type="title"/>
          </p:nvPr>
        </p:nvSpPr>
        <p:spPr/>
        <p:txBody>
          <a:bodyPr/>
          <a:lstStyle/>
          <a:p>
            <a:r>
              <a:rPr lang="en-US" dirty="0"/>
              <a:t>Labeling</a:t>
            </a:r>
          </a:p>
        </p:txBody>
      </p:sp>
      <p:sp>
        <p:nvSpPr>
          <p:cNvPr id="3" name="Content Placeholder 2">
            <a:extLst>
              <a:ext uri="{FF2B5EF4-FFF2-40B4-BE49-F238E27FC236}">
                <a16:creationId xmlns:a16="http://schemas.microsoft.com/office/drawing/2014/main" id="{F75437C2-64B1-42AA-A501-D2208E04E5FE}"/>
              </a:ext>
            </a:extLst>
          </p:cNvPr>
          <p:cNvSpPr>
            <a:spLocks noGrp="1"/>
          </p:cNvSpPr>
          <p:nvPr>
            <p:ph sz="half" idx="1"/>
          </p:nvPr>
        </p:nvSpPr>
        <p:spPr/>
        <p:txBody>
          <a:bodyPr>
            <a:normAutofit/>
          </a:bodyPr>
          <a:lstStyle/>
          <a:p>
            <a:r>
              <a:rPr lang="en-US" dirty="0">
                <a:solidFill>
                  <a:schemeClr val="tx2">
                    <a:lumMod val="75000"/>
                    <a:lumOff val="25000"/>
                    <a:alpha val="70000"/>
                  </a:schemeClr>
                </a:solidFill>
              </a:rPr>
              <a:t>Mislabeled Specimens</a:t>
            </a:r>
          </a:p>
          <a:p>
            <a:pPr marL="228600" indent="0">
              <a:buNone/>
            </a:pPr>
            <a:r>
              <a:rPr lang="en-US" dirty="0"/>
              <a:t>A mislabeled specimen is when a specimen from one patient is labeled with another patient's name.</a:t>
            </a:r>
          </a:p>
        </p:txBody>
      </p:sp>
      <p:sp>
        <p:nvSpPr>
          <p:cNvPr id="4" name="Content Placeholder 3">
            <a:extLst>
              <a:ext uri="{FF2B5EF4-FFF2-40B4-BE49-F238E27FC236}">
                <a16:creationId xmlns:a16="http://schemas.microsoft.com/office/drawing/2014/main" id="{BA1A4C76-D905-4E6A-9CA1-52DEF4BB464D}"/>
              </a:ext>
            </a:extLst>
          </p:cNvPr>
          <p:cNvSpPr>
            <a:spLocks noGrp="1"/>
          </p:cNvSpPr>
          <p:nvPr>
            <p:ph sz="half" idx="2"/>
          </p:nvPr>
        </p:nvSpPr>
        <p:spPr/>
        <p:txBody>
          <a:bodyPr>
            <a:normAutofit/>
          </a:bodyPr>
          <a:lstStyle/>
          <a:p>
            <a:r>
              <a:rPr lang="en-US" dirty="0">
                <a:solidFill>
                  <a:schemeClr val="tx2">
                    <a:lumMod val="75000"/>
                    <a:lumOff val="25000"/>
                    <a:alpha val="70000"/>
                  </a:schemeClr>
                </a:solidFill>
              </a:rPr>
              <a:t>Proper Labeling</a:t>
            </a:r>
          </a:p>
          <a:p>
            <a:pPr marL="228600" indent="0">
              <a:buNone/>
            </a:pPr>
            <a:endParaRPr lang="en-US" dirty="0">
              <a:solidFill>
                <a:schemeClr val="tx2">
                  <a:lumMod val="75000"/>
                  <a:lumOff val="25000"/>
                  <a:alpha val="70000"/>
                </a:schemeClr>
              </a:solidFill>
            </a:endParaRPr>
          </a:p>
        </p:txBody>
      </p:sp>
      <p:sp>
        <p:nvSpPr>
          <p:cNvPr id="5" name="Date Placeholder 4">
            <a:extLst>
              <a:ext uri="{FF2B5EF4-FFF2-40B4-BE49-F238E27FC236}">
                <a16:creationId xmlns:a16="http://schemas.microsoft.com/office/drawing/2014/main" id="{E7B91098-CC96-46A1-92E0-8287FB88B5EB}"/>
              </a:ext>
            </a:extLst>
          </p:cNvPr>
          <p:cNvSpPr>
            <a:spLocks noGrp="1"/>
          </p:cNvSpPr>
          <p:nvPr>
            <p:ph type="dt" sz="half" idx="10"/>
          </p:nvPr>
        </p:nvSpPr>
        <p:spPr/>
        <p:txBody>
          <a:bodyPr/>
          <a:lstStyle/>
          <a:p>
            <a:r>
              <a:rPr lang="en-US"/>
              <a:t>3/1/20XX</a:t>
            </a:r>
          </a:p>
        </p:txBody>
      </p:sp>
      <p:sp>
        <p:nvSpPr>
          <p:cNvPr id="7" name="Slide Number Placeholder 6">
            <a:extLst>
              <a:ext uri="{FF2B5EF4-FFF2-40B4-BE49-F238E27FC236}">
                <a16:creationId xmlns:a16="http://schemas.microsoft.com/office/drawing/2014/main" id="{0074771E-9E1C-439E-8A63-055EA23E13BF}"/>
              </a:ext>
            </a:extLst>
          </p:cNvPr>
          <p:cNvSpPr>
            <a:spLocks noGrp="1"/>
          </p:cNvSpPr>
          <p:nvPr>
            <p:ph type="sldNum" sz="quarter" idx="12"/>
          </p:nvPr>
        </p:nvSpPr>
        <p:spPr/>
        <p:txBody>
          <a:bodyPr/>
          <a:lstStyle/>
          <a:p>
            <a:fld id="{28844951-7827-47D4-8276-7DDE1FA7D85A}" type="slidenum">
              <a:rPr lang="en-US" smtClean="0"/>
              <a:t>7</a:t>
            </a:fld>
            <a:endParaRPr lang="en-US"/>
          </a:p>
        </p:txBody>
      </p:sp>
      <p:pic>
        <p:nvPicPr>
          <p:cNvPr id="8" name="Picture 7">
            <a:extLst>
              <a:ext uri="{FF2B5EF4-FFF2-40B4-BE49-F238E27FC236}">
                <a16:creationId xmlns:a16="http://schemas.microsoft.com/office/drawing/2014/main" id="{30BB9E83-20DC-4E5E-BC92-F3D55CD6F5B9}"/>
              </a:ext>
            </a:extLst>
          </p:cNvPr>
          <p:cNvPicPr>
            <a:picLocks noChangeAspect="1"/>
          </p:cNvPicPr>
          <p:nvPr/>
        </p:nvPicPr>
        <p:blipFill>
          <a:blip r:embed="rId2"/>
          <a:stretch>
            <a:fillRect/>
          </a:stretch>
        </p:blipFill>
        <p:spPr>
          <a:xfrm>
            <a:off x="6438780" y="2756475"/>
            <a:ext cx="4915020" cy="2116117"/>
          </a:xfrm>
          <a:prstGeom prst="rect">
            <a:avLst/>
          </a:prstGeom>
        </p:spPr>
      </p:pic>
    </p:spTree>
    <p:extLst>
      <p:ext uri="{BB962C8B-B14F-4D97-AF65-F5344CB8AC3E}">
        <p14:creationId xmlns:p14="http://schemas.microsoft.com/office/powerpoint/2010/main" val="302020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65C4-D8A3-40BC-AFB9-77E7AE15476F}"/>
              </a:ext>
            </a:extLst>
          </p:cNvPr>
          <p:cNvSpPr>
            <a:spLocks noGrp="1"/>
          </p:cNvSpPr>
          <p:nvPr>
            <p:ph type="title"/>
          </p:nvPr>
        </p:nvSpPr>
        <p:spPr/>
        <p:txBody>
          <a:bodyPr/>
          <a:lstStyle/>
          <a:p>
            <a:r>
              <a:rPr lang="en-US" dirty="0"/>
              <a:t>Hemolysis</a:t>
            </a:r>
          </a:p>
        </p:txBody>
      </p:sp>
      <p:sp>
        <p:nvSpPr>
          <p:cNvPr id="3" name="Content Placeholder 2">
            <a:extLst>
              <a:ext uri="{FF2B5EF4-FFF2-40B4-BE49-F238E27FC236}">
                <a16:creationId xmlns:a16="http://schemas.microsoft.com/office/drawing/2014/main" id="{7A092A7D-94EE-42E9-A117-01B0CBF359EF}"/>
              </a:ext>
            </a:extLst>
          </p:cNvPr>
          <p:cNvSpPr>
            <a:spLocks noGrp="1"/>
          </p:cNvSpPr>
          <p:nvPr>
            <p:ph idx="1"/>
          </p:nvPr>
        </p:nvSpPr>
        <p:spPr>
          <a:xfrm>
            <a:off x="838200" y="1797312"/>
            <a:ext cx="10515600" cy="3998306"/>
          </a:xfrm>
        </p:spPr>
        <p:txBody>
          <a:bodyPr>
            <a:normAutofit fontScale="62500" lnSpcReduction="20000"/>
          </a:bodyPr>
          <a:lstStyle/>
          <a:p>
            <a:r>
              <a:rPr lang="en-US" dirty="0"/>
              <a:t>Hemolysis is defined as an injury to blood cells, which is usually reflected by the presence of hemoglobin in serum or plasma. </a:t>
            </a:r>
          </a:p>
          <a:p>
            <a:r>
              <a:rPr lang="en-US" dirty="0"/>
              <a:t>Hemolysis can be attributable to either biological conditions leading to red blood cells (RBCs) breakdown </a:t>
            </a:r>
          </a:p>
          <a:p>
            <a:pPr lvl="1"/>
            <a:r>
              <a:rPr lang="en-US" dirty="0"/>
              <a:t>in vivo (i.e., intravascular hemolysis) or </a:t>
            </a:r>
          </a:p>
          <a:p>
            <a:pPr lvl="1"/>
            <a:r>
              <a:rPr lang="en-US"/>
              <a:t>In vitro, non-biological </a:t>
            </a:r>
            <a:r>
              <a:rPr lang="en-US" dirty="0"/>
              <a:t>causes occurring during sample collection and handling (i.e. ,spurious hemolysis)</a:t>
            </a:r>
          </a:p>
          <a:p>
            <a:pPr lvl="2"/>
            <a:r>
              <a:rPr lang="en-US" dirty="0"/>
              <a:t>the most frequent of which include traumatic venipunctures, </a:t>
            </a:r>
          </a:p>
          <a:p>
            <a:pPr lvl="2"/>
            <a:r>
              <a:rPr lang="en-US" dirty="0"/>
              <a:t>sample collection with inappropriate devices (i.e., indwelling catheters or very small needles-25g),</a:t>
            </a:r>
          </a:p>
          <a:p>
            <a:pPr lvl="2"/>
            <a:r>
              <a:rPr lang="en-US" dirty="0"/>
              <a:t> inappropriate sample management (i.e., vigorous mixing or shaking of blood samples after collection), </a:t>
            </a:r>
          </a:p>
          <a:p>
            <a:pPr lvl="2"/>
            <a:r>
              <a:rPr lang="en-US" dirty="0"/>
              <a:t>inadequate storage conditions (sample freezing, long distance transportation under inappropriate conditions), sample re-spun after centrifugation, etc.</a:t>
            </a:r>
          </a:p>
        </p:txBody>
      </p:sp>
      <p:sp>
        <p:nvSpPr>
          <p:cNvPr id="4" name="Date Placeholder 3">
            <a:extLst>
              <a:ext uri="{FF2B5EF4-FFF2-40B4-BE49-F238E27FC236}">
                <a16:creationId xmlns:a16="http://schemas.microsoft.com/office/drawing/2014/main" id="{93AE4764-84E4-48B9-ADE5-567545C724E4}"/>
              </a:ext>
            </a:extLst>
          </p:cNvPr>
          <p:cNvSpPr>
            <a:spLocks noGrp="1"/>
          </p:cNvSpPr>
          <p:nvPr>
            <p:ph type="dt" sz="half" idx="10"/>
          </p:nvPr>
        </p:nvSpPr>
        <p:spPr/>
        <p:txBody>
          <a:bodyPr/>
          <a:lstStyle/>
          <a:p>
            <a:r>
              <a:rPr lang="en-US"/>
              <a:t>3/1/20XX</a:t>
            </a:r>
          </a:p>
        </p:txBody>
      </p:sp>
      <p:sp>
        <p:nvSpPr>
          <p:cNvPr id="6" name="Slide Number Placeholder 5">
            <a:extLst>
              <a:ext uri="{FF2B5EF4-FFF2-40B4-BE49-F238E27FC236}">
                <a16:creationId xmlns:a16="http://schemas.microsoft.com/office/drawing/2014/main" id="{6E5C717A-9047-422E-848A-0ADD25406F9F}"/>
              </a:ext>
            </a:extLst>
          </p:cNvPr>
          <p:cNvSpPr>
            <a:spLocks noGrp="1"/>
          </p:cNvSpPr>
          <p:nvPr>
            <p:ph type="sldNum" sz="quarter" idx="12"/>
          </p:nvPr>
        </p:nvSpPr>
        <p:spPr/>
        <p:txBody>
          <a:bodyPr/>
          <a:lstStyle/>
          <a:p>
            <a:fld id="{28844951-7827-47D4-8276-7DDE1FA7D85A}" type="slidenum">
              <a:rPr lang="en-US" smtClean="0"/>
              <a:t>8</a:t>
            </a:fld>
            <a:endParaRPr lang="en-US"/>
          </a:p>
        </p:txBody>
      </p:sp>
      <p:pic>
        <p:nvPicPr>
          <p:cNvPr id="7" name="Picture 6">
            <a:extLst>
              <a:ext uri="{FF2B5EF4-FFF2-40B4-BE49-F238E27FC236}">
                <a16:creationId xmlns:a16="http://schemas.microsoft.com/office/drawing/2014/main" id="{987506AF-5651-4823-A5C5-89FDE84C1BE4}"/>
              </a:ext>
            </a:extLst>
          </p:cNvPr>
          <p:cNvPicPr>
            <a:picLocks noChangeAspect="1"/>
          </p:cNvPicPr>
          <p:nvPr/>
        </p:nvPicPr>
        <p:blipFill>
          <a:blip r:embed="rId2"/>
          <a:stretch>
            <a:fillRect/>
          </a:stretch>
        </p:blipFill>
        <p:spPr>
          <a:xfrm>
            <a:off x="4222750" y="5288067"/>
            <a:ext cx="2916959" cy="1015102"/>
          </a:xfrm>
          <a:prstGeom prst="rect">
            <a:avLst/>
          </a:prstGeom>
        </p:spPr>
      </p:pic>
    </p:spTree>
    <p:extLst>
      <p:ext uri="{BB962C8B-B14F-4D97-AF65-F5344CB8AC3E}">
        <p14:creationId xmlns:p14="http://schemas.microsoft.com/office/powerpoint/2010/main" val="66635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CADF26-90A4-44BB-BE94-E5DB1B949A4C}"/>
              </a:ext>
            </a:extLst>
          </p:cNvPr>
          <p:cNvSpPr>
            <a:spLocks noGrp="1"/>
          </p:cNvSpPr>
          <p:nvPr>
            <p:ph type="sldNum" sz="quarter" idx="12"/>
          </p:nvPr>
        </p:nvSpPr>
        <p:spPr/>
        <p:txBody>
          <a:bodyPr/>
          <a:lstStyle/>
          <a:p>
            <a:fld id="{28844951-7827-47D4-8276-7DDE1FA7D85A}" type="slidenum">
              <a:rPr lang="en-US" smtClean="0"/>
              <a:t>9</a:t>
            </a:fld>
            <a:endParaRPr lang="en-US"/>
          </a:p>
        </p:txBody>
      </p:sp>
      <p:sp>
        <p:nvSpPr>
          <p:cNvPr id="5" name="Title 4">
            <a:extLst>
              <a:ext uri="{FF2B5EF4-FFF2-40B4-BE49-F238E27FC236}">
                <a16:creationId xmlns:a16="http://schemas.microsoft.com/office/drawing/2014/main" id="{1E9E3F25-C092-4B3F-9206-1C5C94A35002}"/>
              </a:ext>
            </a:extLst>
          </p:cNvPr>
          <p:cNvSpPr>
            <a:spLocks noGrp="1"/>
          </p:cNvSpPr>
          <p:nvPr>
            <p:ph type="title"/>
          </p:nvPr>
        </p:nvSpPr>
        <p:spPr>
          <a:xfrm>
            <a:off x="841248" y="857252"/>
            <a:ext cx="6156051" cy="963160"/>
          </a:xfrm>
        </p:spPr>
        <p:txBody>
          <a:bodyPr/>
          <a:lstStyle/>
          <a:p>
            <a:r>
              <a:rPr lang="en-US" dirty="0"/>
              <a:t>Clotting</a:t>
            </a:r>
          </a:p>
        </p:txBody>
      </p:sp>
      <p:sp>
        <p:nvSpPr>
          <p:cNvPr id="6" name="Content Placeholder 5">
            <a:extLst>
              <a:ext uri="{FF2B5EF4-FFF2-40B4-BE49-F238E27FC236}">
                <a16:creationId xmlns:a16="http://schemas.microsoft.com/office/drawing/2014/main" id="{555D4B1E-897F-49C9-90D9-AB637DD35FAB}"/>
              </a:ext>
            </a:extLst>
          </p:cNvPr>
          <p:cNvSpPr>
            <a:spLocks noGrp="1"/>
          </p:cNvSpPr>
          <p:nvPr>
            <p:ph idx="1"/>
          </p:nvPr>
        </p:nvSpPr>
        <p:spPr>
          <a:xfrm>
            <a:off x="838200" y="1915668"/>
            <a:ext cx="6156052" cy="3987355"/>
          </a:xfrm>
        </p:spPr>
        <p:txBody>
          <a:bodyPr>
            <a:normAutofit lnSpcReduction="10000"/>
          </a:bodyPr>
          <a:lstStyle/>
          <a:p>
            <a:r>
              <a:rPr lang="en-US" dirty="0"/>
              <a:t>A specimen clots when there is not adequate mixing of the anticoagulant in the tube.</a:t>
            </a:r>
          </a:p>
          <a:p>
            <a:r>
              <a:rPr lang="en-US" dirty="0"/>
              <a:t>An inappropriately clotted blood specimen is one in which clotting occurs in a tube containing an anticoagulant e.g., Purple top tube(EDTA), Blue top tube(Na-Citrate), Green top tube(Na-Heparin) etc. </a:t>
            </a:r>
          </a:p>
          <a:p>
            <a:r>
              <a:rPr lang="en-US" dirty="0"/>
              <a:t>Clotted samples for Hematology and Coagulation assays are rejected.</a:t>
            </a:r>
          </a:p>
          <a:p>
            <a:r>
              <a:rPr lang="en-US" dirty="0"/>
              <a:t>How do you mix a sample?</a:t>
            </a:r>
          </a:p>
          <a:p>
            <a:endParaRPr lang="en-US" dirty="0"/>
          </a:p>
        </p:txBody>
      </p:sp>
      <p:pic>
        <p:nvPicPr>
          <p:cNvPr id="10" name="Picture Placeholder 9">
            <a:extLst>
              <a:ext uri="{FF2B5EF4-FFF2-40B4-BE49-F238E27FC236}">
                <a16:creationId xmlns:a16="http://schemas.microsoft.com/office/drawing/2014/main" id="{D816514F-B7F2-4F0E-94C5-209FFE081BF4}"/>
              </a:ext>
            </a:extLst>
          </p:cNvPr>
          <p:cNvPicPr>
            <a:picLocks noGrp="1" noChangeAspect="1"/>
          </p:cNvPicPr>
          <p:nvPr>
            <p:ph type="pic" sz="quarter" idx="14"/>
          </p:nvPr>
        </p:nvPicPr>
        <p:blipFill>
          <a:blip r:embed="rId2"/>
          <a:srcRect l="116" r="116"/>
          <a:stretch>
            <a:fillRect/>
          </a:stretch>
        </p:blipFill>
        <p:spPr>
          <a:xfrm>
            <a:off x="7427990" y="3511297"/>
            <a:ext cx="4135101" cy="2765570"/>
          </a:xfrm>
          <a:prstGeom prst="rect">
            <a:avLst/>
          </a:prstGeom>
        </p:spPr>
      </p:pic>
      <p:pic>
        <p:nvPicPr>
          <p:cNvPr id="9" name="Picture 8">
            <a:extLst>
              <a:ext uri="{FF2B5EF4-FFF2-40B4-BE49-F238E27FC236}">
                <a16:creationId xmlns:a16="http://schemas.microsoft.com/office/drawing/2014/main" id="{F287CE15-A46E-4516-BC78-E0E217050421}"/>
              </a:ext>
            </a:extLst>
          </p:cNvPr>
          <p:cNvPicPr>
            <a:picLocks noChangeAspect="1"/>
          </p:cNvPicPr>
          <p:nvPr/>
        </p:nvPicPr>
        <p:blipFill>
          <a:blip r:embed="rId3"/>
          <a:stretch>
            <a:fillRect/>
          </a:stretch>
        </p:blipFill>
        <p:spPr>
          <a:xfrm>
            <a:off x="7424928" y="581134"/>
            <a:ext cx="4138163" cy="2765570"/>
          </a:xfrm>
          <a:prstGeom prst="rect">
            <a:avLst/>
          </a:prstGeom>
        </p:spPr>
      </p:pic>
    </p:spTree>
    <p:extLst>
      <p:ext uri="{BB962C8B-B14F-4D97-AF65-F5344CB8AC3E}">
        <p14:creationId xmlns:p14="http://schemas.microsoft.com/office/powerpoint/2010/main" val="2698933034"/>
      </p:ext>
    </p:extLst>
  </p:cSld>
  <p:clrMapOvr>
    <a:masterClrMapping/>
  </p:clrMapOvr>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F4B188-9E41-4609-81DC-EA2587D009AE}">
  <ds:schemaRefs>
    <ds:schemaRef ds:uri="http://schemas.microsoft.com/sharepoint/v3/contenttype/forms"/>
  </ds:schemaRefs>
</ds:datastoreItem>
</file>

<file path=customXml/itemProps2.xml><?xml version="1.0" encoding="utf-8"?>
<ds:datastoreItem xmlns:ds="http://schemas.openxmlformats.org/officeDocument/2006/customXml" ds:itemID="{DAAFE2A1-77F8-441E-9B9F-DD61C354F4FE}">
  <ds:schemaRefs>
    <ds:schemaRef ds:uri="http://purl.org/dc/terms/"/>
    <ds:schemaRef ds:uri="http://schemas.microsoft.com/office/2006/documentManagement/types"/>
    <ds:schemaRef ds:uri="http://schemas.microsoft.com/sharepoint/v3"/>
    <ds:schemaRef ds:uri="http://purl.org/dc/elements/1.1/"/>
    <ds:schemaRef ds:uri="http://schemas.openxmlformats.org/package/2006/metadata/core-properties"/>
    <ds:schemaRef ds:uri="16c05727-aa75-4e4a-9b5f-8a80a1165891"/>
    <ds:schemaRef ds:uri="http://purl.org/dc/dcmitype/"/>
    <ds:schemaRef ds:uri="http://schemas.microsoft.com/office/infopath/2007/PartnerControls"/>
    <ds:schemaRef ds:uri="230e9df3-be65-4c73-a93b-d1236ebd677e"/>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6052644-F409-493B-8E91-969D43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760</TotalTime>
  <Words>1943</Words>
  <Application>Microsoft Office PowerPoint</Application>
  <PresentationFormat>Widescreen</PresentationFormat>
  <Paragraphs>158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 Next LT Pro</vt:lpstr>
      <vt:lpstr>Calibri</vt:lpstr>
      <vt:lpstr>Sabon Next LT</vt:lpstr>
      <vt:lpstr>Wingdings</vt:lpstr>
      <vt:lpstr>LuminousVTI</vt:lpstr>
      <vt:lpstr>Specimen Quality vs Quantity</vt:lpstr>
      <vt:lpstr>Agenda</vt:lpstr>
      <vt:lpstr>Introduction</vt:lpstr>
      <vt:lpstr>Phlebotomist’s Role</vt:lpstr>
      <vt:lpstr>Preanalytical variables</vt:lpstr>
      <vt:lpstr>Patient Identifiers</vt:lpstr>
      <vt:lpstr>Labeling</vt:lpstr>
      <vt:lpstr>Hemolysis</vt:lpstr>
      <vt:lpstr>Clotting</vt:lpstr>
      <vt:lpstr>Lipemia</vt:lpstr>
      <vt:lpstr>Vacuum Tube Volume</vt:lpstr>
      <vt:lpstr>How much to collect?</vt:lpstr>
      <vt:lpstr>Case Studies</vt:lpstr>
      <vt:lpstr>Correct Specimen Containers</vt:lpstr>
      <vt:lpstr>Sample Quality </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vs Quantity</dc:title>
  <dc:creator>Archuleta, Eva</dc:creator>
  <cp:lastModifiedBy>Archuleta, Eva</cp:lastModifiedBy>
  <cp:revision>1</cp:revision>
  <cp:lastPrinted>2023-01-10T21:39:50Z</cp:lastPrinted>
  <dcterms:created xsi:type="dcterms:W3CDTF">2022-09-07T21:10:18Z</dcterms:created>
  <dcterms:modified xsi:type="dcterms:W3CDTF">2023-02-06T22:35:56Z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