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7" r:id="rId6"/>
    <p:sldId id="258" r:id="rId7"/>
    <p:sldId id="290" r:id="rId8"/>
    <p:sldId id="264" r:id="rId9"/>
    <p:sldId id="291" r:id="rId10"/>
    <p:sldId id="268" r:id="rId11"/>
    <p:sldId id="286" r:id="rId12"/>
    <p:sldId id="262" r:id="rId13"/>
    <p:sldId id="292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3204" autoAdjust="0"/>
  </p:normalViewPr>
  <p:slideViewPr>
    <p:cSldViewPr snapToGrid="0">
      <p:cViewPr varScale="1">
        <p:scale>
          <a:sx n="76" d="100"/>
          <a:sy n="76" d="100"/>
        </p:scale>
        <p:origin x="594" y="84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lang="en-US" dirty="0"/>
              <a:t>Hazardous Waste disposal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112"/>
            <a:ext cx="10668000" cy="1325563"/>
          </a:xfrm>
        </p:spPr>
        <p:txBody>
          <a:bodyPr/>
          <a:lstStyle/>
          <a:p>
            <a:r>
              <a:rPr lang="en-US" dirty="0"/>
              <a:t>Spill response-C L E A 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536701"/>
            <a:ext cx="10299700" cy="46180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 – Check and use proper PPE when using any hazardous material </a:t>
            </a:r>
          </a:p>
          <a:p>
            <a:r>
              <a:rPr lang="en-US" dirty="0"/>
              <a:t>L – Leave the area, close the door or restrict access </a:t>
            </a:r>
          </a:p>
          <a:p>
            <a:r>
              <a:rPr lang="en-US" dirty="0"/>
              <a:t>E – Ensure those exposed are given appropriate medical care if necessary and then enact spill procedures</a:t>
            </a:r>
          </a:p>
          <a:p>
            <a:r>
              <a:rPr lang="en-US" dirty="0"/>
              <a:t>A – Access the MSDS and check clean-up procedures and precautions</a:t>
            </a:r>
          </a:p>
          <a:p>
            <a:r>
              <a:rPr lang="en-US" dirty="0"/>
              <a:t>N – Notify Supervisors and Safety of incident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SDS book updated whenever you introduce a new material into the workplace. </a:t>
            </a:r>
          </a:p>
          <a:p>
            <a:pPr>
              <a:buClr>
                <a:srgbClr val="595FD9"/>
              </a:buClr>
            </a:pPr>
            <a:r>
              <a:rPr lang="en-US" altLang="en-US" sz="1800" dirty="0"/>
              <a:t>Keep appropriate spill containment supplies on hand</a:t>
            </a:r>
          </a:p>
          <a:p>
            <a:pPr>
              <a:buClr>
                <a:srgbClr val="595FD9"/>
              </a:buClr>
            </a:pPr>
            <a:r>
              <a:rPr lang="en-US" altLang="en-US" sz="1800" dirty="0"/>
              <a:t>Notify supervisor or safety officer immediately.</a:t>
            </a:r>
          </a:p>
          <a:p>
            <a:pPr>
              <a:buClr>
                <a:srgbClr val="595FD9"/>
              </a:buClr>
            </a:pPr>
            <a:r>
              <a:rPr lang="en-US" altLang="en-US" sz="1800" dirty="0"/>
              <a:t>Keep spill supplies in unobstructed area</a:t>
            </a:r>
          </a:p>
          <a:p>
            <a:pPr>
              <a:buClr>
                <a:srgbClr val="595FD9"/>
              </a:buClr>
            </a:pPr>
            <a:r>
              <a:rPr lang="en-US" altLang="en-US" sz="1800" dirty="0"/>
              <a:t>If spill is &gt; quart of a solvent, acid, or base call health and safety</a:t>
            </a:r>
            <a:endParaRPr lang="en-US" altLang="en-US" sz="1800" b="1" dirty="0"/>
          </a:p>
          <a:p>
            <a:pPr>
              <a:buClr>
                <a:srgbClr val="595FD9"/>
              </a:buClr>
            </a:pPr>
            <a:r>
              <a:rPr lang="en-US" altLang="en-US" sz="1800" dirty="0"/>
              <a:t>For emergencies after hours call the police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FE259-B742-148B-88EA-EAE8422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/>
          </a:bodyPr>
          <a:lstStyle/>
          <a:p>
            <a:r>
              <a:rPr lang="en-US" dirty="0"/>
              <a:t>Eva Archuleta</a:t>
            </a:r>
          </a:p>
          <a:p>
            <a:r>
              <a:rPr lang="en-US" dirty="0"/>
              <a:t>Path and Lab Safety Officer</a:t>
            </a:r>
          </a:p>
          <a:p>
            <a:r>
              <a:rPr lang="en-US" dirty="0"/>
              <a:t>310-268-3911​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What is Hazardous Waste</a:t>
            </a:r>
          </a:p>
          <a:p>
            <a:r>
              <a:rPr lang="en-US" dirty="0"/>
              <a:t>Segregation of Waste</a:t>
            </a:r>
          </a:p>
          <a:p>
            <a:r>
              <a:rPr lang="en-US" dirty="0"/>
              <a:t>Disposal and Labeling</a:t>
            </a:r>
          </a:p>
          <a:p>
            <a:r>
              <a:rPr lang="en-US" dirty="0"/>
              <a:t>Spill Response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6900" y="660358"/>
            <a:ext cx="7021562" cy="5537284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Introduction-</a:t>
            </a:r>
            <a:br>
              <a:rPr lang="en-US" dirty="0"/>
            </a:br>
            <a:r>
              <a:rPr lang="en-US" dirty="0"/>
              <a:t>Why are we here?</a:t>
            </a:r>
            <a:br>
              <a:rPr lang="en-US" dirty="0"/>
            </a:br>
            <a:br>
              <a:rPr lang="en-US" dirty="0"/>
            </a:br>
            <a:r>
              <a:rPr lang="en-US" cap="none" dirty="0"/>
              <a:t>Changes in regulations both Federal and State</a:t>
            </a:r>
            <a:br>
              <a:rPr lang="en-US" cap="none" dirty="0"/>
            </a:br>
            <a:br>
              <a:rPr lang="en-US" cap="none" dirty="0"/>
            </a:br>
            <a:r>
              <a:rPr lang="en-US" cap="none" dirty="0"/>
              <a:t>All waste generators must comply with the same laws</a:t>
            </a:r>
            <a:endParaRPr lang="en-US" dirty="0"/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1030515"/>
          </a:xfrm>
        </p:spPr>
        <p:txBody>
          <a:bodyPr>
            <a:normAutofit/>
          </a:bodyPr>
          <a:lstStyle/>
          <a:p>
            <a:r>
              <a:rPr lang="en-US" dirty="0"/>
              <a:t>Responsibilities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1689101"/>
            <a:ext cx="6594768" cy="439246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Familiarize yourselves with chemicals you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Store chemicals safely and label secondary containers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Prepare hazardous waste for proper disposal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 and clean-up spills immediately-notify Sup/Safety Officer/Lab Manger </a:t>
            </a: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593088"/>
          </a:xfrm>
        </p:spPr>
        <p:txBody>
          <a:bodyPr/>
          <a:lstStyle/>
          <a:p>
            <a:r>
              <a:rPr lang="en-US" dirty="0"/>
              <a:t>What is hazardous Waste?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2209801"/>
            <a:ext cx="6597650" cy="23368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Organic solvents-most chemicals</a:t>
            </a:r>
          </a:p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Most “wash” solutions</a:t>
            </a:r>
          </a:p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Most metals and solutions of metal salts</a:t>
            </a:r>
          </a:p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Any mixture of non-hazardous waste with a hazardous waste</a:t>
            </a:r>
          </a:p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Any waste which meets the characteristics of a </a:t>
            </a:r>
            <a:r>
              <a:rPr lang="en-US" altLang="en-US" sz="1800" dirty="0" err="1"/>
              <a:t>haz</a:t>
            </a:r>
            <a:r>
              <a:rPr lang="en-US" altLang="en-US" sz="1800" dirty="0"/>
              <a:t> waste</a:t>
            </a:r>
          </a:p>
          <a:p>
            <a:pPr marL="285750" indent="-285750">
              <a:lnSpc>
                <a:spcPct val="90000"/>
              </a:lnSpc>
              <a:buClr>
                <a:srgbClr val="595FD9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Review SDS to determine of product is considered a </a:t>
            </a:r>
            <a:r>
              <a:rPr lang="en-US" altLang="en-US" dirty="0" err="1"/>
              <a:t>haz</a:t>
            </a:r>
            <a:r>
              <a:rPr lang="en-US" altLang="en-US" dirty="0"/>
              <a:t> waste</a:t>
            </a:r>
            <a:endParaRPr lang="en-US" altLang="en-US" sz="1800" dirty="0"/>
          </a:p>
          <a:p>
            <a:pPr>
              <a:lnSpc>
                <a:spcPct val="90000"/>
              </a:lnSpc>
              <a:buClr>
                <a:srgbClr val="595FD9"/>
              </a:buClr>
            </a:pPr>
            <a:endParaRPr lang="en-US" alt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1188357"/>
          </a:xfrm>
        </p:spPr>
        <p:txBody>
          <a:bodyPr>
            <a:normAutofit/>
          </a:bodyPr>
          <a:lstStyle/>
          <a:p>
            <a:r>
              <a:rPr lang="en-US" dirty="0" err="1"/>
              <a:t>Segragate</a:t>
            </a:r>
            <a:r>
              <a:rPr lang="en-US" dirty="0"/>
              <a:t> Waste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2019299"/>
            <a:ext cx="6449785" cy="4261757"/>
          </a:xfrm>
        </p:spPr>
        <p:txBody>
          <a:bodyPr>
            <a:normAutofit/>
          </a:bodyPr>
          <a:lstStyle/>
          <a:p>
            <a:pPr>
              <a:buClr>
                <a:srgbClr val="595FD9"/>
              </a:buClr>
            </a:pPr>
            <a:r>
              <a:rPr lang="en-US" altLang="en-US" sz="2400" dirty="0"/>
              <a:t>Acids from bases</a:t>
            </a:r>
          </a:p>
          <a:p>
            <a:pPr>
              <a:buClr>
                <a:srgbClr val="595FD9"/>
              </a:buClr>
            </a:pPr>
            <a:r>
              <a:rPr lang="en-US" altLang="en-US" sz="2400" dirty="0"/>
              <a:t>Oxidizers from organics</a:t>
            </a:r>
          </a:p>
          <a:p>
            <a:pPr>
              <a:buClr>
                <a:srgbClr val="595FD9"/>
              </a:buClr>
            </a:pPr>
            <a:r>
              <a:rPr lang="en-US" altLang="en-US" sz="2400" dirty="0"/>
              <a:t>Cyanides from acids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4" y="565912"/>
            <a:ext cx="9389288" cy="831088"/>
          </a:xfrm>
        </p:spPr>
        <p:txBody>
          <a:bodyPr/>
          <a:lstStyle/>
          <a:p>
            <a:r>
              <a:rPr lang="en-US" dirty="0"/>
              <a:t>Disposal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4" y="1219201"/>
            <a:ext cx="9756775" cy="5072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Option 1:</a:t>
            </a:r>
          </a:p>
          <a:p>
            <a:r>
              <a:rPr lang="en-US" dirty="0"/>
              <a:t>Clean thoroughly before discarding chemical container:</a:t>
            </a:r>
          </a:p>
          <a:p>
            <a:r>
              <a:rPr lang="en-US" dirty="0"/>
              <a:t>Triple rinse container-Discard </a:t>
            </a:r>
            <a:r>
              <a:rPr lang="en-US" dirty="0" err="1"/>
              <a:t>rinsate</a:t>
            </a:r>
            <a:r>
              <a:rPr lang="en-US" dirty="0"/>
              <a:t> in </a:t>
            </a:r>
            <a:r>
              <a:rPr lang="en-US" dirty="0" err="1"/>
              <a:t>haz</a:t>
            </a:r>
            <a:r>
              <a:rPr lang="en-US" dirty="0"/>
              <a:t> waste collection bottle-labeled appropriately</a:t>
            </a:r>
          </a:p>
          <a:p>
            <a:r>
              <a:rPr lang="en-US" dirty="0"/>
              <a:t>Remove or black out chemical name on bottle</a:t>
            </a:r>
          </a:p>
          <a:p>
            <a:r>
              <a:rPr lang="en-US" dirty="0"/>
              <a:t>Dispose rinsed bottle in regular trash bin  </a:t>
            </a:r>
          </a:p>
          <a:p>
            <a:r>
              <a:rPr lang="en-US" dirty="0"/>
              <a:t>Empty chemical containers may be used as for </a:t>
            </a:r>
            <a:r>
              <a:rPr lang="en-US" dirty="0" err="1"/>
              <a:t>haz</a:t>
            </a:r>
            <a:r>
              <a:rPr lang="en-US" dirty="0"/>
              <a:t> waste collection</a:t>
            </a:r>
          </a:p>
          <a:p>
            <a:r>
              <a:rPr lang="en-US" b="1" dirty="0"/>
              <a:t>Option 2:</a:t>
            </a:r>
          </a:p>
          <a:p>
            <a:r>
              <a:rPr lang="en-US" dirty="0"/>
              <a:t>Remove or black out name on bottle</a:t>
            </a:r>
          </a:p>
          <a:p>
            <a:r>
              <a:rPr lang="en-US" dirty="0"/>
              <a:t>Add Haz Waste Label</a:t>
            </a:r>
          </a:p>
          <a:p>
            <a:r>
              <a:rPr lang="en-US" dirty="0"/>
              <a:t>Place in accumulation point</a:t>
            </a:r>
          </a:p>
          <a:p>
            <a:r>
              <a:rPr lang="en-US" b="1" dirty="0"/>
              <a:t>Pick up:</a:t>
            </a:r>
          </a:p>
          <a:p>
            <a:r>
              <a:rPr lang="en-US" dirty="0"/>
              <a:t>Fill out GEN-F30002-2 Hazardous Waste Disposal form for pickup  or fax form to IH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1326389"/>
          </a:xfrm>
        </p:spPr>
        <p:txBody>
          <a:bodyPr/>
          <a:lstStyle/>
          <a:p>
            <a:r>
              <a:rPr lang="en-US" dirty="0"/>
              <a:t>Improper waste disposal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2222501"/>
            <a:ext cx="7998460" cy="21463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595FD9"/>
              </a:buClr>
              <a:buNone/>
            </a:pPr>
            <a:r>
              <a:rPr lang="en-US" altLang="en-US" dirty="0"/>
              <a:t>Don’t pour waste down drain</a:t>
            </a:r>
          </a:p>
          <a:p>
            <a:pPr marL="0" indent="0">
              <a:lnSpc>
                <a:spcPct val="90000"/>
              </a:lnSpc>
              <a:buClr>
                <a:srgbClr val="595FD9"/>
              </a:buClr>
              <a:buNone/>
            </a:pPr>
            <a:r>
              <a:rPr lang="en-US" altLang="en-US" dirty="0"/>
              <a:t>Don’t put hazardous waste in trash</a:t>
            </a:r>
          </a:p>
          <a:p>
            <a:pPr marL="0" indent="0">
              <a:lnSpc>
                <a:spcPct val="90000"/>
              </a:lnSpc>
              <a:buClr>
                <a:srgbClr val="595FD9"/>
              </a:buClr>
              <a:buNone/>
            </a:pPr>
            <a:r>
              <a:rPr lang="en-US" altLang="en-US" dirty="0"/>
              <a:t>Don’t mix different types of waste (i.e. hazardous with radioactive waste)</a:t>
            </a:r>
          </a:p>
          <a:p>
            <a:pPr marL="0" indent="0">
              <a:lnSpc>
                <a:spcPct val="90000"/>
              </a:lnSpc>
              <a:buClr>
                <a:srgbClr val="595FD9"/>
              </a:buClr>
              <a:buNone/>
            </a:pPr>
            <a:r>
              <a:rPr lang="en-US" altLang="en-US" dirty="0"/>
              <a:t>Segregate wastes (like with like)</a:t>
            </a:r>
          </a:p>
          <a:p>
            <a:pPr marL="0" indent="0">
              <a:lnSpc>
                <a:spcPct val="90000"/>
              </a:lnSpc>
              <a:buClr>
                <a:srgbClr val="595FD9"/>
              </a:buClr>
              <a:buNone/>
            </a:pPr>
            <a:r>
              <a:rPr lang="en-US" altLang="en-US" dirty="0"/>
              <a:t>Do not treat waste unless allowed (i.e.  Formalin treatment prohibited)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5"/>
            <a:ext cx="7606895" cy="803276"/>
          </a:xfrm>
        </p:spPr>
        <p:txBody>
          <a:bodyPr/>
          <a:lstStyle/>
          <a:p>
            <a:r>
              <a:rPr lang="en-US" dirty="0"/>
              <a:t>labeling​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1701801"/>
            <a:ext cx="7615274" cy="4535487"/>
          </a:xfrm>
        </p:spPr>
        <p:txBody>
          <a:bodyPr>
            <a:norm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en-US" dirty="0"/>
              <a:t>Start Date – MM/DD/YYYY Format</a:t>
            </a:r>
          </a:p>
          <a:p>
            <a:pPr algn="ctr">
              <a:buClrTx/>
              <a:buSzTx/>
              <a:buFontTx/>
              <a:buNone/>
            </a:pPr>
            <a:r>
              <a:rPr lang="en-US" altLang="en-US" dirty="0"/>
              <a:t>Description – label clearly identifies waste and risk</a:t>
            </a:r>
          </a:p>
          <a:p>
            <a:pPr algn="ctr">
              <a:buClrTx/>
              <a:buSzTx/>
              <a:buFontTx/>
              <a:buNone/>
            </a:pPr>
            <a:r>
              <a:rPr lang="en-US" altLang="en-US" dirty="0"/>
              <a:t>Contents need to be in English, no chemical name abbreviations</a:t>
            </a:r>
          </a:p>
          <a:p>
            <a:pPr algn="ctr">
              <a:buClrTx/>
              <a:buSzTx/>
              <a:buFontTx/>
              <a:buNone/>
            </a:pPr>
            <a:r>
              <a:rPr lang="en-US" altLang="en-US" dirty="0"/>
              <a:t>No more than 90 day accumulation</a:t>
            </a:r>
          </a:p>
          <a:p>
            <a:pPr algn="ctr">
              <a:buClrTx/>
              <a:buSzTx/>
              <a:buFontTx/>
              <a:buNone/>
            </a:pPr>
            <a:endParaRPr lang="en-US" alt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BE9B7-0881-51AE-6BC4-5FB05EBE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2" y="3240674"/>
            <a:ext cx="4737523" cy="27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{44239A69-914A-472C-A125-AAE5A76F3306}tf33968143_win32</Template>
  <TotalTime>108</TotalTime>
  <Words>461</Words>
  <Application>Microsoft Office PowerPoint</Application>
  <PresentationFormat>Widescreen</PresentationFormat>
  <Paragraphs>83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Calibri</vt:lpstr>
      <vt:lpstr>Custom</vt:lpstr>
      <vt:lpstr>Hazardous Waste disposal</vt:lpstr>
      <vt:lpstr>Agenda</vt:lpstr>
      <vt:lpstr>Introduction- Why are we here?  Changes in regulations both Federal and State  All waste generators must comply with the same laws</vt:lpstr>
      <vt:lpstr>Responsibilities</vt:lpstr>
      <vt:lpstr>What is hazardous Waste?</vt:lpstr>
      <vt:lpstr>Segragate Waste </vt:lpstr>
      <vt:lpstr>Disposal</vt:lpstr>
      <vt:lpstr>Improper waste disposal</vt:lpstr>
      <vt:lpstr>labeling​</vt:lpstr>
      <vt:lpstr>Spill response-C L E A 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Hazardous Waste disposal</dc:title>
  <dc:creator>Archuleta, Eva</dc:creator>
  <cp:lastModifiedBy>Archuleta, Eva</cp:lastModifiedBy>
  <cp:revision>2</cp:revision>
  <dcterms:created xsi:type="dcterms:W3CDTF">2024-02-29T19:03:33Z</dcterms:created>
  <dcterms:modified xsi:type="dcterms:W3CDTF">2024-02-29T23:10:59Z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