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handoutMasterIdLst>
    <p:handoutMasterId r:id="rId106"/>
  </p:handoutMasterIdLst>
  <p:sldIdLst>
    <p:sldId id="256" r:id="rId2"/>
    <p:sldId id="258" r:id="rId3"/>
    <p:sldId id="259" r:id="rId4"/>
    <p:sldId id="260" r:id="rId5"/>
    <p:sldId id="261" r:id="rId6"/>
    <p:sldId id="263" r:id="rId7"/>
    <p:sldId id="367"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81" r:id="rId22"/>
    <p:sldId id="278" r:id="rId23"/>
    <p:sldId id="282" r:id="rId24"/>
    <p:sldId id="283" r:id="rId25"/>
    <p:sldId id="284" r:id="rId26"/>
    <p:sldId id="285" r:id="rId27"/>
    <p:sldId id="286" r:id="rId28"/>
    <p:sldId id="288" r:id="rId29"/>
    <p:sldId id="289" r:id="rId30"/>
    <p:sldId id="290" r:id="rId31"/>
    <p:sldId id="295" r:id="rId32"/>
    <p:sldId id="291" r:id="rId33"/>
    <p:sldId id="292" r:id="rId34"/>
    <p:sldId id="296" r:id="rId35"/>
    <p:sldId id="293" r:id="rId36"/>
    <p:sldId id="297" r:id="rId37"/>
    <p:sldId id="298" r:id="rId38"/>
    <p:sldId id="299" r:id="rId39"/>
    <p:sldId id="300" r:id="rId40"/>
    <p:sldId id="301" r:id="rId41"/>
    <p:sldId id="302" r:id="rId42"/>
    <p:sldId id="303" r:id="rId43"/>
    <p:sldId id="370" r:id="rId44"/>
    <p:sldId id="374" r:id="rId45"/>
    <p:sldId id="377" r:id="rId46"/>
    <p:sldId id="372" r:id="rId47"/>
    <p:sldId id="373" r:id="rId48"/>
    <p:sldId id="376" r:id="rId49"/>
    <p:sldId id="375" r:id="rId50"/>
    <p:sldId id="304" r:id="rId51"/>
    <p:sldId id="307" r:id="rId52"/>
    <p:sldId id="309" r:id="rId53"/>
    <p:sldId id="371" r:id="rId54"/>
    <p:sldId id="308" r:id="rId55"/>
    <p:sldId id="310" r:id="rId56"/>
    <p:sldId id="311" r:id="rId57"/>
    <p:sldId id="312" r:id="rId58"/>
    <p:sldId id="313" r:id="rId59"/>
    <p:sldId id="314" r:id="rId60"/>
    <p:sldId id="315" r:id="rId61"/>
    <p:sldId id="321" r:id="rId62"/>
    <p:sldId id="317"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8" r:id="rId86"/>
    <p:sldId id="349" r:id="rId87"/>
    <p:sldId id="347" r:id="rId88"/>
    <p:sldId id="350" r:id="rId89"/>
    <p:sldId id="351" r:id="rId90"/>
    <p:sldId id="352" r:id="rId91"/>
    <p:sldId id="353" r:id="rId92"/>
    <p:sldId id="369"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8000"/>
    <a:srgbClr val="FF9900"/>
    <a:srgbClr val="336600"/>
    <a:srgbClr val="660066"/>
    <a:srgbClr val="CC0099"/>
    <a:srgbClr val="6600C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snapToGrid="0">
      <p:cViewPr>
        <p:scale>
          <a:sx n="100" d="100"/>
          <a:sy n="100" d="100"/>
        </p:scale>
        <p:origin x="-294" y="-41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66" d="100"/>
        <a:sy n="66" d="100"/>
      </p:scale>
      <p:origin x="0" y="220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8" Type="http://schemas.openxmlformats.org/officeDocument/2006/relationships/slide" Target="slides/slide89.xml"/><Relationship Id="rId3" Type="http://schemas.openxmlformats.org/officeDocument/2006/relationships/slide" Target="slides/slide56.xml"/><Relationship Id="rId7" Type="http://schemas.openxmlformats.org/officeDocument/2006/relationships/slide" Target="slides/slide86.xml"/><Relationship Id="rId2" Type="http://schemas.openxmlformats.org/officeDocument/2006/relationships/slide" Target="slides/slide14.xml"/><Relationship Id="rId1" Type="http://schemas.openxmlformats.org/officeDocument/2006/relationships/slide" Target="slides/slide9.xml"/><Relationship Id="rId6" Type="http://schemas.openxmlformats.org/officeDocument/2006/relationships/slide" Target="slides/slide80.xml"/><Relationship Id="rId5" Type="http://schemas.openxmlformats.org/officeDocument/2006/relationships/slide" Target="slides/slide58.xml"/><Relationship Id="rId4"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hdr" sz="quarter"/>
          </p:nvPr>
        </p:nvSpPr>
        <p:spPr bwMode="auto">
          <a:xfrm>
            <a:off x="0" y="0"/>
            <a:ext cx="2972007" cy="465138"/>
          </a:xfrm>
          <a:prstGeom prst="rect">
            <a:avLst/>
          </a:prstGeom>
          <a:noFill/>
          <a:ln w="9525">
            <a:noFill/>
            <a:miter lim="800000"/>
            <a:headEnd/>
            <a:tailEnd/>
          </a:ln>
          <a:effectLst/>
        </p:spPr>
        <p:txBody>
          <a:bodyPr vert="horz" wrap="square" lIns="93296" tIns="46648" rIns="93296" bIns="46648" numCol="1" anchor="t" anchorCtr="0" compatLnSpc="1">
            <a:prstTxWarp prst="textNoShape">
              <a:avLst/>
            </a:prstTxWarp>
          </a:bodyPr>
          <a:lstStyle>
            <a:lvl1pPr defTabSz="933450">
              <a:defRPr sz="1200"/>
            </a:lvl1pPr>
          </a:lstStyle>
          <a:p>
            <a:endParaRPr lang="en-US"/>
          </a:p>
        </p:txBody>
      </p:sp>
      <p:sp>
        <p:nvSpPr>
          <p:cNvPr id="119811" name="Rectangle 1027"/>
          <p:cNvSpPr>
            <a:spLocks noGrp="1" noChangeArrowheads="1"/>
          </p:cNvSpPr>
          <p:nvPr>
            <p:ph type="dt" sz="quarter" idx="1"/>
          </p:nvPr>
        </p:nvSpPr>
        <p:spPr bwMode="auto">
          <a:xfrm>
            <a:off x="3885993" y="0"/>
            <a:ext cx="2972007" cy="465138"/>
          </a:xfrm>
          <a:prstGeom prst="rect">
            <a:avLst/>
          </a:prstGeom>
          <a:noFill/>
          <a:ln w="9525">
            <a:noFill/>
            <a:miter lim="800000"/>
            <a:headEnd/>
            <a:tailEnd/>
          </a:ln>
          <a:effectLst/>
        </p:spPr>
        <p:txBody>
          <a:bodyPr vert="horz" wrap="square" lIns="93296" tIns="46648" rIns="93296" bIns="46648" numCol="1" anchor="t" anchorCtr="0" compatLnSpc="1">
            <a:prstTxWarp prst="textNoShape">
              <a:avLst/>
            </a:prstTxWarp>
          </a:bodyPr>
          <a:lstStyle>
            <a:lvl1pPr algn="r" defTabSz="933450">
              <a:defRPr sz="1200"/>
            </a:lvl1pPr>
          </a:lstStyle>
          <a:p>
            <a:endParaRPr lang="en-US"/>
          </a:p>
        </p:txBody>
      </p:sp>
      <p:sp>
        <p:nvSpPr>
          <p:cNvPr id="119812" name="Rectangle 1028"/>
          <p:cNvSpPr>
            <a:spLocks noGrp="1" noChangeArrowheads="1"/>
          </p:cNvSpPr>
          <p:nvPr>
            <p:ph type="ftr" sz="quarter" idx="2"/>
          </p:nvPr>
        </p:nvSpPr>
        <p:spPr bwMode="auto">
          <a:xfrm>
            <a:off x="0" y="8831264"/>
            <a:ext cx="2972007" cy="465137"/>
          </a:xfrm>
          <a:prstGeom prst="rect">
            <a:avLst/>
          </a:prstGeom>
          <a:noFill/>
          <a:ln w="9525">
            <a:noFill/>
            <a:miter lim="800000"/>
            <a:headEnd/>
            <a:tailEnd/>
          </a:ln>
          <a:effectLst/>
        </p:spPr>
        <p:txBody>
          <a:bodyPr vert="horz" wrap="square" lIns="93296" tIns="46648" rIns="93296" bIns="46648" numCol="1" anchor="b" anchorCtr="0" compatLnSpc="1">
            <a:prstTxWarp prst="textNoShape">
              <a:avLst/>
            </a:prstTxWarp>
          </a:bodyPr>
          <a:lstStyle>
            <a:lvl1pPr defTabSz="933450">
              <a:defRPr sz="1200"/>
            </a:lvl1pPr>
          </a:lstStyle>
          <a:p>
            <a:endParaRPr lang="en-US"/>
          </a:p>
        </p:txBody>
      </p:sp>
      <p:sp>
        <p:nvSpPr>
          <p:cNvPr id="119813" name="Rectangle 1029"/>
          <p:cNvSpPr>
            <a:spLocks noGrp="1" noChangeArrowheads="1"/>
          </p:cNvSpPr>
          <p:nvPr>
            <p:ph type="sldNum" sz="quarter" idx="3"/>
          </p:nvPr>
        </p:nvSpPr>
        <p:spPr bwMode="auto">
          <a:xfrm>
            <a:off x="3885993" y="8831264"/>
            <a:ext cx="2972007" cy="465137"/>
          </a:xfrm>
          <a:prstGeom prst="rect">
            <a:avLst/>
          </a:prstGeom>
          <a:noFill/>
          <a:ln w="9525">
            <a:noFill/>
            <a:miter lim="800000"/>
            <a:headEnd/>
            <a:tailEnd/>
          </a:ln>
          <a:effectLst/>
        </p:spPr>
        <p:txBody>
          <a:bodyPr vert="horz" wrap="square" lIns="93296" tIns="46648" rIns="93296" bIns="46648" numCol="1" anchor="b" anchorCtr="0" compatLnSpc="1">
            <a:prstTxWarp prst="textNoShape">
              <a:avLst/>
            </a:prstTxWarp>
          </a:bodyPr>
          <a:lstStyle>
            <a:lvl1pPr algn="r" defTabSz="933450">
              <a:defRPr sz="1200"/>
            </a:lvl1pPr>
          </a:lstStyle>
          <a:p>
            <a:fld id="{B352A394-A7DC-404B-B6A9-9C49057EF1FC}" type="slidenum">
              <a:rPr lang="en-US"/>
              <a:pPr/>
              <a:t>‹#›</a:t>
            </a:fld>
            <a:endParaRPr lang="en-US"/>
          </a:p>
        </p:txBody>
      </p:sp>
    </p:spTree>
    <p:extLst>
      <p:ext uri="{BB962C8B-B14F-4D97-AF65-F5344CB8AC3E}">
        <p14:creationId xmlns:p14="http://schemas.microsoft.com/office/powerpoint/2010/main" val="35822777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0FB607F-3906-4145-A669-D0ABDF83A6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154E01-5982-440E-BE8D-7B2F3A080C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AF41243-DDE7-44FE-B184-C235ED6A3A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C332D44-61AC-438B-860A-BD0B7867F7F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24D557-4E97-48CE-B330-72F4BCC188C0}"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DA0E533-6C08-49F4-B572-D4A65FA9CDB2}"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E7BE4E4-1E34-43DE-9D48-C2A30C930BA0}"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C44C860-9FAA-4B1E-AB46-0CF6FB64E1D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4DFC6E3-8CF4-4123-AA71-1E895A274760}"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491C05B-3C23-4059-A27D-E495E1A25F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52AE2EE-E521-4D0E-A7FC-5373824F4F0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E96D2F7-4F40-4F5C-A7FC-1EDAA67B5885}"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3F7FA74-1241-4B69-83FF-8B9842C66C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11.jpeg"/><Relationship Id="rId5" Type="http://schemas.openxmlformats.org/officeDocument/2006/relationships/image" Target="../media/image5.gif"/><Relationship Id="rId10" Type="http://schemas.openxmlformats.org/officeDocument/2006/relationships/image" Target="../media/image10.gif"/><Relationship Id="rId4" Type="http://schemas.openxmlformats.org/officeDocument/2006/relationships/image" Target="../media/image4.gif"/><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sw.org/sw/iwcontent/public/blood/en_us/images/blood_handandtestube.jpg" TargetMode="Externa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keysan.com/pictures/mqua1616.jpg" TargetMode="Externa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12.gif"/><Relationship Id="rId4" Type="http://schemas.openxmlformats.org/officeDocument/2006/relationships/image" Target="../media/image11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punchstock.com/image/photodisc/6878418/thumb72/os52021.jpg" TargetMode="Externa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12.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2.xml"/><Relationship Id="rId4" Type="http://schemas.openxmlformats.org/officeDocument/2006/relationships/image" Target="../media/image44.gif"/></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3.wav"/><Relationship Id="rId1" Type="http://schemas.openxmlformats.org/officeDocument/2006/relationships/slideLayout" Target="../slideLayouts/slideLayout12.xml"/><Relationship Id="rId5" Type="http://schemas.openxmlformats.org/officeDocument/2006/relationships/image" Target="../media/image52.gif"/><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audio" Target="../media/audio4.wav"/><Relationship Id="rId1" Type="http://schemas.openxmlformats.org/officeDocument/2006/relationships/slideLayout" Target="../slideLayouts/slideLayout12.xml"/><Relationship Id="rId5" Type="http://schemas.openxmlformats.org/officeDocument/2006/relationships/image" Target="../media/image69.gif"/><Relationship Id="rId4" Type="http://schemas.openxmlformats.org/officeDocument/2006/relationships/image" Target="../media/image68.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2.xml"/><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gi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7.gi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5.wav"/></Relationships>
</file>

<file path=ppt/slides/_rels/slide71.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2.xml"/><Relationship Id="rId5" Type="http://schemas.openxmlformats.org/officeDocument/2006/relationships/image" Target="../media/image103.gif"/><Relationship Id="rId4" Type="http://schemas.openxmlformats.org/officeDocument/2006/relationships/image" Target="../media/image102.gif"/></Relationships>
</file>

<file path=ppt/slides/_rels/slide85.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audio" Target="../media/audio7.wav"/><Relationship Id="rId1" Type="http://schemas.openxmlformats.org/officeDocument/2006/relationships/slideLayout" Target="../slideLayouts/slideLayout2.xml"/><Relationship Id="rId5" Type="http://schemas.openxmlformats.org/officeDocument/2006/relationships/audio" Target="../media/audio7.wav"/><Relationship Id="rId4" Type="http://schemas.openxmlformats.org/officeDocument/2006/relationships/image" Target="../media/image109.gif"/></Relationships>
</file>

<file path=ppt/slides/_rels/slide93.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588" y="3011488"/>
            <a:ext cx="9144000" cy="0"/>
          </a:xfrm>
          <a:prstGeom prst="rect">
            <a:avLst/>
          </a:prstGeom>
          <a:noFill/>
          <a:ln w="9525">
            <a:noFill/>
            <a:miter lim="800000"/>
            <a:headEnd/>
            <a:tailEnd/>
          </a:ln>
          <a:effectLst/>
        </p:spPr>
        <p:txBody>
          <a:bodyPr>
            <a:spAutoFit/>
          </a:bodyPr>
          <a:lstStyle/>
          <a:p>
            <a:endParaRPr lang="en-US"/>
          </a:p>
        </p:txBody>
      </p:sp>
      <p:pic>
        <p:nvPicPr>
          <p:cNvPr id="2055" name="Picture 7" descr="a_md_clr"/>
          <p:cNvPicPr>
            <a:picLocks noChangeAspect="1" noChangeArrowheads="1" noCrop="1"/>
          </p:cNvPicPr>
          <p:nvPr/>
        </p:nvPicPr>
        <p:blipFill>
          <a:blip r:embed="rId2" cstate="print"/>
          <a:srcRect/>
          <a:stretch>
            <a:fillRect/>
          </a:stretch>
        </p:blipFill>
        <p:spPr bwMode="auto">
          <a:xfrm>
            <a:off x="1090613" y="285750"/>
            <a:ext cx="754062" cy="742950"/>
          </a:xfrm>
          <a:prstGeom prst="rect">
            <a:avLst/>
          </a:prstGeom>
          <a:noFill/>
        </p:spPr>
      </p:pic>
      <p:sp>
        <p:nvSpPr>
          <p:cNvPr id="2056" name="Rectangle 8"/>
          <p:cNvSpPr>
            <a:spLocks noChangeArrowheads="1"/>
          </p:cNvSpPr>
          <p:nvPr/>
        </p:nvSpPr>
        <p:spPr bwMode="auto">
          <a:xfrm>
            <a:off x="1588" y="3011488"/>
            <a:ext cx="9144000" cy="0"/>
          </a:xfrm>
          <a:prstGeom prst="rect">
            <a:avLst/>
          </a:prstGeom>
          <a:noFill/>
          <a:ln w="9525">
            <a:noFill/>
            <a:miter lim="800000"/>
            <a:headEnd/>
            <a:tailEnd/>
          </a:ln>
          <a:effectLst/>
        </p:spPr>
        <p:txBody>
          <a:bodyPr>
            <a:spAutoFit/>
          </a:bodyPr>
          <a:lstStyle/>
          <a:p>
            <a:endParaRPr lang="en-US"/>
          </a:p>
        </p:txBody>
      </p:sp>
      <p:pic>
        <p:nvPicPr>
          <p:cNvPr id="2058" name="Picture 10" descr="e_md_clr"/>
          <p:cNvPicPr>
            <a:picLocks noChangeAspect="1" noChangeArrowheads="1" noCrop="1"/>
          </p:cNvPicPr>
          <p:nvPr/>
        </p:nvPicPr>
        <p:blipFill>
          <a:blip r:embed="rId3" cstate="print"/>
          <a:srcRect/>
          <a:stretch>
            <a:fillRect/>
          </a:stretch>
        </p:blipFill>
        <p:spPr bwMode="auto">
          <a:xfrm>
            <a:off x="6329363" y="1581150"/>
            <a:ext cx="754062" cy="742950"/>
          </a:xfrm>
          <a:prstGeom prst="rect">
            <a:avLst/>
          </a:prstGeom>
          <a:noFill/>
        </p:spPr>
      </p:pic>
      <p:pic>
        <p:nvPicPr>
          <p:cNvPr id="2061" name="Picture 13" descr="n_md_clr"/>
          <p:cNvPicPr>
            <a:picLocks noChangeAspect="1" noChangeArrowheads="1" noCrop="1"/>
          </p:cNvPicPr>
          <p:nvPr/>
        </p:nvPicPr>
        <p:blipFill>
          <a:blip r:embed="rId4" cstate="print"/>
          <a:srcRect/>
          <a:stretch>
            <a:fillRect/>
          </a:stretch>
        </p:blipFill>
        <p:spPr bwMode="auto">
          <a:xfrm>
            <a:off x="1714500" y="304800"/>
            <a:ext cx="800100" cy="742950"/>
          </a:xfrm>
          <a:prstGeom prst="rect">
            <a:avLst/>
          </a:prstGeom>
          <a:noFill/>
        </p:spPr>
      </p:pic>
      <p:pic>
        <p:nvPicPr>
          <p:cNvPr id="2064" name="Picture 16" descr="n_md_clr"/>
          <p:cNvPicPr>
            <a:picLocks noChangeAspect="1" noChangeArrowheads="1" noCrop="1"/>
          </p:cNvPicPr>
          <p:nvPr/>
        </p:nvPicPr>
        <p:blipFill>
          <a:blip r:embed="rId4" cstate="print"/>
          <a:srcRect/>
          <a:stretch>
            <a:fillRect/>
          </a:stretch>
        </p:blipFill>
        <p:spPr bwMode="auto">
          <a:xfrm>
            <a:off x="2305050" y="285750"/>
            <a:ext cx="800100" cy="742950"/>
          </a:xfrm>
          <a:prstGeom prst="rect">
            <a:avLst/>
          </a:prstGeom>
          <a:noFill/>
        </p:spPr>
      </p:pic>
      <p:sp>
        <p:nvSpPr>
          <p:cNvPr id="2065" name="Rectangle 17"/>
          <p:cNvSpPr>
            <a:spLocks noChangeArrowheads="1"/>
          </p:cNvSpPr>
          <p:nvPr/>
        </p:nvSpPr>
        <p:spPr bwMode="auto">
          <a:xfrm>
            <a:off x="15875" y="3011488"/>
            <a:ext cx="9144000" cy="0"/>
          </a:xfrm>
          <a:prstGeom prst="rect">
            <a:avLst/>
          </a:prstGeom>
          <a:noFill/>
          <a:ln w="9525">
            <a:noFill/>
            <a:miter lim="800000"/>
            <a:headEnd/>
            <a:tailEnd/>
          </a:ln>
          <a:effectLst/>
        </p:spPr>
        <p:txBody>
          <a:bodyPr>
            <a:spAutoFit/>
          </a:bodyPr>
          <a:lstStyle/>
          <a:p>
            <a:endParaRPr lang="en-US"/>
          </a:p>
        </p:txBody>
      </p:sp>
      <p:pic>
        <p:nvPicPr>
          <p:cNvPr id="2067" name="Picture 19" descr="l_md_clr"/>
          <p:cNvPicPr>
            <a:picLocks noChangeAspect="1" noChangeArrowheads="1" noCrop="1"/>
          </p:cNvPicPr>
          <p:nvPr/>
        </p:nvPicPr>
        <p:blipFill>
          <a:blip r:embed="rId5" cstate="print"/>
          <a:srcRect/>
          <a:stretch>
            <a:fillRect/>
          </a:stretch>
        </p:blipFill>
        <p:spPr bwMode="auto">
          <a:xfrm>
            <a:off x="4057650" y="323850"/>
            <a:ext cx="800100" cy="742950"/>
          </a:xfrm>
          <a:prstGeom prst="rect">
            <a:avLst/>
          </a:prstGeom>
          <a:noFill/>
        </p:spPr>
      </p:pic>
      <p:pic>
        <p:nvPicPr>
          <p:cNvPr id="2070" name="Picture 22" descr="u_md_clr"/>
          <p:cNvPicPr>
            <a:picLocks noChangeAspect="1" noChangeArrowheads="1" noCrop="1"/>
          </p:cNvPicPr>
          <p:nvPr/>
        </p:nvPicPr>
        <p:blipFill>
          <a:blip r:embed="rId6" cstate="print"/>
          <a:srcRect/>
          <a:stretch>
            <a:fillRect/>
          </a:stretch>
        </p:blipFill>
        <p:spPr bwMode="auto">
          <a:xfrm>
            <a:off x="2865438" y="323850"/>
            <a:ext cx="708025" cy="742950"/>
          </a:xfrm>
          <a:prstGeom prst="rect">
            <a:avLst/>
          </a:prstGeom>
          <a:noFill/>
        </p:spPr>
      </p:pic>
      <p:pic>
        <p:nvPicPr>
          <p:cNvPr id="2073" name="Picture 25" descr="s_md_clr"/>
          <p:cNvPicPr>
            <a:picLocks noChangeAspect="1" noChangeArrowheads="1" noCrop="1"/>
          </p:cNvPicPr>
          <p:nvPr/>
        </p:nvPicPr>
        <p:blipFill>
          <a:blip r:embed="rId7" cstate="print"/>
          <a:srcRect/>
          <a:stretch>
            <a:fillRect/>
          </a:stretch>
        </p:blipFill>
        <p:spPr bwMode="auto">
          <a:xfrm>
            <a:off x="4732338" y="971550"/>
            <a:ext cx="708025" cy="742950"/>
          </a:xfrm>
          <a:prstGeom prst="rect">
            <a:avLst/>
          </a:prstGeom>
          <a:noFill/>
        </p:spPr>
      </p:pic>
      <p:pic>
        <p:nvPicPr>
          <p:cNvPr id="2076" name="Picture 28" descr="t_md_clr"/>
          <p:cNvPicPr>
            <a:picLocks noChangeAspect="1" noChangeArrowheads="1" noCrop="1"/>
          </p:cNvPicPr>
          <p:nvPr/>
        </p:nvPicPr>
        <p:blipFill>
          <a:blip r:embed="rId8" cstate="print"/>
          <a:srcRect/>
          <a:stretch>
            <a:fillRect/>
          </a:stretch>
        </p:blipFill>
        <p:spPr bwMode="auto">
          <a:xfrm>
            <a:off x="6846888" y="1733550"/>
            <a:ext cx="708025" cy="742950"/>
          </a:xfrm>
          <a:prstGeom prst="rect">
            <a:avLst/>
          </a:prstGeom>
          <a:noFill/>
        </p:spPr>
      </p:pic>
      <p:pic>
        <p:nvPicPr>
          <p:cNvPr id="2079" name="Picture 31" descr="f_md_clr"/>
          <p:cNvPicPr>
            <a:picLocks noChangeAspect="1" noChangeArrowheads="1" noCrop="1"/>
          </p:cNvPicPr>
          <p:nvPr/>
        </p:nvPicPr>
        <p:blipFill>
          <a:blip r:embed="rId9" cstate="print"/>
          <a:srcRect/>
          <a:stretch>
            <a:fillRect/>
          </a:stretch>
        </p:blipFill>
        <p:spPr bwMode="auto">
          <a:xfrm>
            <a:off x="5853113" y="1352550"/>
            <a:ext cx="754062" cy="742950"/>
          </a:xfrm>
          <a:prstGeom prst="rect">
            <a:avLst/>
          </a:prstGeom>
          <a:noFill/>
        </p:spPr>
      </p:pic>
      <p:pic>
        <p:nvPicPr>
          <p:cNvPr id="2082" name="Picture 34" descr="y_md_clr"/>
          <p:cNvPicPr>
            <a:picLocks noChangeAspect="1" noChangeArrowheads="1" noCrop="1"/>
          </p:cNvPicPr>
          <p:nvPr/>
        </p:nvPicPr>
        <p:blipFill>
          <a:blip r:embed="rId10" cstate="print"/>
          <a:srcRect/>
          <a:stretch>
            <a:fillRect/>
          </a:stretch>
        </p:blipFill>
        <p:spPr bwMode="auto">
          <a:xfrm>
            <a:off x="7307263" y="1962150"/>
            <a:ext cx="777875" cy="742950"/>
          </a:xfrm>
          <a:prstGeom prst="rect">
            <a:avLst/>
          </a:prstGeom>
          <a:noFill/>
        </p:spPr>
      </p:pic>
      <p:pic>
        <p:nvPicPr>
          <p:cNvPr id="2083" name="Picture 35" descr="a_md_clr"/>
          <p:cNvPicPr>
            <a:picLocks noChangeAspect="1" noChangeArrowheads="1" noCrop="1"/>
          </p:cNvPicPr>
          <p:nvPr/>
        </p:nvPicPr>
        <p:blipFill>
          <a:blip r:embed="rId2" cstate="print"/>
          <a:srcRect/>
          <a:stretch>
            <a:fillRect/>
          </a:stretch>
        </p:blipFill>
        <p:spPr bwMode="auto">
          <a:xfrm>
            <a:off x="3490913" y="304800"/>
            <a:ext cx="754062" cy="742950"/>
          </a:xfrm>
          <a:prstGeom prst="rect">
            <a:avLst/>
          </a:prstGeom>
          <a:noFill/>
        </p:spPr>
      </p:pic>
      <p:pic>
        <p:nvPicPr>
          <p:cNvPr id="2084" name="Picture 36" descr="a_md_clr"/>
          <p:cNvPicPr>
            <a:picLocks noChangeAspect="1" noChangeArrowheads="1" noCrop="1"/>
          </p:cNvPicPr>
          <p:nvPr/>
        </p:nvPicPr>
        <p:blipFill>
          <a:blip r:embed="rId2" cstate="print"/>
          <a:srcRect/>
          <a:stretch>
            <a:fillRect/>
          </a:stretch>
        </p:blipFill>
        <p:spPr bwMode="auto">
          <a:xfrm>
            <a:off x="5300663" y="1104900"/>
            <a:ext cx="754062" cy="742950"/>
          </a:xfrm>
          <a:prstGeom prst="rect">
            <a:avLst/>
          </a:prstGeom>
          <a:noFill/>
        </p:spPr>
      </p:pic>
      <p:pic>
        <p:nvPicPr>
          <p:cNvPr id="2088" name="Picture 40" descr="labsafety"/>
          <p:cNvPicPr>
            <a:picLocks noChangeAspect="1" noChangeArrowheads="1"/>
          </p:cNvPicPr>
          <p:nvPr/>
        </p:nvPicPr>
        <p:blipFill>
          <a:blip r:embed="rId11" cstate="print"/>
          <a:srcRect/>
          <a:stretch>
            <a:fillRect/>
          </a:stretch>
        </p:blipFill>
        <p:spPr bwMode="auto">
          <a:xfrm>
            <a:off x="1528763" y="2540000"/>
            <a:ext cx="4421187" cy="34544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b="1">
                <a:solidFill>
                  <a:srgbClr val="008000"/>
                </a:solidFill>
              </a:rPr>
              <a:t>Lab General</a:t>
            </a:r>
          </a:p>
        </p:txBody>
      </p:sp>
      <p:sp>
        <p:nvSpPr>
          <p:cNvPr id="13315" name="Rectangle 3"/>
          <p:cNvSpPr>
            <a:spLocks noGrp="1" noChangeArrowheads="1"/>
          </p:cNvSpPr>
          <p:nvPr>
            <p:ph type="body" sz="half" idx="1"/>
          </p:nvPr>
        </p:nvSpPr>
        <p:spPr>
          <a:xfrm>
            <a:off x="685800" y="1981200"/>
            <a:ext cx="4705350" cy="4114800"/>
          </a:xfrm>
        </p:spPr>
        <p:txBody>
          <a:bodyPr>
            <a:normAutofit/>
          </a:bodyPr>
          <a:lstStyle/>
          <a:p>
            <a:r>
              <a:rPr lang="en-US" sz="2800" dirty="0"/>
              <a:t>Laboratory Equipment</a:t>
            </a:r>
          </a:p>
          <a:p>
            <a:pPr lvl="1"/>
            <a:r>
              <a:rPr lang="en-US" sz="2400" dirty="0"/>
              <a:t>Centrifuges</a:t>
            </a:r>
          </a:p>
          <a:p>
            <a:pPr lvl="2"/>
            <a:r>
              <a:rPr lang="en-US" sz="2000" dirty="0"/>
              <a:t>Never operate with cover open</a:t>
            </a:r>
          </a:p>
          <a:p>
            <a:pPr lvl="2"/>
            <a:r>
              <a:rPr lang="en-US" sz="2000" dirty="0"/>
              <a:t>Specimens must have lids</a:t>
            </a:r>
          </a:p>
          <a:p>
            <a:pPr lvl="2"/>
            <a:r>
              <a:rPr lang="en-US" sz="2000" dirty="0"/>
              <a:t>If breakage occurs-allow aerosols to settle before cleaning</a:t>
            </a:r>
          </a:p>
          <a:p>
            <a:pPr lvl="2"/>
            <a:r>
              <a:rPr lang="en-US" sz="2000" dirty="0"/>
              <a:t>Maintain rotor balance when centrifuging sample.</a:t>
            </a:r>
          </a:p>
        </p:txBody>
      </p:sp>
      <p:sp>
        <p:nvSpPr>
          <p:cNvPr id="13317" name="Rectangle 5"/>
          <p:cNvSpPr>
            <a:spLocks noChangeArrowheads="1"/>
          </p:cNvSpPr>
          <p:nvPr/>
        </p:nvSpPr>
        <p:spPr bwMode="auto">
          <a:xfrm>
            <a:off x="334963" y="1382713"/>
            <a:ext cx="9144000" cy="0"/>
          </a:xfrm>
          <a:prstGeom prst="rect">
            <a:avLst/>
          </a:prstGeom>
          <a:noFill/>
          <a:ln w="9525">
            <a:noFill/>
            <a:miter lim="800000"/>
            <a:headEnd/>
            <a:tailEnd/>
          </a:ln>
          <a:effectLst/>
        </p:spPr>
        <p:txBody>
          <a:bodyPr>
            <a:spAutoFit/>
          </a:bodyPr>
          <a:lstStyle/>
          <a:p>
            <a:endParaRPr lang="en-US"/>
          </a:p>
        </p:txBody>
      </p:sp>
      <p:pic>
        <p:nvPicPr>
          <p:cNvPr id="13319" name="Picture 7" descr="droid_with_spinning_head_problem_hg_clr"/>
          <p:cNvPicPr>
            <a:picLocks noChangeAspect="1" noChangeArrowheads="1" noCrop="1"/>
          </p:cNvPicPr>
          <p:nvPr/>
        </p:nvPicPr>
        <p:blipFill>
          <a:blip r:embed="rId2" cstate="print"/>
          <a:srcRect/>
          <a:stretch>
            <a:fillRect/>
          </a:stretch>
        </p:blipFill>
        <p:spPr bwMode="auto">
          <a:xfrm>
            <a:off x="5657850" y="1333500"/>
            <a:ext cx="3178175" cy="40005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idx="1"/>
          </p:nvPr>
        </p:nvSpPr>
        <p:spPr>
          <a:xfrm>
            <a:off x="381000" y="1943100"/>
            <a:ext cx="5543550" cy="4572000"/>
          </a:xfrm>
        </p:spPr>
        <p:txBody>
          <a:bodyPr/>
          <a:lstStyle/>
          <a:p>
            <a:r>
              <a:rPr lang="en-US"/>
              <a:t>Packing</a:t>
            </a:r>
          </a:p>
          <a:p>
            <a:pPr lvl="1"/>
            <a:r>
              <a:rPr lang="en-US"/>
              <a:t>Place sample into biohazard bag with absorbent packing material</a:t>
            </a:r>
          </a:p>
          <a:p>
            <a:pPr lvl="1"/>
            <a:endParaRPr lang="en-US"/>
          </a:p>
          <a:p>
            <a:pPr lvl="1"/>
            <a:endParaRPr lang="en-US"/>
          </a:p>
        </p:txBody>
      </p:sp>
      <p:sp>
        <p:nvSpPr>
          <p:cNvPr id="111619"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11620"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11621"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11622"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11623" name="Rectangle 7"/>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11624" name="Rectangle 8"/>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pic>
        <p:nvPicPr>
          <p:cNvPr id="111632" name="Picture 16" descr="blood_handandtestube">
            <a:hlinkClick r:id="rId2"/>
          </p:cNvPr>
          <p:cNvPicPr>
            <a:picLocks noChangeAspect="1" noChangeArrowheads="1"/>
          </p:cNvPicPr>
          <p:nvPr/>
        </p:nvPicPr>
        <p:blipFill>
          <a:blip r:embed="rId3" cstate="print"/>
          <a:srcRect/>
          <a:stretch>
            <a:fillRect/>
          </a:stretch>
        </p:blipFill>
        <p:spPr bwMode="auto">
          <a:xfrm>
            <a:off x="6977063" y="3567113"/>
            <a:ext cx="982662" cy="982662"/>
          </a:xfrm>
          <a:prstGeom prst="rect">
            <a:avLst/>
          </a:prstGeom>
          <a:noFill/>
        </p:spPr>
      </p:pic>
      <p:pic>
        <p:nvPicPr>
          <p:cNvPr id="111630" name="Picture 14" descr="8971"/>
          <p:cNvPicPr>
            <a:picLocks noChangeAspect="1" noChangeArrowheads="1"/>
          </p:cNvPicPr>
          <p:nvPr/>
        </p:nvPicPr>
        <p:blipFill>
          <a:blip r:embed="rId4" cstate="print"/>
          <a:srcRect/>
          <a:stretch>
            <a:fillRect/>
          </a:stretch>
        </p:blipFill>
        <p:spPr bwMode="auto">
          <a:xfrm>
            <a:off x="6729413" y="3340100"/>
            <a:ext cx="1541462" cy="1490663"/>
          </a:xfrm>
          <a:prstGeom prst="rect">
            <a:avLst/>
          </a:prstGeom>
          <a:noFill/>
        </p:spPr>
      </p:pic>
      <p:pic>
        <p:nvPicPr>
          <p:cNvPr id="111635" name="Picture 19" descr="POLICIES_04_0001"/>
          <p:cNvPicPr>
            <a:picLocks noChangeAspect="1" noChangeArrowheads="1"/>
          </p:cNvPicPr>
          <p:nvPr/>
        </p:nvPicPr>
        <p:blipFill>
          <a:blip r:embed="rId5" cstate="print"/>
          <a:srcRect/>
          <a:stretch>
            <a:fillRect/>
          </a:stretch>
        </p:blipFill>
        <p:spPr bwMode="auto">
          <a:xfrm>
            <a:off x="6578600" y="3282950"/>
            <a:ext cx="1741488" cy="1741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1632"/>
                                        </p:tgtEl>
                                        <p:attrNameLst>
                                          <p:attrName>style.visibility</p:attrName>
                                        </p:attrNameLst>
                                      </p:cBhvr>
                                      <p:to>
                                        <p:strVal val="visible"/>
                                      </p:to>
                                    </p:set>
                                    <p:anim calcmode="lin" valueType="num">
                                      <p:cBhvr additive="base">
                                        <p:cTn id="7" dur="5000" fill="hold"/>
                                        <p:tgtEl>
                                          <p:spTgt spid="111632"/>
                                        </p:tgtEl>
                                        <p:attrNameLst>
                                          <p:attrName>ppt_x</p:attrName>
                                        </p:attrNameLst>
                                      </p:cBhvr>
                                      <p:tavLst>
                                        <p:tav tm="0">
                                          <p:val>
                                            <p:strVal val="#ppt_x"/>
                                          </p:val>
                                        </p:tav>
                                        <p:tav tm="100000">
                                          <p:val>
                                            <p:strVal val="#ppt_x"/>
                                          </p:val>
                                        </p:tav>
                                      </p:tavLst>
                                    </p:anim>
                                    <p:anim calcmode="lin" valueType="num">
                                      <p:cBhvr additive="base">
                                        <p:cTn id="8" dur="5000" fill="hold"/>
                                        <p:tgtEl>
                                          <p:spTgt spid="111632"/>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9" presetClass="entr" presetSubtype="0" fill="hold" nodeType="afterEffect">
                                  <p:stCondLst>
                                    <p:cond delay="8000"/>
                                  </p:stCondLst>
                                  <p:childTnLst>
                                    <p:set>
                                      <p:cBhvr>
                                        <p:cTn id="11" dur="1" fill="hold">
                                          <p:stCondLst>
                                            <p:cond delay="0"/>
                                          </p:stCondLst>
                                        </p:cTn>
                                        <p:tgtEl>
                                          <p:spTgt spid="111635"/>
                                        </p:tgtEl>
                                        <p:attrNameLst>
                                          <p:attrName>style.visibility</p:attrName>
                                        </p:attrNameLst>
                                      </p:cBhvr>
                                      <p:to>
                                        <p:strVal val="visible"/>
                                      </p:to>
                                    </p:set>
                                    <p:animEffect transition="in" filter="dissolve">
                                      <p:cBhvr>
                                        <p:cTn id="12" dur="500"/>
                                        <p:tgtEl>
                                          <p:spTgt spid="111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5" name="Picture 15" descr="POLICIES_04_0001"/>
          <p:cNvPicPr>
            <a:picLocks noChangeAspect="1" noChangeArrowheads="1"/>
          </p:cNvPicPr>
          <p:nvPr/>
        </p:nvPicPr>
        <p:blipFill>
          <a:blip r:embed="rId2" cstate="print"/>
          <a:srcRect/>
          <a:stretch>
            <a:fillRect/>
          </a:stretch>
        </p:blipFill>
        <p:spPr bwMode="auto">
          <a:xfrm>
            <a:off x="6940550" y="3206750"/>
            <a:ext cx="1036638" cy="1036638"/>
          </a:xfrm>
          <a:prstGeom prst="rect">
            <a:avLst/>
          </a:prstGeom>
          <a:noFill/>
        </p:spPr>
      </p:pic>
      <p:sp>
        <p:nvSpPr>
          <p:cNvPr id="112642" name="Rectangle 2"/>
          <p:cNvSpPr>
            <a:spLocks noGrp="1" noChangeArrowheads="1"/>
          </p:cNvSpPr>
          <p:nvPr>
            <p:ph idx="1"/>
          </p:nvPr>
        </p:nvSpPr>
        <p:spPr>
          <a:xfrm>
            <a:off x="323850" y="1943100"/>
            <a:ext cx="5600700" cy="4572000"/>
          </a:xfrm>
        </p:spPr>
        <p:txBody>
          <a:bodyPr/>
          <a:lstStyle/>
          <a:p>
            <a:r>
              <a:rPr lang="en-US"/>
              <a:t>Packing</a:t>
            </a:r>
          </a:p>
          <a:p>
            <a:pPr lvl="1"/>
            <a:r>
              <a:rPr lang="en-US"/>
              <a:t>Place bag into secondary container (screw top plastic jar)</a:t>
            </a:r>
          </a:p>
        </p:txBody>
      </p:sp>
      <p:sp>
        <p:nvSpPr>
          <p:cNvPr id="112643"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12644"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12645"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1264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12647" name="Rectangle 7"/>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12648" name="Rectangle 8"/>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pic>
        <p:nvPicPr>
          <p:cNvPr id="112654" name="Picture 14" descr="%5Cproduct%5Cstp-104-t"/>
          <p:cNvPicPr>
            <a:picLocks noChangeAspect="1" noChangeArrowheads="1"/>
          </p:cNvPicPr>
          <p:nvPr/>
        </p:nvPicPr>
        <p:blipFill>
          <a:blip r:embed="rId3" cstate="print"/>
          <a:srcRect/>
          <a:stretch>
            <a:fillRect/>
          </a:stretch>
        </p:blipFill>
        <p:spPr bwMode="auto">
          <a:xfrm>
            <a:off x="6534150" y="2952750"/>
            <a:ext cx="1790700" cy="1790700"/>
          </a:xfrm>
          <a:prstGeom prst="rect">
            <a:avLst/>
          </a:prstGeom>
          <a:noFill/>
        </p:spPr>
      </p:pic>
      <p:sp>
        <p:nvSpPr>
          <p:cNvPr id="112656" name="Rectangle 16"/>
          <p:cNvSpPr>
            <a:spLocks noChangeArrowheads="1"/>
          </p:cNvSpPr>
          <p:nvPr/>
        </p:nvSpPr>
        <p:spPr bwMode="auto">
          <a:xfrm>
            <a:off x="2327275" y="2663825"/>
            <a:ext cx="9144000" cy="0"/>
          </a:xfrm>
          <a:prstGeom prst="rect">
            <a:avLst/>
          </a:prstGeom>
          <a:noFill/>
          <a:ln w="9525">
            <a:noFill/>
            <a:miter lim="800000"/>
            <a:headEnd/>
            <a:tailEnd/>
          </a:ln>
          <a:effectLst/>
        </p:spPr>
        <p:txBody>
          <a:bodyPr>
            <a:spAutoFit/>
          </a:bodyPr>
          <a:lstStyle/>
          <a:p>
            <a:endParaRPr lang="en-US"/>
          </a:p>
        </p:txBody>
      </p:sp>
      <p:pic>
        <p:nvPicPr>
          <p:cNvPr id="112658" name="Picture 18" descr="photo of absorbent disk being added to the UN 6.2 certified inner leak-proof container"/>
          <p:cNvPicPr>
            <a:picLocks noChangeAspect="1" noChangeArrowheads="1"/>
          </p:cNvPicPr>
          <p:nvPr/>
        </p:nvPicPr>
        <p:blipFill>
          <a:blip r:embed="rId4" cstate="print"/>
          <a:srcRect/>
          <a:stretch>
            <a:fillRect/>
          </a:stretch>
        </p:blipFill>
        <p:spPr bwMode="auto">
          <a:xfrm>
            <a:off x="4248150" y="4424363"/>
            <a:ext cx="1943100" cy="1439862"/>
          </a:xfrm>
          <a:prstGeom prst="rect">
            <a:avLst/>
          </a:prstGeom>
          <a:noFill/>
        </p:spPr>
      </p:pic>
      <p:sp>
        <p:nvSpPr>
          <p:cNvPr id="112659" name="Rectangle 19"/>
          <p:cNvSpPr>
            <a:spLocks noChangeArrowheads="1"/>
          </p:cNvSpPr>
          <p:nvPr/>
        </p:nvSpPr>
        <p:spPr bwMode="auto">
          <a:xfrm>
            <a:off x="2413000" y="2720975"/>
            <a:ext cx="9144000" cy="0"/>
          </a:xfrm>
          <a:prstGeom prst="rect">
            <a:avLst/>
          </a:prstGeom>
          <a:noFill/>
          <a:ln w="9525">
            <a:noFill/>
            <a:miter lim="800000"/>
            <a:headEnd/>
            <a:tailEnd/>
          </a:ln>
          <a:effectLst/>
        </p:spPr>
        <p:txBody>
          <a:bodyPr>
            <a:spAutoFit/>
          </a:bodyPr>
          <a:lstStyle/>
          <a:p>
            <a:endParaRPr lang="en-US"/>
          </a:p>
        </p:txBody>
      </p:sp>
      <p:pic>
        <p:nvPicPr>
          <p:cNvPr id="112661" name="Picture 21" descr="photo of wrapped specimen being placed in inner container"/>
          <p:cNvPicPr>
            <a:picLocks noChangeAspect="1" noChangeArrowheads="1"/>
          </p:cNvPicPr>
          <p:nvPr/>
        </p:nvPicPr>
        <p:blipFill>
          <a:blip r:embed="rId5" cstate="print"/>
          <a:srcRect/>
          <a:stretch>
            <a:fillRect/>
          </a:stretch>
        </p:blipFill>
        <p:spPr bwMode="auto">
          <a:xfrm>
            <a:off x="6372225" y="5053013"/>
            <a:ext cx="1771650" cy="13255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2655"/>
                                        </p:tgtEl>
                                        <p:attrNameLst>
                                          <p:attrName>style.visibility</p:attrName>
                                        </p:attrNameLst>
                                      </p:cBhvr>
                                      <p:to>
                                        <p:strVal val="visible"/>
                                      </p:to>
                                    </p:set>
                                    <p:anim calcmode="lin" valueType="num">
                                      <p:cBhvr additive="base">
                                        <p:cTn id="7" dur="5000" fill="hold"/>
                                        <p:tgtEl>
                                          <p:spTgt spid="112655"/>
                                        </p:tgtEl>
                                        <p:attrNameLst>
                                          <p:attrName>ppt_x</p:attrName>
                                        </p:attrNameLst>
                                      </p:cBhvr>
                                      <p:tavLst>
                                        <p:tav tm="0">
                                          <p:val>
                                            <p:strVal val="#ppt_x"/>
                                          </p:val>
                                        </p:tav>
                                        <p:tav tm="100000">
                                          <p:val>
                                            <p:strVal val="#ppt_x"/>
                                          </p:val>
                                        </p:tav>
                                      </p:tavLst>
                                    </p:anim>
                                    <p:anim calcmode="lin" valueType="num">
                                      <p:cBhvr additive="base">
                                        <p:cTn id="8" dur="5000" fill="hold"/>
                                        <p:tgtEl>
                                          <p:spTgt spid="1126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80" name="Picture 16" descr="mqua1616">
            <a:hlinkClick r:id="rId2"/>
          </p:cNvPr>
          <p:cNvPicPr>
            <a:picLocks noChangeAspect="1" noChangeArrowheads="1"/>
          </p:cNvPicPr>
          <p:nvPr/>
        </p:nvPicPr>
        <p:blipFill>
          <a:blip r:embed="rId3" cstate="print"/>
          <a:srcRect/>
          <a:stretch>
            <a:fillRect/>
          </a:stretch>
        </p:blipFill>
        <p:spPr bwMode="auto">
          <a:xfrm>
            <a:off x="6996113" y="3681413"/>
            <a:ext cx="982662" cy="982662"/>
          </a:xfrm>
          <a:prstGeom prst="rect">
            <a:avLst/>
          </a:prstGeom>
          <a:noFill/>
        </p:spPr>
      </p:pic>
      <p:pic>
        <p:nvPicPr>
          <p:cNvPr id="113678" name="Picture 14" descr="%5Cproduct%5Cstp-104-t"/>
          <p:cNvPicPr>
            <a:picLocks noChangeAspect="1" noChangeArrowheads="1"/>
          </p:cNvPicPr>
          <p:nvPr/>
        </p:nvPicPr>
        <p:blipFill>
          <a:blip r:embed="rId4" cstate="print"/>
          <a:srcRect/>
          <a:stretch>
            <a:fillRect/>
          </a:stretch>
        </p:blipFill>
        <p:spPr bwMode="auto">
          <a:xfrm>
            <a:off x="7048500" y="3810000"/>
            <a:ext cx="876300" cy="876300"/>
          </a:xfrm>
          <a:prstGeom prst="rect">
            <a:avLst/>
          </a:prstGeom>
          <a:noFill/>
        </p:spPr>
      </p:pic>
      <p:sp>
        <p:nvSpPr>
          <p:cNvPr id="113666" name="Rectangle 2"/>
          <p:cNvSpPr>
            <a:spLocks noGrp="1" noChangeArrowheads="1"/>
          </p:cNvSpPr>
          <p:nvPr>
            <p:ph idx="1"/>
          </p:nvPr>
        </p:nvSpPr>
        <p:spPr>
          <a:xfrm>
            <a:off x="514350" y="1943100"/>
            <a:ext cx="5410200" cy="4572000"/>
          </a:xfrm>
        </p:spPr>
        <p:txBody>
          <a:bodyPr/>
          <a:lstStyle/>
          <a:p>
            <a:r>
              <a:rPr lang="en-US" sz="2800"/>
              <a:t>Packing</a:t>
            </a:r>
          </a:p>
          <a:p>
            <a:pPr lvl="1"/>
            <a:r>
              <a:rPr lang="en-US" sz="2400"/>
              <a:t>Place secondary container into Styrofoam container with corrugated cardboard box</a:t>
            </a:r>
          </a:p>
          <a:p>
            <a:pPr lvl="1"/>
            <a:r>
              <a:rPr lang="en-US" sz="2400"/>
              <a:t>Add Room Temp/Cold/Frozen Packs to maintain specimen temp. </a:t>
            </a:r>
          </a:p>
          <a:p>
            <a:pPr lvl="1"/>
            <a:r>
              <a:rPr lang="en-US" sz="2400"/>
              <a:t>Enclose an itemized list of contents between secondary packaging and the outer packaging</a:t>
            </a:r>
          </a:p>
        </p:txBody>
      </p:sp>
      <p:sp>
        <p:nvSpPr>
          <p:cNvPr id="113667"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13668"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13669"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13670"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13671" name="Rectangle 7"/>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13672" name="Rectangle 8"/>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pic>
        <p:nvPicPr>
          <p:cNvPr id="113673" name="Picture 9" descr="cardboard_box_hg_clr"/>
          <p:cNvPicPr>
            <a:picLocks noChangeAspect="1" noChangeArrowheads="1" noCrop="1"/>
          </p:cNvPicPr>
          <p:nvPr/>
        </p:nvPicPr>
        <p:blipFill>
          <a:blip r:embed="rId5" cstate="print"/>
          <a:srcRect/>
          <a:stretch>
            <a:fillRect/>
          </a:stretch>
        </p:blipFill>
        <p:spPr bwMode="auto">
          <a:xfrm>
            <a:off x="6096000" y="2952750"/>
            <a:ext cx="2762250" cy="2209800"/>
          </a:xfrm>
          <a:prstGeom prst="rect">
            <a:avLst/>
          </a:prstGeom>
          <a:noFill/>
        </p:spPr>
      </p:pic>
      <p:sp>
        <p:nvSpPr>
          <p:cNvPr id="113681" name="Rectangle 17"/>
          <p:cNvSpPr>
            <a:spLocks noChangeArrowheads="1"/>
          </p:cNvSpPr>
          <p:nvPr/>
        </p:nvSpPr>
        <p:spPr bwMode="auto">
          <a:xfrm>
            <a:off x="2195513" y="2536825"/>
            <a:ext cx="9144000" cy="0"/>
          </a:xfrm>
          <a:prstGeom prst="rect">
            <a:avLst/>
          </a:prstGeom>
          <a:noFill/>
          <a:ln w="9525">
            <a:noFill/>
            <a:miter lim="800000"/>
            <a:headEnd/>
            <a:tailEnd/>
          </a:ln>
          <a:effectLst/>
        </p:spPr>
        <p:txBody>
          <a:bodyPr>
            <a:spAutoFit/>
          </a:bodyPr>
          <a:lstStyle/>
          <a:p>
            <a:endParaRPr lang="en-US"/>
          </a:p>
        </p:txBody>
      </p:sp>
      <p:pic>
        <p:nvPicPr>
          <p:cNvPr id="113683" name="Picture 19" descr="Photo of coolant placed in empty space formed by the divider"/>
          <p:cNvPicPr>
            <a:picLocks noChangeAspect="1" noChangeArrowheads="1"/>
          </p:cNvPicPr>
          <p:nvPr/>
        </p:nvPicPr>
        <p:blipFill>
          <a:blip r:embed="rId6" cstate="print"/>
          <a:srcRect/>
          <a:stretch>
            <a:fillRect/>
          </a:stretch>
        </p:blipFill>
        <p:spPr bwMode="auto">
          <a:xfrm>
            <a:off x="5888038" y="2790825"/>
            <a:ext cx="3027362" cy="2322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3678"/>
                                        </p:tgtEl>
                                        <p:attrNameLst>
                                          <p:attrName>style.visibility</p:attrName>
                                        </p:attrNameLst>
                                      </p:cBhvr>
                                      <p:to>
                                        <p:strVal val="visible"/>
                                      </p:to>
                                    </p:set>
                                    <p:anim calcmode="lin" valueType="num">
                                      <p:cBhvr additive="base">
                                        <p:cTn id="7" dur="5000" fill="hold"/>
                                        <p:tgtEl>
                                          <p:spTgt spid="113678"/>
                                        </p:tgtEl>
                                        <p:attrNameLst>
                                          <p:attrName>ppt_x</p:attrName>
                                        </p:attrNameLst>
                                      </p:cBhvr>
                                      <p:tavLst>
                                        <p:tav tm="0">
                                          <p:val>
                                            <p:strVal val="#ppt_x"/>
                                          </p:val>
                                        </p:tav>
                                        <p:tav tm="100000">
                                          <p:val>
                                            <p:strVal val="#ppt_x"/>
                                          </p:val>
                                        </p:tav>
                                      </p:tavLst>
                                    </p:anim>
                                    <p:anim calcmode="lin" valueType="num">
                                      <p:cBhvr additive="base">
                                        <p:cTn id="8" dur="5000" fill="hold"/>
                                        <p:tgtEl>
                                          <p:spTgt spid="113678"/>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7" presetClass="entr" presetSubtype="1" fill="hold" nodeType="afterEffect">
                                  <p:stCondLst>
                                    <p:cond delay="6000"/>
                                  </p:stCondLst>
                                  <p:childTnLst>
                                    <p:set>
                                      <p:cBhvr>
                                        <p:cTn id="11" dur="1" fill="hold">
                                          <p:stCondLst>
                                            <p:cond delay="0"/>
                                          </p:stCondLst>
                                        </p:cTn>
                                        <p:tgtEl>
                                          <p:spTgt spid="113680"/>
                                        </p:tgtEl>
                                        <p:attrNameLst>
                                          <p:attrName>style.visibility</p:attrName>
                                        </p:attrNameLst>
                                      </p:cBhvr>
                                      <p:to>
                                        <p:strVal val="visible"/>
                                      </p:to>
                                    </p:set>
                                    <p:anim calcmode="lin" valueType="num">
                                      <p:cBhvr additive="base">
                                        <p:cTn id="12" dur="5000" fill="hold"/>
                                        <p:tgtEl>
                                          <p:spTgt spid="113680"/>
                                        </p:tgtEl>
                                        <p:attrNameLst>
                                          <p:attrName>ppt_x</p:attrName>
                                        </p:attrNameLst>
                                      </p:cBhvr>
                                      <p:tavLst>
                                        <p:tav tm="0">
                                          <p:val>
                                            <p:strVal val="#ppt_x"/>
                                          </p:val>
                                        </p:tav>
                                        <p:tav tm="100000">
                                          <p:val>
                                            <p:strVal val="#ppt_x"/>
                                          </p:val>
                                        </p:tav>
                                      </p:tavLst>
                                    </p:anim>
                                    <p:anim calcmode="lin" valueType="num">
                                      <p:cBhvr additive="base">
                                        <p:cTn id="13" dur="5000" fill="hold"/>
                                        <p:tgtEl>
                                          <p:spTgt spid="1136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02" name="Picture 14" descr="os52021">
            <a:hlinkClick r:id="rId2"/>
          </p:cNvPr>
          <p:cNvPicPr>
            <a:picLocks noChangeAspect="1" noChangeArrowheads="1"/>
          </p:cNvPicPr>
          <p:nvPr/>
        </p:nvPicPr>
        <p:blipFill>
          <a:blip r:embed="rId3" cstate="print"/>
          <a:srcRect/>
          <a:stretch>
            <a:fillRect/>
          </a:stretch>
        </p:blipFill>
        <p:spPr bwMode="auto">
          <a:xfrm>
            <a:off x="6492875" y="2835275"/>
            <a:ext cx="1703388" cy="1703388"/>
          </a:xfrm>
          <a:prstGeom prst="rect">
            <a:avLst/>
          </a:prstGeom>
          <a:noFill/>
        </p:spPr>
      </p:pic>
      <p:sp>
        <p:nvSpPr>
          <p:cNvPr id="114690" name="Rectangle 2"/>
          <p:cNvSpPr>
            <a:spLocks noGrp="1" noChangeArrowheads="1"/>
          </p:cNvSpPr>
          <p:nvPr>
            <p:ph idx="1"/>
          </p:nvPr>
        </p:nvSpPr>
        <p:spPr>
          <a:xfrm>
            <a:off x="571500" y="1943100"/>
            <a:ext cx="5353050" cy="4572000"/>
          </a:xfrm>
        </p:spPr>
        <p:txBody>
          <a:bodyPr/>
          <a:lstStyle/>
          <a:p>
            <a:r>
              <a:rPr lang="en-US"/>
              <a:t>Packing</a:t>
            </a:r>
          </a:p>
          <a:p>
            <a:pPr lvl="1"/>
            <a:r>
              <a:rPr lang="en-US"/>
              <a:t>Seal box and place OSHA Biohazard Label on the outside of the package</a:t>
            </a:r>
          </a:p>
          <a:p>
            <a:pPr lvl="1"/>
            <a:r>
              <a:rPr lang="en-US"/>
              <a:t>Mail to appropriate reference lab</a:t>
            </a:r>
          </a:p>
          <a:p>
            <a:pPr lvl="1"/>
            <a:endParaRPr lang="en-US"/>
          </a:p>
        </p:txBody>
      </p:sp>
      <p:sp>
        <p:nvSpPr>
          <p:cNvPr id="114691"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pic>
        <p:nvPicPr>
          <p:cNvPr id="114698" name="Picture 10" descr="regulatedcargo"/>
          <p:cNvPicPr>
            <a:picLocks noChangeAspect="1" noChangeArrowheads="1"/>
          </p:cNvPicPr>
          <p:nvPr/>
        </p:nvPicPr>
        <p:blipFill>
          <a:blip r:embed="rId4" cstate="print"/>
          <a:srcRect l="65834"/>
          <a:stretch>
            <a:fillRect/>
          </a:stretch>
        </p:blipFill>
        <p:spPr bwMode="auto">
          <a:xfrm>
            <a:off x="7489825" y="3541713"/>
            <a:ext cx="596900" cy="611187"/>
          </a:xfrm>
          <a:prstGeom prst="rect">
            <a:avLst/>
          </a:prstGeom>
          <a:noFill/>
        </p:spPr>
      </p:pic>
      <p:pic>
        <p:nvPicPr>
          <p:cNvPr id="114699" name="Picture 11" descr="regulatedcargo"/>
          <p:cNvPicPr>
            <a:picLocks noChangeAspect="1" noChangeArrowheads="1"/>
          </p:cNvPicPr>
          <p:nvPr/>
        </p:nvPicPr>
        <p:blipFill>
          <a:blip r:embed="rId4" cstate="print"/>
          <a:srcRect r="66667"/>
          <a:stretch>
            <a:fillRect/>
          </a:stretch>
        </p:blipFill>
        <p:spPr bwMode="auto">
          <a:xfrm>
            <a:off x="6769100" y="3548063"/>
            <a:ext cx="565150" cy="5937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4702"/>
                                        </p:tgtEl>
                                        <p:attrNameLst>
                                          <p:attrName>style.visibility</p:attrName>
                                        </p:attrNameLst>
                                      </p:cBhvr>
                                      <p:to>
                                        <p:strVal val="visible"/>
                                      </p:to>
                                    </p:set>
                                    <p:anim calcmode="lin" valueType="num">
                                      <p:cBhvr additive="base">
                                        <p:cTn id="7" dur="500" fill="hold"/>
                                        <p:tgtEl>
                                          <p:spTgt spid="114702"/>
                                        </p:tgtEl>
                                        <p:attrNameLst>
                                          <p:attrName>ppt_x</p:attrName>
                                        </p:attrNameLst>
                                      </p:cBhvr>
                                      <p:tavLst>
                                        <p:tav tm="0">
                                          <p:val>
                                            <p:strVal val="0-#ppt_w/2"/>
                                          </p:val>
                                        </p:tav>
                                        <p:tav tm="100000">
                                          <p:val>
                                            <p:strVal val="#ppt_x"/>
                                          </p:val>
                                        </p:tav>
                                      </p:tavLst>
                                    </p:anim>
                                    <p:anim calcmode="lin" valueType="num">
                                      <p:cBhvr additive="base">
                                        <p:cTn id="8"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Effect transition="in" filter="dissolve">
                                      <p:cBhvr>
                                        <p:cTn id="13" dur="500"/>
                                        <p:tgtEl>
                                          <p:spTgt spid="11469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4698"/>
                                        </p:tgtEl>
                                        <p:attrNameLst>
                                          <p:attrName>style.visibility</p:attrName>
                                        </p:attrNameLst>
                                      </p:cBhvr>
                                      <p:to>
                                        <p:strVal val="visible"/>
                                      </p:to>
                                    </p:set>
                                    <p:animEffect transition="in" filter="dissolve">
                                      <p:cBhvr>
                                        <p:cTn id="18" dur="500"/>
                                        <p:tgtEl>
                                          <p:spTgt spid="114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WordArt 2"/>
          <p:cNvSpPr>
            <a:spLocks noChangeArrowheads="1" noChangeShapeType="1" noTextEdit="1"/>
          </p:cNvSpPr>
          <p:nvPr/>
        </p:nvSpPr>
        <p:spPr bwMode="auto">
          <a:xfrm>
            <a:off x="971550" y="3105150"/>
            <a:ext cx="7200900" cy="20193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You made it through!</a:t>
            </a:r>
          </a:p>
        </p:txBody>
      </p:sp>
      <p:pic>
        <p:nvPicPr>
          <p:cNvPr id="115715" name="Picture 3" descr="congratulations_hb"/>
          <p:cNvPicPr>
            <a:picLocks noChangeAspect="1" noChangeArrowheads="1" noCrop="1"/>
          </p:cNvPicPr>
          <p:nvPr/>
        </p:nvPicPr>
        <p:blipFill>
          <a:blip r:embed="rId3" cstate="print"/>
          <a:srcRect/>
          <a:stretch>
            <a:fillRect/>
          </a:stretch>
        </p:blipFill>
        <p:spPr bwMode="auto">
          <a:xfrm>
            <a:off x="0" y="247650"/>
            <a:ext cx="9144000" cy="4572000"/>
          </a:xfrm>
          <a:prstGeom prst="rect">
            <a:avLst/>
          </a:prstGeom>
          <a:noFill/>
        </p:spPr>
      </p:pic>
    </p:spTree>
  </p:cSld>
  <p:clrMapOvr>
    <a:masterClrMapping/>
  </p:clrMapOvr>
  <p:transition>
    <p:sndAc>
      <p:stSnd>
        <p:snd r:embed="rId2" name="applause.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b="1">
                <a:solidFill>
                  <a:srgbClr val="008000"/>
                </a:solidFill>
              </a:rPr>
              <a:t>Lab General</a:t>
            </a:r>
          </a:p>
        </p:txBody>
      </p:sp>
      <p:sp>
        <p:nvSpPr>
          <p:cNvPr id="14339" name="Rectangle 3"/>
          <p:cNvSpPr>
            <a:spLocks noGrp="1" noChangeArrowheads="1"/>
          </p:cNvSpPr>
          <p:nvPr>
            <p:ph type="body" sz="half" idx="1"/>
          </p:nvPr>
        </p:nvSpPr>
        <p:spPr>
          <a:xfrm>
            <a:off x="685800" y="1981200"/>
            <a:ext cx="4572000" cy="4114800"/>
          </a:xfrm>
        </p:spPr>
        <p:txBody>
          <a:bodyPr/>
          <a:lstStyle/>
          <a:p>
            <a:r>
              <a:rPr lang="en-US" sz="2800" dirty="0"/>
              <a:t>Laboratory Equipment</a:t>
            </a:r>
          </a:p>
          <a:p>
            <a:pPr lvl="1"/>
            <a:r>
              <a:rPr lang="en-US" sz="2400" dirty="0"/>
              <a:t>Autoclaves</a:t>
            </a:r>
          </a:p>
          <a:p>
            <a:pPr lvl="2"/>
            <a:r>
              <a:rPr lang="en-US" sz="2000" dirty="0"/>
              <a:t>Do not open until temp and pressure have returned to ambient</a:t>
            </a:r>
          </a:p>
          <a:p>
            <a:pPr lvl="2"/>
            <a:r>
              <a:rPr lang="en-US" sz="2000" dirty="0"/>
              <a:t>Use insulated water repellent gloves and aprons when loading and unloading autoclave</a:t>
            </a:r>
          </a:p>
          <a:p>
            <a:pPr lvl="2"/>
            <a:endParaRPr lang="en-US" sz="2000" dirty="0"/>
          </a:p>
        </p:txBody>
      </p:sp>
      <p:sp>
        <p:nvSpPr>
          <p:cNvPr id="14340" name="Rectangle 4"/>
          <p:cNvSpPr>
            <a:spLocks noChangeArrowheads="1"/>
          </p:cNvSpPr>
          <p:nvPr/>
        </p:nvSpPr>
        <p:spPr bwMode="auto">
          <a:xfrm>
            <a:off x="125413" y="2492375"/>
            <a:ext cx="9144000" cy="0"/>
          </a:xfrm>
          <a:prstGeom prst="rect">
            <a:avLst/>
          </a:prstGeom>
          <a:noFill/>
          <a:ln w="9525">
            <a:noFill/>
            <a:miter lim="800000"/>
            <a:headEnd/>
            <a:tailEnd/>
          </a:ln>
          <a:effectLst/>
        </p:spPr>
        <p:txBody>
          <a:bodyPr>
            <a:spAutoFit/>
          </a:bodyPr>
          <a:lstStyle/>
          <a:p>
            <a:endParaRPr lang="en-US"/>
          </a:p>
        </p:txBody>
      </p:sp>
      <p:sp>
        <p:nvSpPr>
          <p:cNvPr id="14343" name="Rectangle 7"/>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pic>
        <p:nvPicPr>
          <p:cNvPr id="14345" name="Picture 9" descr="boiler_bursting_hg_wht"/>
          <p:cNvPicPr>
            <a:picLocks noChangeAspect="1" noChangeArrowheads="1" noCrop="1"/>
          </p:cNvPicPr>
          <p:nvPr/>
        </p:nvPicPr>
        <p:blipFill>
          <a:blip r:embed="rId2" cstate="print"/>
          <a:srcRect/>
          <a:stretch>
            <a:fillRect/>
          </a:stretch>
        </p:blipFill>
        <p:spPr bwMode="auto">
          <a:xfrm>
            <a:off x="5743575" y="1646238"/>
            <a:ext cx="2851150" cy="35655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590550"/>
            <a:ext cx="7772400" cy="1143000"/>
          </a:xfrm>
        </p:spPr>
        <p:txBody>
          <a:bodyPr/>
          <a:lstStyle/>
          <a:p>
            <a:r>
              <a:rPr lang="en-US" b="1">
                <a:solidFill>
                  <a:srgbClr val="008000"/>
                </a:solidFill>
              </a:rPr>
              <a:t>Lab General</a:t>
            </a:r>
          </a:p>
        </p:txBody>
      </p:sp>
      <p:sp>
        <p:nvSpPr>
          <p:cNvPr id="15363" name="Rectangle 3"/>
          <p:cNvSpPr>
            <a:spLocks noGrp="1" noChangeArrowheads="1"/>
          </p:cNvSpPr>
          <p:nvPr>
            <p:ph type="body" sz="half" idx="1"/>
          </p:nvPr>
        </p:nvSpPr>
        <p:spPr>
          <a:xfrm>
            <a:off x="323850" y="1695450"/>
            <a:ext cx="5029200" cy="4400550"/>
          </a:xfrm>
        </p:spPr>
        <p:txBody>
          <a:bodyPr>
            <a:normAutofit lnSpcReduction="10000"/>
          </a:bodyPr>
          <a:lstStyle/>
          <a:p>
            <a:pPr>
              <a:lnSpc>
                <a:spcPct val="90000"/>
              </a:lnSpc>
            </a:pPr>
            <a:r>
              <a:rPr lang="en-US" sz="2400"/>
              <a:t>Contaminated Needle Disposal</a:t>
            </a:r>
          </a:p>
          <a:p>
            <a:pPr lvl="1">
              <a:lnSpc>
                <a:spcPct val="90000"/>
              </a:lnSpc>
            </a:pPr>
            <a:r>
              <a:rPr lang="en-US" sz="2000"/>
              <a:t>Do not </a:t>
            </a:r>
          </a:p>
          <a:p>
            <a:pPr lvl="2">
              <a:lnSpc>
                <a:spcPct val="90000"/>
              </a:lnSpc>
            </a:pPr>
            <a:r>
              <a:rPr lang="en-US" sz="1800"/>
              <a:t>Cut</a:t>
            </a:r>
          </a:p>
          <a:p>
            <a:pPr lvl="2">
              <a:lnSpc>
                <a:spcPct val="90000"/>
              </a:lnSpc>
            </a:pPr>
            <a:r>
              <a:rPr lang="en-US" sz="1800"/>
              <a:t>Bend</a:t>
            </a:r>
          </a:p>
          <a:p>
            <a:pPr lvl="2">
              <a:lnSpc>
                <a:spcPct val="90000"/>
              </a:lnSpc>
            </a:pPr>
            <a:r>
              <a:rPr lang="en-US" sz="1800"/>
              <a:t>Break</a:t>
            </a:r>
          </a:p>
          <a:p>
            <a:pPr lvl="2">
              <a:lnSpc>
                <a:spcPct val="90000"/>
              </a:lnSpc>
            </a:pPr>
            <a:r>
              <a:rPr lang="en-US" sz="1800"/>
              <a:t>Detach from syringe or needle holders (except for blood transfer devices)</a:t>
            </a:r>
          </a:p>
          <a:p>
            <a:pPr lvl="2">
              <a:lnSpc>
                <a:spcPct val="90000"/>
              </a:lnSpc>
            </a:pPr>
            <a:r>
              <a:rPr lang="en-US" sz="1800"/>
              <a:t>Manipulated by hand in any way</a:t>
            </a:r>
          </a:p>
          <a:p>
            <a:pPr lvl="1">
              <a:lnSpc>
                <a:spcPct val="90000"/>
              </a:lnSpc>
            </a:pPr>
            <a:r>
              <a:rPr lang="en-US" sz="2000"/>
              <a:t>Dispose syringes/holders with needles.</a:t>
            </a:r>
          </a:p>
          <a:p>
            <a:pPr lvl="1">
              <a:lnSpc>
                <a:spcPct val="90000"/>
              </a:lnSpc>
            </a:pPr>
            <a:r>
              <a:rPr lang="en-US" sz="2000"/>
              <a:t>Lancets and other blood letting devices are to be used once and appropriately discarded</a:t>
            </a:r>
          </a:p>
        </p:txBody>
      </p:sp>
      <p:sp>
        <p:nvSpPr>
          <p:cNvPr id="15368" name="Rectangle 8"/>
          <p:cNvSpPr>
            <a:spLocks noChangeArrowheads="1"/>
          </p:cNvSpPr>
          <p:nvPr/>
        </p:nvSpPr>
        <p:spPr bwMode="auto">
          <a:xfrm>
            <a:off x="149225" y="2349500"/>
            <a:ext cx="9144000" cy="0"/>
          </a:xfrm>
          <a:prstGeom prst="rect">
            <a:avLst/>
          </a:prstGeom>
          <a:noFill/>
          <a:ln w="9525">
            <a:noFill/>
            <a:miter lim="800000"/>
            <a:headEnd/>
            <a:tailEnd/>
          </a:ln>
          <a:effectLst/>
        </p:spPr>
        <p:txBody>
          <a:bodyPr>
            <a:spAutoFit/>
          </a:bodyPr>
          <a:lstStyle/>
          <a:p>
            <a:endParaRPr lang="en-US"/>
          </a:p>
        </p:txBody>
      </p:sp>
      <p:pic>
        <p:nvPicPr>
          <p:cNvPr id="15370" name="Picture 10" descr="mouse_running_syringe_hg_clr"/>
          <p:cNvPicPr>
            <a:picLocks noChangeAspect="1" noChangeArrowheads="1" noCrop="1"/>
          </p:cNvPicPr>
          <p:nvPr/>
        </p:nvPicPr>
        <p:blipFill>
          <a:blip r:embed="rId2" cstate="print"/>
          <a:srcRect/>
          <a:stretch>
            <a:fillRect/>
          </a:stretch>
        </p:blipFill>
        <p:spPr bwMode="auto">
          <a:xfrm>
            <a:off x="4114800" y="1504950"/>
            <a:ext cx="4572000" cy="23637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23850"/>
            <a:ext cx="7772400" cy="1028700"/>
          </a:xfrm>
        </p:spPr>
        <p:txBody>
          <a:bodyPr/>
          <a:lstStyle/>
          <a:p>
            <a:r>
              <a:rPr lang="en-US" b="1">
                <a:solidFill>
                  <a:srgbClr val="008000"/>
                </a:solidFill>
              </a:rPr>
              <a:t>Lab General</a:t>
            </a:r>
          </a:p>
        </p:txBody>
      </p:sp>
      <p:sp>
        <p:nvSpPr>
          <p:cNvPr id="16387" name="Rectangle 3"/>
          <p:cNvSpPr>
            <a:spLocks noGrp="1" noChangeArrowheads="1"/>
          </p:cNvSpPr>
          <p:nvPr>
            <p:ph type="body" sz="half" idx="1"/>
          </p:nvPr>
        </p:nvSpPr>
        <p:spPr>
          <a:xfrm>
            <a:off x="685800" y="1143000"/>
            <a:ext cx="4648200" cy="5391150"/>
          </a:xfrm>
        </p:spPr>
        <p:txBody>
          <a:bodyPr>
            <a:normAutofit fontScale="92500" lnSpcReduction="20000"/>
          </a:bodyPr>
          <a:lstStyle/>
          <a:p>
            <a:r>
              <a:rPr lang="en-US" sz="2800" dirty="0"/>
              <a:t>Emergency Equipment</a:t>
            </a:r>
          </a:p>
          <a:p>
            <a:pPr lvl="1"/>
            <a:r>
              <a:rPr lang="en-US" sz="2400" dirty="0"/>
              <a:t>Emergency Showers</a:t>
            </a:r>
          </a:p>
          <a:p>
            <a:pPr lvl="2"/>
            <a:r>
              <a:rPr lang="en-US" sz="2000" dirty="0"/>
              <a:t>Located </a:t>
            </a:r>
            <a:r>
              <a:rPr lang="en-US" sz="2000" dirty="0" smtClean="0"/>
              <a:t>in:</a:t>
            </a:r>
          </a:p>
          <a:p>
            <a:pPr lvl="3"/>
            <a:r>
              <a:rPr lang="en-US" sz="1800" dirty="0" smtClean="0"/>
              <a:t>Histology</a:t>
            </a:r>
            <a:endParaRPr lang="en-US" sz="1800" dirty="0"/>
          </a:p>
          <a:p>
            <a:pPr lvl="3"/>
            <a:r>
              <a:rPr lang="en-US" sz="1800" dirty="0"/>
              <a:t>Microbiology</a:t>
            </a:r>
          </a:p>
          <a:p>
            <a:pPr lvl="1"/>
            <a:r>
              <a:rPr lang="en-US" sz="2400" dirty="0"/>
              <a:t>Eye Wash </a:t>
            </a:r>
            <a:r>
              <a:rPr lang="en-US" sz="2400" dirty="0" smtClean="0"/>
              <a:t>Stations</a:t>
            </a:r>
          </a:p>
          <a:p>
            <a:pPr lvl="2"/>
            <a:r>
              <a:rPr lang="en-US" sz="2000" dirty="0"/>
              <a:t>Located </a:t>
            </a:r>
            <a:r>
              <a:rPr lang="en-US" sz="2000" dirty="0" smtClean="0"/>
              <a:t>in: </a:t>
            </a:r>
          </a:p>
          <a:p>
            <a:pPr lvl="3"/>
            <a:r>
              <a:rPr lang="en-US" sz="1800" dirty="0" smtClean="0"/>
              <a:t>Histology</a:t>
            </a:r>
          </a:p>
          <a:p>
            <a:pPr lvl="3"/>
            <a:r>
              <a:rPr lang="en-US" sz="1800" dirty="0" smtClean="0"/>
              <a:t>Chemistry</a:t>
            </a:r>
          </a:p>
          <a:p>
            <a:pPr lvl="3"/>
            <a:r>
              <a:rPr lang="en-US" sz="1800" dirty="0" smtClean="0"/>
              <a:t>Morgue</a:t>
            </a:r>
            <a:endParaRPr lang="en-US" sz="1800" dirty="0"/>
          </a:p>
          <a:p>
            <a:pPr lvl="3"/>
            <a:r>
              <a:rPr lang="en-US" sz="1800" dirty="0" smtClean="0"/>
              <a:t>Microbiology </a:t>
            </a:r>
          </a:p>
          <a:p>
            <a:pPr lvl="3"/>
            <a:r>
              <a:rPr lang="en-US" sz="1800" dirty="0" smtClean="0"/>
              <a:t>Hematology</a:t>
            </a:r>
            <a:endParaRPr lang="en-US" sz="1800" dirty="0"/>
          </a:p>
          <a:p>
            <a:pPr lvl="2"/>
            <a:r>
              <a:rPr lang="en-US" sz="2000" dirty="0"/>
              <a:t>Flush eyes for 15 minutes or </a:t>
            </a:r>
            <a:r>
              <a:rPr lang="en-US" sz="2000" dirty="0" smtClean="0"/>
              <a:t>longer</a:t>
            </a:r>
          </a:p>
          <a:p>
            <a:pPr lvl="1"/>
            <a:r>
              <a:rPr lang="en-US" sz="2400" dirty="0" smtClean="0"/>
              <a:t>Eye Wash Bottles</a:t>
            </a:r>
          </a:p>
          <a:p>
            <a:pPr lvl="2"/>
            <a:r>
              <a:rPr lang="en-US" sz="2000" dirty="0" smtClean="0"/>
              <a:t>Located in: </a:t>
            </a:r>
          </a:p>
          <a:p>
            <a:pPr lvl="3"/>
            <a:r>
              <a:rPr lang="en-US" sz="1800" smtClean="0"/>
              <a:t>Central Accessioning</a:t>
            </a:r>
            <a:endParaRPr lang="en-US" sz="1800" dirty="0" smtClean="0"/>
          </a:p>
          <a:p>
            <a:pPr lvl="3"/>
            <a:r>
              <a:rPr lang="en-US" sz="1800" dirty="0" smtClean="0"/>
              <a:t>Blood Bank</a:t>
            </a:r>
          </a:p>
          <a:p>
            <a:pPr lvl="3"/>
            <a:r>
              <a:rPr lang="en-US" sz="1800" dirty="0" smtClean="0"/>
              <a:t>Special Chemistry</a:t>
            </a:r>
          </a:p>
          <a:p>
            <a:pPr lvl="2"/>
            <a:endParaRPr lang="en-US" sz="2000" dirty="0" smtClean="0"/>
          </a:p>
          <a:p>
            <a:pPr lvl="2"/>
            <a:endParaRPr lang="en-US" sz="2000" dirty="0"/>
          </a:p>
        </p:txBody>
      </p:sp>
      <p:sp>
        <p:nvSpPr>
          <p:cNvPr id="16388" name="Rectangle 4"/>
          <p:cNvSpPr>
            <a:spLocks noChangeArrowheads="1"/>
          </p:cNvSpPr>
          <p:nvPr/>
        </p:nvSpPr>
        <p:spPr bwMode="auto">
          <a:xfrm>
            <a:off x="115888" y="2492375"/>
            <a:ext cx="9144000" cy="0"/>
          </a:xfrm>
          <a:prstGeom prst="rect">
            <a:avLst/>
          </a:prstGeom>
          <a:noFill/>
          <a:ln w="9525">
            <a:noFill/>
            <a:miter lim="800000"/>
            <a:headEnd/>
            <a:tailEnd/>
          </a:ln>
          <a:effectLst/>
        </p:spPr>
        <p:txBody>
          <a:bodyPr>
            <a:spAutoFit/>
          </a:bodyPr>
          <a:lstStyle/>
          <a:p>
            <a:endParaRPr lang="en-US"/>
          </a:p>
        </p:txBody>
      </p:sp>
      <p:sp>
        <p:nvSpPr>
          <p:cNvPr id="16391" name="Rectangle 7"/>
          <p:cNvSpPr>
            <a:spLocks noChangeArrowheads="1"/>
          </p:cNvSpPr>
          <p:nvPr/>
        </p:nvSpPr>
        <p:spPr bwMode="auto">
          <a:xfrm>
            <a:off x="19050" y="3097213"/>
            <a:ext cx="9144000" cy="0"/>
          </a:xfrm>
          <a:prstGeom prst="rect">
            <a:avLst/>
          </a:prstGeom>
          <a:noFill/>
          <a:ln w="9525">
            <a:noFill/>
            <a:miter lim="800000"/>
            <a:headEnd/>
            <a:tailEnd/>
          </a:ln>
          <a:effectLst/>
        </p:spPr>
        <p:txBody>
          <a:bodyPr>
            <a:spAutoFit/>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925" y="1905000"/>
            <a:ext cx="3476624" cy="222091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b="1">
                <a:solidFill>
                  <a:srgbClr val="008000"/>
                </a:solidFill>
              </a:rPr>
              <a:t>Lab General</a:t>
            </a:r>
          </a:p>
        </p:txBody>
      </p:sp>
      <p:sp>
        <p:nvSpPr>
          <p:cNvPr id="18435" name="Rectangle 3"/>
          <p:cNvSpPr>
            <a:spLocks noGrp="1" noChangeArrowheads="1"/>
          </p:cNvSpPr>
          <p:nvPr>
            <p:ph type="body" sz="half" idx="1"/>
          </p:nvPr>
        </p:nvSpPr>
        <p:spPr>
          <a:xfrm>
            <a:off x="685800" y="1581150"/>
            <a:ext cx="4495800" cy="5029200"/>
          </a:xfrm>
        </p:spPr>
        <p:txBody>
          <a:bodyPr>
            <a:normAutofit/>
          </a:bodyPr>
          <a:lstStyle/>
          <a:p>
            <a:pPr>
              <a:lnSpc>
                <a:spcPct val="90000"/>
              </a:lnSpc>
            </a:pPr>
            <a:r>
              <a:rPr lang="en-US" sz="2400" dirty="0"/>
              <a:t>Warning Signs</a:t>
            </a:r>
          </a:p>
          <a:p>
            <a:pPr lvl="1">
              <a:lnSpc>
                <a:spcPct val="90000"/>
              </a:lnSpc>
            </a:pPr>
            <a:r>
              <a:rPr lang="en-US" sz="2000" dirty="0"/>
              <a:t>Must be posted in areas of hazardous </a:t>
            </a:r>
            <a:r>
              <a:rPr lang="en-US" sz="2000" dirty="0" smtClean="0"/>
              <a:t>substances</a:t>
            </a:r>
          </a:p>
          <a:p>
            <a:pPr lvl="2">
              <a:lnSpc>
                <a:spcPct val="90000"/>
              </a:lnSpc>
            </a:pPr>
            <a:r>
              <a:rPr lang="en-US" sz="2000" dirty="0" smtClean="0"/>
              <a:t>Areas</a:t>
            </a:r>
          </a:p>
          <a:p>
            <a:pPr lvl="2">
              <a:lnSpc>
                <a:spcPct val="90000"/>
              </a:lnSpc>
            </a:pPr>
            <a:r>
              <a:rPr lang="en-US" sz="2000" dirty="0" smtClean="0"/>
              <a:t>Storage cabinets</a:t>
            </a:r>
          </a:p>
          <a:p>
            <a:pPr lvl="2">
              <a:lnSpc>
                <a:spcPct val="90000"/>
              </a:lnSpc>
            </a:pPr>
            <a:r>
              <a:rPr lang="en-US" sz="2000" dirty="0" smtClean="0"/>
              <a:t>Refrigerators</a:t>
            </a:r>
          </a:p>
          <a:p>
            <a:pPr lvl="2">
              <a:lnSpc>
                <a:spcPct val="90000"/>
              </a:lnSpc>
            </a:pPr>
            <a:r>
              <a:rPr lang="en-US" sz="2000" dirty="0" smtClean="0"/>
              <a:t>Shipping containers</a:t>
            </a:r>
          </a:p>
          <a:p>
            <a:pPr lvl="1">
              <a:lnSpc>
                <a:spcPct val="90000"/>
              </a:lnSpc>
            </a:pPr>
            <a:r>
              <a:rPr lang="en-US" sz="2000" dirty="0" smtClean="0"/>
              <a:t>Technical areas are considered a “Moderate Risk”</a:t>
            </a:r>
          </a:p>
          <a:p>
            <a:pPr lvl="2">
              <a:lnSpc>
                <a:spcPct val="90000"/>
              </a:lnSpc>
            </a:pPr>
            <a:r>
              <a:rPr lang="en-US" sz="2000" dirty="0" smtClean="0"/>
              <a:t>No visitors may enter the work area</a:t>
            </a:r>
          </a:p>
          <a:p>
            <a:pPr lvl="2">
              <a:lnSpc>
                <a:spcPct val="90000"/>
              </a:lnSpc>
            </a:pPr>
            <a:r>
              <a:rPr lang="en-US" sz="2000" dirty="0" smtClean="0"/>
              <a:t>Must have approval of the Chief pathologist and Clinical Lab Manager</a:t>
            </a:r>
            <a:endParaRPr lang="en-US" sz="2000" dirty="0"/>
          </a:p>
        </p:txBody>
      </p:sp>
      <p:sp>
        <p:nvSpPr>
          <p:cNvPr id="18436" name="Rectangle 4"/>
          <p:cNvSpPr>
            <a:spLocks noChangeArrowheads="1"/>
          </p:cNvSpPr>
          <p:nvPr/>
        </p:nvSpPr>
        <p:spPr bwMode="auto">
          <a:xfrm>
            <a:off x="304800" y="1668463"/>
            <a:ext cx="9144000" cy="0"/>
          </a:xfrm>
          <a:prstGeom prst="rect">
            <a:avLst/>
          </a:prstGeom>
          <a:noFill/>
          <a:ln w="9525">
            <a:noFill/>
            <a:miter lim="800000"/>
            <a:headEnd/>
            <a:tailEnd/>
          </a:ln>
          <a:effectLst/>
        </p:spPr>
        <p:txBody>
          <a:bodyPr>
            <a:spAutoFit/>
          </a:bodyPr>
          <a:lstStyle/>
          <a:p>
            <a:endParaRPr lang="en-US"/>
          </a:p>
        </p:txBody>
      </p:sp>
      <p:pic>
        <p:nvPicPr>
          <p:cNvPr id="18438" name="Picture 6" descr="warning_signs_md_wht_me"/>
          <p:cNvPicPr>
            <a:picLocks noChangeAspect="1" noChangeArrowheads="1"/>
          </p:cNvPicPr>
          <p:nvPr/>
        </p:nvPicPr>
        <p:blipFill>
          <a:blip r:embed="rId2" cstate="print"/>
          <a:srcRect/>
          <a:stretch>
            <a:fillRect/>
          </a:stretch>
        </p:blipFill>
        <p:spPr bwMode="auto">
          <a:xfrm>
            <a:off x="5353050" y="1181100"/>
            <a:ext cx="2438400" cy="2438400"/>
          </a:xfrm>
          <a:prstGeom prst="rect">
            <a:avLst/>
          </a:prstGeom>
          <a:noFill/>
        </p:spPr>
      </p:pic>
      <p:sp>
        <p:nvSpPr>
          <p:cNvPr id="18439" name="Rectangle 7"/>
          <p:cNvSpPr>
            <a:spLocks noChangeArrowheads="1"/>
          </p:cNvSpPr>
          <p:nvPr/>
        </p:nvSpPr>
        <p:spPr bwMode="auto">
          <a:xfrm>
            <a:off x="117475" y="2468563"/>
            <a:ext cx="9144000" cy="0"/>
          </a:xfrm>
          <a:prstGeom prst="rect">
            <a:avLst/>
          </a:prstGeom>
          <a:noFill/>
          <a:ln w="9525">
            <a:noFill/>
            <a:miter lim="800000"/>
            <a:headEnd/>
            <a:tailEnd/>
          </a:ln>
          <a:effectLst/>
        </p:spPr>
        <p:txBody>
          <a:bodyPr>
            <a:spAutoFit/>
          </a:bodyPr>
          <a:lstStyle/>
          <a:p>
            <a:endParaRPr lang="en-US"/>
          </a:p>
        </p:txBody>
      </p:sp>
      <p:pic>
        <p:nvPicPr>
          <p:cNvPr id="18441" name="Picture 9" descr="agent_no_entry_lg_clr"/>
          <p:cNvPicPr>
            <a:picLocks noChangeAspect="1" noChangeArrowheads="1" noCrop="1"/>
          </p:cNvPicPr>
          <p:nvPr/>
        </p:nvPicPr>
        <p:blipFill>
          <a:blip r:embed="rId3" cstate="print"/>
          <a:srcRect/>
          <a:stretch>
            <a:fillRect/>
          </a:stretch>
        </p:blipFill>
        <p:spPr bwMode="auto">
          <a:xfrm>
            <a:off x="5753100" y="3333750"/>
            <a:ext cx="1493838"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0-#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704850"/>
          </a:xfrm>
        </p:spPr>
        <p:txBody>
          <a:bodyPr/>
          <a:lstStyle/>
          <a:p>
            <a:r>
              <a:rPr lang="en-US" sz="4000" b="1" dirty="0">
                <a:solidFill>
                  <a:srgbClr val="FF3300"/>
                </a:solidFill>
              </a:rPr>
              <a:t>FIRE SAFETY</a:t>
            </a:r>
          </a:p>
        </p:txBody>
      </p:sp>
      <p:sp>
        <p:nvSpPr>
          <p:cNvPr id="19459" name="Rectangle 3"/>
          <p:cNvSpPr>
            <a:spLocks noGrp="1" noChangeArrowheads="1"/>
          </p:cNvSpPr>
          <p:nvPr>
            <p:ph type="body" sz="half" idx="1"/>
          </p:nvPr>
        </p:nvSpPr>
        <p:spPr>
          <a:xfrm>
            <a:off x="0" y="895350"/>
            <a:ext cx="6705600" cy="5029200"/>
          </a:xfrm>
        </p:spPr>
        <p:txBody>
          <a:bodyPr/>
          <a:lstStyle/>
          <a:p>
            <a:pPr>
              <a:lnSpc>
                <a:spcPct val="90000"/>
              </a:lnSpc>
            </a:pPr>
            <a:r>
              <a:rPr lang="en-US" sz="2400" dirty="0"/>
              <a:t>Fire Emergency Plan</a:t>
            </a:r>
          </a:p>
          <a:p>
            <a:pPr lvl="1">
              <a:lnSpc>
                <a:spcPct val="90000"/>
              </a:lnSpc>
            </a:pPr>
            <a:r>
              <a:rPr lang="en-US" sz="2000" dirty="0"/>
              <a:t>Notify everyone in immediate area by saying “CODE RED”</a:t>
            </a:r>
          </a:p>
          <a:p>
            <a:pPr lvl="1">
              <a:lnSpc>
                <a:spcPct val="90000"/>
              </a:lnSpc>
            </a:pPr>
            <a:endParaRPr lang="en-US" sz="2000" dirty="0"/>
          </a:p>
          <a:p>
            <a:pPr lvl="1">
              <a:lnSpc>
                <a:spcPct val="90000"/>
              </a:lnSpc>
            </a:pPr>
            <a:r>
              <a:rPr lang="en-US" sz="2000" dirty="0"/>
              <a:t>R.A.C.E.</a:t>
            </a:r>
          </a:p>
          <a:p>
            <a:pPr lvl="2">
              <a:lnSpc>
                <a:spcPct val="90000"/>
              </a:lnSpc>
            </a:pPr>
            <a:r>
              <a:rPr lang="en-US" sz="1800" dirty="0"/>
              <a:t>Rescue</a:t>
            </a:r>
          </a:p>
          <a:p>
            <a:pPr lvl="3">
              <a:lnSpc>
                <a:spcPct val="90000"/>
              </a:lnSpc>
            </a:pPr>
            <a:r>
              <a:rPr lang="en-US" sz="1600" dirty="0"/>
              <a:t>Remove those in immediate danger</a:t>
            </a:r>
          </a:p>
          <a:p>
            <a:pPr lvl="2">
              <a:lnSpc>
                <a:spcPct val="90000"/>
              </a:lnSpc>
            </a:pPr>
            <a:r>
              <a:rPr lang="en-US" sz="1800" dirty="0"/>
              <a:t>Alarm</a:t>
            </a:r>
          </a:p>
          <a:p>
            <a:pPr lvl="3">
              <a:lnSpc>
                <a:spcPct val="90000"/>
              </a:lnSpc>
            </a:pPr>
            <a:r>
              <a:rPr lang="en-US" sz="1600" dirty="0"/>
              <a:t>Pull the nearest fire alarm</a:t>
            </a:r>
          </a:p>
          <a:p>
            <a:pPr lvl="3">
              <a:lnSpc>
                <a:spcPct val="90000"/>
              </a:lnSpc>
            </a:pPr>
            <a:r>
              <a:rPr lang="en-US" sz="1600" dirty="0"/>
              <a:t>Call 3333 give exact location of the fire</a:t>
            </a:r>
          </a:p>
          <a:p>
            <a:pPr lvl="2">
              <a:lnSpc>
                <a:spcPct val="90000"/>
              </a:lnSpc>
            </a:pPr>
            <a:r>
              <a:rPr lang="en-US" sz="1800" dirty="0"/>
              <a:t>Contain</a:t>
            </a:r>
          </a:p>
          <a:p>
            <a:pPr lvl="3">
              <a:lnSpc>
                <a:spcPct val="90000"/>
              </a:lnSpc>
            </a:pPr>
            <a:r>
              <a:rPr lang="en-US" sz="1600" dirty="0"/>
              <a:t>Confine by closing doors</a:t>
            </a:r>
          </a:p>
          <a:p>
            <a:pPr lvl="2">
              <a:lnSpc>
                <a:spcPct val="90000"/>
              </a:lnSpc>
            </a:pPr>
            <a:r>
              <a:rPr lang="en-US" sz="1800" dirty="0"/>
              <a:t>Extinguish/Evacuate</a:t>
            </a:r>
          </a:p>
          <a:p>
            <a:pPr lvl="3">
              <a:lnSpc>
                <a:spcPct val="90000"/>
              </a:lnSpc>
            </a:pPr>
            <a:r>
              <a:rPr lang="en-US" sz="1600" dirty="0"/>
              <a:t>Extinguish with fire extinguisher if possible, if not evacuate</a:t>
            </a:r>
          </a:p>
          <a:p>
            <a:pPr lvl="3">
              <a:lnSpc>
                <a:spcPct val="90000"/>
              </a:lnSpc>
            </a:pPr>
            <a:r>
              <a:rPr lang="en-US" sz="1600" dirty="0"/>
              <a:t>Assist others</a:t>
            </a:r>
          </a:p>
          <a:p>
            <a:pPr lvl="3">
              <a:lnSpc>
                <a:spcPct val="90000"/>
              </a:lnSpc>
            </a:pPr>
            <a:r>
              <a:rPr lang="en-US" sz="1600" dirty="0"/>
              <a:t>Do not use elevators</a:t>
            </a:r>
          </a:p>
        </p:txBody>
      </p:sp>
      <p:sp>
        <p:nvSpPr>
          <p:cNvPr id="19468" name="WordArt 12"/>
          <p:cNvSpPr>
            <a:spLocks noChangeArrowheads="1" noChangeShapeType="1" noTextEdit="1"/>
          </p:cNvSpPr>
          <p:nvPr/>
        </p:nvSpPr>
        <p:spPr bwMode="auto">
          <a:xfrm>
            <a:off x="6686550" y="3067050"/>
            <a:ext cx="819150" cy="989013"/>
          </a:xfrm>
          <a:prstGeom prst="rect">
            <a:avLst/>
          </a:prstGeom>
        </p:spPr>
        <p:txBody>
          <a:bodyPr wrap="none" fromWordArt="1">
            <a:prstTxWarp prst="textCascadeUp">
              <a:avLst>
                <a:gd name="adj" fmla="val 80236"/>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Call</a:t>
            </a:r>
          </a:p>
          <a:p>
            <a:pPr algn="ctr"/>
            <a:r>
              <a:rPr lang="en-US" sz="3600" kern="10" dirty="0">
                <a:ln w="9525">
                  <a:round/>
                  <a:headEnd/>
                  <a:tailEnd/>
                </a:ln>
                <a:gradFill rotWithShape="0">
                  <a:gsLst>
                    <a:gs pos="0">
                      <a:srgbClr val="FFE701"/>
                    </a:gs>
                    <a:gs pos="100000">
                      <a:srgbClr val="FE3E02"/>
                    </a:gs>
                  </a:gsLst>
                  <a:lin ang="5400000" scaled="1"/>
                </a:gradFill>
                <a:latin typeface="Impact"/>
              </a:rPr>
              <a:t>3333</a:t>
            </a:r>
          </a:p>
        </p:txBody>
      </p:sp>
      <p:sp>
        <p:nvSpPr>
          <p:cNvPr id="19474" name="Rectangle 18"/>
          <p:cNvSpPr>
            <a:spLocks noChangeArrowheads="1"/>
          </p:cNvSpPr>
          <p:nvPr/>
        </p:nvSpPr>
        <p:spPr bwMode="auto">
          <a:xfrm>
            <a:off x="168275" y="2193925"/>
            <a:ext cx="9144000" cy="0"/>
          </a:xfrm>
          <a:prstGeom prst="rect">
            <a:avLst/>
          </a:prstGeom>
          <a:noFill/>
          <a:ln w="9525">
            <a:noFill/>
            <a:miter lim="800000"/>
            <a:headEnd/>
            <a:tailEnd/>
          </a:ln>
          <a:effectLst/>
        </p:spPr>
        <p:txBody>
          <a:bodyPr>
            <a:spAutoFit/>
          </a:bodyPr>
          <a:lstStyle/>
          <a:p>
            <a:endParaRPr lang="en-US"/>
          </a:p>
        </p:txBody>
      </p:sp>
      <p:sp>
        <p:nvSpPr>
          <p:cNvPr id="19477" name="Rectangle 21"/>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pic>
        <p:nvPicPr>
          <p:cNvPr id="19479" name="Picture 23" descr="mr_alarm_clock_jumping_lg_clr"/>
          <p:cNvPicPr>
            <a:picLocks noChangeAspect="1" noChangeArrowheads="1" noCrop="1"/>
          </p:cNvPicPr>
          <p:nvPr/>
        </p:nvPicPr>
        <p:blipFill>
          <a:blip r:embed="rId2" cstate="print"/>
          <a:srcRect/>
          <a:stretch>
            <a:fillRect/>
          </a:stretch>
        </p:blipFill>
        <p:spPr bwMode="auto">
          <a:xfrm>
            <a:off x="5276850" y="2305050"/>
            <a:ext cx="1485900" cy="1714500"/>
          </a:xfrm>
          <a:prstGeom prst="rect">
            <a:avLst/>
          </a:prstGeom>
          <a:noFill/>
        </p:spPr>
      </p:pic>
      <p:sp>
        <p:nvSpPr>
          <p:cNvPr id="19480" name="Rectangle 24"/>
          <p:cNvSpPr>
            <a:spLocks noChangeArrowheads="1"/>
          </p:cNvSpPr>
          <p:nvPr/>
        </p:nvSpPr>
        <p:spPr bwMode="auto">
          <a:xfrm>
            <a:off x="68263" y="2714625"/>
            <a:ext cx="9144000" cy="0"/>
          </a:xfrm>
          <a:prstGeom prst="rect">
            <a:avLst/>
          </a:prstGeom>
          <a:noFill/>
          <a:ln w="9525">
            <a:noFill/>
            <a:miter lim="800000"/>
            <a:headEnd/>
            <a:tailEnd/>
          </a:ln>
          <a:effectLst/>
        </p:spPr>
        <p:txBody>
          <a:bodyPr>
            <a:spAutoFit/>
          </a:bodyPr>
          <a:lstStyle/>
          <a:p>
            <a:endParaRPr lang="en-US"/>
          </a:p>
        </p:txBody>
      </p:sp>
      <p:pic>
        <p:nvPicPr>
          <p:cNvPr id="19482" name="Picture 26" descr="mr_alarm_running_2_lg_clr"/>
          <p:cNvPicPr>
            <a:picLocks noChangeAspect="1" noChangeArrowheads="1" noCrop="1"/>
          </p:cNvPicPr>
          <p:nvPr/>
        </p:nvPicPr>
        <p:blipFill>
          <a:blip r:embed="rId3" cstate="print"/>
          <a:srcRect/>
          <a:stretch>
            <a:fillRect/>
          </a:stretch>
        </p:blipFill>
        <p:spPr bwMode="auto">
          <a:xfrm>
            <a:off x="2190750" y="1560513"/>
            <a:ext cx="1120775" cy="1336675"/>
          </a:xfrm>
          <a:prstGeom prst="rect">
            <a:avLst/>
          </a:prstGeom>
          <a:noFill/>
        </p:spPr>
      </p:pic>
      <p:pic>
        <p:nvPicPr>
          <p:cNvPr id="19483" name="Picture 27" descr="ani-fire"/>
          <p:cNvPicPr>
            <a:picLocks noChangeAspect="1" noChangeArrowheads="1" noCrop="1"/>
          </p:cNvPicPr>
          <p:nvPr/>
        </p:nvPicPr>
        <p:blipFill>
          <a:blip r:embed="rId4" cstate="print"/>
          <a:srcRect/>
          <a:stretch>
            <a:fillRect/>
          </a:stretch>
        </p:blipFill>
        <p:spPr bwMode="auto">
          <a:xfrm>
            <a:off x="6657975" y="552450"/>
            <a:ext cx="1428750" cy="17145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47650"/>
            <a:ext cx="7772400" cy="914400"/>
          </a:xfrm>
        </p:spPr>
        <p:txBody>
          <a:bodyPr/>
          <a:lstStyle/>
          <a:p>
            <a:r>
              <a:rPr lang="en-US" b="1">
                <a:solidFill>
                  <a:srgbClr val="FF3300"/>
                </a:solidFill>
              </a:rPr>
              <a:t>FIRE SAFETY</a:t>
            </a:r>
          </a:p>
        </p:txBody>
      </p:sp>
      <p:sp>
        <p:nvSpPr>
          <p:cNvPr id="20483" name="Rectangle 3"/>
          <p:cNvSpPr>
            <a:spLocks noGrp="1" noChangeArrowheads="1"/>
          </p:cNvSpPr>
          <p:nvPr>
            <p:ph type="body" sz="half" idx="1"/>
          </p:nvPr>
        </p:nvSpPr>
        <p:spPr>
          <a:xfrm>
            <a:off x="228600" y="1466850"/>
            <a:ext cx="5962650" cy="4629150"/>
          </a:xfrm>
        </p:spPr>
        <p:txBody>
          <a:bodyPr>
            <a:normAutofit/>
          </a:bodyPr>
          <a:lstStyle/>
          <a:p>
            <a:pPr>
              <a:lnSpc>
                <a:spcPct val="90000"/>
              </a:lnSpc>
            </a:pPr>
            <a:r>
              <a:rPr lang="en-US" sz="2400" dirty="0"/>
              <a:t>Fire Alarm</a:t>
            </a:r>
          </a:p>
          <a:p>
            <a:pPr lvl="1">
              <a:lnSpc>
                <a:spcPct val="90000"/>
              </a:lnSpc>
            </a:pPr>
            <a:r>
              <a:rPr lang="en-US" sz="2000" dirty="0"/>
              <a:t>When alarm sounds</a:t>
            </a:r>
          </a:p>
          <a:p>
            <a:pPr lvl="2">
              <a:lnSpc>
                <a:spcPct val="90000"/>
              </a:lnSpc>
            </a:pPr>
            <a:r>
              <a:rPr lang="en-US" sz="1800" dirty="0"/>
              <a:t>Listen for location, location will be announced as an overhead page.</a:t>
            </a:r>
          </a:p>
          <a:p>
            <a:pPr lvl="2">
              <a:lnSpc>
                <a:spcPct val="90000"/>
              </a:lnSpc>
            </a:pPr>
            <a:r>
              <a:rPr lang="en-US" sz="1800" dirty="0"/>
              <a:t>Close door if fire in in the main Hospital building or the Research building</a:t>
            </a:r>
          </a:p>
          <a:p>
            <a:pPr lvl="2">
              <a:lnSpc>
                <a:spcPct val="90000"/>
              </a:lnSpc>
            </a:pPr>
            <a:r>
              <a:rPr lang="en-US" sz="1800" dirty="0"/>
              <a:t>If fire is in the immediate area or if smoke is sighted.  Evacuate</a:t>
            </a:r>
          </a:p>
          <a:p>
            <a:pPr lvl="2">
              <a:lnSpc>
                <a:spcPct val="90000"/>
              </a:lnSpc>
            </a:pPr>
            <a:r>
              <a:rPr lang="en-US" sz="1800" dirty="0"/>
              <a:t>Evacuation routes are posted in each section/Supervisor will be responsible for assuring everyone has been evacuated</a:t>
            </a:r>
          </a:p>
          <a:p>
            <a:pPr lvl="2">
              <a:lnSpc>
                <a:spcPct val="90000"/>
              </a:lnSpc>
            </a:pPr>
            <a:r>
              <a:rPr lang="en-US" sz="1800" dirty="0"/>
              <a:t> If the Fire is located in a different fire zone (East side) Be alert  to the possibility that the fire may spread to our area.  BE PREPARED TO EVACUATE.</a:t>
            </a:r>
          </a:p>
        </p:txBody>
      </p:sp>
      <p:pic>
        <p:nvPicPr>
          <p:cNvPr id="20484" name="Picture 4" descr="alarm_ringing_hb"/>
          <p:cNvPicPr>
            <a:picLocks noChangeAspect="1" noChangeArrowheads="1" noCrop="1"/>
          </p:cNvPicPr>
          <p:nvPr/>
        </p:nvPicPr>
        <p:blipFill>
          <a:blip r:embed="rId2" cstate="print"/>
          <a:srcRect/>
          <a:stretch>
            <a:fillRect/>
          </a:stretch>
        </p:blipFill>
        <p:spPr bwMode="auto">
          <a:xfrm>
            <a:off x="5848350" y="0"/>
            <a:ext cx="3295650" cy="36957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b="1">
                <a:solidFill>
                  <a:srgbClr val="FF3300"/>
                </a:solidFill>
              </a:rPr>
              <a:t>FIRE SAFETY</a:t>
            </a:r>
          </a:p>
        </p:txBody>
      </p:sp>
      <p:sp>
        <p:nvSpPr>
          <p:cNvPr id="21507" name="Rectangle 3"/>
          <p:cNvSpPr>
            <a:spLocks noGrp="1" noChangeArrowheads="1"/>
          </p:cNvSpPr>
          <p:nvPr>
            <p:ph type="body" sz="half" idx="1"/>
          </p:nvPr>
        </p:nvSpPr>
        <p:spPr>
          <a:xfrm>
            <a:off x="685800" y="1981200"/>
            <a:ext cx="5105400" cy="4114800"/>
          </a:xfrm>
        </p:spPr>
        <p:txBody>
          <a:bodyPr/>
          <a:lstStyle/>
          <a:p>
            <a:pPr>
              <a:lnSpc>
                <a:spcPct val="90000"/>
              </a:lnSpc>
            </a:pPr>
            <a:r>
              <a:rPr lang="en-US" sz="2800"/>
              <a:t>Fire Drill (Quarterly/Each Shift)</a:t>
            </a:r>
          </a:p>
          <a:p>
            <a:pPr lvl="1">
              <a:lnSpc>
                <a:spcPct val="90000"/>
              </a:lnSpc>
            </a:pPr>
            <a:r>
              <a:rPr lang="en-US" sz="2400"/>
              <a:t>When alarm sounds, Code RED is announced or condition warrants</a:t>
            </a:r>
          </a:p>
          <a:p>
            <a:pPr lvl="2">
              <a:lnSpc>
                <a:spcPct val="90000"/>
              </a:lnSpc>
            </a:pPr>
            <a:r>
              <a:rPr lang="en-US" sz="2000"/>
              <a:t>Follow the fire drill procedures</a:t>
            </a:r>
          </a:p>
          <a:p>
            <a:pPr lvl="2">
              <a:lnSpc>
                <a:spcPct val="90000"/>
              </a:lnSpc>
            </a:pPr>
            <a:r>
              <a:rPr lang="en-US" sz="2000"/>
              <a:t>Certain personnel will be allowed to stay (determined by supervisor)</a:t>
            </a:r>
          </a:p>
          <a:p>
            <a:pPr lvl="2">
              <a:lnSpc>
                <a:spcPct val="90000"/>
              </a:lnSpc>
            </a:pPr>
            <a:r>
              <a:rPr lang="en-US" sz="2000"/>
              <a:t>Section supervisor or designee will assure that all personnel have evacuated</a:t>
            </a:r>
          </a:p>
        </p:txBody>
      </p:sp>
      <p:sp>
        <p:nvSpPr>
          <p:cNvPr id="21513" name="Rectangle 9"/>
          <p:cNvSpPr>
            <a:spLocks noChangeArrowheads="1"/>
          </p:cNvSpPr>
          <p:nvPr/>
        </p:nvSpPr>
        <p:spPr bwMode="auto">
          <a:xfrm>
            <a:off x="122238" y="2492375"/>
            <a:ext cx="9144000" cy="0"/>
          </a:xfrm>
          <a:prstGeom prst="rect">
            <a:avLst/>
          </a:prstGeom>
          <a:noFill/>
          <a:ln w="9525">
            <a:noFill/>
            <a:miter lim="800000"/>
            <a:headEnd/>
            <a:tailEnd/>
          </a:ln>
          <a:effectLst/>
        </p:spPr>
        <p:txBody>
          <a:bodyPr>
            <a:spAutoFit/>
          </a:bodyPr>
          <a:lstStyle/>
          <a:p>
            <a:endParaRPr lang="en-US"/>
          </a:p>
        </p:txBody>
      </p:sp>
      <p:sp>
        <p:nvSpPr>
          <p:cNvPr id="21516" name="Rectangle 12"/>
          <p:cNvSpPr>
            <a:spLocks noChangeArrowheads="1"/>
          </p:cNvSpPr>
          <p:nvPr/>
        </p:nvSpPr>
        <p:spPr bwMode="auto">
          <a:xfrm>
            <a:off x="284163" y="1600200"/>
            <a:ext cx="9144000" cy="0"/>
          </a:xfrm>
          <a:prstGeom prst="rect">
            <a:avLst/>
          </a:prstGeom>
          <a:noFill/>
          <a:ln w="9525">
            <a:noFill/>
            <a:miter lim="800000"/>
            <a:headEnd/>
            <a:tailEnd/>
          </a:ln>
          <a:effectLst/>
        </p:spPr>
        <p:txBody>
          <a:bodyPr>
            <a:spAutoFit/>
          </a:bodyPr>
          <a:lstStyle/>
          <a:p>
            <a:endParaRPr lang="en-US"/>
          </a:p>
        </p:txBody>
      </p:sp>
      <p:pic>
        <p:nvPicPr>
          <p:cNvPr id="21518" name="Picture 14" descr="drill_woodbox_drilling_hg_clr"/>
          <p:cNvPicPr>
            <a:picLocks noChangeAspect="1" noChangeArrowheads="1" noCrop="1"/>
          </p:cNvPicPr>
          <p:nvPr/>
        </p:nvPicPr>
        <p:blipFill>
          <a:blip r:embed="rId2" cstate="print"/>
          <a:srcRect/>
          <a:stretch>
            <a:fillRect/>
          </a:stretch>
        </p:blipFill>
        <p:spPr bwMode="auto">
          <a:xfrm>
            <a:off x="5257800" y="1646238"/>
            <a:ext cx="3268663" cy="3565525"/>
          </a:xfrm>
          <a:prstGeom prst="rect">
            <a:avLst/>
          </a:prstGeom>
          <a:noFill/>
        </p:spPr>
      </p:pic>
      <p:sp>
        <p:nvSpPr>
          <p:cNvPr id="21519" name="Rectangle 15"/>
          <p:cNvSpPr>
            <a:spLocks noChangeArrowheads="1"/>
          </p:cNvSpPr>
          <p:nvPr/>
        </p:nvSpPr>
        <p:spPr bwMode="auto">
          <a:xfrm>
            <a:off x="3175" y="3040063"/>
            <a:ext cx="9144000" cy="0"/>
          </a:xfrm>
          <a:prstGeom prst="rect">
            <a:avLst/>
          </a:prstGeom>
          <a:noFill/>
          <a:ln w="9525">
            <a:noFill/>
            <a:miter lim="800000"/>
            <a:headEnd/>
            <a:tailEnd/>
          </a:ln>
          <a:effectLst/>
        </p:spPr>
        <p:txBody>
          <a:bodyPr>
            <a:spAutoFit/>
          </a:bodyPr>
          <a:lstStyle/>
          <a:p>
            <a:endParaRPr lang="en-US"/>
          </a:p>
        </p:txBody>
      </p:sp>
      <p:pic>
        <p:nvPicPr>
          <p:cNvPr id="21521" name="Picture 17" descr="fire_md_clr"/>
          <p:cNvPicPr>
            <a:picLocks noChangeAspect="1" noChangeArrowheads="1" noCrop="1"/>
          </p:cNvPicPr>
          <p:nvPr/>
        </p:nvPicPr>
        <p:blipFill>
          <a:blip r:embed="rId3" cstate="print"/>
          <a:srcRect/>
          <a:stretch>
            <a:fillRect/>
          </a:stretch>
        </p:blipFill>
        <p:spPr bwMode="auto">
          <a:xfrm>
            <a:off x="6172200" y="3429000"/>
            <a:ext cx="2057400" cy="125888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b="1">
                <a:solidFill>
                  <a:srgbClr val="FF3300"/>
                </a:solidFill>
              </a:rPr>
              <a:t>FIRE SAFETY</a:t>
            </a:r>
          </a:p>
        </p:txBody>
      </p:sp>
      <p:sp>
        <p:nvSpPr>
          <p:cNvPr id="22531" name="Rectangle 3"/>
          <p:cNvSpPr>
            <a:spLocks noGrp="1" noChangeArrowheads="1"/>
          </p:cNvSpPr>
          <p:nvPr>
            <p:ph type="body" sz="half" idx="1"/>
          </p:nvPr>
        </p:nvSpPr>
        <p:spPr>
          <a:xfrm>
            <a:off x="685800" y="1981200"/>
            <a:ext cx="5105400" cy="4114800"/>
          </a:xfrm>
        </p:spPr>
        <p:txBody>
          <a:bodyPr>
            <a:normAutofit lnSpcReduction="10000"/>
          </a:bodyPr>
          <a:lstStyle/>
          <a:p>
            <a:r>
              <a:rPr lang="en-US" sz="2800"/>
              <a:t>Fire Prevention</a:t>
            </a:r>
          </a:p>
          <a:p>
            <a:pPr lvl="1"/>
            <a:r>
              <a:rPr lang="en-US" sz="2400"/>
              <a:t>Flammable mixture and open flames don’t mix.</a:t>
            </a:r>
          </a:p>
          <a:p>
            <a:pPr lvl="1"/>
            <a:r>
              <a:rPr lang="en-US" sz="2400"/>
              <a:t>Flammables must be properly contained.  No more than a gallon may be out in a section.</a:t>
            </a:r>
          </a:p>
          <a:p>
            <a:pPr lvl="1"/>
            <a:r>
              <a:rPr lang="en-US" sz="2400"/>
              <a:t>Use carriers when transporting.</a:t>
            </a:r>
          </a:p>
          <a:p>
            <a:pPr lvl="1"/>
            <a:r>
              <a:rPr lang="en-US" sz="2400"/>
              <a:t>Items must be 18” from ceiling.</a:t>
            </a:r>
          </a:p>
        </p:txBody>
      </p:sp>
      <p:sp>
        <p:nvSpPr>
          <p:cNvPr id="22545" name="Rectangle 17"/>
          <p:cNvSpPr>
            <a:spLocks noChangeArrowheads="1"/>
          </p:cNvSpPr>
          <p:nvPr/>
        </p:nvSpPr>
        <p:spPr bwMode="auto">
          <a:xfrm>
            <a:off x="141288" y="2417763"/>
            <a:ext cx="9144000" cy="0"/>
          </a:xfrm>
          <a:prstGeom prst="rect">
            <a:avLst/>
          </a:prstGeom>
          <a:noFill/>
          <a:ln w="9525">
            <a:noFill/>
            <a:miter lim="800000"/>
            <a:headEnd/>
            <a:tailEnd/>
          </a:ln>
          <a:effectLst/>
        </p:spPr>
        <p:txBody>
          <a:bodyPr>
            <a:spAutoFit/>
          </a:bodyPr>
          <a:lstStyle/>
          <a:p>
            <a:endParaRPr lang="en-US"/>
          </a:p>
        </p:txBody>
      </p:sp>
      <p:pic>
        <p:nvPicPr>
          <p:cNvPr id="22547" name="Picture 19" descr="test_tubes_ready_lg_clr"/>
          <p:cNvPicPr>
            <a:picLocks noChangeAspect="1" noChangeArrowheads="1" noCrop="1"/>
          </p:cNvPicPr>
          <p:nvPr/>
        </p:nvPicPr>
        <p:blipFill>
          <a:blip r:embed="rId2" cstate="print"/>
          <a:srcRect/>
          <a:stretch>
            <a:fillRect/>
          </a:stretch>
        </p:blipFill>
        <p:spPr bwMode="auto">
          <a:xfrm>
            <a:off x="6019800" y="3429000"/>
            <a:ext cx="2286000" cy="2286000"/>
          </a:xfrm>
          <a:prstGeom prst="rect">
            <a:avLst/>
          </a:prstGeom>
          <a:noFill/>
        </p:spPr>
      </p:pic>
      <p:pic>
        <p:nvPicPr>
          <p:cNvPr id="22549" name="Picture 21" descr="flam1"/>
          <p:cNvPicPr>
            <a:picLocks noChangeAspect="1" noChangeArrowheads="1"/>
          </p:cNvPicPr>
          <p:nvPr/>
        </p:nvPicPr>
        <p:blipFill>
          <a:blip r:embed="rId3" cstate="print"/>
          <a:srcRect/>
          <a:stretch>
            <a:fillRect/>
          </a:stretch>
        </p:blipFill>
        <p:spPr bwMode="auto">
          <a:xfrm>
            <a:off x="6791325" y="1228725"/>
            <a:ext cx="1803400" cy="1352550"/>
          </a:xfrm>
          <a:prstGeom prst="rect">
            <a:avLst/>
          </a:prstGeom>
          <a:noFill/>
        </p:spPr>
      </p:pic>
      <p:pic>
        <p:nvPicPr>
          <p:cNvPr id="22544" name="Picture 16" descr="flammable_hb"/>
          <p:cNvPicPr>
            <a:picLocks noChangeAspect="1" noChangeArrowheads="1" noCrop="1"/>
          </p:cNvPicPr>
          <p:nvPr/>
        </p:nvPicPr>
        <p:blipFill>
          <a:blip r:embed="rId4" cstate="print"/>
          <a:srcRect/>
          <a:stretch>
            <a:fillRect/>
          </a:stretch>
        </p:blipFill>
        <p:spPr bwMode="auto">
          <a:xfrm>
            <a:off x="5983288" y="1981200"/>
            <a:ext cx="1447800" cy="14478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72" name="Picture 20" descr="woman_spraying_fire_e_a_hb"/>
          <p:cNvPicPr>
            <a:picLocks noChangeAspect="1" noChangeArrowheads="1" noCrop="1"/>
          </p:cNvPicPr>
          <p:nvPr/>
        </p:nvPicPr>
        <p:blipFill>
          <a:blip r:embed="rId2" cstate="print"/>
          <a:srcRect/>
          <a:stretch>
            <a:fillRect/>
          </a:stretch>
        </p:blipFill>
        <p:spPr bwMode="auto">
          <a:xfrm>
            <a:off x="3052991" y="152399"/>
            <a:ext cx="2234971" cy="2049463"/>
          </a:xfrm>
          <a:prstGeom prst="rect">
            <a:avLst/>
          </a:prstGeom>
          <a:noFill/>
        </p:spPr>
      </p:pic>
      <p:sp>
        <p:nvSpPr>
          <p:cNvPr id="23554" name="Rectangle 2"/>
          <p:cNvSpPr>
            <a:spLocks noGrp="1" noChangeArrowheads="1"/>
          </p:cNvSpPr>
          <p:nvPr>
            <p:ph type="title"/>
          </p:nvPr>
        </p:nvSpPr>
        <p:spPr>
          <a:xfrm>
            <a:off x="685800" y="609600"/>
            <a:ext cx="3448050" cy="1143000"/>
          </a:xfrm>
        </p:spPr>
        <p:txBody>
          <a:bodyPr/>
          <a:lstStyle/>
          <a:p>
            <a:r>
              <a:rPr lang="en-US" b="1" dirty="0">
                <a:solidFill>
                  <a:srgbClr val="FF3300"/>
                </a:solidFill>
              </a:rPr>
              <a:t>FIRE SAFETY</a:t>
            </a:r>
          </a:p>
        </p:txBody>
      </p:sp>
      <p:sp>
        <p:nvSpPr>
          <p:cNvPr id="23555" name="Rectangle 3"/>
          <p:cNvSpPr>
            <a:spLocks noGrp="1" noChangeArrowheads="1"/>
          </p:cNvSpPr>
          <p:nvPr>
            <p:ph type="body" sz="half" idx="1"/>
          </p:nvPr>
        </p:nvSpPr>
        <p:spPr>
          <a:xfrm>
            <a:off x="685800" y="1981200"/>
            <a:ext cx="5105400" cy="4114800"/>
          </a:xfrm>
        </p:spPr>
        <p:txBody>
          <a:bodyPr>
            <a:normAutofit/>
          </a:bodyPr>
          <a:lstStyle/>
          <a:p>
            <a:pPr>
              <a:lnSpc>
                <a:spcPct val="90000"/>
              </a:lnSpc>
            </a:pPr>
            <a:r>
              <a:rPr lang="en-US" sz="2800" b="1" dirty="0"/>
              <a:t>Fire Prevention Training</a:t>
            </a:r>
          </a:p>
          <a:p>
            <a:pPr lvl="1">
              <a:lnSpc>
                <a:spcPct val="90000"/>
              </a:lnSpc>
            </a:pPr>
            <a:r>
              <a:rPr lang="en-US" sz="2400" b="1" dirty="0" smtClean="0"/>
              <a:t>RACE</a:t>
            </a:r>
          </a:p>
          <a:p>
            <a:pPr lvl="2">
              <a:lnSpc>
                <a:spcPct val="90000"/>
              </a:lnSpc>
            </a:pPr>
            <a:r>
              <a:rPr lang="en-US" sz="2200" b="1" dirty="0" smtClean="0"/>
              <a:t>Rescue</a:t>
            </a:r>
          </a:p>
          <a:p>
            <a:pPr lvl="2">
              <a:lnSpc>
                <a:spcPct val="90000"/>
              </a:lnSpc>
            </a:pPr>
            <a:r>
              <a:rPr lang="en-US" sz="2200" b="1" dirty="0" smtClean="0"/>
              <a:t>Alarm</a:t>
            </a:r>
          </a:p>
          <a:p>
            <a:pPr lvl="2">
              <a:lnSpc>
                <a:spcPct val="90000"/>
              </a:lnSpc>
            </a:pPr>
            <a:r>
              <a:rPr lang="en-US" sz="2200" b="1" dirty="0" smtClean="0"/>
              <a:t>Contain</a:t>
            </a:r>
          </a:p>
          <a:p>
            <a:pPr lvl="2">
              <a:lnSpc>
                <a:spcPct val="90000"/>
              </a:lnSpc>
            </a:pPr>
            <a:r>
              <a:rPr lang="en-US" sz="2200" b="1" dirty="0" smtClean="0"/>
              <a:t>Extinguish/Evacuate</a:t>
            </a:r>
          </a:p>
          <a:p>
            <a:pPr lvl="1">
              <a:lnSpc>
                <a:spcPct val="90000"/>
              </a:lnSpc>
            </a:pPr>
            <a:r>
              <a:rPr lang="en-US" sz="2400" b="1" dirty="0" smtClean="0"/>
              <a:t>PASS</a:t>
            </a:r>
            <a:endParaRPr lang="en-US" sz="2400" b="1" dirty="0"/>
          </a:p>
          <a:p>
            <a:pPr lvl="3">
              <a:lnSpc>
                <a:spcPct val="90000"/>
              </a:lnSpc>
            </a:pPr>
            <a:r>
              <a:rPr lang="en-US" b="1" dirty="0" smtClean="0"/>
              <a:t>Pull Pin</a:t>
            </a:r>
          </a:p>
          <a:p>
            <a:pPr lvl="3">
              <a:lnSpc>
                <a:spcPct val="90000"/>
              </a:lnSpc>
            </a:pPr>
            <a:r>
              <a:rPr lang="en-US" b="1" dirty="0" smtClean="0"/>
              <a:t>Aim</a:t>
            </a:r>
          </a:p>
          <a:p>
            <a:pPr lvl="3">
              <a:lnSpc>
                <a:spcPct val="90000"/>
              </a:lnSpc>
            </a:pPr>
            <a:r>
              <a:rPr lang="en-US" b="1" dirty="0" smtClean="0"/>
              <a:t>Squeeze</a:t>
            </a:r>
          </a:p>
          <a:p>
            <a:pPr lvl="3">
              <a:lnSpc>
                <a:spcPct val="90000"/>
              </a:lnSpc>
            </a:pPr>
            <a:r>
              <a:rPr lang="en-US" b="1" dirty="0" smtClean="0"/>
              <a:t>Sweep</a:t>
            </a:r>
          </a:p>
          <a:p>
            <a:pPr lvl="2">
              <a:lnSpc>
                <a:spcPct val="90000"/>
              </a:lnSpc>
              <a:buFontTx/>
              <a:buNone/>
            </a:pPr>
            <a:endParaRPr lang="en-US" sz="2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905125"/>
            <a:ext cx="3428998" cy="21240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sz="half" idx="1"/>
          </p:nvPr>
        </p:nvSpPr>
        <p:spPr>
          <a:xfrm>
            <a:off x="247650" y="1371600"/>
            <a:ext cx="4495800" cy="4800600"/>
          </a:xfrm>
        </p:spPr>
        <p:txBody>
          <a:bodyPr>
            <a:normAutofit/>
          </a:bodyPr>
          <a:lstStyle/>
          <a:p>
            <a:pPr>
              <a:lnSpc>
                <a:spcPct val="80000"/>
              </a:lnSpc>
            </a:pPr>
            <a:r>
              <a:rPr lang="en-US" sz="2400" b="1"/>
              <a:t>Lab General</a:t>
            </a:r>
          </a:p>
          <a:p>
            <a:pPr>
              <a:lnSpc>
                <a:spcPct val="80000"/>
              </a:lnSpc>
            </a:pPr>
            <a:r>
              <a:rPr lang="en-US" sz="2400" b="1"/>
              <a:t>Fire Safety</a:t>
            </a:r>
          </a:p>
          <a:p>
            <a:pPr>
              <a:lnSpc>
                <a:spcPct val="80000"/>
              </a:lnSpc>
            </a:pPr>
            <a:r>
              <a:rPr lang="en-US" sz="2400" b="1"/>
              <a:t>Electrical Safety</a:t>
            </a:r>
          </a:p>
          <a:p>
            <a:pPr>
              <a:lnSpc>
                <a:spcPct val="80000"/>
              </a:lnSpc>
            </a:pPr>
            <a:r>
              <a:rPr lang="en-US" sz="2400" b="1"/>
              <a:t>Biological Hazards</a:t>
            </a:r>
          </a:p>
          <a:p>
            <a:pPr>
              <a:lnSpc>
                <a:spcPct val="80000"/>
              </a:lnSpc>
            </a:pPr>
            <a:r>
              <a:rPr lang="en-US" sz="2400" b="1"/>
              <a:t>Biological Safety Cabinets</a:t>
            </a:r>
          </a:p>
          <a:p>
            <a:pPr>
              <a:lnSpc>
                <a:spcPct val="80000"/>
              </a:lnSpc>
            </a:pPr>
            <a:r>
              <a:rPr lang="en-US" sz="2400" b="1"/>
              <a:t>Compressed Gases</a:t>
            </a:r>
          </a:p>
          <a:p>
            <a:pPr>
              <a:lnSpc>
                <a:spcPct val="80000"/>
              </a:lnSpc>
            </a:pPr>
            <a:r>
              <a:rPr lang="en-US" sz="2400" b="1"/>
              <a:t>Radiation Safety</a:t>
            </a:r>
          </a:p>
          <a:p>
            <a:pPr>
              <a:lnSpc>
                <a:spcPct val="80000"/>
              </a:lnSpc>
            </a:pPr>
            <a:r>
              <a:rPr lang="en-US" sz="2400" b="1"/>
              <a:t>Chemical Hazards</a:t>
            </a:r>
          </a:p>
          <a:p>
            <a:pPr>
              <a:lnSpc>
                <a:spcPct val="80000"/>
              </a:lnSpc>
            </a:pPr>
            <a:r>
              <a:rPr lang="en-US" sz="2400" b="1"/>
              <a:t>Chemical Hygiene</a:t>
            </a:r>
          </a:p>
          <a:p>
            <a:pPr>
              <a:lnSpc>
                <a:spcPct val="80000"/>
              </a:lnSpc>
            </a:pPr>
            <a:r>
              <a:rPr lang="en-US" sz="2400" b="1"/>
              <a:t>HAZCOM</a:t>
            </a:r>
          </a:p>
          <a:p>
            <a:pPr>
              <a:lnSpc>
                <a:spcPct val="80000"/>
              </a:lnSpc>
            </a:pPr>
            <a:r>
              <a:rPr lang="en-US" sz="2400" b="1"/>
              <a:t>TB Exposure</a:t>
            </a:r>
          </a:p>
          <a:p>
            <a:pPr>
              <a:lnSpc>
                <a:spcPct val="80000"/>
              </a:lnSpc>
            </a:pPr>
            <a:endParaRPr lang="en-US" sz="2400" b="1"/>
          </a:p>
        </p:txBody>
      </p:sp>
      <p:sp>
        <p:nvSpPr>
          <p:cNvPr id="4100" name="Rectangle 4"/>
          <p:cNvSpPr>
            <a:spLocks noGrp="1" noChangeArrowheads="1"/>
          </p:cNvSpPr>
          <p:nvPr>
            <p:ph sz="half" idx="2"/>
          </p:nvPr>
        </p:nvSpPr>
        <p:spPr>
          <a:xfrm>
            <a:off x="4648200" y="1085850"/>
            <a:ext cx="4191000" cy="5010150"/>
          </a:xfrm>
        </p:spPr>
        <p:txBody>
          <a:bodyPr>
            <a:normAutofit/>
          </a:bodyPr>
          <a:lstStyle/>
          <a:p>
            <a:pPr>
              <a:lnSpc>
                <a:spcPct val="80000"/>
              </a:lnSpc>
            </a:pPr>
            <a:r>
              <a:rPr lang="en-US" sz="2400" b="1" dirty="0"/>
              <a:t>Lab/Regulated waste Disposal</a:t>
            </a:r>
          </a:p>
          <a:p>
            <a:pPr>
              <a:lnSpc>
                <a:spcPct val="80000"/>
              </a:lnSpc>
            </a:pPr>
            <a:r>
              <a:rPr lang="en-US" sz="2400" b="1" dirty="0"/>
              <a:t>Hazardous Waste reduction</a:t>
            </a:r>
          </a:p>
          <a:p>
            <a:pPr>
              <a:lnSpc>
                <a:spcPct val="80000"/>
              </a:lnSpc>
            </a:pPr>
            <a:r>
              <a:rPr lang="en-US" sz="2400" b="1" dirty="0"/>
              <a:t>Accident Reporting</a:t>
            </a:r>
          </a:p>
          <a:p>
            <a:pPr>
              <a:lnSpc>
                <a:spcPct val="80000"/>
              </a:lnSpc>
            </a:pPr>
            <a:r>
              <a:rPr lang="en-US" sz="2400" b="1" dirty="0"/>
              <a:t>Internal/External Disaster Preparedness</a:t>
            </a:r>
          </a:p>
          <a:p>
            <a:pPr>
              <a:lnSpc>
                <a:spcPct val="80000"/>
              </a:lnSpc>
            </a:pPr>
            <a:r>
              <a:rPr lang="en-US" sz="2400" b="1" dirty="0"/>
              <a:t>Evacuation Plan</a:t>
            </a:r>
          </a:p>
          <a:p>
            <a:pPr>
              <a:lnSpc>
                <a:spcPct val="80000"/>
              </a:lnSpc>
            </a:pPr>
            <a:r>
              <a:rPr lang="en-US" sz="2400" b="1" dirty="0"/>
              <a:t>Latex Precaution</a:t>
            </a:r>
          </a:p>
          <a:p>
            <a:pPr>
              <a:lnSpc>
                <a:spcPct val="80000"/>
              </a:lnSpc>
            </a:pPr>
            <a:r>
              <a:rPr lang="en-US" sz="2400" b="1" dirty="0"/>
              <a:t>Shipping Infectious Substances</a:t>
            </a:r>
          </a:p>
          <a:p>
            <a:pPr>
              <a:lnSpc>
                <a:spcPct val="80000"/>
              </a:lnSpc>
            </a:pPr>
            <a:r>
              <a:rPr lang="en-US" sz="2400" b="1" dirty="0"/>
              <a:t>Lab Ergonomics</a:t>
            </a:r>
          </a:p>
          <a:p>
            <a:pPr>
              <a:lnSpc>
                <a:spcPct val="80000"/>
              </a:lnSpc>
            </a:pPr>
            <a:r>
              <a:rPr lang="en-US" sz="2400" b="1" dirty="0"/>
              <a:t>Formaldehyde Program</a:t>
            </a:r>
          </a:p>
          <a:p>
            <a:pPr>
              <a:lnSpc>
                <a:spcPct val="80000"/>
              </a:lnSpc>
            </a:pPr>
            <a:r>
              <a:rPr lang="en-US" sz="2400" b="1" dirty="0"/>
              <a:t>Noise Exposure</a:t>
            </a:r>
          </a:p>
        </p:txBody>
      </p:sp>
      <p:sp>
        <p:nvSpPr>
          <p:cNvPr id="4098" name="Rectangle 2"/>
          <p:cNvSpPr>
            <a:spLocks noGrp="1" noChangeArrowheads="1"/>
          </p:cNvSpPr>
          <p:nvPr>
            <p:ph type="title"/>
          </p:nvPr>
        </p:nvSpPr>
        <p:spPr>
          <a:xfrm>
            <a:off x="685800" y="266700"/>
            <a:ext cx="7772400" cy="730250"/>
          </a:xfrm>
        </p:spPr>
        <p:txBody>
          <a:bodyPr/>
          <a:lstStyle/>
          <a:p>
            <a:r>
              <a:rPr lang="en-US" sz="4000" b="1">
                <a:solidFill>
                  <a:srgbClr val="33CC33"/>
                </a:solidFill>
              </a:rPr>
              <a:t>ANNUAL SAFETY BRIEF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5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99">
                                            <p:txEl>
                                              <p:pRg st="6" end="6"/>
                                            </p:txEl>
                                          </p:spTgt>
                                        </p:tgtEl>
                                        <p:attrNameLst>
                                          <p:attrName>style.visibility</p:attrName>
                                        </p:attrNameLst>
                                      </p:cBhvr>
                                      <p:to>
                                        <p:strVal val="visible"/>
                                      </p:to>
                                    </p:set>
                                    <p:anim calcmode="lin" valueType="num">
                                      <p:cBhvr additive="base">
                                        <p:cTn id="43" dur="5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99">
                                            <p:txEl>
                                              <p:pRg st="7" end="7"/>
                                            </p:txEl>
                                          </p:spTgt>
                                        </p:tgtEl>
                                        <p:attrNameLst>
                                          <p:attrName>style.visibility</p:attrName>
                                        </p:attrNameLst>
                                      </p:cBhvr>
                                      <p:to>
                                        <p:strVal val="visible"/>
                                      </p:to>
                                    </p:set>
                                    <p:anim calcmode="lin" valueType="num">
                                      <p:cBhvr additive="base">
                                        <p:cTn id="49" dur="500" fill="hold"/>
                                        <p:tgtEl>
                                          <p:spTgt spid="409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0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99">
                                            <p:txEl>
                                              <p:pRg st="8" end="8"/>
                                            </p:txEl>
                                          </p:spTgt>
                                        </p:tgtEl>
                                        <p:attrNameLst>
                                          <p:attrName>style.visibility</p:attrName>
                                        </p:attrNameLst>
                                      </p:cBhvr>
                                      <p:to>
                                        <p:strVal val="visible"/>
                                      </p:to>
                                    </p:set>
                                    <p:anim calcmode="lin" valueType="num">
                                      <p:cBhvr additive="base">
                                        <p:cTn id="55" dur="500" fill="hold"/>
                                        <p:tgtEl>
                                          <p:spTgt spid="409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09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99">
                                            <p:txEl>
                                              <p:pRg st="9" end="9"/>
                                            </p:txEl>
                                          </p:spTgt>
                                        </p:tgtEl>
                                        <p:attrNameLst>
                                          <p:attrName>style.visibility</p:attrName>
                                        </p:attrNameLst>
                                      </p:cBhvr>
                                      <p:to>
                                        <p:strVal val="visible"/>
                                      </p:to>
                                    </p:set>
                                    <p:anim calcmode="lin" valueType="num">
                                      <p:cBhvr additive="base">
                                        <p:cTn id="61" dur="500" fill="hold"/>
                                        <p:tgtEl>
                                          <p:spTgt spid="4099">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9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99">
                                            <p:txEl>
                                              <p:pRg st="10" end="10"/>
                                            </p:txEl>
                                          </p:spTgt>
                                        </p:tgtEl>
                                        <p:attrNameLst>
                                          <p:attrName>style.visibility</p:attrName>
                                        </p:attrNameLst>
                                      </p:cBhvr>
                                      <p:to>
                                        <p:strVal val="visible"/>
                                      </p:to>
                                    </p:set>
                                    <p:anim calcmode="lin" valueType="num">
                                      <p:cBhvr additive="base">
                                        <p:cTn id="67" dur="500" fill="hold"/>
                                        <p:tgtEl>
                                          <p:spTgt spid="4099">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09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4100">
                                            <p:txEl>
                                              <p:pRg st="0" end="0"/>
                                            </p:txEl>
                                          </p:spTgt>
                                        </p:tgtEl>
                                        <p:attrNameLst>
                                          <p:attrName>style.visibility</p:attrName>
                                        </p:attrNameLst>
                                      </p:cBhvr>
                                      <p:to>
                                        <p:strVal val="visible"/>
                                      </p:to>
                                    </p:set>
                                    <p:anim calcmode="lin" valueType="num">
                                      <p:cBhvr additive="base">
                                        <p:cTn id="73" dur="500" fill="hold"/>
                                        <p:tgtEl>
                                          <p:spTgt spid="4100">
                                            <p:txEl>
                                              <p:pRg st="0" end="0"/>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1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4100">
                                            <p:txEl>
                                              <p:pRg st="1" end="1"/>
                                            </p:txEl>
                                          </p:spTgt>
                                        </p:tgtEl>
                                        <p:attrNameLst>
                                          <p:attrName>style.visibility</p:attrName>
                                        </p:attrNameLst>
                                      </p:cBhvr>
                                      <p:to>
                                        <p:strVal val="visible"/>
                                      </p:to>
                                    </p:set>
                                    <p:anim calcmode="lin" valueType="num">
                                      <p:cBhvr additive="base">
                                        <p:cTn id="79" dur="500" fill="hold"/>
                                        <p:tgtEl>
                                          <p:spTgt spid="4100">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41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4100">
                                            <p:txEl>
                                              <p:pRg st="2" end="2"/>
                                            </p:txEl>
                                          </p:spTgt>
                                        </p:tgtEl>
                                        <p:attrNameLst>
                                          <p:attrName>style.visibility</p:attrName>
                                        </p:attrNameLst>
                                      </p:cBhvr>
                                      <p:to>
                                        <p:strVal val="visible"/>
                                      </p:to>
                                    </p:set>
                                    <p:anim calcmode="lin" valueType="num">
                                      <p:cBhvr additive="base">
                                        <p:cTn id="85" dur="500" fill="hold"/>
                                        <p:tgtEl>
                                          <p:spTgt spid="4100">
                                            <p:txEl>
                                              <p:pRg st="2" end="2"/>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41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4100">
                                            <p:txEl>
                                              <p:pRg st="3" end="3"/>
                                            </p:txEl>
                                          </p:spTgt>
                                        </p:tgtEl>
                                        <p:attrNameLst>
                                          <p:attrName>style.visibility</p:attrName>
                                        </p:attrNameLst>
                                      </p:cBhvr>
                                      <p:to>
                                        <p:strVal val="visible"/>
                                      </p:to>
                                    </p:set>
                                    <p:anim calcmode="lin" valueType="num">
                                      <p:cBhvr additive="base">
                                        <p:cTn id="91" dur="500" fill="hold"/>
                                        <p:tgtEl>
                                          <p:spTgt spid="4100">
                                            <p:txEl>
                                              <p:pRg st="3" end="3"/>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41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100">
                                            <p:txEl>
                                              <p:pRg st="4" end="4"/>
                                            </p:txEl>
                                          </p:spTgt>
                                        </p:tgtEl>
                                        <p:attrNameLst>
                                          <p:attrName>style.visibility</p:attrName>
                                        </p:attrNameLst>
                                      </p:cBhvr>
                                      <p:to>
                                        <p:strVal val="visible"/>
                                      </p:to>
                                    </p:set>
                                    <p:anim calcmode="lin" valueType="num">
                                      <p:cBhvr additive="base">
                                        <p:cTn id="97" dur="500" fill="hold"/>
                                        <p:tgtEl>
                                          <p:spTgt spid="4100">
                                            <p:txEl>
                                              <p:pRg st="4" end="4"/>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41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4100">
                                            <p:txEl>
                                              <p:pRg st="5" end="5"/>
                                            </p:txEl>
                                          </p:spTgt>
                                        </p:tgtEl>
                                        <p:attrNameLst>
                                          <p:attrName>style.visibility</p:attrName>
                                        </p:attrNameLst>
                                      </p:cBhvr>
                                      <p:to>
                                        <p:strVal val="visible"/>
                                      </p:to>
                                    </p:set>
                                    <p:anim calcmode="lin" valueType="num">
                                      <p:cBhvr additive="base">
                                        <p:cTn id="103" dur="500" fill="hold"/>
                                        <p:tgtEl>
                                          <p:spTgt spid="4100">
                                            <p:txEl>
                                              <p:pRg st="5" end="5"/>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1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4100">
                                            <p:txEl>
                                              <p:pRg st="6" end="6"/>
                                            </p:txEl>
                                          </p:spTgt>
                                        </p:tgtEl>
                                        <p:attrNameLst>
                                          <p:attrName>style.visibility</p:attrName>
                                        </p:attrNameLst>
                                      </p:cBhvr>
                                      <p:to>
                                        <p:strVal val="visible"/>
                                      </p:to>
                                    </p:set>
                                    <p:anim calcmode="lin" valueType="num">
                                      <p:cBhvr additive="base">
                                        <p:cTn id="109" dur="500" fill="hold"/>
                                        <p:tgtEl>
                                          <p:spTgt spid="4100">
                                            <p:txEl>
                                              <p:pRg st="6" end="6"/>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410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4100">
                                            <p:txEl>
                                              <p:pRg st="7" end="7"/>
                                            </p:txEl>
                                          </p:spTgt>
                                        </p:tgtEl>
                                        <p:attrNameLst>
                                          <p:attrName>style.visibility</p:attrName>
                                        </p:attrNameLst>
                                      </p:cBhvr>
                                      <p:to>
                                        <p:strVal val="visible"/>
                                      </p:to>
                                    </p:set>
                                    <p:anim calcmode="lin" valueType="num">
                                      <p:cBhvr additive="base">
                                        <p:cTn id="115" dur="500" fill="hold"/>
                                        <p:tgtEl>
                                          <p:spTgt spid="4100">
                                            <p:txEl>
                                              <p:pRg st="7" end="7"/>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10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4100">
                                            <p:txEl>
                                              <p:pRg st="8" end="8"/>
                                            </p:txEl>
                                          </p:spTgt>
                                        </p:tgtEl>
                                        <p:attrNameLst>
                                          <p:attrName>style.visibility</p:attrName>
                                        </p:attrNameLst>
                                      </p:cBhvr>
                                      <p:to>
                                        <p:strVal val="visible"/>
                                      </p:to>
                                    </p:set>
                                    <p:anim calcmode="lin" valueType="num">
                                      <p:cBhvr additive="base">
                                        <p:cTn id="121" dur="500" fill="hold"/>
                                        <p:tgtEl>
                                          <p:spTgt spid="4100">
                                            <p:txEl>
                                              <p:pRg st="8" end="8"/>
                                            </p:txEl>
                                          </p:spTgt>
                                        </p:tgtEl>
                                        <p:attrNameLst>
                                          <p:attrName>ppt_x</p:attrName>
                                        </p:attrNameLst>
                                      </p:cBhvr>
                                      <p:tavLst>
                                        <p:tav tm="0">
                                          <p:val>
                                            <p:strVal val="1+#ppt_w/2"/>
                                          </p:val>
                                        </p:tav>
                                        <p:tav tm="100000">
                                          <p:val>
                                            <p:strVal val="#ppt_x"/>
                                          </p:val>
                                        </p:tav>
                                      </p:tavLst>
                                    </p:anim>
                                    <p:anim calcmode="lin" valueType="num">
                                      <p:cBhvr additive="base">
                                        <p:cTn id="122" dur="500" fill="hold"/>
                                        <p:tgtEl>
                                          <p:spTgt spid="410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2" fill="hold" grpId="0" nodeType="clickEffect">
                                  <p:stCondLst>
                                    <p:cond delay="0"/>
                                  </p:stCondLst>
                                  <p:childTnLst>
                                    <p:set>
                                      <p:cBhvr>
                                        <p:cTn id="126" dur="1" fill="hold">
                                          <p:stCondLst>
                                            <p:cond delay="0"/>
                                          </p:stCondLst>
                                        </p:cTn>
                                        <p:tgtEl>
                                          <p:spTgt spid="4100">
                                            <p:txEl>
                                              <p:pRg st="9" end="9"/>
                                            </p:txEl>
                                          </p:spTgt>
                                        </p:tgtEl>
                                        <p:attrNameLst>
                                          <p:attrName>style.visibility</p:attrName>
                                        </p:attrNameLst>
                                      </p:cBhvr>
                                      <p:to>
                                        <p:strVal val="visible"/>
                                      </p:to>
                                    </p:set>
                                    <p:anim calcmode="lin" valueType="num">
                                      <p:cBhvr additive="base">
                                        <p:cTn id="127" dur="500" fill="hold"/>
                                        <p:tgtEl>
                                          <p:spTgt spid="4100">
                                            <p:txEl>
                                              <p:pRg st="9" end="9"/>
                                            </p:txEl>
                                          </p:spTgt>
                                        </p:tgtEl>
                                        <p:attrNameLst>
                                          <p:attrName>ppt_x</p:attrName>
                                        </p:attrNameLst>
                                      </p:cBhvr>
                                      <p:tavLst>
                                        <p:tav tm="0">
                                          <p:val>
                                            <p:strVal val="1+#ppt_w/2"/>
                                          </p:val>
                                        </p:tav>
                                        <p:tav tm="100000">
                                          <p:val>
                                            <p:strVal val="#ppt_x"/>
                                          </p:val>
                                        </p:tav>
                                      </p:tavLst>
                                    </p:anim>
                                    <p:anim calcmode="lin" valueType="num">
                                      <p:cBhvr additive="base">
                                        <p:cTn id="128" dur="500" fill="hold"/>
                                        <p:tgtEl>
                                          <p:spTgt spid="4100">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P spid="4100"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lightning_horizontal_2_mw"/>
          <p:cNvPicPr>
            <a:picLocks noChangeAspect="1" noChangeArrowheads="1" noCrop="1"/>
          </p:cNvPicPr>
          <p:nvPr/>
        </p:nvPicPr>
        <p:blipFill>
          <a:blip r:embed="rId3" cstate="print"/>
          <a:srcRect/>
          <a:stretch>
            <a:fillRect/>
          </a:stretch>
        </p:blipFill>
        <p:spPr bwMode="auto">
          <a:xfrm>
            <a:off x="1152525" y="609600"/>
            <a:ext cx="6838950" cy="1216025"/>
          </a:xfrm>
          <a:prstGeom prst="rect">
            <a:avLst/>
          </a:prstGeom>
          <a:noFill/>
        </p:spPr>
      </p:pic>
      <p:sp>
        <p:nvSpPr>
          <p:cNvPr id="24578" name="Rectangle 2"/>
          <p:cNvSpPr>
            <a:spLocks noGrp="1" noChangeArrowheads="1"/>
          </p:cNvSpPr>
          <p:nvPr>
            <p:ph type="title"/>
          </p:nvPr>
        </p:nvSpPr>
        <p:spPr/>
        <p:txBody>
          <a:bodyPr/>
          <a:lstStyle/>
          <a:p>
            <a:r>
              <a:rPr lang="en-US" b="1">
                <a:solidFill>
                  <a:srgbClr val="FF6600"/>
                </a:solidFill>
              </a:rPr>
              <a:t>ELECTRICAL SAFETY</a:t>
            </a:r>
          </a:p>
        </p:txBody>
      </p:sp>
      <p:sp>
        <p:nvSpPr>
          <p:cNvPr id="24579" name="Rectangle 3"/>
          <p:cNvSpPr>
            <a:spLocks noGrp="1" noChangeArrowheads="1"/>
          </p:cNvSpPr>
          <p:nvPr>
            <p:ph type="body" sz="half" idx="1"/>
          </p:nvPr>
        </p:nvSpPr>
        <p:spPr>
          <a:xfrm>
            <a:off x="228600" y="1981200"/>
            <a:ext cx="6172200" cy="4114800"/>
          </a:xfrm>
        </p:spPr>
        <p:txBody>
          <a:bodyPr/>
          <a:lstStyle/>
          <a:p>
            <a:pPr lvl="1"/>
            <a:r>
              <a:rPr lang="en-US" sz="2400" dirty="0"/>
              <a:t>All Electrical shocks (including small tingles) must be reported.</a:t>
            </a:r>
          </a:p>
          <a:p>
            <a:pPr lvl="2"/>
            <a:r>
              <a:rPr lang="en-US" sz="2000" dirty="0"/>
              <a:t>Power off/Unplug instrument.</a:t>
            </a:r>
          </a:p>
          <a:p>
            <a:pPr lvl="2"/>
            <a:r>
              <a:rPr lang="en-US" sz="2000" dirty="0"/>
              <a:t>Do not try to use or repair</a:t>
            </a:r>
          </a:p>
          <a:p>
            <a:pPr lvl="2"/>
            <a:r>
              <a:rPr lang="en-US" sz="2000" dirty="0"/>
              <a:t>Instruments must be repaired by qualified personnel</a:t>
            </a:r>
          </a:p>
          <a:p>
            <a:pPr lvl="2"/>
            <a:r>
              <a:rPr lang="en-US" sz="2000" dirty="0"/>
              <a:t>Building electrical will be repaired by the Engineering Department</a:t>
            </a:r>
          </a:p>
        </p:txBody>
      </p:sp>
      <p:pic>
        <p:nvPicPr>
          <p:cNvPr id="24585" name="Picture 9" descr="electrician_charred_hb"/>
          <p:cNvPicPr>
            <a:picLocks noChangeAspect="1" noChangeArrowheads="1" noCrop="1"/>
          </p:cNvPicPr>
          <p:nvPr/>
        </p:nvPicPr>
        <p:blipFill>
          <a:blip r:embed="rId4" cstate="print"/>
          <a:srcRect/>
          <a:stretch>
            <a:fillRect/>
          </a:stretch>
        </p:blipFill>
        <p:spPr bwMode="auto">
          <a:xfrm>
            <a:off x="6324600" y="2514600"/>
            <a:ext cx="2378075" cy="3565525"/>
          </a:xfrm>
          <a:prstGeom prst="rect">
            <a:avLst/>
          </a:prstGeom>
          <a:noFill/>
        </p:spPr>
      </p:pic>
    </p:spTree>
  </p:cSld>
  <p:clrMapOvr>
    <a:masterClrMapping/>
  </p:clrMapOvr>
  <p:transition>
    <p:sndAc>
      <p:stSnd>
        <p:snd r:embed="rId2" name="voltage.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ightning_horizontal_2_mw"/>
          <p:cNvPicPr>
            <a:picLocks noChangeAspect="1" noChangeArrowheads="1" noCrop="1"/>
          </p:cNvPicPr>
          <p:nvPr/>
        </p:nvPicPr>
        <p:blipFill>
          <a:blip r:embed="rId2" cstate="print"/>
          <a:srcRect/>
          <a:stretch>
            <a:fillRect/>
          </a:stretch>
        </p:blipFill>
        <p:spPr bwMode="auto">
          <a:xfrm>
            <a:off x="1152525" y="609600"/>
            <a:ext cx="6838950" cy="1216025"/>
          </a:xfrm>
          <a:prstGeom prst="rect">
            <a:avLst/>
          </a:prstGeom>
          <a:noFill/>
        </p:spPr>
      </p:pic>
      <p:sp>
        <p:nvSpPr>
          <p:cNvPr id="28675" name="Rectangle 3"/>
          <p:cNvSpPr>
            <a:spLocks noGrp="1" noChangeArrowheads="1"/>
          </p:cNvSpPr>
          <p:nvPr>
            <p:ph type="title"/>
          </p:nvPr>
        </p:nvSpPr>
        <p:spPr/>
        <p:txBody>
          <a:bodyPr/>
          <a:lstStyle/>
          <a:p>
            <a:r>
              <a:rPr lang="en-US" b="1">
                <a:solidFill>
                  <a:srgbClr val="FF6600"/>
                </a:solidFill>
              </a:rPr>
              <a:t>ELECTRICAL SAFETY</a:t>
            </a:r>
          </a:p>
        </p:txBody>
      </p:sp>
      <p:sp>
        <p:nvSpPr>
          <p:cNvPr id="28676" name="Rectangle 4"/>
          <p:cNvSpPr>
            <a:spLocks noGrp="1" noChangeArrowheads="1"/>
          </p:cNvSpPr>
          <p:nvPr>
            <p:ph type="body" sz="half" idx="1"/>
          </p:nvPr>
        </p:nvSpPr>
        <p:spPr>
          <a:xfrm>
            <a:off x="228600" y="1981200"/>
            <a:ext cx="6172200" cy="4114800"/>
          </a:xfrm>
        </p:spPr>
        <p:txBody>
          <a:bodyPr/>
          <a:lstStyle/>
          <a:p>
            <a:pPr lvl="1"/>
            <a:r>
              <a:rPr lang="en-US"/>
              <a:t>Extension cords</a:t>
            </a:r>
          </a:p>
          <a:p>
            <a:pPr lvl="2"/>
            <a:r>
              <a:rPr lang="en-US"/>
              <a:t>Will be avoided if possible</a:t>
            </a:r>
          </a:p>
          <a:p>
            <a:pPr lvl="2"/>
            <a:r>
              <a:rPr lang="en-US"/>
              <a:t>Should be temporary, non-repetitive situations.</a:t>
            </a:r>
          </a:p>
          <a:p>
            <a:pPr lvl="2"/>
            <a:r>
              <a:rPr lang="en-US"/>
              <a:t>Should have same size wiring as the instrument/Appliance.</a:t>
            </a:r>
          </a:p>
          <a:p>
            <a:pPr lvl="2"/>
            <a:r>
              <a:rPr lang="en-US"/>
              <a:t>Should not be in the path of a walkway</a:t>
            </a:r>
          </a:p>
          <a:p>
            <a:pPr lvl="2"/>
            <a:r>
              <a:rPr lang="en-US"/>
              <a:t>Must be in good condition and have proper grounding wires.</a:t>
            </a:r>
          </a:p>
        </p:txBody>
      </p:sp>
      <p:sp>
        <p:nvSpPr>
          <p:cNvPr id="28680" name="Rectangle 8"/>
          <p:cNvSpPr>
            <a:spLocks noChangeArrowheads="1"/>
          </p:cNvSpPr>
          <p:nvPr/>
        </p:nvSpPr>
        <p:spPr bwMode="auto">
          <a:xfrm>
            <a:off x="177800" y="2303463"/>
            <a:ext cx="9144000" cy="0"/>
          </a:xfrm>
          <a:prstGeom prst="rect">
            <a:avLst/>
          </a:prstGeom>
          <a:noFill/>
          <a:ln w="9525">
            <a:noFill/>
            <a:miter lim="800000"/>
            <a:headEnd/>
            <a:tailEnd/>
          </a:ln>
          <a:effectLst/>
        </p:spPr>
        <p:txBody>
          <a:bodyPr>
            <a:spAutoFit/>
          </a:bodyPr>
          <a:lstStyle/>
          <a:p>
            <a:endParaRPr lang="en-US"/>
          </a:p>
        </p:txBody>
      </p:sp>
      <p:pic>
        <p:nvPicPr>
          <p:cNvPr id="28682" name="Picture 10" descr="extension_cord_hg_clr"/>
          <p:cNvPicPr>
            <a:picLocks noChangeAspect="1" noChangeArrowheads="1" noCrop="1"/>
          </p:cNvPicPr>
          <p:nvPr/>
        </p:nvPicPr>
        <p:blipFill>
          <a:blip r:embed="rId3" cstate="print"/>
          <a:srcRect/>
          <a:stretch>
            <a:fillRect/>
          </a:stretch>
        </p:blipFill>
        <p:spPr bwMode="auto">
          <a:xfrm>
            <a:off x="6172200" y="2347913"/>
            <a:ext cx="2971800" cy="216058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b="1" dirty="0">
                <a:solidFill>
                  <a:srgbClr val="003366"/>
                </a:solidFill>
              </a:rPr>
              <a:t>BIOLOGICAL HAZARDS</a:t>
            </a:r>
          </a:p>
        </p:txBody>
      </p:sp>
      <p:sp>
        <p:nvSpPr>
          <p:cNvPr id="25603" name="Rectangle 3"/>
          <p:cNvSpPr>
            <a:spLocks noGrp="1" noChangeArrowheads="1"/>
          </p:cNvSpPr>
          <p:nvPr>
            <p:ph type="body" sz="half" idx="1"/>
          </p:nvPr>
        </p:nvSpPr>
        <p:spPr>
          <a:xfrm>
            <a:off x="-323850" y="1638300"/>
            <a:ext cx="7353300" cy="4629150"/>
          </a:xfrm>
        </p:spPr>
        <p:txBody>
          <a:bodyPr/>
          <a:lstStyle/>
          <a:p>
            <a:pPr lvl="1"/>
            <a:r>
              <a:rPr lang="en-US" sz="2400" dirty="0"/>
              <a:t>Disposal Containers</a:t>
            </a:r>
          </a:p>
          <a:p>
            <a:pPr lvl="2"/>
            <a:r>
              <a:rPr lang="en-US" sz="2000" dirty="0"/>
              <a:t>Sharps containers</a:t>
            </a:r>
          </a:p>
          <a:p>
            <a:pPr lvl="3"/>
            <a:r>
              <a:rPr lang="en-US" sz="1800" dirty="0"/>
              <a:t>Needles, scalpels or other rigid sharp items that may cause a puncture wound or cut</a:t>
            </a:r>
          </a:p>
          <a:p>
            <a:pPr lvl="3"/>
            <a:r>
              <a:rPr lang="en-US" sz="1800" dirty="0"/>
              <a:t>All sharps whether contaminated or not should be placed in Sharps container</a:t>
            </a:r>
          </a:p>
          <a:p>
            <a:pPr lvl="2"/>
            <a:r>
              <a:rPr lang="en-US" sz="2000" dirty="0"/>
              <a:t>Rigid-Sided leak proof infectious waste receptacles </a:t>
            </a:r>
          </a:p>
          <a:p>
            <a:pPr lvl="3"/>
            <a:r>
              <a:rPr lang="en-US" sz="1800" dirty="0"/>
              <a:t>Used for collection of broken glass, tubes of blood, liquid specimens and cultured media</a:t>
            </a:r>
          </a:p>
          <a:p>
            <a:pPr lvl="2"/>
            <a:r>
              <a:rPr lang="en-US" sz="2000" dirty="0"/>
              <a:t>Infectious waste bags.</a:t>
            </a:r>
          </a:p>
          <a:p>
            <a:pPr lvl="3"/>
            <a:r>
              <a:rPr lang="en-US" sz="1800" dirty="0"/>
              <a:t>Should be double bagged and used for waste with no risk of puncturing the outer layer of the bag.</a:t>
            </a:r>
          </a:p>
        </p:txBody>
      </p:sp>
      <p:pic>
        <p:nvPicPr>
          <p:cNvPr id="25617" name="Picture 17" descr="garbage_can_chomping_hb"/>
          <p:cNvPicPr>
            <a:picLocks noChangeAspect="1" noChangeArrowheads="1" noCrop="1"/>
          </p:cNvPicPr>
          <p:nvPr/>
        </p:nvPicPr>
        <p:blipFill>
          <a:blip r:embed="rId2" cstate="print"/>
          <a:srcRect/>
          <a:stretch>
            <a:fillRect/>
          </a:stretch>
        </p:blipFill>
        <p:spPr bwMode="auto">
          <a:xfrm>
            <a:off x="6553200" y="1676400"/>
            <a:ext cx="2046288" cy="2727325"/>
          </a:xfrm>
          <a:prstGeom prst="rect">
            <a:avLst/>
          </a:prstGeom>
          <a:noFill/>
        </p:spPr>
      </p:pic>
      <p:pic>
        <p:nvPicPr>
          <p:cNvPr id="25620" name="Picture 20" descr="chemical_hazard_safety_biohazard_square_rotate_hg_clr"/>
          <p:cNvPicPr>
            <a:picLocks noChangeAspect="1" noChangeArrowheads="1" noCrop="1"/>
          </p:cNvPicPr>
          <p:nvPr/>
        </p:nvPicPr>
        <p:blipFill>
          <a:blip r:embed="rId3" cstate="print"/>
          <a:srcRect/>
          <a:stretch>
            <a:fillRect/>
          </a:stretch>
        </p:blipFill>
        <p:spPr bwMode="auto">
          <a:xfrm>
            <a:off x="7239000" y="3009900"/>
            <a:ext cx="838200" cy="838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400050"/>
            <a:ext cx="7772400" cy="857250"/>
          </a:xfrm>
        </p:spPr>
        <p:txBody>
          <a:bodyPr/>
          <a:lstStyle/>
          <a:p>
            <a:r>
              <a:rPr lang="en-US" b="1">
                <a:solidFill>
                  <a:srgbClr val="003366"/>
                </a:solidFill>
              </a:rPr>
              <a:t>BIOLOGICAL HAZARDS</a:t>
            </a:r>
          </a:p>
        </p:txBody>
      </p:sp>
      <p:sp>
        <p:nvSpPr>
          <p:cNvPr id="29699" name="Rectangle 3"/>
          <p:cNvSpPr>
            <a:spLocks noGrp="1" noChangeArrowheads="1"/>
          </p:cNvSpPr>
          <p:nvPr>
            <p:ph type="body" sz="half" idx="1"/>
          </p:nvPr>
        </p:nvSpPr>
        <p:spPr>
          <a:xfrm>
            <a:off x="228600" y="1390650"/>
            <a:ext cx="6172200" cy="4705350"/>
          </a:xfrm>
        </p:spPr>
        <p:txBody>
          <a:bodyPr/>
          <a:lstStyle/>
          <a:p>
            <a:pPr lvl="1"/>
            <a:r>
              <a:rPr lang="en-US" dirty="0"/>
              <a:t>Disposal Containers</a:t>
            </a:r>
          </a:p>
          <a:p>
            <a:pPr lvl="2"/>
            <a:r>
              <a:rPr lang="en-US" dirty="0"/>
              <a:t>All containers for incineration are colored RED and have the Biohazard symbol on the container</a:t>
            </a:r>
          </a:p>
          <a:p>
            <a:pPr lvl="1"/>
            <a:r>
              <a:rPr lang="en-US" dirty="0"/>
              <a:t>Glassware</a:t>
            </a:r>
          </a:p>
          <a:p>
            <a:pPr lvl="2"/>
            <a:r>
              <a:rPr lang="en-US" dirty="0"/>
              <a:t>Glassware that is to be reuse, must be steam sterilized (autoclaved).</a:t>
            </a:r>
          </a:p>
          <a:p>
            <a:pPr lvl="1"/>
            <a:r>
              <a:rPr lang="en-US" dirty="0"/>
              <a:t>Hand </a:t>
            </a:r>
            <a:r>
              <a:rPr lang="en-US" dirty="0" smtClean="0"/>
              <a:t>washing and use of alcohol hand sanitizer </a:t>
            </a:r>
            <a:r>
              <a:rPr lang="en-US" dirty="0"/>
              <a:t>should be done frequently throughout the day.</a:t>
            </a:r>
          </a:p>
        </p:txBody>
      </p:sp>
      <p:pic>
        <p:nvPicPr>
          <p:cNvPr id="29700" name="Picture 4" descr="garbage_can_chomping_hb"/>
          <p:cNvPicPr>
            <a:picLocks noChangeAspect="1" noChangeArrowheads="1" noCrop="1"/>
          </p:cNvPicPr>
          <p:nvPr/>
        </p:nvPicPr>
        <p:blipFill>
          <a:blip r:embed="rId2" cstate="print"/>
          <a:srcRect/>
          <a:stretch>
            <a:fillRect/>
          </a:stretch>
        </p:blipFill>
        <p:spPr bwMode="auto">
          <a:xfrm>
            <a:off x="6391275" y="312737"/>
            <a:ext cx="2046288" cy="2727325"/>
          </a:xfrm>
          <a:prstGeom prst="rect">
            <a:avLst/>
          </a:prstGeom>
          <a:noFill/>
        </p:spPr>
      </p:pic>
      <p:pic>
        <p:nvPicPr>
          <p:cNvPr id="29701" name="Picture 5" descr="chemical_hazard_safety_biohazard_square_rotate_hg_clr"/>
          <p:cNvPicPr>
            <a:picLocks noChangeAspect="1" noChangeArrowheads="1" noCrop="1"/>
          </p:cNvPicPr>
          <p:nvPr/>
        </p:nvPicPr>
        <p:blipFill>
          <a:blip r:embed="rId3" cstate="print"/>
          <a:srcRect/>
          <a:stretch>
            <a:fillRect/>
          </a:stretch>
        </p:blipFill>
        <p:spPr bwMode="auto">
          <a:xfrm>
            <a:off x="6995319" y="1638299"/>
            <a:ext cx="838200" cy="838200"/>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775" y="4429126"/>
            <a:ext cx="3409950" cy="224789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a:solidFill>
                  <a:srgbClr val="003366"/>
                </a:solidFill>
              </a:rPr>
              <a:t>BIOLOGICAL HAZARDS</a:t>
            </a:r>
          </a:p>
        </p:txBody>
      </p:sp>
      <p:sp>
        <p:nvSpPr>
          <p:cNvPr id="30723" name="Rectangle 3"/>
          <p:cNvSpPr>
            <a:spLocks noGrp="1" noChangeArrowheads="1"/>
          </p:cNvSpPr>
          <p:nvPr>
            <p:ph type="body" sz="half" idx="1"/>
          </p:nvPr>
        </p:nvSpPr>
        <p:spPr>
          <a:xfrm>
            <a:off x="228600" y="1981200"/>
            <a:ext cx="6172200" cy="4114800"/>
          </a:xfrm>
        </p:spPr>
        <p:txBody>
          <a:bodyPr/>
          <a:lstStyle/>
          <a:p>
            <a:pPr lvl="1">
              <a:lnSpc>
                <a:spcPct val="90000"/>
              </a:lnSpc>
            </a:pPr>
            <a:r>
              <a:rPr lang="en-US"/>
              <a:t>No open specimens in the centrifuge, must be capped to prevent aerosol droplets.</a:t>
            </a:r>
          </a:p>
          <a:p>
            <a:pPr lvl="1">
              <a:lnSpc>
                <a:spcPct val="90000"/>
              </a:lnSpc>
            </a:pPr>
            <a:r>
              <a:rPr lang="en-US"/>
              <a:t>Clean work areas.</a:t>
            </a:r>
          </a:p>
          <a:p>
            <a:pPr lvl="1">
              <a:lnSpc>
                <a:spcPct val="90000"/>
              </a:lnSpc>
            </a:pPr>
            <a:r>
              <a:rPr lang="en-US"/>
              <a:t>Grossly contaminated specimens will not be processed-notify delivery person, contact physician</a:t>
            </a:r>
          </a:p>
          <a:p>
            <a:pPr lvl="1">
              <a:lnSpc>
                <a:spcPct val="90000"/>
              </a:lnSpc>
            </a:pPr>
            <a:r>
              <a:rPr lang="en-US"/>
              <a:t>Dispose sample cups and containers in the infectious waste containers.</a:t>
            </a:r>
          </a:p>
        </p:txBody>
      </p:sp>
      <p:pic>
        <p:nvPicPr>
          <p:cNvPr id="30729" name="Picture 9" descr="raindrop_splash_lg_clr"/>
          <p:cNvPicPr>
            <a:picLocks noChangeAspect="1" noChangeArrowheads="1" noCrop="1"/>
          </p:cNvPicPr>
          <p:nvPr/>
        </p:nvPicPr>
        <p:blipFill>
          <a:blip r:embed="rId2" cstate="print"/>
          <a:srcRect/>
          <a:stretch>
            <a:fillRect/>
          </a:stretch>
        </p:blipFill>
        <p:spPr bwMode="auto">
          <a:xfrm>
            <a:off x="5543550" y="1852613"/>
            <a:ext cx="854075" cy="1255712"/>
          </a:xfrm>
          <a:prstGeom prst="rect">
            <a:avLst/>
          </a:prstGeom>
          <a:noFill/>
        </p:spPr>
      </p:pic>
      <p:sp>
        <p:nvSpPr>
          <p:cNvPr id="30730" name="Rectangle 10"/>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pic>
        <p:nvPicPr>
          <p:cNvPr id="30732" name="Picture 12" descr="purple_spray_bottle_hg_clr"/>
          <p:cNvPicPr>
            <a:picLocks noChangeAspect="1" noChangeArrowheads="1" noCrop="1"/>
          </p:cNvPicPr>
          <p:nvPr/>
        </p:nvPicPr>
        <p:blipFill>
          <a:blip r:embed="rId3" cstate="print"/>
          <a:srcRect/>
          <a:stretch>
            <a:fillRect/>
          </a:stretch>
        </p:blipFill>
        <p:spPr bwMode="auto">
          <a:xfrm>
            <a:off x="6477000" y="2667000"/>
            <a:ext cx="2286000" cy="1522413"/>
          </a:xfrm>
          <a:prstGeom prst="rect">
            <a:avLst/>
          </a:prstGeom>
          <a:noFill/>
        </p:spPr>
      </p:pic>
      <p:sp>
        <p:nvSpPr>
          <p:cNvPr id="30733" name="Rectangle 13"/>
          <p:cNvSpPr>
            <a:spLocks noChangeArrowheads="1"/>
          </p:cNvSpPr>
          <p:nvPr/>
        </p:nvSpPr>
        <p:spPr bwMode="auto">
          <a:xfrm>
            <a:off x="120650" y="2451100"/>
            <a:ext cx="9144000" cy="0"/>
          </a:xfrm>
          <a:prstGeom prst="rect">
            <a:avLst/>
          </a:prstGeom>
          <a:noFill/>
          <a:ln w="9525">
            <a:noFill/>
            <a:miter lim="800000"/>
            <a:headEnd/>
            <a:tailEnd/>
          </a:ln>
          <a:effectLst/>
        </p:spPr>
        <p:txBody>
          <a:bodyPr>
            <a:spAutoFit/>
          </a:bodyPr>
          <a:lstStyle/>
          <a:p>
            <a:endParaRPr lang="en-US"/>
          </a:p>
        </p:txBody>
      </p:sp>
      <p:grpSp>
        <p:nvGrpSpPr>
          <p:cNvPr id="30743" name="Group 23"/>
          <p:cNvGrpSpPr>
            <a:grpSpLocks/>
          </p:cNvGrpSpPr>
          <p:nvPr/>
        </p:nvGrpSpPr>
        <p:grpSpPr bwMode="auto">
          <a:xfrm>
            <a:off x="6643688" y="4495800"/>
            <a:ext cx="1120775" cy="1330325"/>
            <a:chOff x="4185" y="2832"/>
            <a:chExt cx="706" cy="838"/>
          </a:xfrm>
        </p:grpSpPr>
        <p:pic>
          <p:nvPicPr>
            <p:cNvPr id="30735" name="Picture 15" descr="garbage_can_plastic_lid_open_lg_clr"/>
            <p:cNvPicPr>
              <a:picLocks noChangeAspect="1" noChangeArrowheads="1" noCrop="1"/>
            </p:cNvPicPr>
            <p:nvPr/>
          </p:nvPicPr>
          <p:blipFill>
            <a:blip r:embed="rId4" cstate="print"/>
            <a:srcRect/>
            <a:stretch>
              <a:fillRect/>
            </a:stretch>
          </p:blipFill>
          <p:spPr bwMode="auto">
            <a:xfrm>
              <a:off x="4185" y="2832"/>
              <a:ext cx="706" cy="838"/>
            </a:xfrm>
            <a:prstGeom prst="rect">
              <a:avLst/>
            </a:prstGeom>
            <a:noFill/>
          </p:spPr>
        </p:pic>
        <p:grpSp>
          <p:nvGrpSpPr>
            <p:cNvPr id="30742" name="Group 22"/>
            <p:cNvGrpSpPr>
              <a:grpSpLocks/>
            </p:cNvGrpSpPr>
            <p:nvPr/>
          </p:nvGrpSpPr>
          <p:grpSpPr bwMode="auto">
            <a:xfrm>
              <a:off x="4298" y="3131"/>
              <a:ext cx="392" cy="513"/>
              <a:chOff x="4298" y="3131"/>
              <a:chExt cx="392" cy="513"/>
            </a:xfrm>
          </p:grpSpPr>
          <p:sp>
            <p:nvSpPr>
              <p:cNvPr id="30737" name="AutoShape 17"/>
              <p:cNvSpPr>
                <a:spLocks noChangeArrowheads="1"/>
              </p:cNvSpPr>
              <p:nvPr/>
            </p:nvSpPr>
            <p:spPr bwMode="auto">
              <a:xfrm>
                <a:off x="4298" y="3131"/>
                <a:ext cx="392" cy="513"/>
              </a:xfrm>
              <a:custGeom>
                <a:avLst/>
                <a:gdLst>
                  <a:gd name="G0" fmla="+- 1688 0 0"/>
                  <a:gd name="G1" fmla="+- 21600 0 1688"/>
                  <a:gd name="G2" fmla="*/ 1688 1 2"/>
                  <a:gd name="G3" fmla="+- 21600 0 G2"/>
                  <a:gd name="G4" fmla="+/ 1688 21600 2"/>
                  <a:gd name="G5" fmla="+/ G1 0 2"/>
                  <a:gd name="G6" fmla="*/ 21600 21600 1688"/>
                  <a:gd name="G7" fmla="*/ G6 1 2"/>
                  <a:gd name="G8" fmla="+- 21600 0 G7"/>
                  <a:gd name="G9" fmla="*/ 21600 1 2"/>
                  <a:gd name="G10" fmla="+- 1688 0 G9"/>
                  <a:gd name="G11" fmla="?: G10 G8 0"/>
                  <a:gd name="G12" fmla="?: G10 G7 21600"/>
                  <a:gd name="T0" fmla="*/ 20756 w 21600"/>
                  <a:gd name="T1" fmla="*/ 10800 h 21600"/>
                  <a:gd name="T2" fmla="*/ 10800 w 21600"/>
                  <a:gd name="T3" fmla="*/ 21600 h 21600"/>
                  <a:gd name="T4" fmla="*/ 844 w 21600"/>
                  <a:gd name="T5" fmla="*/ 10800 h 21600"/>
                  <a:gd name="T6" fmla="*/ 10800 w 21600"/>
                  <a:gd name="T7" fmla="*/ 0 h 21600"/>
                  <a:gd name="T8" fmla="*/ 2644 w 21600"/>
                  <a:gd name="T9" fmla="*/ 2644 h 21600"/>
                  <a:gd name="T10" fmla="*/ 18956 w 21600"/>
                  <a:gd name="T11" fmla="*/ 18956 h 21600"/>
                </a:gdLst>
                <a:ahLst/>
                <a:cxnLst>
                  <a:cxn ang="0">
                    <a:pos x="T0" y="T1"/>
                  </a:cxn>
                  <a:cxn ang="0">
                    <a:pos x="T2" y="T3"/>
                  </a:cxn>
                  <a:cxn ang="0">
                    <a:pos x="T4" y="T5"/>
                  </a:cxn>
                  <a:cxn ang="0">
                    <a:pos x="T6" y="T7"/>
                  </a:cxn>
                </a:cxnLst>
                <a:rect l="T8" t="T9" r="T10" b="T11"/>
                <a:pathLst>
                  <a:path w="21600" h="21600">
                    <a:moveTo>
                      <a:pt x="0" y="0"/>
                    </a:moveTo>
                    <a:lnTo>
                      <a:pt x="1688" y="21600"/>
                    </a:lnTo>
                    <a:lnTo>
                      <a:pt x="19912" y="21600"/>
                    </a:lnTo>
                    <a:lnTo>
                      <a:pt x="21600" y="0"/>
                    </a:lnTo>
                    <a:close/>
                  </a:path>
                </a:pathLst>
              </a:custGeom>
              <a:solidFill>
                <a:srgbClr val="FF3300"/>
              </a:solidFill>
              <a:ln w="9525">
                <a:solidFill>
                  <a:schemeClr val="tx1"/>
                </a:solidFill>
                <a:miter lim="800000"/>
                <a:headEnd/>
                <a:tailEnd/>
              </a:ln>
              <a:effectLst/>
            </p:spPr>
            <p:txBody>
              <a:bodyPr wrap="none" anchor="ctr"/>
              <a:lstStyle/>
              <a:p>
                <a:endParaRPr lang="en-US"/>
              </a:p>
            </p:txBody>
          </p:sp>
          <p:pic>
            <p:nvPicPr>
              <p:cNvPr id="30740" name="Picture 20" descr="chemical_hazard_safety_biohazard_square_rotate_hr"/>
              <p:cNvPicPr>
                <a:picLocks noChangeAspect="1" noChangeArrowheads="1"/>
              </p:cNvPicPr>
              <p:nvPr/>
            </p:nvPicPr>
            <p:blipFill>
              <a:blip r:embed="rId5" cstate="print"/>
              <a:srcRect l="14690" t="9294" r="15170" b="20993"/>
              <a:stretch>
                <a:fillRect/>
              </a:stretch>
            </p:blipFill>
            <p:spPr bwMode="auto">
              <a:xfrm>
                <a:off x="4413" y="3229"/>
                <a:ext cx="179" cy="178"/>
              </a:xfrm>
              <a:prstGeom prst="rect">
                <a:avLst/>
              </a:prstGeom>
              <a:noFill/>
            </p:spPr>
          </p:pic>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28600"/>
            <a:ext cx="9144000" cy="1162050"/>
          </a:xfrm>
        </p:spPr>
        <p:txBody>
          <a:bodyPr>
            <a:normAutofit/>
          </a:bodyPr>
          <a:lstStyle/>
          <a:p>
            <a:r>
              <a:rPr lang="en-US" sz="4200" b="1">
                <a:solidFill>
                  <a:srgbClr val="003366"/>
                </a:solidFill>
              </a:rPr>
              <a:t>BIOLOGICAL SAFETY CABINETS</a:t>
            </a:r>
          </a:p>
        </p:txBody>
      </p:sp>
      <p:sp>
        <p:nvSpPr>
          <p:cNvPr id="31747" name="Rectangle 3"/>
          <p:cNvSpPr>
            <a:spLocks noGrp="1" noChangeArrowheads="1"/>
          </p:cNvSpPr>
          <p:nvPr>
            <p:ph type="body" sz="half" idx="1"/>
          </p:nvPr>
        </p:nvSpPr>
        <p:spPr>
          <a:xfrm>
            <a:off x="-266700" y="1143000"/>
            <a:ext cx="6667500" cy="4991100"/>
          </a:xfrm>
        </p:spPr>
        <p:txBody>
          <a:bodyPr/>
          <a:lstStyle/>
          <a:p>
            <a:pPr lvl="1"/>
            <a:r>
              <a:rPr lang="en-US" sz="2400" dirty="0"/>
              <a:t>Process any  suspicious pathogenic patient specimens (Mycobacterium) in the Biological Safety Cabinet.</a:t>
            </a:r>
          </a:p>
          <a:p>
            <a:pPr lvl="2"/>
            <a:r>
              <a:rPr lang="en-US" sz="2000" dirty="0"/>
              <a:t>During the processing of TB/Fungus, allow no other person in the room – Lock the door</a:t>
            </a:r>
          </a:p>
          <a:p>
            <a:pPr lvl="2"/>
            <a:r>
              <a:rPr lang="en-US" sz="2000" dirty="0"/>
              <a:t>Disinfect work area with </a:t>
            </a:r>
            <a:r>
              <a:rPr lang="en-US" sz="2000" dirty="0" err="1"/>
              <a:t>Tuberculocidal</a:t>
            </a:r>
            <a:r>
              <a:rPr lang="en-US" sz="2000" dirty="0"/>
              <a:t> disinfectant</a:t>
            </a:r>
          </a:p>
          <a:p>
            <a:pPr lvl="2"/>
            <a:r>
              <a:rPr lang="en-US" sz="2000" dirty="0"/>
              <a:t>UV germicidal lights will be left on overnight after use of hood.</a:t>
            </a:r>
          </a:p>
          <a:p>
            <a:pPr lvl="2"/>
            <a:r>
              <a:rPr lang="en-US" sz="2000" dirty="0"/>
              <a:t>Centrifuge of </a:t>
            </a:r>
            <a:r>
              <a:rPr lang="en-US" sz="2000" dirty="0" err="1"/>
              <a:t>mycobacteria</a:t>
            </a:r>
            <a:r>
              <a:rPr lang="en-US" sz="2000" dirty="0"/>
              <a:t>, must have double containment.</a:t>
            </a:r>
          </a:p>
        </p:txBody>
      </p:sp>
      <p:sp>
        <p:nvSpPr>
          <p:cNvPr id="31749" name="Rectangle 5"/>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1751" name="Rectangle 7"/>
          <p:cNvSpPr>
            <a:spLocks noChangeArrowheads="1"/>
          </p:cNvSpPr>
          <p:nvPr/>
        </p:nvSpPr>
        <p:spPr bwMode="auto">
          <a:xfrm>
            <a:off x="120650" y="2451100"/>
            <a:ext cx="9144000" cy="0"/>
          </a:xfrm>
          <a:prstGeom prst="rect">
            <a:avLst/>
          </a:prstGeom>
          <a:noFill/>
          <a:ln w="9525">
            <a:noFill/>
            <a:miter lim="800000"/>
            <a:headEnd/>
            <a:tailEnd/>
          </a:ln>
          <a:effectLst/>
        </p:spPr>
        <p:txBody>
          <a:bodyPr>
            <a:spAutoFit/>
          </a:bodyPr>
          <a:lstStyle/>
          <a:p>
            <a:endParaRPr lang="en-US"/>
          </a:p>
        </p:txBody>
      </p:sp>
      <p:sp>
        <p:nvSpPr>
          <p:cNvPr id="31757" name="Rectangle 1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31759" name="Picture 15" descr="female_doctor_snapping_latex_glove_hg_clr"/>
          <p:cNvPicPr>
            <a:picLocks noChangeAspect="1" noChangeArrowheads="1" noCrop="1"/>
          </p:cNvPicPr>
          <p:nvPr/>
        </p:nvPicPr>
        <p:blipFill>
          <a:blip r:embed="rId2" cstate="print"/>
          <a:srcRect/>
          <a:stretch>
            <a:fillRect/>
          </a:stretch>
        </p:blipFill>
        <p:spPr bwMode="auto">
          <a:xfrm>
            <a:off x="5518150" y="1428750"/>
            <a:ext cx="4000500" cy="4000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04800"/>
            <a:ext cx="5391150" cy="838200"/>
          </a:xfrm>
        </p:spPr>
        <p:txBody>
          <a:bodyPr/>
          <a:lstStyle/>
          <a:p>
            <a:r>
              <a:rPr lang="en-US" b="1" dirty="0">
                <a:solidFill>
                  <a:srgbClr val="FFCC00"/>
                </a:solidFill>
              </a:rPr>
              <a:t>COMPRESSED GASES</a:t>
            </a:r>
          </a:p>
        </p:txBody>
      </p:sp>
      <p:sp>
        <p:nvSpPr>
          <p:cNvPr id="32771" name="Rectangle 3"/>
          <p:cNvSpPr>
            <a:spLocks noGrp="1" noChangeArrowheads="1"/>
          </p:cNvSpPr>
          <p:nvPr>
            <p:ph type="body" sz="half" idx="1"/>
          </p:nvPr>
        </p:nvSpPr>
        <p:spPr>
          <a:xfrm>
            <a:off x="0" y="1504950"/>
            <a:ext cx="6038850" cy="4953000"/>
          </a:xfrm>
        </p:spPr>
        <p:txBody>
          <a:bodyPr/>
          <a:lstStyle/>
          <a:p>
            <a:pPr lvl="1"/>
            <a:r>
              <a:rPr lang="en-US" sz="2400" dirty="0"/>
              <a:t>General</a:t>
            </a:r>
          </a:p>
          <a:p>
            <a:pPr lvl="2"/>
            <a:r>
              <a:rPr lang="en-US" sz="2000" dirty="0"/>
              <a:t>Cylinders must be secured in an upright position</a:t>
            </a:r>
          </a:p>
          <a:p>
            <a:pPr lvl="2"/>
            <a:r>
              <a:rPr lang="en-US" sz="2000" dirty="0"/>
              <a:t>Valve safety covers will be left on until tanks are secured and regulators attached.  </a:t>
            </a:r>
          </a:p>
          <a:p>
            <a:pPr lvl="2"/>
            <a:r>
              <a:rPr lang="en-US" sz="2000" dirty="0"/>
              <a:t>Valve safety covers will be replace when regulators are remove and during transport.</a:t>
            </a:r>
          </a:p>
          <a:p>
            <a:pPr lvl="2"/>
            <a:r>
              <a:rPr lang="en-US" sz="2000" dirty="0"/>
              <a:t>Hand trucks will be used to transport cylinders.</a:t>
            </a:r>
          </a:p>
          <a:p>
            <a:pPr lvl="2"/>
            <a:r>
              <a:rPr lang="en-US" sz="2000" dirty="0"/>
              <a:t>Do not oil or grease regulators</a:t>
            </a:r>
          </a:p>
          <a:p>
            <a:pPr lvl="2"/>
            <a:r>
              <a:rPr lang="en-US" sz="2000" dirty="0"/>
              <a:t>Do not attempt to repair or force tank valves open.</a:t>
            </a:r>
          </a:p>
        </p:txBody>
      </p:sp>
      <p:sp>
        <p:nvSpPr>
          <p:cNvPr id="32772"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2773" name="Rectangle 5"/>
          <p:cNvSpPr>
            <a:spLocks noChangeArrowheads="1"/>
          </p:cNvSpPr>
          <p:nvPr/>
        </p:nvSpPr>
        <p:spPr bwMode="auto">
          <a:xfrm>
            <a:off x="120650" y="2451100"/>
            <a:ext cx="9144000" cy="0"/>
          </a:xfrm>
          <a:prstGeom prst="rect">
            <a:avLst/>
          </a:prstGeom>
          <a:noFill/>
          <a:ln w="9525">
            <a:noFill/>
            <a:miter lim="800000"/>
            <a:headEnd/>
            <a:tailEnd/>
          </a:ln>
          <a:effectLst/>
        </p:spPr>
        <p:txBody>
          <a:bodyPr>
            <a:spAutoFit/>
          </a:bodyPr>
          <a:lstStyle/>
          <a:p>
            <a:endParaRPr lang="en-US"/>
          </a:p>
        </p:txBody>
      </p:sp>
      <p:sp>
        <p:nvSpPr>
          <p:cNvPr id="32774"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2776" name="Rectangle 8"/>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32780" name="Picture 12" descr="Hpa"/>
          <p:cNvPicPr>
            <a:picLocks noChangeAspect="1" noChangeArrowheads="1"/>
          </p:cNvPicPr>
          <p:nvPr/>
        </p:nvPicPr>
        <p:blipFill>
          <a:blip r:embed="rId3" cstate="print"/>
          <a:srcRect/>
          <a:stretch>
            <a:fillRect/>
          </a:stretch>
        </p:blipFill>
        <p:spPr bwMode="auto">
          <a:xfrm>
            <a:off x="6032500" y="2319338"/>
            <a:ext cx="2789238" cy="2508250"/>
          </a:xfrm>
          <a:prstGeom prst="rect">
            <a:avLst/>
          </a:prstGeom>
          <a:noFill/>
        </p:spPr>
      </p:pic>
      <p:pic>
        <p:nvPicPr>
          <p:cNvPr id="32782" name="Picture 14" descr="Caution Sign"/>
          <p:cNvPicPr>
            <a:picLocks noChangeAspect="1" noChangeArrowheads="1"/>
          </p:cNvPicPr>
          <p:nvPr/>
        </p:nvPicPr>
        <p:blipFill>
          <a:blip r:embed="rId4" cstate="print"/>
          <a:srcRect/>
          <a:stretch>
            <a:fillRect/>
          </a:stretch>
        </p:blipFill>
        <p:spPr bwMode="auto">
          <a:xfrm>
            <a:off x="7280275" y="4541838"/>
            <a:ext cx="1676400" cy="1154112"/>
          </a:xfrm>
          <a:prstGeom prst="rect">
            <a:avLst/>
          </a:prstGeom>
          <a:noFill/>
        </p:spPr>
      </p:pic>
      <p:pic>
        <p:nvPicPr>
          <p:cNvPr id="11" name="Picture 10" descr="man-farting.gif"/>
          <p:cNvPicPr>
            <a:picLocks noChangeAspect="1"/>
          </p:cNvPicPr>
          <p:nvPr/>
        </p:nvPicPr>
        <p:blipFill>
          <a:blip r:embed="rId5" cstate="print"/>
          <a:stretch>
            <a:fillRect/>
          </a:stretch>
        </p:blipFill>
        <p:spPr>
          <a:xfrm>
            <a:off x="6057900" y="228600"/>
            <a:ext cx="1714500" cy="1714500"/>
          </a:xfrm>
          <a:prstGeom prst="rect">
            <a:avLst/>
          </a:prstGeom>
        </p:spPr>
      </p:pic>
    </p:spTree>
  </p:cSld>
  <p:clrMapOvr>
    <a:masterClrMapping/>
  </p:clrMapOvr>
  <p:transition>
    <p:sndAc>
      <p:stSnd>
        <p:snd r:embed="rId2" name="explode.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b="1">
                <a:solidFill>
                  <a:srgbClr val="FFCC00"/>
                </a:solidFill>
              </a:rPr>
              <a:t>COMPRESSED GASES</a:t>
            </a:r>
          </a:p>
        </p:txBody>
      </p:sp>
      <p:sp>
        <p:nvSpPr>
          <p:cNvPr id="33795" name="Rectangle 3"/>
          <p:cNvSpPr>
            <a:spLocks noGrp="1" noChangeArrowheads="1"/>
          </p:cNvSpPr>
          <p:nvPr>
            <p:ph type="body" sz="half" idx="1"/>
          </p:nvPr>
        </p:nvSpPr>
        <p:spPr>
          <a:xfrm>
            <a:off x="228600" y="1981200"/>
            <a:ext cx="5737225" cy="4876800"/>
          </a:xfrm>
        </p:spPr>
        <p:txBody>
          <a:bodyPr/>
          <a:lstStyle/>
          <a:p>
            <a:pPr lvl="1"/>
            <a:r>
              <a:rPr lang="en-US"/>
              <a:t>Pressure Regulator and Valves</a:t>
            </a:r>
          </a:p>
          <a:p>
            <a:pPr lvl="2"/>
            <a:r>
              <a:rPr lang="en-US"/>
              <a:t>Do not interchange valves.</a:t>
            </a:r>
          </a:p>
          <a:p>
            <a:pPr lvl="2"/>
            <a:r>
              <a:rPr lang="en-US"/>
              <a:t>Threads should be clean and tightly fitted, do not lubricate the valves.</a:t>
            </a:r>
          </a:p>
          <a:p>
            <a:pPr lvl="2"/>
            <a:r>
              <a:rPr lang="en-US"/>
              <a:t>Use proper size wrench to tighten.</a:t>
            </a:r>
          </a:p>
          <a:p>
            <a:pPr lvl="2"/>
            <a:r>
              <a:rPr lang="en-US"/>
              <a:t>Open valves slowly.</a:t>
            </a:r>
          </a:p>
          <a:p>
            <a:pPr lvl="2"/>
            <a:r>
              <a:rPr lang="en-US"/>
              <a:t>Do not force frozen valves.</a:t>
            </a:r>
          </a:p>
        </p:txBody>
      </p:sp>
      <p:sp>
        <p:nvSpPr>
          <p:cNvPr id="33796"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3798"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33802" name="Picture 10" descr="Image2"/>
          <p:cNvPicPr>
            <a:picLocks noChangeAspect="1" noChangeArrowheads="1"/>
          </p:cNvPicPr>
          <p:nvPr/>
        </p:nvPicPr>
        <p:blipFill>
          <a:blip r:embed="rId2" cstate="print"/>
          <a:srcRect/>
          <a:stretch>
            <a:fillRect/>
          </a:stretch>
        </p:blipFill>
        <p:spPr bwMode="auto">
          <a:xfrm>
            <a:off x="6161088" y="1914525"/>
            <a:ext cx="2887662" cy="3884613"/>
          </a:xfrm>
          <a:prstGeom prst="rect">
            <a:avLst/>
          </a:prstGeom>
          <a:noFill/>
        </p:spPr>
      </p:pic>
      <p:pic>
        <p:nvPicPr>
          <p:cNvPr id="33808" name="Picture 16" descr="wrench_turn_mc"/>
          <p:cNvPicPr>
            <a:picLocks noChangeAspect="1" noChangeArrowheads="1" noCrop="1"/>
          </p:cNvPicPr>
          <p:nvPr/>
        </p:nvPicPr>
        <p:blipFill>
          <a:blip r:embed="rId3" cstate="print"/>
          <a:srcRect/>
          <a:stretch>
            <a:fillRect/>
          </a:stretch>
        </p:blipFill>
        <p:spPr bwMode="auto">
          <a:xfrm>
            <a:off x="5659438" y="1849438"/>
            <a:ext cx="1990725" cy="24542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b="1">
                <a:solidFill>
                  <a:srgbClr val="FFCC00"/>
                </a:solidFill>
              </a:rPr>
              <a:t>COMPRESSED GASES</a:t>
            </a:r>
          </a:p>
        </p:txBody>
      </p:sp>
      <p:sp>
        <p:nvSpPr>
          <p:cNvPr id="35843" name="Rectangle 3"/>
          <p:cNvSpPr>
            <a:spLocks noGrp="1" noChangeArrowheads="1"/>
          </p:cNvSpPr>
          <p:nvPr>
            <p:ph type="body" sz="half" idx="1"/>
          </p:nvPr>
        </p:nvSpPr>
        <p:spPr>
          <a:xfrm>
            <a:off x="0" y="1981200"/>
            <a:ext cx="5737225" cy="4876800"/>
          </a:xfrm>
        </p:spPr>
        <p:txBody>
          <a:bodyPr/>
          <a:lstStyle/>
          <a:p>
            <a:pPr lvl="1"/>
            <a:r>
              <a:rPr lang="en-US"/>
              <a:t>Acceptance and Return of Cylinders</a:t>
            </a:r>
          </a:p>
          <a:p>
            <a:pPr lvl="2"/>
            <a:r>
              <a:rPr lang="en-US"/>
              <a:t>Cylinder lacking permanent ID will not be accepted.</a:t>
            </a:r>
          </a:p>
          <a:p>
            <a:pPr lvl="2"/>
            <a:r>
              <a:rPr lang="en-US"/>
              <a:t>New Tanks should be marked as “FULL” upon receipt</a:t>
            </a:r>
          </a:p>
          <a:p>
            <a:pPr lvl="2"/>
            <a:r>
              <a:rPr lang="en-US"/>
              <a:t>Empty tanks must be label “EMPTY”, secured upright with cap replaced.</a:t>
            </a:r>
          </a:p>
          <a:p>
            <a:pPr lvl="2"/>
            <a:endParaRPr lang="en-US"/>
          </a:p>
        </p:txBody>
      </p:sp>
      <p:sp>
        <p:nvSpPr>
          <p:cNvPr id="35844"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5845"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584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35850" name="Picture 10" descr="cylnew1"/>
          <p:cNvPicPr>
            <a:picLocks noChangeAspect="1" noChangeArrowheads="1"/>
          </p:cNvPicPr>
          <p:nvPr/>
        </p:nvPicPr>
        <p:blipFill>
          <a:blip r:embed="rId2" cstate="print"/>
          <a:srcRect/>
          <a:stretch>
            <a:fillRect/>
          </a:stretch>
        </p:blipFill>
        <p:spPr bwMode="auto">
          <a:xfrm>
            <a:off x="5940425" y="1609725"/>
            <a:ext cx="1544638" cy="2247900"/>
          </a:xfrm>
          <a:prstGeom prst="rect">
            <a:avLst/>
          </a:prstGeom>
          <a:noFill/>
        </p:spPr>
      </p:pic>
      <p:pic>
        <p:nvPicPr>
          <p:cNvPr id="35852" name="Picture 12" descr="cylindrs"/>
          <p:cNvPicPr>
            <a:picLocks noChangeAspect="1" noChangeArrowheads="1"/>
          </p:cNvPicPr>
          <p:nvPr/>
        </p:nvPicPr>
        <p:blipFill>
          <a:blip r:embed="rId3" cstate="print"/>
          <a:srcRect b="6386"/>
          <a:stretch>
            <a:fillRect/>
          </a:stretch>
        </p:blipFill>
        <p:spPr bwMode="auto">
          <a:xfrm>
            <a:off x="6688138" y="3622675"/>
            <a:ext cx="2097087" cy="1908175"/>
          </a:xfrm>
          <a:prstGeom prst="rect">
            <a:avLst/>
          </a:prstGeom>
          <a:noFill/>
        </p:spPr>
      </p:pic>
      <p:pic>
        <p:nvPicPr>
          <p:cNvPr id="35856" name="Picture 16" descr="tags-200"/>
          <p:cNvPicPr>
            <a:picLocks noChangeAspect="1" noChangeArrowheads="1"/>
          </p:cNvPicPr>
          <p:nvPr/>
        </p:nvPicPr>
        <p:blipFill>
          <a:blip r:embed="rId4" cstate="print"/>
          <a:srcRect/>
          <a:stretch>
            <a:fillRect/>
          </a:stretch>
        </p:blipFill>
        <p:spPr bwMode="auto">
          <a:xfrm>
            <a:off x="5684838" y="3143250"/>
            <a:ext cx="2286000" cy="1371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b="1">
                <a:solidFill>
                  <a:srgbClr val="6600CC"/>
                </a:solidFill>
              </a:rPr>
              <a:t>RADIATION SAFETY</a:t>
            </a:r>
          </a:p>
        </p:txBody>
      </p:sp>
      <p:sp>
        <p:nvSpPr>
          <p:cNvPr id="36867" name="Rectangle 3"/>
          <p:cNvSpPr>
            <a:spLocks noGrp="1" noChangeArrowheads="1"/>
          </p:cNvSpPr>
          <p:nvPr>
            <p:ph type="body" sz="half" idx="1"/>
          </p:nvPr>
        </p:nvSpPr>
        <p:spPr>
          <a:xfrm>
            <a:off x="0" y="1981200"/>
            <a:ext cx="5737225" cy="4876800"/>
          </a:xfrm>
        </p:spPr>
        <p:txBody>
          <a:bodyPr/>
          <a:lstStyle/>
          <a:p>
            <a:pPr lvl="1"/>
            <a:r>
              <a:rPr lang="en-US"/>
              <a:t>Operational Checks performed by Blood Bank</a:t>
            </a:r>
          </a:p>
          <a:p>
            <a:pPr lvl="2"/>
            <a:r>
              <a:rPr lang="en-US"/>
              <a:t>Leak test every 6 months by Medical Center Radiation Safety Officer</a:t>
            </a:r>
          </a:p>
          <a:p>
            <a:pPr lvl="2"/>
            <a:r>
              <a:rPr lang="en-US"/>
              <a:t>Measurement of dose determination checked annually be BB Supervisor</a:t>
            </a:r>
          </a:p>
          <a:p>
            <a:pPr lvl="2"/>
            <a:r>
              <a:rPr lang="en-US"/>
              <a:t>Area is monitored weekly for irradiation leak with a Geiger counter by BB Personnel</a:t>
            </a:r>
          </a:p>
          <a:p>
            <a:pPr lvl="2"/>
            <a:endParaRPr lang="en-US"/>
          </a:p>
        </p:txBody>
      </p:sp>
      <p:sp>
        <p:nvSpPr>
          <p:cNvPr id="36868"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6869"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6870"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6876" name="Rectangle 12"/>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pic>
        <p:nvPicPr>
          <p:cNvPr id="36878" name="Picture 14" descr="radiation_guy_meter_hg_clr"/>
          <p:cNvPicPr>
            <a:picLocks noChangeAspect="1" noChangeArrowheads="1" noCrop="1"/>
          </p:cNvPicPr>
          <p:nvPr/>
        </p:nvPicPr>
        <p:blipFill>
          <a:blip r:embed="rId2" cstate="print"/>
          <a:srcRect/>
          <a:stretch>
            <a:fillRect/>
          </a:stretch>
        </p:blipFill>
        <p:spPr bwMode="auto">
          <a:xfrm>
            <a:off x="5775325" y="1704975"/>
            <a:ext cx="2846388" cy="4000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a:solidFill>
                  <a:srgbClr val="008000"/>
                </a:solidFill>
              </a:rPr>
              <a:t>Lab General</a:t>
            </a:r>
          </a:p>
        </p:txBody>
      </p:sp>
      <p:sp>
        <p:nvSpPr>
          <p:cNvPr id="5123" name="Rectangle 3"/>
          <p:cNvSpPr>
            <a:spLocks noGrp="1" noChangeArrowheads="1"/>
          </p:cNvSpPr>
          <p:nvPr>
            <p:ph type="body" sz="half" idx="1"/>
          </p:nvPr>
        </p:nvSpPr>
        <p:spPr>
          <a:xfrm>
            <a:off x="457200" y="1905000"/>
            <a:ext cx="5334000" cy="4648200"/>
          </a:xfrm>
        </p:spPr>
        <p:txBody>
          <a:bodyPr/>
          <a:lstStyle/>
          <a:p>
            <a:r>
              <a:rPr lang="en-US" sz="2800" dirty="0"/>
              <a:t>Personal Safety</a:t>
            </a:r>
          </a:p>
          <a:p>
            <a:pPr lvl="1"/>
            <a:r>
              <a:rPr lang="en-US" sz="2400" dirty="0"/>
              <a:t>Safe environment for patients as well as personnel</a:t>
            </a:r>
          </a:p>
          <a:p>
            <a:pPr lvl="1"/>
            <a:r>
              <a:rPr lang="en-US" sz="2400" dirty="0"/>
              <a:t>Report hazards and accidents to supervisors</a:t>
            </a:r>
          </a:p>
          <a:p>
            <a:pPr lvl="1"/>
            <a:r>
              <a:rPr lang="en-US" sz="2400" dirty="0"/>
              <a:t>Follow policies and procedures</a:t>
            </a:r>
          </a:p>
          <a:p>
            <a:pPr lvl="1"/>
            <a:r>
              <a:rPr lang="en-US" sz="2400" dirty="0"/>
              <a:t>Recommend improvements to provide a safer environment</a:t>
            </a:r>
          </a:p>
        </p:txBody>
      </p:sp>
      <p:pic>
        <p:nvPicPr>
          <p:cNvPr id="5125" name="Picture 5" descr="nurse_kari_pushing_nu_a_ha"/>
          <p:cNvPicPr>
            <a:picLocks noChangeAspect="1" noChangeArrowheads="1" noCrop="1"/>
          </p:cNvPicPr>
          <p:nvPr/>
        </p:nvPicPr>
        <p:blipFill>
          <a:blip r:embed="rId2" cstate="print"/>
          <a:srcRect/>
          <a:stretch>
            <a:fillRect/>
          </a:stretch>
        </p:blipFill>
        <p:spPr bwMode="auto">
          <a:xfrm>
            <a:off x="5695950" y="1847850"/>
            <a:ext cx="3143250" cy="31623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381000"/>
            <a:ext cx="7772400" cy="849313"/>
          </a:xfrm>
        </p:spPr>
        <p:txBody>
          <a:bodyPr/>
          <a:lstStyle/>
          <a:p>
            <a:r>
              <a:rPr lang="en-US" b="1" dirty="0">
                <a:solidFill>
                  <a:srgbClr val="6600CC"/>
                </a:solidFill>
              </a:rPr>
              <a:t>RADIATION SAFETY</a:t>
            </a:r>
          </a:p>
        </p:txBody>
      </p:sp>
      <p:sp>
        <p:nvSpPr>
          <p:cNvPr id="37891" name="Rectangle 3"/>
          <p:cNvSpPr>
            <a:spLocks noGrp="1" noChangeArrowheads="1"/>
          </p:cNvSpPr>
          <p:nvPr>
            <p:ph type="body" sz="half" idx="1"/>
          </p:nvPr>
        </p:nvSpPr>
        <p:spPr>
          <a:xfrm>
            <a:off x="0" y="1063625"/>
            <a:ext cx="7200900" cy="5794375"/>
          </a:xfrm>
        </p:spPr>
        <p:txBody>
          <a:bodyPr>
            <a:normAutofit/>
          </a:bodyPr>
          <a:lstStyle/>
          <a:p>
            <a:pPr lvl="1"/>
            <a:r>
              <a:rPr lang="en-US" sz="2400" dirty="0"/>
              <a:t>Blood Irradiator</a:t>
            </a:r>
          </a:p>
          <a:p>
            <a:pPr lvl="2"/>
            <a:r>
              <a:rPr lang="en-US" sz="1800" dirty="0" smtClean="0"/>
              <a:t>A pocket dosimeter is not required to be worn when working </a:t>
            </a:r>
            <a:r>
              <a:rPr lang="en-US" sz="1800" dirty="0"/>
              <a:t>with </a:t>
            </a:r>
            <a:r>
              <a:rPr lang="en-US" sz="1800" dirty="0" smtClean="0"/>
              <a:t>the blood irradiator; however one maybe requested from the Hospital Radiation Safety Officer if an employee would like to wear one or is pregnant</a:t>
            </a:r>
            <a:endParaRPr lang="en-US" sz="1800" dirty="0"/>
          </a:p>
          <a:p>
            <a:pPr lvl="2"/>
            <a:r>
              <a:rPr lang="en-US" sz="1800" dirty="0"/>
              <a:t>Door to irradiator room must be kept locked with alarm armed 24/7</a:t>
            </a:r>
          </a:p>
          <a:p>
            <a:pPr lvl="2"/>
            <a:r>
              <a:rPr lang="en-US" sz="1800" dirty="0"/>
              <a:t>Room is under camera surveillance by VA police</a:t>
            </a:r>
          </a:p>
          <a:p>
            <a:pPr lvl="2"/>
            <a:r>
              <a:rPr lang="en-US" sz="1800" dirty="0"/>
              <a:t>When irradiator is in use the RED RADIATION light must be turned on.</a:t>
            </a:r>
          </a:p>
          <a:p>
            <a:pPr lvl="2"/>
            <a:r>
              <a:rPr lang="en-US" sz="1800" dirty="0"/>
              <a:t>Any malfunction needs to be reported to the Hospital Radiation Safety Officer Immediately (ext 3440/page 13-224)</a:t>
            </a:r>
          </a:p>
          <a:p>
            <a:pPr lvl="2"/>
            <a:r>
              <a:rPr lang="en-US" sz="1800" dirty="0"/>
              <a:t>The Wanrad-2 Gamma Radiation Alarm will sound an alarm if readings are &gt;5mR/hr-Notify Hospital Radiation Safety Officer Immediately!</a:t>
            </a:r>
          </a:p>
          <a:p>
            <a:pPr lvl="2"/>
            <a:endParaRPr lang="en-US" sz="2000" b="1" dirty="0"/>
          </a:p>
        </p:txBody>
      </p:sp>
      <p:sp>
        <p:nvSpPr>
          <p:cNvPr id="37892"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7893"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7894"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37895" name="Picture 7" descr="Jan9021"/>
          <p:cNvPicPr>
            <a:picLocks noChangeAspect="1" noChangeArrowheads="1"/>
          </p:cNvPicPr>
          <p:nvPr/>
        </p:nvPicPr>
        <p:blipFill>
          <a:blip r:embed="rId2" cstate="print"/>
          <a:srcRect/>
          <a:stretch>
            <a:fillRect/>
          </a:stretch>
        </p:blipFill>
        <p:spPr bwMode="auto">
          <a:xfrm>
            <a:off x="7234238" y="1212850"/>
            <a:ext cx="585787" cy="1038225"/>
          </a:xfrm>
          <a:prstGeom prst="rect">
            <a:avLst/>
          </a:prstGeom>
          <a:noFill/>
        </p:spPr>
      </p:pic>
      <p:pic>
        <p:nvPicPr>
          <p:cNvPr id="37904" name="Picture 16" descr="camera3"/>
          <p:cNvPicPr>
            <a:picLocks noChangeAspect="1" noChangeArrowheads="1" noCrop="1"/>
          </p:cNvPicPr>
          <p:nvPr/>
        </p:nvPicPr>
        <p:blipFill>
          <a:blip r:embed="rId3" cstate="print"/>
          <a:srcRect/>
          <a:stretch>
            <a:fillRect/>
          </a:stretch>
        </p:blipFill>
        <p:spPr bwMode="auto">
          <a:xfrm>
            <a:off x="6362700" y="2700338"/>
            <a:ext cx="1695450" cy="1271587"/>
          </a:xfrm>
          <a:prstGeom prst="rect">
            <a:avLst/>
          </a:prstGeom>
          <a:noFill/>
        </p:spPr>
      </p:pic>
      <p:pic>
        <p:nvPicPr>
          <p:cNvPr id="37906" name="Picture 18" descr="Nuclear-02-june"/>
          <p:cNvPicPr>
            <a:picLocks noChangeAspect="1" noChangeArrowheads="1" noCrop="1"/>
          </p:cNvPicPr>
          <p:nvPr/>
        </p:nvPicPr>
        <p:blipFill>
          <a:blip r:embed="rId4" cstate="print"/>
          <a:stretch>
            <a:fillRect/>
          </a:stretch>
        </p:blipFill>
        <p:spPr bwMode="auto">
          <a:xfrm>
            <a:off x="7086600" y="5457824"/>
            <a:ext cx="1428750" cy="100012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b="1">
                <a:solidFill>
                  <a:srgbClr val="FF6600"/>
                </a:solidFill>
              </a:rPr>
              <a:t>CHEMICAL HAZARDS</a:t>
            </a:r>
          </a:p>
        </p:txBody>
      </p:sp>
      <p:sp>
        <p:nvSpPr>
          <p:cNvPr id="43011" name="Rectangle 3"/>
          <p:cNvSpPr>
            <a:spLocks noGrp="1" noChangeArrowheads="1"/>
          </p:cNvSpPr>
          <p:nvPr>
            <p:ph type="body" sz="half" idx="1"/>
          </p:nvPr>
        </p:nvSpPr>
        <p:spPr>
          <a:xfrm>
            <a:off x="0" y="1476375"/>
            <a:ext cx="7783513" cy="4810125"/>
          </a:xfrm>
        </p:spPr>
        <p:txBody>
          <a:bodyPr/>
          <a:lstStyle/>
          <a:p>
            <a:pPr lvl="1">
              <a:lnSpc>
                <a:spcPct val="90000"/>
              </a:lnSpc>
            </a:pPr>
            <a:r>
              <a:rPr lang="en-US" b="1" dirty="0"/>
              <a:t>Corrosives</a:t>
            </a:r>
            <a:r>
              <a:rPr lang="en-US" dirty="0"/>
              <a:t>-Acids, Anhydrides, Alkalis,        Dehydrating agent, Oxidizing agents</a:t>
            </a:r>
          </a:p>
          <a:p>
            <a:pPr lvl="2">
              <a:lnSpc>
                <a:spcPct val="90000"/>
              </a:lnSpc>
            </a:pPr>
            <a:r>
              <a:rPr lang="en-US" dirty="0"/>
              <a:t>Can damage equipment</a:t>
            </a:r>
          </a:p>
          <a:p>
            <a:pPr lvl="2">
              <a:lnSpc>
                <a:spcPct val="90000"/>
              </a:lnSpc>
            </a:pPr>
            <a:r>
              <a:rPr lang="en-US" dirty="0"/>
              <a:t>Storage</a:t>
            </a:r>
          </a:p>
          <a:p>
            <a:pPr lvl="2">
              <a:lnSpc>
                <a:spcPct val="90000"/>
              </a:lnSpc>
            </a:pPr>
            <a:r>
              <a:rPr lang="en-US" dirty="0"/>
              <a:t>May cause burns on skin, mouth or eyes</a:t>
            </a:r>
          </a:p>
          <a:p>
            <a:pPr lvl="3">
              <a:lnSpc>
                <a:spcPct val="90000"/>
              </a:lnSpc>
            </a:pPr>
            <a:r>
              <a:rPr lang="en-US" sz="1800" dirty="0">
                <a:latin typeface="Arial Unicode MS" pitchFamily="34" charset="-128"/>
              </a:rPr>
              <a:t>Store in approve containers</a:t>
            </a:r>
          </a:p>
          <a:p>
            <a:pPr lvl="3">
              <a:lnSpc>
                <a:spcPct val="90000"/>
              </a:lnSpc>
            </a:pPr>
            <a:r>
              <a:rPr lang="en-US" sz="1800" dirty="0">
                <a:latin typeface="Arial Unicode MS" pitchFamily="34" charset="-128"/>
              </a:rPr>
              <a:t>Store in cool dry place, well ventilated, away from direct sunlight</a:t>
            </a:r>
          </a:p>
          <a:p>
            <a:pPr lvl="3">
              <a:lnSpc>
                <a:spcPct val="90000"/>
              </a:lnSpc>
            </a:pPr>
            <a:r>
              <a:rPr lang="en-US" sz="1800" dirty="0">
                <a:latin typeface="Arial Unicode MS" pitchFamily="34" charset="-128"/>
              </a:rPr>
              <a:t>Segregate acids form bases</a:t>
            </a:r>
          </a:p>
          <a:p>
            <a:pPr lvl="3">
              <a:lnSpc>
                <a:spcPct val="90000"/>
              </a:lnSpc>
            </a:pPr>
            <a:r>
              <a:rPr lang="en-US" sz="1800" dirty="0">
                <a:latin typeface="Arial Unicode MS" pitchFamily="34" charset="-128"/>
              </a:rPr>
              <a:t>Never store above eye level</a:t>
            </a:r>
          </a:p>
          <a:p>
            <a:pPr lvl="3">
              <a:lnSpc>
                <a:spcPct val="90000"/>
              </a:lnSpc>
            </a:pPr>
            <a:r>
              <a:rPr lang="en-US" sz="1800" dirty="0">
                <a:latin typeface="Arial Unicode MS" pitchFamily="34" charset="-128"/>
              </a:rPr>
              <a:t>Working quantities may be stored under sinks, bulk storage in approved acid cabinets</a:t>
            </a:r>
          </a:p>
          <a:p>
            <a:pPr lvl="3">
              <a:lnSpc>
                <a:spcPct val="90000"/>
              </a:lnSpc>
            </a:pPr>
            <a:r>
              <a:rPr lang="en-US" sz="1800" dirty="0">
                <a:latin typeface="Arial Unicode MS" pitchFamily="34" charset="-128"/>
              </a:rPr>
              <a:t>Carriers must be use when handling bottles of acid greater then 500mls</a:t>
            </a:r>
          </a:p>
          <a:p>
            <a:pPr lvl="1">
              <a:lnSpc>
                <a:spcPct val="90000"/>
              </a:lnSpc>
            </a:pPr>
            <a:endParaRPr lang="en-US" sz="2000" b="1" dirty="0">
              <a:latin typeface="Arial Unicode MS" pitchFamily="34" charset="-128"/>
            </a:endParaRPr>
          </a:p>
          <a:p>
            <a:pPr lvl="2">
              <a:lnSpc>
                <a:spcPct val="90000"/>
              </a:lnSpc>
            </a:pPr>
            <a:endParaRPr lang="en-US" sz="2000" dirty="0">
              <a:latin typeface="Arial Unicode MS" pitchFamily="34" charset="-128"/>
            </a:endParaRPr>
          </a:p>
        </p:txBody>
      </p:sp>
      <p:sp>
        <p:nvSpPr>
          <p:cNvPr id="43012"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43013"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3014"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3015" name="Rectangle 7"/>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pic>
        <p:nvPicPr>
          <p:cNvPr id="43018" name="Picture 10" descr="chemical_hazard_safety_corrosive_diamond_rotate_lg_clr"/>
          <p:cNvPicPr>
            <a:picLocks noChangeAspect="1" noChangeArrowheads="1" noCrop="1"/>
          </p:cNvPicPr>
          <p:nvPr/>
        </p:nvPicPr>
        <p:blipFill>
          <a:blip r:embed="rId2" cstate="print"/>
          <a:srcRect/>
          <a:stretch>
            <a:fillRect/>
          </a:stretch>
        </p:blipFill>
        <p:spPr bwMode="auto">
          <a:xfrm>
            <a:off x="6716713" y="1887538"/>
            <a:ext cx="2051050" cy="205105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b="1">
                <a:solidFill>
                  <a:srgbClr val="FF6600"/>
                </a:solidFill>
              </a:rPr>
              <a:t>CHEMICAL HAZARDS</a:t>
            </a:r>
          </a:p>
        </p:txBody>
      </p:sp>
      <p:sp>
        <p:nvSpPr>
          <p:cNvPr id="38915" name="Rectangle 3"/>
          <p:cNvSpPr>
            <a:spLocks noGrp="1" noChangeArrowheads="1"/>
          </p:cNvSpPr>
          <p:nvPr>
            <p:ph type="body" sz="half" idx="1"/>
          </p:nvPr>
        </p:nvSpPr>
        <p:spPr>
          <a:xfrm>
            <a:off x="0" y="2257425"/>
            <a:ext cx="7783513" cy="4600575"/>
          </a:xfrm>
        </p:spPr>
        <p:txBody>
          <a:bodyPr/>
          <a:lstStyle/>
          <a:p>
            <a:pPr lvl="1"/>
            <a:r>
              <a:rPr lang="en-US" b="1"/>
              <a:t>Corrosives</a:t>
            </a:r>
          </a:p>
          <a:p>
            <a:pPr lvl="2"/>
            <a:r>
              <a:rPr lang="en-US"/>
              <a:t>Handling</a:t>
            </a:r>
          </a:p>
          <a:p>
            <a:pPr lvl="3"/>
            <a:r>
              <a:rPr lang="en-US"/>
              <a:t>Use a shield barrier or work in a sink (spill can be controlled).</a:t>
            </a:r>
          </a:p>
          <a:p>
            <a:pPr lvl="3"/>
            <a:r>
              <a:rPr lang="en-US"/>
              <a:t>Wear a protective apron, gloves and eyewear.</a:t>
            </a:r>
          </a:p>
          <a:p>
            <a:pPr lvl="3"/>
            <a:r>
              <a:rPr lang="en-US"/>
              <a:t>Do not sniff reagents.</a:t>
            </a:r>
          </a:p>
          <a:p>
            <a:pPr lvl="3"/>
            <a:r>
              <a:rPr lang="en-US"/>
              <a:t>Diluting Acid into water like you ought to!</a:t>
            </a:r>
          </a:p>
          <a:p>
            <a:pPr lvl="3"/>
            <a:r>
              <a:rPr lang="en-US"/>
              <a:t>Must use carriers for containers with more than 500ml. </a:t>
            </a:r>
          </a:p>
        </p:txBody>
      </p:sp>
      <p:sp>
        <p:nvSpPr>
          <p:cNvPr id="38916"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38917"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8918"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38926" name="Picture 14" descr="chemical_hazard_safety_corrosive_diamond_rotate_lg_clr"/>
          <p:cNvPicPr>
            <a:picLocks noChangeAspect="1" noChangeArrowheads="1" noCrop="1"/>
          </p:cNvPicPr>
          <p:nvPr/>
        </p:nvPicPr>
        <p:blipFill>
          <a:blip r:embed="rId2" cstate="print"/>
          <a:srcRect/>
          <a:stretch>
            <a:fillRect/>
          </a:stretch>
        </p:blipFill>
        <p:spPr bwMode="auto">
          <a:xfrm>
            <a:off x="6716713" y="1887538"/>
            <a:ext cx="2051050" cy="205105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b="1">
                <a:solidFill>
                  <a:srgbClr val="FF6600"/>
                </a:solidFill>
              </a:rPr>
              <a:t>CHEMICAL HAZARDS</a:t>
            </a:r>
          </a:p>
        </p:txBody>
      </p:sp>
      <p:sp>
        <p:nvSpPr>
          <p:cNvPr id="39939" name="Rectangle 3"/>
          <p:cNvSpPr>
            <a:spLocks noGrp="1" noChangeArrowheads="1"/>
          </p:cNvSpPr>
          <p:nvPr>
            <p:ph type="body" sz="half" idx="1"/>
          </p:nvPr>
        </p:nvSpPr>
        <p:spPr>
          <a:xfrm>
            <a:off x="271462" y="1625600"/>
            <a:ext cx="7672388" cy="4876800"/>
          </a:xfrm>
        </p:spPr>
        <p:txBody>
          <a:bodyPr/>
          <a:lstStyle/>
          <a:p>
            <a:pPr lvl="1"/>
            <a:r>
              <a:rPr lang="en-US" b="1" dirty="0"/>
              <a:t>Toxic Substances</a:t>
            </a:r>
            <a:r>
              <a:rPr lang="en-US" dirty="0"/>
              <a:t>-Poisons, Irritants,  </a:t>
            </a:r>
            <a:r>
              <a:rPr lang="en-US" dirty="0" smtClean="0"/>
              <a:t>Asphyxiates</a:t>
            </a:r>
            <a:endParaRPr lang="en-US" dirty="0"/>
          </a:p>
          <a:p>
            <a:pPr lvl="2"/>
            <a:r>
              <a:rPr lang="en-US" dirty="0"/>
              <a:t>Do not react with human tissue</a:t>
            </a:r>
          </a:p>
          <a:p>
            <a:pPr lvl="2"/>
            <a:r>
              <a:rPr lang="en-US" dirty="0"/>
              <a:t>They may be sensitizers that produce </a:t>
            </a:r>
            <a:r>
              <a:rPr lang="en-US" dirty="0" err="1"/>
              <a:t>cytotoxic</a:t>
            </a:r>
            <a:r>
              <a:rPr lang="en-US" dirty="0"/>
              <a:t> effect resulting in skin irritation or illicit an allergic reaction.</a:t>
            </a:r>
          </a:p>
          <a:p>
            <a:pPr lvl="1"/>
            <a:r>
              <a:rPr lang="en-US" dirty="0"/>
              <a:t>Storage</a:t>
            </a:r>
          </a:p>
          <a:p>
            <a:pPr lvl="2"/>
            <a:r>
              <a:rPr lang="en-US" sz="2000" dirty="0"/>
              <a:t>Store in cool dry place, well ventilated, away from direct sunlight and any fire hazards</a:t>
            </a:r>
          </a:p>
          <a:p>
            <a:pPr lvl="2"/>
            <a:r>
              <a:rPr lang="en-US" sz="2000" dirty="0"/>
              <a:t>Segregate toxic chemicals form acids and oxidizing agents</a:t>
            </a:r>
          </a:p>
          <a:p>
            <a:pPr lvl="2"/>
            <a:r>
              <a:rPr lang="en-US" sz="2000" dirty="0"/>
              <a:t>Containers should be sealed as tightly as possible.</a:t>
            </a:r>
            <a:endParaRPr lang="en-US" dirty="0"/>
          </a:p>
          <a:p>
            <a:pPr lvl="1"/>
            <a:endParaRPr lang="en-US" dirty="0"/>
          </a:p>
        </p:txBody>
      </p:sp>
      <p:sp>
        <p:nvSpPr>
          <p:cNvPr id="39941"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39944" name="Rectangle 8"/>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39946" name="Rectangle 10"/>
          <p:cNvSpPr>
            <a:spLocks noChangeArrowheads="1"/>
          </p:cNvSpPr>
          <p:nvPr/>
        </p:nvSpPr>
        <p:spPr bwMode="auto">
          <a:xfrm>
            <a:off x="90488" y="2640013"/>
            <a:ext cx="9144000" cy="0"/>
          </a:xfrm>
          <a:prstGeom prst="rect">
            <a:avLst/>
          </a:prstGeom>
          <a:noFill/>
          <a:ln w="9525">
            <a:noFill/>
            <a:miter lim="800000"/>
            <a:headEnd/>
            <a:tailEnd/>
          </a:ln>
          <a:effectLst/>
        </p:spPr>
        <p:txBody>
          <a:bodyPr>
            <a:spAutoFit/>
          </a:bodyPr>
          <a:lstStyle/>
          <a:p>
            <a:endParaRPr lang="en-US"/>
          </a:p>
        </p:txBody>
      </p:sp>
      <p:sp>
        <p:nvSpPr>
          <p:cNvPr id="39948" name="Rectangle 12"/>
          <p:cNvSpPr>
            <a:spLocks noChangeArrowheads="1"/>
          </p:cNvSpPr>
          <p:nvPr/>
        </p:nvSpPr>
        <p:spPr bwMode="auto">
          <a:xfrm>
            <a:off x="90488" y="2640013"/>
            <a:ext cx="9144000" cy="0"/>
          </a:xfrm>
          <a:prstGeom prst="rect">
            <a:avLst/>
          </a:prstGeom>
          <a:noFill/>
          <a:ln w="9525">
            <a:noFill/>
            <a:miter lim="800000"/>
            <a:headEnd/>
            <a:tailEnd/>
          </a:ln>
          <a:effectLst/>
        </p:spPr>
        <p:txBody>
          <a:bodyPr>
            <a:spAutoFit/>
          </a:bodyPr>
          <a:lstStyle/>
          <a:p>
            <a:endParaRPr lang="en-US"/>
          </a:p>
        </p:txBody>
      </p:sp>
      <p:pic>
        <p:nvPicPr>
          <p:cNvPr id="39950" name="Picture 14" descr="chemical_hazard_safety_poisonous_square_rotate_lg_clr"/>
          <p:cNvPicPr>
            <a:picLocks noChangeAspect="1" noChangeArrowheads="1" noCrop="1"/>
          </p:cNvPicPr>
          <p:nvPr/>
        </p:nvPicPr>
        <p:blipFill>
          <a:blip r:embed="rId2" cstate="print"/>
          <a:srcRect/>
          <a:stretch>
            <a:fillRect/>
          </a:stretch>
        </p:blipFill>
        <p:spPr bwMode="auto">
          <a:xfrm>
            <a:off x="6626225" y="1203325"/>
            <a:ext cx="1863725" cy="18637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b="1">
                <a:solidFill>
                  <a:srgbClr val="FF6600"/>
                </a:solidFill>
              </a:rPr>
              <a:t>CHEMICAL HAZARDS</a:t>
            </a:r>
          </a:p>
        </p:txBody>
      </p:sp>
      <p:sp>
        <p:nvSpPr>
          <p:cNvPr id="44035" name="Rectangle 3"/>
          <p:cNvSpPr>
            <a:spLocks noGrp="1" noChangeArrowheads="1"/>
          </p:cNvSpPr>
          <p:nvPr>
            <p:ph type="body" sz="half" idx="1"/>
          </p:nvPr>
        </p:nvSpPr>
        <p:spPr>
          <a:xfrm>
            <a:off x="0" y="1981200"/>
            <a:ext cx="6338888" cy="4876800"/>
          </a:xfrm>
        </p:spPr>
        <p:txBody>
          <a:bodyPr/>
          <a:lstStyle/>
          <a:p>
            <a:pPr lvl="1"/>
            <a:r>
              <a:rPr lang="en-US" b="1"/>
              <a:t>Toxic Substances</a:t>
            </a:r>
            <a:r>
              <a:rPr lang="en-US"/>
              <a:t>	</a:t>
            </a:r>
          </a:p>
          <a:p>
            <a:pPr lvl="2"/>
            <a:r>
              <a:rPr lang="en-US"/>
              <a:t>Handling</a:t>
            </a:r>
          </a:p>
          <a:p>
            <a:pPr lvl="3"/>
            <a:r>
              <a:rPr lang="en-US"/>
              <a:t>Wear protective apron, glove, and eyewear</a:t>
            </a:r>
          </a:p>
          <a:p>
            <a:pPr lvl="3"/>
            <a:r>
              <a:rPr lang="en-US"/>
              <a:t>Use fume hoods</a:t>
            </a:r>
          </a:p>
          <a:p>
            <a:pPr lvl="3"/>
            <a:r>
              <a:rPr lang="en-US"/>
              <a:t>Wash glassware, work area and hands thoroughly</a:t>
            </a:r>
          </a:p>
          <a:p>
            <a:pPr lvl="3"/>
            <a:r>
              <a:rPr lang="en-US"/>
              <a:t>Exposure to the sensitizer formaldehyde is monitored as least annually by the Medical Center’s Safety Manager.</a:t>
            </a:r>
          </a:p>
          <a:p>
            <a:pPr lvl="3">
              <a:buFontTx/>
              <a:buNone/>
            </a:pPr>
            <a:endParaRPr lang="en-US"/>
          </a:p>
        </p:txBody>
      </p:sp>
      <p:sp>
        <p:nvSpPr>
          <p:cNvPr id="44036"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4037"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4038" name="Rectangle 6"/>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sp>
        <p:nvSpPr>
          <p:cNvPr id="44039" name="Rectangle 7"/>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4040" name="Rectangle 8"/>
          <p:cNvSpPr>
            <a:spLocks noChangeArrowheads="1"/>
          </p:cNvSpPr>
          <p:nvPr/>
        </p:nvSpPr>
        <p:spPr bwMode="auto">
          <a:xfrm>
            <a:off x="90488" y="2640013"/>
            <a:ext cx="9144000" cy="0"/>
          </a:xfrm>
          <a:prstGeom prst="rect">
            <a:avLst/>
          </a:prstGeom>
          <a:noFill/>
          <a:ln w="9525">
            <a:noFill/>
            <a:miter lim="800000"/>
            <a:headEnd/>
            <a:tailEnd/>
          </a:ln>
          <a:effectLst/>
        </p:spPr>
        <p:txBody>
          <a:bodyPr>
            <a:spAutoFit/>
          </a:bodyPr>
          <a:lstStyle/>
          <a:p>
            <a:endParaRPr lang="en-US"/>
          </a:p>
        </p:txBody>
      </p:sp>
      <p:sp>
        <p:nvSpPr>
          <p:cNvPr id="44041" name="Rectangle 9"/>
          <p:cNvSpPr>
            <a:spLocks noChangeArrowheads="1"/>
          </p:cNvSpPr>
          <p:nvPr/>
        </p:nvSpPr>
        <p:spPr bwMode="auto">
          <a:xfrm>
            <a:off x="90488" y="2640013"/>
            <a:ext cx="9144000" cy="0"/>
          </a:xfrm>
          <a:prstGeom prst="rect">
            <a:avLst/>
          </a:prstGeom>
          <a:noFill/>
          <a:ln w="9525">
            <a:noFill/>
            <a:miter lim="800000"/>
            <a:headEnd/>
            <a:tailEnd/>
          </a:ln>
          <a:effectLst/>
        </p:spPr>
        <p:txBody>
          <a:bodyPr>
            <a:spAutoFit/>
          </a:bodyPr>
          <a:lstStyle/>
          <a:p>
            <a:endParaRPr lang="en-US"/>
          </a:p>
        </p:txBody>
      </p:sp>
      <p:pic>
        <p:nvPicPr>
          <p:cNvPr id="44042" name="Picture 10" descr="chemical_hazard_safety_poisonous_square_rotate_lg_clr"/>
          <p:cNvPicPr>
            <a:picLocks noChangeAspect="1" noChangeArrowheads="1" noCrop="1"/>
          </p:cNvPicPr>
          <p:nvPr/>
        </p:nvPicPr>
        <p:blipFill>
          <a:blip r:embed="rId2" cstate="print"/>
          <a:srcRect/>
          <a:stretch>
            <a:fillRect/>
          </a:stretch>
        </p:blipFill>
        <p:spPr bwMode="auto">
          <a:xfrm>
            <a:off x="6645275" y="1565275"/>
            <a:ext cx="1863725" cy="1863725"/>
          </a:xfrm>
          <a:prstGeom prst="rect">
            <a:avLst/>
          </a:prstGeom>
          <a:noFill/>
        </p:spPr>
      </p:pic>
      <p:pic>
        <p:nvPicPr>
          <p:cNvPr id="44043" name="Picture 11" descr="medical_98"/>
          <p:cNvPicPr>
            <a:picLocks noChangeAspect="1" noChangeArrowheads="1" noCrop="1"/>
          </p:cNvPicPr>
          <p:nvPr/>
        </p:nvPicPr>
        <p:blipFill>
          <a:blip r:embed="rId3" cstate="print"/>
          <a:srcRect/>
          <a:stretch>
            <a:fillRect/>
          </a:stretch>
        </p:blipFill>
        <p:spPr bwMode="auto">
          <a:xfrm>
            <a:off x="6572250" y="3552825"/>
            <a:ext cx="1428750" cy="21431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b="1">
                <a:solidFill>
                  <a:srgbClr val="FF6600"/>
                </a:solidFill>
              </a:rPr>
              <a:t>CHEMICAL HAZARDS</a:t>
            </a:r>
          </a:p>
        </p:txBody>
      </p:sp>
      <p:sp>
        <p:nvSpPr>
          <p:cNvPr id="40963" name="Rectangle 3"/>
          <p:cNvSpPr>
            <a:spLocks noGrp="1" noChangeArrowheads="1"/>
          </p:cNvSpPr>
          <p:nvPr>
            <p:ph type="body" sz="half" idx="1"/>
          </p:nvPr>
        </p:nvSpPr>
        <p:spPr>
          <a:xfrm>
            <a:off x="0" y="1981200"/>
            <a:ext cx="5446713" cy="4876800"/>
          </a:xfrm>
        </p:spPr>
        <p:txBody>
          <a:bodyPr/>
          <a:lstStyle/>
          <a:p>
            <a:pPr lvl="1"/>
            <a:r>
              <a:rPr lang="en-US" b="1"/>
              <a:t>Carcinogen Substances</a:t>
            </a:r>
          </a:p>
          <a:p>
            <a:pPr lvl="2"/>
            <a:r>
              <a:rPr lang="en-US"/>
              <a:t>Chemicals capable of causing cancer. (will be discussed in later section)</a:t>
            </a:r>
          </a:p>
        </p:txBody>
      </p:sp>
      <p:sp>
        <p:nvSpPr>
          <p:cNvPr id="40964"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40965"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096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0967" name="Rectangle 7"/>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sp>
        <p:nvSpPr>
          <p:cNvPr id="40968" name="Rectangle 8"/>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0976" name="Rectangle 1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40978" name="Picture 18" descr="chemical_hazard_safety_poison_rotate_md_clr"/>
          <p:cNvPicPr>
            <a:picLocks noChangeAspect="1" noChangeArrowheads="1" noCrop="1"/>
          </p:cNvPicPr>
          <p:nvPr/>
        </p:nvPicPr>
        <p:blipFill>
          <a:blip r:embed="rId2" cstate="print"/>
          <a:srcRect/>
          <a:stretch>
            <a:fillRect/>
          </a:stretch>
        </p:blipFill>
        <p:spPr bwMode="auto">
          <a:xfrm>
            <a:off x="5815013" y="1792288"/>
            <a:ext cx="1289050" cy="1289050"/>
          </a:xfrm>
          <a:prstGeom prst="rect">
            <a:avLst/>
          </a:prstGeom>
          <a:noFill/>
        </p:spPr>
      </p:pic>
      <p:sp>
        <p:nvSpPr>
          <p:cNvPr id="40979" name="Rectangle 1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0982" name="Rectangle 2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0985" name="Rectangle 25"/>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0988" name="Rectangle 28"/>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b="1">
                <a:solidFill>
                  <a:srgbClr val="FF6600"/>
                </a:solidFill>
              </a:rPr>
              <a:t>CHEMICAL HAZARDS</a:t>
            </a:r>
          </a:p>
        </p:txBody>
      </p:sp>
      <p:sp>
        <p:nvSpPr>
          <p:cNvPr id="45059" name="Rectangle 3"/>
          <p:cNvSpPr>
            <a:spLocks noGrp="1" noChangeArrowheads="1"/>
          </p:cNvSpPr>
          <p:nvPr>
            <p:ph type="body" sz="half" idx="1"/>
          </p:nvPr>
        </p:nvSpPr>
        <p:spPr>
          <a:xfrm>
            <a:off x="0" y="1981200"/>
            <a:ext cx="5446713" cy="4876800"/>
          </a:xfrm>
        </p:spPr>
        <p:txBody>
          <a:bodyPr/>
          <a:lstStyle/>
          <a:p>
            <a:pPr lvl="1"/>
            <a:r>
              <a:rPr lang="en-US" b="1"/>
              <a:t>Ignitable</a:t>
            </a:r>
          </a:p>
          <a:p>
            <a:pPr lvl="2"/>
            <a:r>
              <a:rPr lang="en-US"/>
              <a:t>Chemicals that can burn, combustible/flammable</a:t>
            </a:r>
          </a:p>
          <a:p>
            <a:pPr lvl="2"/>
            <a:r>
              <a:rPr lang="en-US"/>
              <a:t>Handling</a:t>
            </a:r>
          </a:p>
          <a:p>
            <a:pPr lvl="3"/>
            <a:r>
              <a:rPr lang="en-US"/>
              <a:t>Use approved metal can for volumes of 1 quart or more.</a:t>
            </a:r>
          </a:p>
          <a:p>
            <a:pPr lvl="3"/>
            <a:r>
              <a:rPr lang="en-US"/>
              <a:t>Glass containers use a protective carrier for transport.</a:t>
            </a:r>
          </a:p>
          <a:p>
            <a:pPr lvl="3"/>
            <a:r>
              <a:rPr lang="en-US"/>
              <a:t>Eliminate all sources of ignition from the flammable area.</a:t>
            </a:r>
          </a:p>
          <a:p>
            <a:pPr lvl="1"/>
            <a:endParaRPr lang="en-US"/>
          </a:p>
        </p:txBody>
      </p:sp>
      <p:sp>
        <p:nvSpPr>
          <p:cNvPr id="45060"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45061"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5062"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5063" name="Rectangle 7"/>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sp>
        <p:nvSpPr>
          <p:cNvPr id="45064" name="Rectangle 8"/>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5065"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5067" name="Rectangle 11"/>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5069" name="Rectangle 13"/>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45070" name="Picture 14" descr="chemical_hazard_safety_spontaneously_combustable_rotate_md_clr"/>
          <p:cNvPicPr>
            <a:picLocks noChangeAspect="1" noChangeArrowheads="1" noCrop="1"/>
          </p:cNvPicPr>
          <p:nvPr/>
        </p:nvPicPr>
        <p:blipFill>
          <a:blip r:embed="rId2" cstate="print"/>
          <a:srcRect/>
          <a:stretch>
            <a:fillRect/>
          </a:stretch>
        </p:blipFill>
        <p:spPr bwMode="auto">
          <a:xfrm>
            <a:off x="5322888" y="1541463"/>
            <a:ext cx="1939925" cy="1939925"/>
          </a:xfrm>
          <a:prstGeom prst="rect">
            <a:avLst/>
          </a:prstGeom>
          <a:noFill/>
        </p:spPr>
      </p:pic>
      <p:sp>
        <p:nvSpPr>
          <p:cNvPr id="45071" name="Rectangle 15"/>
          <p:cNvSpPr>
            <a:spLocks noChangeArrowheads="1"/>
          </p:cNvSpPr>
          <p:nvPr/>
        </p:nvSpPr>
        <p:spPr bwMode="auto">
          <a:xfrm>
            <a:off x="0" y="273526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228600"/>
            <a:ext cx="7772400" cy="933450"/>
          </a:xfrm>
        </p:spPr>
        <p:txBody>
          <a:bodyPr/>
          <a:lstStyle/>
          <a:p>
            <a:r>
              <a:rPr lang="en-US" b="1">
                <a:solidFill>
                  <a:srgbClr val="FF6600"/>
                </a:solidFill>
              </a:rPr>
              <a:t>CHEMICAL HAZARDS</a:t>
            </a:r>
          </a:p>
        </p:txBody>
      </p:sp>
      <p:sp>
        <p:nvSpPr>
          <p:cNvPr id="46083" name="Rectangle 3"/>
          <p:cNvSpPr>
            <a:spLocks noGrp="1" noChangeArrowheads="1"/>
          </p:cNvSpPr>
          <p:nvPr>
            <p:ph type="body" sz="half" idx="1"/>
          </p:nvPr>
        </p:nvSpPr>
        <p:spPr>
          <a:xfrm>
            <a:off x="0" y="1085850"/>
            <a:ext cx="8020050" cy="5219700"/>
          </a:xfrm>
        </p:spPr>
        <p:txBody>
          <a:bodyPr/>
          <a:lstStyle/>
          <a:p>
            <a:pPr lvl="1"/>
            <a:r>
              <a:rPr lang="en-US" b="1" dirty="0"/>
              <a:t>Explosives</a:t>
            </a:r>
          </a:p>
          <a:p>
            <a:pPr lvl="2"/>
            <a:r>
              <a:rPr lang="en-US" dirty="0"/>
              <a:t>Reactive an unstable substances </a:t>
            </a:r>
          </a:p>
          <a:p>
            <a:pPr lvl="2">
              <a:buFontTx/>
              <a:buNone/>
            </a:pPr>
            <a:r>
              <a:rPr lang="en-US" dirty="0"/>
              <a:t>   that readily undergo violent chemical change</a:t>
            </a:r>
          </a:p>
          <a:p>
            <a:pPr lvl="1"/>
            <a:endParaRPr lang="en-US" b="1" dirty="0" smtClean="0"/>
          </a:p>
          <a:p>
            <a:pPr lvl="1"/>
            <a:r>
              <a:rPr lang="en-US" b="1" dirty="0" smtClean="0"/>
              <a:t>Cryogenics</a:t>
            </a:r>
            <a:endParaRPr lang="en-US" b="1" dirty="0"/>
          </a:p>
          <a:p>
            <a:pPr lvl="2"/>
            <a:r>
              <a:rPr lang="en-US" dirty="0"/>
              <a:t>Fluids(liquefied gases) or solids characterized by extreme low temperatures such as Dry ice</a:t>
            </a:r>
          </a:p>
          <a:p>
            <a:pPr lvl="2"/>
            <a:r>
              <a:rPr lang="en-US" dirty="0"/>
              <a:t>Handling</a:t>
            </a:r>
          </a:p>
          <a:p>
            <a:pPr lvl="3"/>
            <a:r>
              <a:rPr lang="en-US" dirty="0"/>
              <a:t>Handle in well ventilated area, can cause light headedness and extreme cases, asphyxiation.</a:t>
            </a:r>
          </a:p>
          <a:p>
            <a:pPr lvl="3"/>
            <a:r>
              <a:rPr lang="en-US" dirty="0"/>
              <a:t>Use insulated gloves to prevent contact burns.</a:t>
            </a:r>
          </a:p>
          <a:p>
            <a:pPr lvl="3"/>
            <a:r>
              <a:rPr lang="en-US" dirty="0"/>
              <a:t>Protective eyewear must be worn when breaking up chunks of solid ice or ice pellets.</a:t>
            </a:r>
          </a:p>
          <a:p>
            <a:pPr lvl="3"/>
            <a:endParaRPr lang="en-US" dirty="0"/>
          </a:p>
          <a:p>
            <a:pPr lvl="3"/>
            <a:endParaRPr lang="en-US" dirty="0"/>
          </a:p>
          <a:p>
            <a:pPr lvl="2"/>
            <a:endParaRPr lang="en-US" dirty="0"/>
          </a:p>
          <a:p>
            <a:pPr lvl="1"/>
            <a:endParaRPr lang="en-US" dirty="0"/>
          </a:p>
        </p:txBody>
      </p:sp>
      <p:sp>
        <p:nvSpPr>
          <p:cNvPr id="46084" name="Rectangle 4"/>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46085"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608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6087" name="Rectangle 7"/>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sp>
        <p:nvSpPr>
          <p:cNvPr id="46088" name="Rectangle 8"/>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6089"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6090"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46091" name="Picture 11" descr="chemical_hazard_safety_explosive_rotate_md_clr"/>
          <p:cNvPicPr>
            <a:picLocks noChangeAspect="1" noChangeArrowheads="1" noCrop="1"/>
          </p:cNvPicPr>
          <p:nvPr/>
        </p:nvPicPr>
        <p:blipFill>
          <a:blip r:embed="rId3" cstate="print"/>
          <a:srcRect/>
          <a:stretch>
            <a:fillRect/>
          </a:stretch>
        </p:blipFill>
        <p:spPr bwMode="auto">
          <a:xfrm>
            <a:off x="2417763" y="908050"/>
            <a:ext cx="657225" cy="657225"/>
          </a:xfrm>
          <a:prstGeom prst="rect">
            <a:avLst/>
          </a:prstGeom>
          <a:noFill/>
        </p:spPr>
      </p:pic>
      <p:sp>
        <p:nvSpPr>
          <p:cNvPr id="46092" name="Rectangle 1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6094" name="Rectangle 14"/>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6095" name="Rectangle 15"/>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pic>
        <p:nvPicPr>
          <p:cNvPr id="46096" name="Picture 16" descr="chemical_hazard_safety_miscellaneous_danger_rotate_ty_clr"/>
          <p:cNvPicPr>
            <a:picLocks noChangeAspect="1" noChangeArrowheads="1" noCrop="1"/>
          </p:cNvPicPr>
          <p:nvPr/>
        </p:nvPicPr>
        <p:blipFill>
          <a:blip r:embed="rId4" cstate="print"/>
          <a:srcRect/>
          <a:stretch>
            <a:fillRect/>
          </a:stretch>
        </p:blipFill>
        <p:spPr bwMode="auto">
          <a:xfrm>
            <a:off x="2505075" y="2395538"/>
            <a:ext cx="630238" cy="630237"/>
          </a:xfrm>
          <a:prstGeom prst="rect">
            <a:avLst/>
          </a:prstGeom>
          <a:noFill/>
        </p:spPr>
      </p:pic>
      <p:pic>
        <p:nvPicPr>
          <p:cNvPr id="46097" name="Picture 17" descr="fire_53"/>
          <p:cNvPicPr>
            <a:picLocks noChangeAspect="1" noChangeArrowheads="1" noCrop="1"/>
          </p:cNvPicPr>
          <p:nvPr/>
        </p:nvPicPr>
        <p:blipFill>
          <a:blip r:embed="rId5" cstate="print"/>
          <a:srcRect/>
          <a:stretch>
            <a:fillRect/>
          </a:stretch>
        </p:blipFill>
        <p:spPr bwMode="auto">
          <a:xfrm>
            <a:off x="7148513" y="381000"/>
            <a:ext cx="1400175" cy="2114550"/>
          </a:xfrm>
          <a:prstGeom prst="rect">
            <a:avLst/>
          </a:prstGeom>
          <a:noFill/>
        </p:spPr>
      </p:pic>
    </p:spTree>
  </p:cSld>
  <p:clrMapOvr>
    <a:masterClrMapping/>
  </p:clrMapOvr>
  <p:transition>
    <p:sndAc>
      <p:stSnd>
        <p:snd r:embed="rId2" name="bomb.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92150" y="239713"/>
            <a:ext cx="7772400" cy="1143000"/>
          </a:xfrm>
        </p:spPr>
        <p:txBody>
          <a:bodyPr/>
          <a:lstStyle/>
          <a:p>
            <a:r>
              <a:rPr lang="en-US" b="1" dirty="0">
                <a:solidFill>
                  <a:srgbClr val="FF6600"/>
                </a:solidFill>
              </a:rPr>
              <a:t>CHEMICAL HAZARDS</a:t>
            </a:r>
          </a:p>
        </p:txBody>
      </p:sp>
      <p:sp>
        <p:nvSpPr>
          <p:cNvPr id="47107" name="Rectangle 3"/>
          <p:cNvSpPr>
            <a:spLocks noGrp="1" noChangeArrowheads="1"/>
          </p:cNvSpPr>
          <p:nvPr>
            <p:ph type="body" sz="half" idx="1"/>
          </p:nvPr>
        </p:nvSpPr>
        <p:spPr>
          <a:xfrm>
            <a:off x="0" y="1981200"/>
            <a:ext cx="7391400" cy="4876800"/>
          </a:xfrm>
        </p:spPr>
        <p:txBody>
          <a:bodyPr/>
          <a:lstStyle/>
          <a:p>
            <a:pPr lvl="1"/>
            <a:r>
              <a:rPr lang="en-US" b="1" dirty="0"/>
              <a:t>Accident and spills</a:t>
            </a:r>
          </a:p>
          <a:p>
            <a:pPr lvl="2"/>
            <a:r>
              <a:rPr lang="en-US" dirty="0"/>
              <a:t>Eye contact</a:t>
            </a:r>
          </a:p>
          <a:p>
            <a:pPr lvl="3"/>
            <a:r>
              <a:rPr lang="en-US" dirty="0"/>
              <a:t>Promptly flush eyes with water for a prolonged period ( 15 minutes) and seek medical attention.</a:t>
            </a:r>
          </a:p>
          <a:p>
            <a:pPr lvl="2"/>
            <a:r>
              <a:rPr lang="en-US" dirty="0"/>
              <a:t>Ingestion</a:t>
            </a:r>
          </a:p>
          <a:p>
            <a:pPr lvl="3"/>
            <a:r>
              <a:rPr lang="en-US" dirty="0"/>
              <a:t>Follow </a:t>
            </a:r>
            <a:r>
              <a:rPr lang="en-US" dirty="0" smtClean="0"/>
              <a:t>SDS </a:t>
            </a:r>
            <a:r>
              <a:rPr lang="en-US" dirty="0"/>
              <a:t>instruction on case of ingestion and seek medical attention</a:t>
            </a:r>
          </a:p>
          <a:p>
            <a:pPr lvl="2"/>
            <a:r>
              <a:rPr lang="en-US" dirty="0"/>
              <a:t>Skin contact</a:t>
            </a:r>
          </a:p>
          <a:p>
            <a:pPr lvl="3"/>
            <a:r>
              <a:rPr lang="en-US" dirty="0"/>
              <a:t>Promptly flush the affected area with water and remove any contaminated clothing.  Use the safety shower when contact is extensive.  Seek medical attention</a:t>
            </a:r>
          </a:p>
          <a:p>
            <a:pPr lvl="3"/>
            <a:endParaRPr lang="en-US" dirty="0"/>
          </a:p>
          <a:p>
            <a:pPr lvl="3"/>
            <a:endParaRPr lang="en-US" dirty="0"/>
          </a:p>
          <a:p>
            <a:pPr lvl="3"/>
            <a:endParaRPr lang="en-US" dirty="0"/>
          </a:p>
          <a:p>
            <a:pPr lvl="2"/>
            <a:endParaRPr lang="en-US" dirty="0"/>
          </a:p>
          <a:p>
            <a:pPr lvl="1"/>
            <a:endParaRPr lang="en-US" dirty="0"/>
          </a:p>
        </p:txBody>
      </p:sp>
      <p:sp>
        <p:nvSpPr>
          <p:cNvPr id="47109"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7110"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7111" name="Rectangle 7"/>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sp>
        <p:nvSpPr>
          <p:cNvPr id="47112" name="Rectangle 8"/>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7113"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7114"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7116" name="Rectangle 1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7117" name="Rectangle 13"/>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7118" name="Rectangle 14"/>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0"/>
            <a:ext cx="7772400" cy="1143000"/>
          </a:xfrm>
        </p:spPr>
        <p:txBody>
          <a:bodyPr/>
          <a:lstStyle/>
          <a:p>
            <a:r>
              <a:rPr lang="en-US" b="1" dirty="0">
                <a:solidFill>
                  <a:srgbClr val="FF6600"/>
                </a:solidFill>
              </a:rPr>
              <a:t>CHEMICAL HAZARDS</a:t>
            </a:r>
          </a:p>
        </p:txBody>
      </p:sp>
      <p:sp>
        <p:nvSpPr>
          <p:cNvPr id="48131" name="Rectangle 3"/>
          <p:cNvSpPr>
            <a:spLocks noGrp="1" noChangeArrowheads="1"/>
          </p:cNvSpPr>
          <p:nvPr>
            <p:ph type="body" sz="half" idx="1"/>
          </p:nvPr>
        </p:nvSpPr>
        <p:spPr>
          <a:xfrm>
            <a:off x="0" y="1200150"/>
            <a:ext cx="8785225" cy="5029200"/>
          </a:xfrm>
        </p:spPr>
        <p:txBody>
          <a:bodyPr>
            <a:normAutofit fontScale="92500"/>
          </a:bodyPr>
          <a:lstStyle/>
          <a:p>
            <a:pPr lvl="1"/>
            <a:r>
              <a:rPr lang="en-US" sz="2400" b="1" dirty="0"/>
              <a:t>Accident and spills</a:t>
            </a:r>
          </a:p>
          <a:p>
            <a:pPr lvl="2"/>
            <a:r>
              <a:rPr lang="en-US" sz="2000" dirty="0"/>
              <a:t>Clean-Up</a:t>
            </a:r>
          </a:p>
          <a:p>
            <a:pPr lvl="3"/>
            <a:r>
              <a:rPr lang="en-US" sz="1800" dirty="0"/>
              <a:t>Promptly clean up small spills using the appropriate Spill Clean-Up Kit located in:</a:t>
            </a:r>
          </a:p>
          <a:p>
            <a:pPr lvl="4"/>
            <a:r>
              <a:rPr lang="en-US" sz="1800" dirty="0"/>
              <a:t>Histology</a:t>
            </a:r>
          </a:p>
          <a:p>
            <a:pPr lvl="4"/>
            <a:r>
              <a:rPr lang="en-US" sz="1800" dirty="0"/>
              <a:t>Urinalysis</a:t>
            </a:r>
          </a:p>
          <a:p>
            <a:pPr lvl="4"/>
            <a:r>
              <a:rPr lang="en-US" sz="1800" dirty="0"/>
              <a:t>Microbiology</a:t>
            </a:r>
          </a:p>
          <a:p>
            <a:pPr lvl="4"/>
            <a:r>
              <a:rPr lang="en-US" sz="1800" dirty="0"/>
              <a:t>Hematology</a:t>
            </a:r>
          </a:p>
          <a:p>
            <a:pPr lvl="3"/>
            <a:r>
              <a:rPr lang="en-US" sz="1800" dirty="0"/>
              <a:t>Hazardous chemicals should be contained using the think CLEAN plan:</a:t>
            </a:r>
          </a:p>
          <a:p>
            <a:pPr lvl="4"/>
            <a:r>
              <a:rPr lang="en-US" sz="1800" b="1" u="sng" dirty="0"/>
              <a:t>C</a:t>
            </a:r>
            <a:r>
              <a:rPr lang="en-US" sz="1800" dirty="0"/>
              <a:t>ontain</a:t>
            </a:r>
          </a:p>
          <a:p>
            <a:pPr lvl="4"/>
            <a:r>
              <a:rPr lang="en-US" sz="1800" b="1" u="sng" dirty="0"/>
              <a:t>L</a:t>
            </a:r>
            <a:r>
              <a:rPr lang="en-US" sz="1800" dirty="0"/>
              <a:t>eave</a:t>
            </a:r>
          </a:p>
          <a:p>
            <a:pPr lvl="4"/>
            <a:r>
              <a:rPr lang="en-US" sz="1800" b="1" u="sng" dirty="0"/>
              <a:t>E</a:t>
            </a:r>
            <a:r>
              <a:rPr lang="en-US" sz="1800" dirty="0"/>
              <a:t>mergency (eye </a:t>
            </a:r>
            <a:r>
              <a:rPr lang="en-US" sz="1800" dirty="0" err="1"/>
              <a:t>wash,shower</a:t>
            </a:r>
            <a:r>
              <a:rPr lang="en-US" sz="1800" dirty="0"/>
              <a:t>, medical)</a:t>
            </a:r>
          </a:p>
          <a:p>
            <a:pPr lvl="4"/>
            <a:r>
              <a:rPr lang="en-US" sz="1800" b="1" u="sng" dirty="0"/>
              <a:t>A</a:t>
            </a:r>
            <a:r>
              <a:rPr lang="en-US" sz="1800" dirty="0"/>
              <a:t>ccess the </a:t>
            </a:r>
            <a:r>
              <a:rPr lang="en-US" sz="1800" dirty="0" smtClean="0"/>
              <a:t>SDS</a:t>
            </a:r>
            <a:endParaRPr lang="en-US" sz="1800" dirty="0"/>
          </a:p>
          <a:p>
            <a:pPr lvl="4"/>
            <a:r>
              <a:rPr lang="en-US" sz="1800" b="1" u="sng" dirty="0"/>
              <a:t>N</a:t>
            </a:r>
            <a:r>
              <a:rPr lang="en-US" sz="1800" dirty="0"/>
              <a:t>otify a supervisor</a:t>
            </a:r>
          </a:p>
          <a:p>
            <a:pPr lvl="3"/>
            <a:r>
              <a:rPr lang="en-US" sz="1800" dirty="0"/>
              <a:t>Large spills (gallon or more), the Hospital Safety Manager must be called to clean up the spill</a:t>
            </a:r>
          </a:p>
          <a:p>
            <a:pPr lvl="3"/>
            <a:endParaRPr lang="en-US" sz="1800" dirty="0"/>
          </a:p>
          <a:p>
            <a:pPr lvl="3"/>
            <a:endParaRPr lang="en-US" sz="1800" dirty="0"/>
          </a:p>
          <a:p>
            <a:pPr lvl="2"/>
            <a:endParaRPr lang="en-US" sz="2000" dirty="0"/>
          </a:p>
          <a:p>
            <a:pPr lvl="1"/>
            <a:endParaRPr lang="en-US" sz="2400" dirty="0"/>
          </a:p>
        </p:txBody>
      </p:sp>
      <p:sp>
        <p:nvSpPr>
          <p:cNvPr id="48132"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8133"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8134" name="Rectangle 6"/>
          <p:cNvSpPr>
            <a:spLocks noChangeArrowheads="1"/>
          </p:cNvSpPr>
          <p:nvPr/>
        </p:nvSpPr>
        <p:spPr bwMode="auto">
          <a:xfrm>
            <a:off x="349250" y="1382713"/>
            <a:ext cx="9144000" cy="0"/>
          </a:xfrm>
          <a:prstGeom prst="rect">
            <a:avLst/>
          </a:prstGeom>
          <a:noFill/>
          <a:ln w="9525">
            <a:noFill/>
            <a:miter lim="800000"/>
            <a:headEnd/>
            <a:tailEnd/>
          </a:ln>
          <a:effectLst/>
        </p:spPr>
        <p:txBody>
          <a:bodyPr>
            <a:spAutoFit/>
          </a:bodyPr>
          <a:lstStyle/>
          <a:p>
            <a:endParaRPr lang="en-US"/>
          </a:p>
        </p:txBody>
      </p:sp>
      <p:sp>
        <p:nvSpPr>
          <p:cNvPr id="48135" name="Rectangle 7"/>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8136"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8137"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8138"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8139" name="Rectangle 11"/>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8140" name="Rectangle 12"/>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pic>
        <p:nvPicPr>
          <p:cNvPr id="48142" name="Picture 14" descr="poison_barrels_spill_md_clr"/>
          <p:cNvPicPr>
            <a:picLocks noChangeAspect="1" noChangeArrowheads="1" noCrop="1"/>
          </p:cNvPicPr>
          <p:nvPr/>
        </p:nvPicPr>
        <p:blipFill>
          <a:blip r:embed="rId2" cstate="print"/>
          <a:srcRect/>
          <a:stretch>
            <a:fillRect/>
          </a:stretch>
        </p:blipFill>
        <p:spPr bwMode="auto">
          <a:xfrm>
            <a:off x="4162425" y="746125"/>
            <a:ext cx="1428750" cy="1143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990600"/>
          </a:xfrm>
        </p:spPr>
        <p:txBody>
          <a:bodyPr/>
          <a:lstStyle/>
          <a:p>
            <a:r>
              <a:rPr lang="en-US" b="1">
                <a:solidFill>
                  <a:srgbClr val="008000"/>
                </a:solidFill>
              </a:rPr>
              <a:t>Lab General</a:t>
            </a:r>
          </a:p>
        </p:txBody>
      </p:sp>
      <p:sp>
        <p:nvSpPr>
          <p:cNvPr id="6147" name="Rectangle 3"/>
          <p:cNvSpPr>
            <a:spLocks noGrp="1" noChangeArrowheads="1"/>
          </p:cNvSpPr>
          <p:nvPr>
            <p:ph type="body" sz="half" idx="1"/>
          </p:nvPr>
        </p:nvSpPr>
        <p:spPr>
          <a:xfrm>
            <a:off x="381000" y="762000"/>
            <a:ext cx="6153150" cy="4953000"/>
          </a:xfrm>
        </p:spPr>
        <p:txBody>
          <a:bodyPr/>
          <a:lstStyle/>
          <a:p>
            <a:pPr>
              <a:lnSpc>
                <a:spcPct val="90000"/>
              </a:lnSpc>
            </a:pPr>
            <a:r>
              <a:rPr lang="en-US" sz="2400" dirty="0"/>
              <a:t>Personal Safety</a:t>
            </a:r>
          </a:p>
          <a:p>
            <a:pPr lvl="1">
              <a:lnSpc>
                <a:spcPct val="90000"/>
              </a:lnSpc>
            </a:pPr>
            <a:r>
              <a:rPr lang="en-US" sz="2000" dirty="0"/>
              <a:t>No Smoking</a:t>
            </a:r>
          </a:p>
          <a:p>
            <a:pPr lvl="2">
              <a:lnSpc>
                <a:spcPct val="90000"/>
              </a:lnSpc>
            </a:pPr>
            <a:r>
              <a:rPr lang="en-US" sz="2000" dirty="0"/>
              <a:t>Designated areas only</a:t>
            </a:r>
          </a:p>
          <a:p>
            <a:pPr lvl="1">
              <a:lnSpc>
                <a:spcPct val="90000"/>
              </a:lnSpc>
            </a:pPr>
            <a:r>
              <a:rPr lang="en-US" sz="2000" dirty="0"/>
              <a:t>Eating and Drinking</a:t>
            </a:r>
          </a:p>
          <a:p>
            <a:pPr lvl="2">
              <a:lnSpc>
                <a:spcPct val="90000"/>
              </a:lnSpc>
            </a:pPr>
            <a:r>
              <a:rPr lang="en-US" sz="2000" dirty="0"/>
              <a:t>Prohibited in work areas</a:t>
            </a:r>
          </a:p>
          <a:p>
            <a:pPr lvl="2">
              <a:lnSpc>
                <a:spcPct val="90000"/>
              </a:lnSpc>
            </a:pPr>
            <a:r>
              <a:rPr lang="en-US" sz="2000" dirty="0"/>
              <a:t>Food and beverage not allowed in laboratory refrigerators or freezers</a:t>
            </a:r>
          </a:p>
          <a:p>
            <a:pPr lvl="1">
              <a:lnSpc>
                <a:spcPct val="90000"/>
              </a:lnSpc>
            </a:pPr>
            <a:r>
              <a:rPr lang="en-US" sz="2000" dirty="0"/>
              <a:t>Application of cosmetics</a:t>
            </a:r>
          </a:p>
          <a:p>
            <a:pPr lvl="2">
              <a:lnSpc>
                <a:spcPct val="90000"/>
              </a:lnSpc>
            </a:pPr>
            <a:r>
              <a:rPr lang="en-US" sz="2000" dirty="0"/>
              <a:t>Application of cosmetic/lip balm or contacts are prohibited in the work area.</a:t>
            </a:r>
          </a:p>
          <a:p>
            <a:pPr lvl="1">
              <a:lnSpc>
                <a:spcPct val="90000"/>
              </a:lnSpc>
            </a:pPr>
            <a:r>
              <a:rPr lang="en-US" sz="2000" dirty="0"/>
              <a:t>Hair/beard jewelry</a:t>
            </a:r>
          </a:p>
          <a:p>
            <a:pPr lvl="2">
              <a:lnSpc>
                <a:spcPct val="90000"/>
              </a:lnSpc>
            </a:pPr>
            <a:r>
              <a:rPr lang="en-US" sz="2000" dirty="0"/>
              <a:t>Hair/beards must be neat and can not come in contact with contaminated materials or equipment.  Do not wear jewelry that can be caught in equipment or hang in infectious material</a:t>
            </a:r>
          </a:p>
          <a:p>
            <a:pPr>
              <a:lnSpc>
                <a:spcPct val="90000"/>
              </a:lnSpc>
            </a:pPr>
            <a:endParaRPr lang="en-US" sz="2400" dirty="0"/>
          </a:p>
        </p:txBody>
      </p:sp>
      <p:pic>
        <p:nvPicPr>
          <p:cNvPr id="6152" name="Picture 8" descr="object_78"/>
          <p:cNvPicPr>
            <a:picLocks noChangeAspect="1" noChangeArrowheads="1" noCrop="1"/>
          </p:cNvPicPr>
          <p:nvPr/>
        </p:nvPicPr>
        <p:blipFill>
          <a:blip r:embed="rId2" cstate="print"/>
          <a:srcRect/>
          <a:stretch>
            <a:fillRect/>
          </a:stretch>
        </p:blipFill>
        <p:spPr bwMode="auto">
          <a:xfrm>
            <a:off x="7143750" y="2401888"/>
            <a:ext cx="1714500" cy="1689100"/>
          </a:xfrm>
          <a:prstGeom prst="rect">
            <a:avLst/>
          </a:prstGeom>
          <a:noFill/>
        </p:spPr>
      </p:pic>
      <p:pic>
        <p:nvPicPr>
          <p:cNvPr id="6153" name="Picture 9" descr="diaringx"/>
          <p:cNvPicPr>
            <a:picLocks noChangeAspect="1" noChangeArrowheads="1" noCrop="1"/>
          </p:cNvPicPr>
          <p:nvPr/>
        </p:nvPicPr>
        <p:blipFill>
          <a:blip r:embed="rId3" cstate="print"/>
          <a:srcRect/>
          <a:stretch>
            <a:fillRect/>
          </a:stretch>
        </p:blipFill>
        <p:spPr bwMode="auto">
          <a:xfrm>
            <a:off x="7286625" y="4819650"/>
            <a:ext cx="1109663" cy="1252284"/>
          </a:xfrm>
          <a:prstGeom prst="rect">
            <a:avLst/>
          </a:prstGeom>
          <a:noFill/>
        </p:spPr>
      </p:pic>
      <p:pic>
        <p:nvPicPr>
          <p:cNvPr id="6154" name="Picture 10" descr="nosmokspin"/>
          <p:cNvPicPr>
            <a:picLocks noChangeAspect="1" noChangeArrowheads="1" noCrop="1"/>
          </p:cNvPicPr>
          <p:nvPr/>
        </p:nvPicPr>
        <p:blipFill>
          <a:blip r:embed="rId4" cstate="print"/>
          <a:srcRect/>
          <a:stretch>
            <a:fillRect/>
          </a:stretch>
        </p:blipFill>
        <p:spPr bwMode="auto">
          <a:xfrm>
            <a:off x="6443663" y="638175"/>
            <a:ext cx="1685925" cy="165258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b="1">
                <a:solidFill>
                  <a:srgbClr val="FF6600"/>
                </a:solidFill>
              </a:rPr>
              <a:t>CHEMICAL HYGIENE PLAN</a:t>
            </a:r>
          </a:p>
        </p:txBody>
      </p:sp>
      <p:sp>
        <p:nvSpPr>
          <p:cNvPr id="49155" name="Rectangle 3"/>
          <p:cNvSpPr>
            <a:spLocks noGrp="1" noChangeArrowheads="1"/>
          </p:cNvSpPr>
          <p:nvPr>
            <p:ph type="body" sz="half" idx="1"/>
          </p:nvPr>
        </p:nvSpPr>
        <p:spPr>
          <a:xfrm>
            <a:off x="0" y="1981200"/>
            <a:ext cx="5708650" cy="4876800"/>
          </a:xfrm>
        </p:spPr>
        <p:txBody>
          <a:bodyPr/>
          <a:lstStyle/>
          <a:p>
            <a:pPr lvl="1"/>
            <a:r>
              <a:rPr lang="en-US" dirty="0"/>
              <a:t>Your Responsibility</a:t>
            </a:r>
          </a:p>
          <a:p>
            <a:pPr lvl="2"/>
            <a:r>
              <a:rPr lang="en-US" dirty="0"/>
              <a:t>Planning and conducting each procedure in accordance with the chemical hygiene procedures detailed in sectional written procedures</a:t>
            </a:r>
          </a:p>
          <a:p>
            <a:pPr lvl="2"/>
            <a:r>
              <a:rPr lang="en-US" dirty="0"/>
              <a:t>Develop good personal chemical hygiene habits</a:t>
            </a:r>
          </a:p>
          <a:p>
            <a:pPr lvl="2"/>
            <a:r>
              <a:rPr lang="en-US" dirty="0"/>
              <a:t>Promptly reporting accidents and spills that result in chemical exposure to VA patients or personnel.</a:t>
            </a:r>
          </a:p>
          <a:p>
            <a:pPr lvl="3"/>
            <a:endParaRPr lang="en-US" dirty="0"/>
          </a:p>
          <a:p>
            <a:pPr lvl="2"/>
            <a:endParaRPr lang="en-US" dirty="0"/>
          </a:p>
          <a:p>
            <a:pPr lvl="1"/>
            <a:endParaRPr lang="en-US" dirty="0"/>
          </a:p>
        </p:txBody>
      </p:sp>
      <p:sp>
        <p:nvSpPr>
          <p:cNvPr id="49156"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9157"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49159" name="Rectangle 7"/>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49160"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9161"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9162"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9163" name="Rectangle 11"/>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49164" name="Rectangle 12"/>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sp>
        <p:nvSpPr>
          <p:cNvPr id="49166" name="Rectangle 14"/>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49168" name="Picture 16" descr="anatomy_md_clr"/>
          <p:cNvPicPr>
            <a:picLocks noChangeAspect="1" noChangeArrowheads="1" noCrop="1"/>
          </p:cNvPicPr>
          <p:nvPr/>
        </p:nvPicPr>
        <p:blipFill>
          <a:blip r:embed="rId2" cstate="print"/>
          <a:srcRect/>
          <a:stretch>
            <a:fillRect/>
          </a:stretch>
        </p:blipFill>
        <p:spPr bwMode="auto">
          <a:xfrm>
            <a:off x="5443538" y="1806575"/>
            <a:ext cx="2625725" cy="2187575"/>
          </a:xfrm>
          <a:prstGeom prst="rect">
            <a:avLst/>
          </a:prstGeom>
          <a:noFill/>
        </p:spPr>
      </p:pic>
      <p:sp>
        <p:nvSpPr>
          <p:cNvPr id="49171" name="AutoShape 19"/>
          <p:cNvSpPr>
            <a:spLocks noChangeArrowheads="1"/>
          </p:cNvSpPr>
          <p:nvPr/>
        </p:nvSpPr>
        <p:spPr bwMode="auto">
          <a:xfrm rot="-538763">
            <a:off x="6605588" y="2382838"/>
            <a:ext cx="855662" cy="933450"/>
          </a:xfrm>
          <a:custGeom>
            <a:avLst/>
            <a:gdLst>
              <a:gd name="G0" fmla="+- 1767 0 0"/>
              <a:gd name="G1" fmla="+- 21600 0 1767"/>
              <a:gd name="G2" fmla="*/ 1767 1 2"/>
              <a:gd name="G3" fmla="+- 21600 0 G2"/>
              <a:gd name="G4" fmla="+/ 1767 21600 2"/>
              <a:gd name="G5" fmla="+/ G1 0 2"/>
              <a:gd name="G6" fmla="*/ 21600 21600 1767"/>
              <a:gd name="G7" fmla="*/ G6 1 2"/>
              <a:gd name="G8" fmla="+- 21600 0 G7"/>
              <a:gd name="G9" fmla="*/ 21600 1 2"/>
              <a:gd name="G10" fmla="+- 1767 0 G9"/>
              <a:gd name="G11" fmla="?: G10 G8 0"/>
              <a:gd name="G12" fmla="?: G10 G7 21600"/>
              <a:gd name="T0" fmla="*/ 20716 w 21600"/>
              <a:gd name="T1" fmla="*/ 10800 h 21600"/>
              <a:gd name="T2" fmla="*/ 10800 w 21600"/>
              <a:gd name="T3" fmla="*/ 21600 h 21600"/>
              <a:gd name="T4" fmla="*/ 884 w 21600"/>
              <a:gd name="T5" fmla="*/ 10800 h 21600"/>
              <a:gd name="T6" fmla="*/ 10800 w 21600"/>
              <a:gd name="T7" fmla="*/ 0 h 21600"/>
              <a:gd name="T8" fmla="*/ 2684 w 21600"/>
              <a:gd name="T9" fmla="*/ 2684 h 21600"/>
              <a:gd name="T10" fmla="*/ 18916 w 21600"/>
              <a:gd name="T11" fmla="*/ 18916 h 21600"/>
            </a:gdLst>
            <a:ahLst/>
            <a:cxnLst>
              <a:cxn ang="0">
                <a:pos x="T0" y="T1"/>
              </a:cxn>
              <a:cxn ang="0">
                <a:pos x="T2" y="T3"/>
              </a:cxn>
              <a:cxn ang="0">
                <a:pos x="T4" y="T5"/>
              </a:cxn>
              <a:cxn ang="0">
                <a:pos x="T6" y="T7"/>
              </a:cxn>
            </a:cxnLst>
            <a:rect l="T8" t="T9" r="T10" b="T11"/>
            <a:pathLst>
              <a:path w="21600" h="21600">
                <a:moveTo>
                  <a:pt x="0" y="0"/>
                </a:moveTo>
                <a:lnTo>
                  <a:pt x="1767" y="21600"/>
                </a:lnTo>
                <a:lnTo>
                  <a:pt x="19833" y="21600"/>
                </a:lnTo>
                <a:lnTo>
                  <a:pt x="21600" y="0"/>
                </a:lnTo>
                <a:close/>
              </a:path>
            </a:pathLst>
          </a:custGeom>
          <a:solidFill>
            <a:srgbClr val="663300"/>
          </a:solidFill>
          <a:ln w="9525">
            <a:noFill/>
            <a:miter lim="800000"/>
            <a:headEnd/>
            <a:tailEnd/>
          </a:ln>
          <a:effectLst/>
        </p:spPr>
        <p:txBody>
          <a:bodyPr wrap="none" anchor="ctr"/>
          <a:lstStyle/>
          <a:p>
            <a:pPr algn="ctr"/>
            <a:r>
              <a:rPr lang="en-US" sz="1000">
                <a:solidFill>
                  <a:srgbClr val="FFFF66"/>
                </a:solidFill>
                <a:latin typeface="Showcard Gothic" pitchFamily="82" charset="0"/>
              </a:rPr>
              <a:t>Chemical</a:t>
            </a:r>
          </a:p>
          <a:p>
            <a:pPr algn="ctr"/>
            <a:r>
              <a:rPr lang="en-US" sz="1000">
                <a:solidFill>
                  <a:srgbClr val="FFFF66"/>
                </a:solidFill>
                <a:latin typeface="Showcard Gothic" pitchFamily="82" charset="0"/>
              </a:rPr>
              <a:t>Hygiene</a:t>
            </a:r>
          </a:p>
          <a:p>
            <a:pPr algn="ctr"/>
            <a:r>
              <a:rPr lang="en-US" sz="1000">
                <a:solidFill>
                  <a:srgbClr val="FFFF66"/>
                </a:solidFill>
                <a:latin typeface="Showcard Gothic" pitchFamily="82" charset="0"/>
              </a:rPr>
              <a:t>Plan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b="1">
                <a:solidFill>
                  <a:srgbClr val="FF6600"/>
                </a:solidFill>
              </a:rPr>
              <a:t>CHEMICAL HYGIENE PLAN</a:t>
            </a:r>
          </a:p>
        </p:txBody>
      </p:sp>
      <p:sp>
        <p:nvSpPr>
          <p:cNvPr id="50179" name="Rectangle 3"/>
          <p:cNvSpPr>
            <a:spLocks noGrp="1" noChangeArrowheads="1"/>
          </p:cNvSpPr>
          <p:nvPr>
            <p:ph type="body" sz="half" idx="1"/>
          </p:nvPr>
        </p:nvSpPr>
        <p:spPr>
          <a:xfrm>
            <a:off x="0" y="1981200"/>
            <a:ext cx="5708650" cy="4876800"/>
          </a:xfrm>
        </p:spPr>
        <p:txBody>
          <a:bodyPr/>
          <a:lstStyle/>
          <a:p>
            <a:pPr lvl="1"/>
            <a:r>
              <a:rPr lang="en-US" dirty="0"/>
              <a:t>Standard Operating Procedure</a:t>
            </a:r>
          </a:p>
          <a:p>
            <a:pPr lvl="2"/>
            <a:r>
              <a:rPr lang="en-US" dirty="0"/>
              <a:t>General precautions for handling all laboratory chemical should be adopted.</a:t>
            </a:r>
          </a:p>
          <a:p>
            <a:pPr lvl="2"/>
            <a:r>
              <a:rPr lang="en-US" dirty="0"/>
              <a:t>Minimize exposure</a:t>
            </a:r>
          </a:p>
          <a:p>
            <a:pPr lvl="2"/>
            <a:r>
              <a:rPr lang="en-US" dirty="0"/>
              <a:t>Assume any mixture is hazardous and toxic</a:t>
            </a:r>
          </a:p>
          <a:p>
            <a:pPr lvl="3"/>
            <a:endParaRPr lang="en-US" dirty="0"/>
          </a:p>
          <a:p>
            <a:pPr lvl="2"/>
            <a:endParaRPr lang="en-US" dirty="0"/>
          </a:p>
          <a:p>
            <a:pPr lvl="1"/>
            <a:endParaRPr lang="en-US" dirty="0"/>
          </a:p>
        </p:txBody>
      </p:sp>
      <p:sp>
        <p:nvSpPr>
          <p:cNvPr id="50180"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0181"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0182" name="Rectangle 6"/>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50183"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0184"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0185"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0186"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0187" name="Rectangle 11"/>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sp>
        <p:nvSpPr>
          <p:cNvPr id="50188" name="Rectangle 1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grpSp>
        <p:nvGrpSpPr>
          <p:cNvPr id="50191" name="Group 15"/>
          <p:cNvGrpSpPr>
            <a:grpSpLocks/>
          </p:cNvGrpSpPr>
          <p:nvPr/>
        </p:nvGrpSpPr>
        <p:grpSpPr bwMode="auto">
          <a:xfrm>
            <a:off x="5443538" y="1806575"/>
            <a:ext cx="2625725" cy="2187575"/>
            <a:chOff x="3429" y="1138"/>
            <a:chExt cx="1654" cy="1378"/>
          </a:xfrm>
        </p:grpSpPr>
        <p:pic>
          <p:nvPicPr>
            <p:cNvPr id="50189" name="Picture 13" descr="anatomy_md_clr"/>
            <p:cNvPicPr>
              <a:picLocks noChangeAspect="1" noChangeArrowheads="1" noCrop="1"/>
            </p:cNvPicPr>
            <p:nvPr/>
          </p:nvPicPr>
          <p:blipFill>
            <a:blip r:embed="rId2" cstate="print"/>
            <a:srcRect/>
            <a:stretch>
              <a:fillRect/>
            </a:stretch>
          </p:blipFill>
          <p:spPr bwMode="auto">
            <a:xfrm>
              <a:off x="3429" y="1138"/>
              <a:ext cx="1654" cy="1378"/>
            </a:xfrm>
            <a:prstGeom prst="rect">
              <a:avLst/>
            </a:prstGeom>
            <a:noFill/>
          </p:spPr>
        </p:pic>
        <p:sp>
          <p:nvSpPr>
            <p:cNvPr id="50190" name="AutoShape 14"/>
            <p:cNvSpPr>
              <a:spLocks noChangeArrowheads="1"/>
            </p:cNvSpPr>
            <p:nvPr/>
          </p:nvSpPr>
          <p:spPr bwMode="auto">
            <a:xfrm rot="-538763">
              <a:off x="4161" y="1501"/>
              <a:ext cx="539" cy="588"/>
            </a:xfrm>
            <a:custGeom>
              <a:avLst/>
              <a:gdLst>
                <a:gd name="G0" fmla="+- 1767 0 0"/>
                <a:gd name="G1" fmla="+- 21600 0 1767"/>
                <a:gd name="G2" fmla="*/ 1767 1 2"/>
                <a:gd name="G3" fmla="+- 21600 0 G2"/>
                <a:gd name="G4" fmla="+/ 1767 21600 2"/>
                <a:gd name="G5" fmla="+/ G1 0 2"/>
                <a:gd name="G6" fmla="*/ 21600 21600 1767"/>
                <a:gd name="G7" fmla="*/ G6 1 2"/>
                <a:gd name="G8" fmla="+- 21600 0 G7"/>
                <a:gd name="G9" fmla="*/ 21600 1 2"/>
                <a:gd name="G10" fmla="+- 1767 0 G9"/>
                <a:gd name="G11" fmla="?: G10 G8 0"/>
                <a:gd name="G12" fmla="?: G10 G7 21600"/>
                <a:gd name="T0" fmla="*/ 20716 w 21600"/>
                <a:gd name="T1" fmla="*/ 10800 h 21600"/>
                <a:gd name="T2" fmla="*/ 10800 w 21600"/>
                <a:gd name="T3" fmla="*/ 21600 h 21600"/>
                <a:gd name="T4" fmla="*/ 884 w 21600"/>
                <a:gd name="T5" fmla="*/ 10800 h 21600"/>
                <a:gd name="T6" fmla="*/ 10800 w 21600"/>
                <a:gd name="T7" fmla="*/ 0 h 21600"/>
                <a:gd name="T8" fmla="*/ 2684 w 21600"/>
                <a:gd name="T9" fmla="*/ 2684 h 21600"/>
                <a:gd name="T10" fmla="*/ 18916 w 21600"/>
                <a:gd name="T11" fmla="*/ 18916 h 21600"/>
              </a:gdLst>
              <a:ahLst/>
              <a:cxnLst>
                <a:cxn ang="0">
                  <a:pos x="T0" y="T1"/>
                </a:cxn>
                <a:cxn ang="0">
                  <a:pos x="T2" y="T3"/>
                </a:cxn>
                <a:cxn ang="0">
                  <a:pos x="T4" y="T5"/>
                </a:cxn>
                <a:cxn ang="0">
                  <a:pos x="T6" y="T7"/>
                </a:cxn>
              </a:cxnLst>
              <a:rect l="T8" t="T9" r="T10" b="T11"/>
              <a:pathLst>
                <a:path w="21600" h="21600">
                  <a:moveTo>
                    <a:pt x="0" y="0"/>
                  </a:moveTo>
                  <a:lnTo>
                    <a:pt x="1767" y="21600"/>
                  </a:lnTo>
                  <a:lnTo>
                    <a:pt x="19833" y="21600"/>
                  </a:lnTo>
                  <a:lnTo>
                    <a:pt x="21600" y="0"/>
                  </a:lnTo>
                  <a:close/>
                </a:path>
              </a:pathLst>
            </a:custGeom>
            <a:solidFill>
              <a:srgbClr val="663300"/>
            </a:solidFill>
            <a:ln w="9525">
              <a:noFill/>
              <a:miter lim="800000"/>
              <a:headEnd/>
              <a:tailEnd/>
            </a:ln>
            <a:effectLst/>
          </p:spPr>
          <p:txBody>
            <a:bodyPr wrap="none" anchor="ctr"/>
            <a:lstStyle/>
            <a:p>
              <a:pPr algn="ctr"/>
              <a:r>
                <a:rPr lang="en-US" sz="1000">
                  <a:solidFill>
                    <a:srgbClr val="FFFF66"/>
                  </a:solidFill>
                  <a:latin typeface="Showcard Gothic" pitchFamily="82" charset="0"/>
                </a:rPr>
                <a:t>Chemical</a:t>
              </a:r>
            </a:p>
            <a:p>
              <a:pPr algn="ctr"/>
              <a:r>
                <a:rPr lang="en-US" sz="1000">
                  <a:solidFill>
                    <a:srgbClr val="FFFF66"/>
                  </a:solidFill>
                  <a:latin typeface="Showcard Gothic" pitchFamily="82" charset="0"/>
                </a:rPr>
                <a:t>Hygiene</a:t>
              </a:r>
            </a:p>
            <a:p>
              <a:pPr algn="ctr"/>
              <a:r>
                <a:rPr lang="en-US" sz="1000">
                  <a:solidFill>
                    <a:srgbClr val="FFFF66"/>
                  </a:solidFill>
                  <a:latin typeface="Showcard Gothic" pitchFamily="82" charset="0"/>
                </a:rPr>
                <a:t>Plan</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b="1">
                <a:solidFill>
                  <a:srgbClr val="FF6600"/>
                </a:solidFill>
              </a:rPr>
              <a:t>CHEMICAL HYGIENE PLAN</a:t>
            </a:r>
          </a:p>
        </p:txBody>
      </p:sp>
      <p:sp>
        <p:nvSpPr>
          <p:cNvPr id="51203" name="Rectangle 3"/>
          <p:cNvSpPr>
            <a:spLocks noGrp="1" noChangeArrowheads="1"/>
          </p:cNvSpPr>
          <p:nvPr>
            <p:ph type="body" sz="half" idx="1"/>
          </p:nvPr>
        </p:nvSpPr>
        <p:spPr>
          <a:xfrm>
            <a:off x="0" y="1981200"/>
            <a:ext cx="5708650" cy="4381500"/>
          </a:xfrm>
        </p:spPr>
        <p:txBody>
          <a:bodyPr>
            <a:normAutofit lnSpcReduction="10000"/>
          </a:bodyPr>
          <a:lstStyle/>
          <a:p>
            <a:pPr lvl="1">
              <a:lnSpc>
                <a:spcPct val="90000"/>
              </a:lnSpc>
            </a:pPr>
            <a:r>
              <a:rPr lang="en-US" b="1" dirty="0"/>
              <a:t>Chemical Inventory</a:t>
            </a:r>
          </a:p>
          <a:p>
            <a:pPr lvl="2">
              <a:lnSpc>
                <a:spcPct val="90000"/>
              </a:lnSpc>
            </a:pPr>
            <a:r>
              <a:rPr lang="en-US" dirty="0"/>
              <a:t>Conducted bi-annually by section supervisor</a:t>
            </a:r>
          </a:p>
          <a:p>
            <a:pPr lvl="2">
              <a:lnSpc>
                <a:spcPct val="90000"/>
              </a:lnSpc>
            </a:pPr>
            <a:r>
              <a:rPr lang="en-US" dirty="0"/>
              <a:t>Chemicals used, produced, or stored must be identified.</a:t>
            </a:r>
          </a:p>
          <a:p>
            <a:pPr lvl="2">
              <a:lnSpc>
                <a:spcPct val="90000"/>
              </a:lnSpc>
            </a:pPr>
            <a:r>
              <a:rPr lang="en-US" dirty="0"/>
              <a:t>Defined policies and procedures for specific handling requirements.</a:t>
            </a:r>
          </a:p>
          <a:p>
            <a:pPr lvl="3">
              <a:lnSpc>
                <a:spcPct val="90000"/>
              </a:lnSpc>
            </a:pPr>
            <a:r>
              <a:rPr lang="en-US" dirty="0"/>
              <a:t>Any chemicals classified as hazardous by Dept. of Transportation, EPA, chemicals displaying a 2 or greater in any section of the National Fire Protection Association diamond, Potential Carcinogens or reproductive toxicity</a:t>
            </a:r>
          </a:p>
          <a:p>
            <a:pPr lvl="2">
              <a:lnSpc>
                <a:spcPct val="90000"/>
              </a:lnSpc>
            </a:pPr>
            <a:endParaRPr lang="en-US" dirty="0"/>
          </a:p>
          <a:p>
            <a:pPr lvl="2">
              <a:lnSpc>
                <a:spcPct val="90000"/>
              </a:lnSpc>
            </a:pPr>
            <a:endParaRPr lang="en-US" dirty="0"/>
          </a:p>
          <a:p>
            <a:pPr lvl="1">
              <a:lnSpc>
                <a:spcPct val="90000"/>
              </a:lnSpc>
            </a:pPr>
            <a:endParaRPr lang="en-US" dirty="0"/>
          </a:p>
        </p:txBody>
      </p:sp>
      <p:sp>
        <p:nvSpPr>
          <p:cNvPr id="51204"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1206" name="Rectangle 6"/>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51207"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1208"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1209"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1210"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1211" name="Rectangle 11"/>
          <p:cNvSpPr>
            <a:spLocks noChangeArrowheads="1"/>
          </p:cNvSpPr>
          <p:nvPr/>
        </p:nvSpPr>
        <p:spPr bwMode="auto">
          <a:xfrm>
            <a:off x="6350" y="3154363"/>
            <a:ext cx="9144000" cy="0"/>
          </a:xfrm>
          <a:prstGeom prst="rect">
            <a:avLst/>
          </a:prstGeom>
          <a:noFill/>
          <a:ln w="9525">
            <a:noFill/>
            <a:miter lim="800000"/>
            <a:headEnd/>
            <a:tailEnd/>
          </a:ln>
          <a:effectLst/>
        </p:spPr>
        <p:txBody>
          <a:bodyPr>
            <a:spAutoFit/>
          </a:bodyPr>
          <a:lstStyle/>
          <a:p>
            <a:endParaRPr lang="en-US"/>
          </a:p>
        </p:txBody>
      </p:sp>
      <p:sp>
        <p:nvSpPr>
          <p:cNvPr id="51212" name="Rectangle 1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grpSp>
        <p:nvGrpSpPr>
          <p:cNvPr id="51215" name="Group 15"/>
          <p:cNvGrpSpPr>
            <a:grpSpLocks/>
          </p:cNvGrpSpPr>
          <p:nvPr/>
        </p:nvGrpSpPr>
        <p:grpSpPr bwMode="auto">
          <a:xfrm>
            <a:off x="5443538" y="1806575"/>
            <a:ext cx="2625725" cy="2187575"/>
            <a:chOff x="3429" y="1138"/>
            <a:chExt cx="1654" cy="1378"/>
          </a:xfrm>
        </p:grpSpPr>
        <p:pic>
          <p:nvPicPr>
            <p:cNvPr id="51213" name="Picture 13" descr="anatomy_md_clr"/>
            <p:cNvPicPr>
              <a:picLocks noChangeAspect="1" noChangeArrowheads="1" noCrop="1"/>
            </p:cNvPicPr>
            <p:nvPr/>
          </p:nvPicPr>
          <p:blipFill>
            <a:blip r:embed="rId2" cstate="print"/>
            <a:srcRect/>
            <a:stretch>
              <a:fillRect/>
            </a:stretch>
          </p:blipFill>
          <p:spPr bwMode="auto">
            <a:xfrm>
              <a:off x="3429" y="1138"/>
              <a:ext cx="1654" cy="1378"/>
            </a:xfrm>
            <a:prstGeom prst="rect">
              <a:avLst/>
            </a:prstGeom>
            <a:noFill/>
          </p:spPr>
        </p:pic>
        <p:sp>
          <p:nvSpPr>
            <p:cNvPr id="51214" name="AutoShape 14"/>
            <p:cNvSpPr>
              <a:spLocks noChangeArrowheads="1"/>
            </p:cNvSpPr>
            <p:nvPr/>
          </p:nvSpPr>
          <p:spPr bwMode="auto">
            <a:xfrm rot="-538763">
              <a:off x="4161" y="1501"/>
              <a:ext cx="539" cy="588"/>
            </a:xfrm>
            <a:custGeom>
              <a:avLst/>
              <a:gdLst>
                <a:gd name="G0" fmla="+- 1767 0 0"/>
                <a:gd name="G1" fmla="+- 21600 0 1767"/>
                <a:gd name="G2" fmla="*/ 1767 1 2"/>
                <a:gd name="G3" fmla="+- 21600 0 G2"/>
                <a:gd name="G4" fmla="+/ 1767 21600 2"/>
                <a:gd name="G5" fmla="+/ G1 0 2"/>
                <a:gd name="G6" fmla="*/ 21600 21600 1767"/>
                <a:gd name="G7" fmla="*/ G6 1 2"/>
                <a:gd name="G8" fmla="+- 21600 0 G7"/>
                <a:gd name="G9" fmla="*/ 21600 1 2"/>
                <a:gd name="G10" fmla="+- 1767 0 G9"/>
                <a:gd name="G11" fmla="?: G10 G8 0"/>
                <a:gd name="G12" fmla="?: G10 G7 21600"/>
                <a:gd name="T0" fmla="*/ 20716 w 21600"/>
                <a:gd name="T1" fmla="*/ 10800 h 21600"/>
                <a:gd name="T2" fmla="*/ 10800 w 21600"/>
                <a:gd name="T3" fmla="*/ 21600 h 21600"/>
                <a:gd name="T4" fmla="*/ 884 w 21600"/>
                <a:gd name="T5" fmla="*/ 10800 h 21600"/>
                <a:gd name="T6" fmla="*/ 10800 w 21600"/>
                <a:gd name="T7" fmla="*/ 0 h 21600"/>
                <a:gd name="T8" fmla="*/ 2684 w 21600"/>
                <a:gd name="T9" fmla="*/ 2684 h 21600"/>
                <a:gd name="T10" fmla="*/ 18916 w 21600"/>
                <a:gd name="T11" fmla="*/ 18916 h 21600"/>
              </a:gdLst>
              <a:ahLst/>
              <a:cxnLst>
                <a:cxn ang="0">
                  <a:pos x="T0" y="T1"/>
                </a:cxn>
                <a:cxn ang="0">
                  <a:pos x="T2" y="T3"/>
                </a:cxn>
                <a:cxn ang="0">
                  <a:pos x="T4" y="T5"/>
                </a:cxn>
                <a:cxn ang="0">
                  <a:pos x="T6" y="T7"/>
                </a:cxn>
              </a:cxnLst>
              <a:rect l="T8" t="T9" r="T10" b="T11"/>
              <a:pathLst>
                <a:path w="21600" h="21600">
                  <a:moveTo>
                    <a:pt x="0" y="0"/>
                  </a:moveTo>
                  <a:lnTo>
                    <a:pt x="1767" y="21600"/>
                  </a:lnTo>
                  <a:lnTo>
                    <a:pt x="19833" y="21600"/>
                  </a:lnTo>
                  <a:lnTo>
                    <a:pt x="21600" y="0"/>
                  </a:lnTo>
                  <a:close/>
                </a:path>
              </a:pathLst>
            </a:custGeom>
            <a:solidFill>
              <a:srgbClr val="663300"/>
            </a:solidFill>
            <a:ln w="9525">
              <a:noFill/>
              <a:miter lim="800000"/>
              <a:headEnd/>
              <a:tailEnd/>
            </a:ln>
            <a:effectLst/>
          </p:spPr>
          <p:txBody>
            <a:bodyPr wrap="none" anchor="ctr"/>
            <a:lstStyle/>
            <a:p>
              <a:pPr algn="ctr"/>
              <a:r>
                <a:rPr lang="en-US" sz="1000">
                  <a:solidFill>
                    <a:srgbClr val="FFFF66"/>
                  </a:solidFill>
                  <a:latin typeface="Showcard Gothic" pitchFamily="82" charset="0"/>
                </a:rPr>
                <a:t>Chemical</a:t>
              </a:r>
            </a:p>
            <a:p>
              <a:pPr algn="ctr"/>
              <a:r>
                <a:rPr lang="en-US" sz="1000">
                  <a:solidFill>
                    <a:srgbClr val="FFFF66"/>
                  </a:solidFill>
                  <a:latin typeface="Showcard Gothic" pitchFamily="82" charset="0"/>
                </a:rPr>
                <a:t>Hygiene</a:t>
              </a:r>
            </a:p>
            <a:p>
              <a:pPr algn="ctr"/>
              <a:r>
                <a:rPr lang="en-US" sz="1000">
                  <a:solidFill>
                    <a:srgbClr val="FFFF66"/>
                  </a:solidFill>
                  <a:latin typeface="Showcard Gothic" pitchFamily="82" charset="0"/>
                </a:rPr>
                <a:t>Plan</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438150"/>
            <a:ext cx="7772400" cy="87630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495300" y="1371600"/>
            <a:ext cx="7924800" cy="5200650"/>
          </a:xfrm>
        </p:spPr>
        <p:txBody>
          <a:bodyPr>
            <a:normAutofit/>
          </a:bodyPr>
          <a:lstStyle/>
          <a:p>
            <a:pPr lvl="1"/>
            <a:r>
              <a:rPr lang="en-US" sz="2100" b="1" dirty="0" smtClean="0"/>
              <a:t>Manufacturer, Importer or Distributor Labeling:</a:t>
            </a:r>
          </a:p>
          <a:p>
            <a:pPr lvl="2"/>
            <a:r>
              <a:rPr lang="en-US" sz="1900" dirty="0" smtClean="0"/>
              <a:t>Required for all hazardous chemicals according to Hazard Communication Standards (HCS)</a:t>
            </a:r>
          </a:p>
          <a:p>
            <a:pPr lvl="2"/>
            <a:r>
              <a:rPr lang="en-US" sz="1900" dirty="0" smtClean="0"/>
              <a:t>Use the United Nations Globally Harmonized System of Classification and Labeling of Chemicals, otherwise known as GHS.</a:t>
            </a:r>
          </a:p>
          <a:p>
            <a:pPr lvl="2"/>
            <a:r>
              <a:rPr lang="en-US" sz="1900" dirty="0" smtClean="0"/>
              <a:t>Labels are required to have:</a:t>
            </a:r>
          </a:p>
          <a:p>
            <a:pPr lvl="3"/>
            <a:r>
              <a:rPr lang="en-US" b="1" dirty="0" smtClean="0"/>
              <a:t>Product Identifier:  </a:t>
            </a:r>
            <a:r>
              <a:rPr lang="en-US" dirty="0" smtClean="0"/>
              <a:t>is how the hazardous chemical is identified. This can be (but is not limited to) the chemical name,  code number or batch number.</a:t>
            </a:r>
            <a:endParaRPr lang="en-US" b="1" dirty="0" smtClean="0"/>
          </a:p>
          <a:p>
            <a:pPr lvl="3"/>
            <a:r>
              <a:rPr lang="en-US" b="1" dirty="0" smtClean="0"/>
              <a:t>Supplier Identification:  </a:t>
            </a:r>
            <a:r>
              <a:rPr lang="en-US" dirty="0" smtClean="0"/>
              <a:t>name, address and telephone number of the chemical manufacturer, importer, or other responsible party.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323850" y="952500"/>
            <a:ext cx="7772400" cy="5524500"/>
          </a:xfrm>
        </p:spPr>
        <p:txBody>
          <a:bodyPr>
            <a:normAutofit fontScale="92500" lnSpcReduction="10000"/>
          </a:bodyPr>
          <a:lstStyle/>
          <a:p>
            <a:pPr lvl="1"/>
            <a:r>
              <a:rPr lang="en-US" b="1" dirty="0" smtClean="0"/>
              <a:t>Manufacturer, Importer or Distributor Labeling:</a:t>
            </a:r>
          </a:p>
          <a:p>
            <a:pPr lvl="2"/>
            <a:r>
              <a:rPr lang="en-US" dirty="0" smtClean="0"/>
              <a:t>Labels are required to have:</a:t>
            </a:r>
          </a:p>
          <a:p>
            <a:pPr lvl="3"/>
            <a:r>
              <a:rPr lang="en-US" sz="2100" b="1" dirty="0" smtClean="0"/>
              <a:t>Signal Word:  </a:t>
            </a:r>
            <a:r>
              <a:rPr lang="en-US" sz="2100" dirty="0" smtClean="0"/>
              <a:t>are used to indicate the relative level of severity of hazard and alert the reader to a potential hazard on the label.  There are only two words used as signal words, “Danger” and “Warning”.  “Danger“ is used for the more severe hazards, while “Warning“ is used for less severe hazards.</a:t>
            </a:r>
          </a:p>
          <a:p>
            <a:pPr lvl="3"/>
            <a:r>
              <a:rPr lang="en-US" sz="2100" b="1" dirty="0" smtClean="0"/>
              <a:t>Hazard Statement</a:t>
            </a:r>
            <a:r>
              <a:rPr lang="en-US" sz="2100" b="1" dirty="0" smtClean="0">
                <a:sym typeface="Wingdings" pitchFamily="2" charset="2"/>
              </a:rPr>
              <a:t>(s):</a:t>
            </a:r>
            <a:r>
              <a:rPr lang="en-US" sz="2100" b="1" dirty="0" smtClean="0"/>
              <a:t>  </a:t>
            </a:r>
            <a:r>
              <a:rPr lang="en-US" sz="2100" dirty="0" smtClean="0"/>
              <a:t>describe the nature of the hazard(s) of a chemical, including, where appropriate, the degree of hazard.</a:t>
            </a:r>
            <a:r>
              <a:rPr lang="en-US" sz="2100" b="1" dirty="0" smtClean="0"/>
              <a:t> </a:t>
            </a:r>
          </a:p>
          <a:p>
            <a:pPr lvl="3"/>
            <a:r>
              <a:rPr lang="en-US" sz="2100" b="1" dirty="0" smtClean="0"/>
              <a:t>Precautionary Statement</a:t>
            </a:r>
            <a:r>
              <a:rPr lang="en-US" sz="2100" b="1" dirty="0" smtClean="0">
                <a:sym typeface="Wingdings" pitchFamily="2" charset="2"/>
              </a:rPr>
              <a:t>(s)</a:t>
            </a:r>
            <a:r>
              <a:rPr lang="en-US" sz="2100" b="1" dirty="0" smtClean="0"/>
              <a:t>:  </a:t>
            </a:r>
            <a:r>
              <a:rPr lang="en-US" sz="2100" dirty="0" smtClean="0"/>
              <a:t>describe recommended measures that should be taken to minimize or prevent adverse effects resulting from exposure to the hazardous chemical or improper storage or handling. There are four types of precautionary statements: prevention (to minimize exposure); response (in case of accidental spillage or exposure emergency response, and first-aid); storage; and disposal.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61950"/>
            <a:ext cx="7772400" cy="1143000"/>
          </a:xfrm>
        </p:spPr>
        <p:txBody>
          <a:bodyPr/>
          <a:lstStyle/>
          <a:p>
            <a:pPr lvl="3" algn="l" rtl="0">
              <a:spcBef>
                <a:spcPct val="0"/>
              </a:spcBef>
            </a:pPr>
            <a:r>
              <a:rPr lang="en-US" sz="4100" dirty="0" smtClean="0">
                <a:solidFill>
                  <a:srgbClr val="FF6600"/>
                </a:solidFill>
                <a:latin typeface="+mj-lt"/>
              </a:rPr>
              <a:t>CHEMICAL HYGIENE PLAN</a:t>
            </a:r>
            <a:r>
              <a:rPr lang="en-US" dirty="0" smtClean="0"/>
              <a:t/>
            </a:r>
            <a:br>
              <a:rPr lang="en-US" dirty="0" smtClean="0"/>
            </a:br>
            <a:endParaRPr lang="en-US" dirty="0"/>
          </a:p>
        </p:txBody>
      </p:sp>
      <p:sp>
        <p:nvSpPr>
          <p:cNvPr id="3" name="Text Placeholder 2"/>
          <p:cNvSpPr>
            <a:spLocks noGrp="1"/>
          </p:cNvSpPr>
          <p:nvPr>
            <p:ph type="body" sz="half" idx="1"/>
          </p:nvPr>
        </p:nvSpPr>
        <p:spPr>
          <a:xfrm>
            <a:off x="323850" y="1123950"/>
            <a:ext cx="7696200" cy="4743450"/>
          </a:xfrm>
        </p:spPr>
        <p:txBody>
          <a:bodyPr>
            <a:normAutofit lnSpcReduction="10000"/>
          </a:bodyPr>
          <a:lstStyle/>
          <a:p>
            <a:pPr lvl="1"/>
            <a:r>
              <a:rPr lang="en-US" b="1" dirty="0" smtClean="0"/>
              <a:t>Manufacturer, Importer or Distributor Labeling:</a:t>
            </a:r>
          </a:p>
          <a:p>
            <a:pPr lvl="2"/>
            <a:r>
              <a:rPr lang="en-US" dirty="0" smtClean="0"/>
              <a:t>Labels are required to have:</a:t>
            </a:r>
          </a:p>
          <a:p>
            <a:pPr lvl="3"/>
            <a:r>
              <a:rPr lang="en-US" b="1" dirty="0" smtClean="0"/>
              <a:t>Pictogram(s):  </a:t>
            </a:r>
            <a:r>
              <a:rPr lang="en-US" dirty="0" smtClean="0"/>
              <a:t>are graphic symbols used to communicate specific information about the hazards of a chemical.  Each pictogram consists of a different symbol on a white background within a red square set on a point (</a:t>
            </a:r>
            <a:r>
              <a:rPr lang="en-US" dirty="0" err="1" smtClean="0"/>
              <a:t>ie</a:t>
            </a:r>
            <a:r>
              <a:rPr lang="en-US" dirty="0" smtClean="0"/>
              <a:t> a red diamond).</a:t>
            </a:r>
          </a:p>
          <a:p>
            <a:pPr lvl="3"/>
            <a:r>
              <a:rPr lang="en-US" b="1" dirty="0" smtClean="0"/>
              <a:t>Supplementary Information</a:t>
            </a:r>
            <a:r>
              <a:rPr lang="en-US" dirty="0" smtClean="0"/>
              <a:t>:  (Not required) The label producer may provide additional instructions or information that it deems helpful.</a:t>
            </a:r>
          </a:p>
          <a:p>
            <a:pPr lvl="3"/>
            <a:endParaRPr lang="en-US" dirty="0" smtClean="0"/>
          </a:p>
          <a:p>
            <a:pPr lvl="3">
              <a:buNone/>
            </a:pPr>
            <a:r>
              <a:rPr lang="en-US" b="1" dirty="0" smtClean="0"/>
              <a:t>**Note: The GHS standard rating system is opposite the NFPA rating system. In GHS, lower numbers indicate more severe hazards.  While in NFPA, lower numbers indicate less severe hazards.</a:t>
            </a:r>
            <a:endParaRPr lang="en-US" dirty="0"/>
          </a:p>
        </p:txBody>
      </p:sp>
      <p:sp>
        <p:nvSpPr>
          <p:cNvPr id="4" name="Chart Placeholder 3"/>
          <p:cNvSpPr>
            <a:spLocks noGrp="1"/>
          </p:cNvSpPr>
          <p:nvPr>
            <p:ph type="chart" sz="half" idx="2"/>
          </p:nvPr>
        </p:nvSpPr>
        <p:spPr>
          <a:xfrm>
            <a:off x="5772150" y="4514850"/>
            <a:ext cx="3009900" cy="2114550"/>
          </a:xfrm>
        </p:spPr>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9535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457200" y="1047750"/>
            <a:ext cx="7981950" cy="1562100"/>
          </a:xfrm>
        </p:spPr>
        <p:txBody>
          <a:bodyPr>
            <a:normAutofit fontScale="85000" lnSpcReduction="20000"/>
          </a:bodyPr>
          <a:lstStyle/>
          <a:p>
            <a:pPr lvl="1"/>
            <a:r>
              <a:rPr lang="en-US" b="1" dirty="0" smtClean="0"/>
              <a:t>Manufacturer, Importer or Distributor Labeling:</a:t>
            </a:r>
          </a:p>
          <a:p>
            <a:pPr lvl="2"/>
            <a:r>
              <a:rPr lang="en-US" dirty="0" smtClean="0"/>
              <a:t>There are nine pictograms, but HCS requires eight of these pictograms, the exception being the environmental pictogram as environmental hazards are not within OSHA’s Jurisdiction. The hazard pictograms and their corresponding hazards are shown below.</a:t>
            </a:r>
            <a:endParaRPr lang="en-US" dirty="0"/>
          </a:p>
        </p:txBody>
      </p:sp>
      <p:pic>
        <p:nvPicPr>
          <p:cNvPr id="1028" name="Picture 4"/>
          <p:cNvPicPr>
            <a:picLocks noGrp="1" noChangeAspect="1" noChangeArrowheads="1"/>
          </p:cNvPicPr>
          <p:nvPr>
            <p:ph type="chart" sz="half" idx="2"/>
          </p:nvPr>
        </p:nvPicPr>
        <p:blipFill>
          <a:blip r:embed="rId2" cstate="print"/>
          <a:srcRect/>
          <a:stretch>
            <a:fillRect/>
          </a:stretch>
        </p:blipFill>
        <p:spPr bwMode="auto">
          <a:xfrm>
            <a:off x="881596" y="2476500"/>
            <a:ext cx="7437958" cy="413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72390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361950" y="914400"/>
            <a:ext cx="7829550" cy="838200"/>
          </a:xfrm>
        </p:spPr>
        <p:txBody>
          <a:bodyPr>
            <a:normAutofit fontScale="85000" lnSpcReduction="20000"/>
          </a:bodyPr>
          <a:lstStyle/>
          <a:p>
            <a:pPr lvl="1"/>
            <a:r>
              <a:rPr lang="en-US" b="1" dirty="0" smtClean="0"/>
              <a:t>Manufacturer, Importer or Distributor Labeling:</a:t>
            </a:r>
          </a:p>
          <a:p>
            <a:pPr lvl="2"/>
            <a:r>
              <a:rPr lang="en-US" dirty="0" smtClean="0"/>
              <a:t>The hazard pictograms and their corresponding hazards are shown below.</a:t>
            </a:r>
            <a:endParaRPr lang="en-US" dirty="0"/>
          </a:p>
        </p:txBody>
      </p:sp>
      <p:pic>
        <p:nvPicPr>
          <p:cNvPr id="2050" name="Picture 2"/>
          <p:cNvPicPr>
            <a:picLocks noGrp="1" noChangeAspect="1" noChangeArrowheads="1"/>
          </p:cNvPicPr>
          <p:nvPr>
            <p:ph type="chart" sz="half" idx="2"/>
          </p:nvPr>
        </p:nvPicPr>
        <p:blipFill>
          <a:blip r:embed="rId2" cstate="print"/>
          <a:srcRect/>
          <a:stretch>
            <a:fillRect/>
          </a:stretch>
        </p:blipFill>
        <p:spPr bwMode="auto">
          <a:xfrm>
            <a:off x="1083567" y="1695450"/>
            <a:ext cx="6976865" cy="516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7772400" cy="114300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0" y="1085850"/>
            <a:ext cx="2914650" cy="4953000"/>
          </a:xfrm>
        </p:spPr>
        <p:txBody>
          <a:bodyPr>
            <a:normAutofit/>
          </a:bodyPr>
          <a:lstStyle/>
          <a:p>
            <a:pPr>
              <a:buNone/>
            </a:pPr>
            <a:r>
              <a:rPr lang="en-US" sz="1800" dirty="0" smtClean="0"/>
              <a:t>    This diagram shows which pictograms represent physical hazards, health hazards or environmental hazard.</a:t>
            </a:r>
            <a:endParaRPr lang="en-US" sz="1800" dirty="0"/>
          </a:p>
        </p:txBody>
      </p:sp>
      <p:pic>
        <p:nvPicPr>
          <p:cNvPr id="1026" name="Picture 2"/>
          <p:cNvPicPr>
            <a:picLocks noGrp="1" noChangeAspect="1" noChangeArrowheads="1"/>
          </p:cNvPicPr>
          <p:nvPr>
            <p:ph type="chart" sz="half" idx="2"/>
          </p:nvPr>
        </p:nvPicPr>
        <p:blipFill>
          <a:blip r:embed="rId2" cstate="print"/>
          <a:srcRect/>
          <a:stretch>
            <a:fillRect/>
          </a:stretch>
        </p:blipFill>
        <p:spPr bwMode="auto">
          <a:xfrm>
            <a:off x="3105150" y="936457"/>
            <a:ext cx="6038850" cy="5921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571500" y="590550"/>
            <a:ext cx="7867650" cy="800100"/>
          </a:xfrm>
        </p:spPr>
        <p:txBody>
          <a:bodyPr>
            <a:normAutofit lnSpcReduction="10000"/>
          </a:bodyPr>
          <a:lstStyle/>
          <a:p>
            <a:pPr lvl="1"/>
            <a:r>
              <a:rPr lang="en-US" b="1" dirty="0" smtClean="0"/>
              <a:t>Manufacturer, Importer or Distributor Labeling:</a:t>
            </a:r>
          </a:p>
          <a:p>
            <a:pPr lvl="2"/>
            <a:r>
              <a:rPr lang="en-US" dirty="0" smtClean="0"/>
              <a:t>Sample label is shown below.</a:t>
            </a:r>
          </a:p>
          <a:p>
            <a:pPr>
              <a:buNone/>
            </a:pPr>
            <a:endParaRPr lang="en-US" dirty="0"/>
          </a:p>
        </p:txBody>
      </p:sp>
      <p:pic>
        <p:nvPicPr>
          <p:cNvPr id="1027" name="Picture 3"/>
          <p:cNvPicPr>
            <a:picLocks noGrp="1" noChangeAspect="1" noChangeArrowheads="1"/>
          </p:cNvPicPr>
          <p:nvPr>
            <p:ph type="chart" sz="half" idx="2"/>
          </p:nvPr>
        </p:nvPicPr>
        <p:blipFill>
          <a:blip r:embed="rId2" cstate="print"/>
          <a:srcRect/>
          <a:stretch>
            <a:fillRect/>
          </a:stretch>
        </p:blipFill>
        <p:spPr bwMode="auto">
          <a:xfrm>
            <a:off x="666750" y="1257300"/>
            <a:ext cx="7886700" cy="560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b="1">
                <a:solidFill>
                  <a:srgbClr val="008000"/>
                </a:solidFill>
              </a:rPr>
              <a:t>Lab General</a:t>
            </a:r>
          </a:p>
        </p:txBody>
      </p:sp>
      <p:sp>
        <p:nvSpPr>
          <p:cNvPr id="7171" name="Rectangle 3"/>
          <p:cNvSpPr>
            <a:spLocks noGrp="1" noChangeArrowheads="1"/>
          </p:cNvSpPr>
          <p:nvPr>
            <p:ph type="body" sz="half" idx="1"/>
          </p:nvPr>
        </p:nvSpPr>
        <p:spPr>
          <a:xfrm>
            <a:off x="266700" y="1981200"/>
            <a:ext cx="5314950" cy="4572000"/>
          </a:xfrm>
        </p:spPr>
        <p:txBody>
          <a:bodyPr/>
          <a:lstStyle/>
          <a:p>
            <a:r>
              <a:rPr lang="en-US" sz="2800" dirty="0"/>
              <a:t>Personal Safety </a:t>
            </a:r>
          </a:p>
          <a:p>
            <a:pPr lvl="1"/>
            <a:r>
              <a:rPr lang="en-US" sz="2400" dirty="0"/>
              <a:t>Specimens</a:t>
            </a:r>
          </a:p>
          <a:p>
            <a:pPr lvl="2"/>
            <a:r>
              <a:rPr lang="en-US" sz="2000" dirty="0"/>
              <a:t>Are potentially infectious.</a:t>
            </a:r>
          </a:p>
          <a:p>
            <a:pPr lvl="2"/>
            <a:r>
              <a:rPr lang="en-US" sz="2000" dirty="0"/>
              <a:t>Handle appropriately</a:t>
            </a:r>
          </a:p>
          <a:p>
            <a:pPr lvl="2"/>
            <a:r>
              <a:rPr lang="en-US" sz="2000" dirty="0"/>
              <a:t>Place specimens in containers that prevents leakage during collection, handling, processing, storage transport or shipping.</a:t>
            </a:r>
          </a:p>
        </p:txBody>
      </p:sp>
      <p:pic>
        <p:nvPicPr>
          <p:cNvPr id="7173" name="Picture 5" descr="smart_guy_with_testtube_hb"/>
          <p:cNvPicPr>
            <a:picLocks noChangeAspect="1" noChangeArrowheads="1" noCrop="1"/>
          </p:cNvPicPr>
          <p:nvPr/>
        </p:nvPicPr>
        <p:blipFill>
          <a:blip r:embed="rId2" cstate="print"/>
          <a:srcRect/>
          <a:stretch>
            <a:fillRect/>
          </a:stretch>
        </p:blipFill>
        <p:spPr bwMode="auto">
          <a:xfrm>
            <a:off x="5715000" y="1752600"/>
            <a:ext cx="2332038" cy="4000500"/>
          </a:xfrm>
          <a:prstGeom prst="rect">
            <a:avLst/>
          </a:prstGeom>
          <a:noFill/>
        </p:spPr>
      </p:pic>
      <p:sp>
        <p:nvSpPr>
          <p:cNvPr id="7174"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66750" y="0"/>
            <a:ext cx="7772400" cy="1143000"/>
          </a:xfrm>
        </p:spPr>
        <p:txBody>
          <a:bodyPr/>
          <a:lstStyle/>
          <a:p>
            <a:r>
              <a:rPr lang="en-US" b="1" dirty="0">
                <a:solidFill>
                  <a:srgbClr val="FF6600"/>
                </a:solidFill>
              </a:rPr>
              <a:t>CHEMICAL HYGIENE PLAN</a:t>
            </a:r>
          </a:p>
        </p:txBody>
      </p:sp>
      <p:sp>
        <p:nvSpPr>
          <p:cNvPr id="52227" name="Rectangle 3"/>
          <p:cNvSpPr>
            <a:spLocks noGrp="1" noChangeArrowheads="1"/>
          </p:cNvSpPr>
          <p:nvPr>
            <p:ph type="body" sz="half" idx="1"/>
          </p:nvPr>
        </p:nvSpPr>
        <p:spPr>
          <a:xfrm>
            <a:off x="-228600" y="838200"/>
            <a:ext cx="7105650" cy="6019800"/>
          </a:xfrm>
        </p:spPr>
        <p:txBody>
          <a:bodyPr/>
          <a:lstStyle/>
          <a:p>
            <a:pPr lvl="1"/>
            <a:r>
              <a:rPr lang="en-US" b="1" dirty="0" smtClean="0"/>
              <a:t>Secondary/Workplace Labeling</a:t>
            </a:r>
            <a:endParaRPr lang="en-US" b="1" dirty="0"/>
          </a:p>
          <a:p>
            <a:pPr lvl="2"/>
            <a:r>
              <a:rPr lang="en-US" dirty="0"/>
              <a:t>Required for all hazardous chemicals according to </a:t>
            </a:r>
            <a:r>
              <a:rPr lang="en-US" dirty="0" smtClean="0"/>
              <a:t>Hazard </a:t>
            </a:r>
            <a:r>
              <a:rPr lang="en-US" dirty="0"/>
              <a:t>Communication </a:t>
            </a:r>
            <a:r>
              <a:rPr lang="en-US" dirty="0" smtClean="0"/>
              <a:t>Standard</a:t>
            </a:r>
            <a:endParaRPr lang="en-US" dirty="0"/>
          </a:p>
          <a:p>
            <a:pPr lvl="2"/>
            <a:r>
              <a:rPr lang="en-US" dirty="0"/>
              <a:t>Label using the National Fire Protection Association (NFPA) </a:t>
            </a:r>
            <a:r>
              <a:rPr lang="en-US" dirty="0" smtClean="0"/>
              <a:t>Diamond </a:t>
            </a:r>
            <a:endParaRPr lang="en-US" dirty="0"/>
          </a:p>
          <a:p>
            <a:pPr lvl="2"/>
            <a:r>
              <a:rPr lang="en-US" dirty="0"/>
              <a:t>General numbering classification </a:t>
            </a:r>
          </a:p>
          <a:p>
            <a:pPr lvl="3"/>
            <a:r>
              <a:rPr lang="en-US" dirty="0"/>
              <a:t>Zero (0)-Minimal</a:t>
            </a:r>
          </a:p>
          <a:p>
            <a:pPr lvl="3"/>
            <a:r>
              <a:rPr lang="en-US" dirty="0"/>
              <a:t>One (1</a:t>
            </a:r>
            <a:r>
              <a:rPr lang="en-US"/>
              <a:t>)-</a:t>
            </a:r>
            <a:r>
              <a:rPr lang="en-US" smtClean="0"/>
              <a:t>Slightly </a:t>
            </a:r>
            <a:r>
              <a:rPr lang="en-US" dirty="0"/>
              <a:t>Hazardous</a:t>
            </a:r>
          </a:p>
          <a:p>
            <a:pPr lvl="3"/>
            <a:r>
              <a:rPr lang="en-US" dirty="0"/>
              <a:t>Two (2)-Hazardous</a:t>
            </a:r>
          </a:p>
          <a:p>
            <a:pPr lvl="3"/>
            <a:r>
              <a:rPr lang="en-US" dirty="0"/>
              <a:t>Three (3)-Extreme Danger</a:t>
            </a:r>
          </a:p>
          <a:p>
            <a:pPr lvl="3"/>
            <a:r>
              <a:rPr lang="en-US" dirty="0"/>
              <a:t>Four (4)-</a:t>
            </a:r>
            <a:r>
              <a:rPr lang="en-US" dirty="0" smtClean="0"/>
              <a:t>Deadly</a:t>
            </a:r>
          </a:p>
          <a:p>
            <a:pPr lvl="3">
              <a:buNone/>
            </a:pPr>
            <a:r>
              <a:rPr lang="en-US" b="1" dirty="0" smtClean="0"/>
              <a:t>**Note: The NFPA rating system is opposite the GHS standard rating system. In GHS, lower numbers indicate more severe hazards.  While in NFPA, lower numbers indicate less severe hazards. </a:t>
            </a:r>
            <a:r>
              <a:rPr lang="en-US" dirty="0" smtClean="0"/>
              <a:t/>
            </a:r>
            <a:br>
              <a:rPr lang="en-US" dirty="0" smtClean="0"/>
            </a:br>
            <a:endParaRPr lang="en-US" dirty="0"/>
          </a:p>
        </p:txBody>
      </p:sp>
      <p:sp>
        <p:nvSpPr>
          <p:cNvPr id="52228"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2229"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2230" name="Rectangle 6"/>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52231"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2232"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2233"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2234"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2236" name="Rectangle 1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52239" name="Picture 15" descr="chemical_hazard_safety_diamond_text_hg_clr"/>
          <p:cNvPicPr>
            <a:picLocks noChangeAspect="1" noChangeArrowheads="1" noCrop="1"/>
          </p:cNvPicPr>
          <p:nvPr/>
        </p:nvPicPr>
        <p:blipFill>
          <a:blip r:embed="rId2" cstate="print"/>
          <a:srcRect/>
          <a:stretch>
            <a:fillRect/>
          </a:stretch>
        </p:blipFill>
        <p:spPr bwMode="auto">
          <a:xfrm>
            <a:off x="6291263" y="236538"/>
            <a:ext cx="3316287" cy="2208212"/>
          </a:xfrm>
          <a:prstGeom prst="rect">
            <a:avLst/>
          </a:prstGeom>
          <a:noFill/>
        </p:spPr>
      </p:pic>
      <p:pic>
        <p:nvPicPr>
          <p:cNvPr id="13" name="Picture 14" descr="rt_to_5"/>
          <p:cNvPicPr>
            <a:picLocks noChangeAspect="1" noChangeArrowheads="1"/>
          </p:cNvPicPr>
          <p:nvPr/>
        </p:nvPicPr>
        <p:blipFill>
          <a:blip r:embed="rId3" cstate="print"/>
          <a:srcRect/>
          <a:stretch>
            <a:fillRect/>
          </a:stretch>
        </p:blipFill>
        <p:spPr bwMode="auto">
          <a:xfrm>
            <a:off x="5297488" y="2408238"/>
            <a:ext cx="3554412" cy="229711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66750" y="285750"/>
            <a:ext cx="7772400" cy="1143000"/>
          </a:xfrm>
        </p:spPr>
        <p:txBody>
          <a:bodyPr/>
          <a:lstStyle/>
          <a:p>
            <a:r>
              <a:rPr lang="en-US" b="1" dirty="0">
                <a:solidFill>
                  <a:srgbClr val="FF6600"/>
                </a:solidFill>
              </a:rPr>
              <a:t>CHEMICAL HYGIENE PLAN</a:t>
            </a:r>
          </a:p>
        </p:txBody>
      </p:sp>
      <p:sp>
        <p:nvSpPr>
          <p:cNvPr id="55299" name="Rectangle 3"/>
          <p:cNvSpPr>
            <a:spLocks noGrp="1" noChangeArrowheads="1"/>
          </p:cNvSpPr>
          <p:nvPr>
            <p:ph type="body" sz="half" idx="1"/>
          </p:nvPr>
        </p:nvSpPr>
        <p:spPr>
          <a:xfrm>
            <a:off x="0" y="1181100"/>
            <a:ext cx="6457950" cy="4972050"/>
          </a:xfrm>
        </p:spPr>
        <p:txBody>
          <a:bodyPr>
            <a:normAutofit fontScale="92500" lnSpcReduction="20000"/>
          </a:bodyPr>
          <a:lstStyle/>
          <a:p>
            <a:pPr lvl="1"/>
            <a:r>
              <a:rPr lang="en-US" sz="2400" dirty="0" smtClean="0"/>
              <a:t>Per the HCS, Safety </a:t>
            </a:r>
            <a:r>
              <a:rPr lang="en-US" sz="2400" dirty="0"/>
              <a:t>Data Sheet </a:t>
            </a:r>
            <a:r>
              <a:rPr lang="en-US" sz="2400" dirty="0" smtClean="0"/>
              <a:t>(SDS</a:t>
            </a:r>
            <a:r>
              <a:rPr lang="en-US" sz="2400" dirty="0"/>
              <a:t>) for hazardous </a:t>
            </a:r>
            <a:r>
              <a:rPr lang="en-US" sz="2400" dirty="0" smtClean="0"/>
              <a:t>chemical </a:t>
            </a:r>
            <a:r>
              <a:rPr lang="en-US" sz="2400" dirty="0"/>
              <a:t>will provide the following </a:t>
            </a:r>
            <a:r>
              <a:rPr lang="en-US" sz="2400" dirty="0" smtClean="0"/>
              <a:t>information</a:t>
            </a:r>
            <a:endParaRPr lang="en-US" sz="2400" dirty="0"/>
          </a:p>
          <a:p>
            <a:pPr lvl="2"/>
            <a:r>
              <a:rPr lang="en-US" sz="2000" b="1" dirty="0" smtClean="0"/>
              <a:t>Section 1, Identification</a:t>
            </a:r>
            <a:r>
              <a:rPr lang="en-US" sz="2000" dirty="0" smtClean="0"/>
              <a:t> includes product identifier; manufacturer or distributor name, address, phone number; recommended use; restrictions on use.</a:t>
            </a:r>
            <a:endParaRPr lang="en-US" sz="2000" dirty="0"/>
          </a:p>
          <a:p>
            <a:pPr lvl="2"/>
            <a:r>
              <a:rPr lang="en-US" sz="2000" b="1" dirty="0" smtClean="0"/>
              <a:t>Section 2, Hazardous Identification</a:t>
            </a:r>
            <a:r>
              <a:rPr lang="en-US" sz="2000" dirty="0" smtClean="0"/>
              <a:t> includes all hazards regarding the chemical; required label elements. </a:t>
            </a:r>
            <a:endParaRPr lang="en-US" sz="2000" dirty="0"/>
          </a:p>
          <a:p>
            <a:pPr lvl="2"/>
            <a:r>
              <a:rPr lang="en-US" sz="2000" b="1" dirty="0" smtClean="0"/>
              <a:t>Section 3, Composition/information on ingredients</a:t>
            </a:r>
            <a:r>
              <a:rPr lang="en-US" sz="2000" dirty="0" smtClean="0"/>
              <a:t> includes information on chemical ingredients; trade secret claims.</a:t>
            </a:r>
            <a:endParaRPr lang="en-US" sz="2000" dirty="0"/>
          </a:p>
          <a:p>
            <a:pPr lvl="2"/>
            <a:r>
              <a:rPr lang="en-US" sz="2000" b="1" dirty="0" smtClean="0"/>
              <a:t>Section 4, First-aid measures </a:t>
            </a:r>
            <a:r>
              <a:rPr lang="en-US" sz="2000" dirty="0" smtClean="0"/>
              <a:t>includes important symptoms/effects, acute, delayed; required treatment.</a:t>
            </a:r>
          </a:p>
          <a:p>
            <a:pPr lvl="2"/>
            <a:r>
              <a:rPr lang="en-US" sz="2000" b="1" dirty="0" smtClean="0"/>
              <a:t>Section 5, Fire-fighting measures </a:t>
            </a:r>
            <a:r>
              <a:rPr lang="en-US" sz="2000" dirty="0" smtClean="0"/>
              <a:t>lists suitable extinguishing techniques, equipment; chemical hazards from fire.</a:t>
            </a:r>
          </a:p>
          <a:p>
            <a:pPr lvl="2"/>
            <a:endParaRPr lang="en-US" sz="2000" dirty="0"/>
          </a:p>
          <a:p>
            <a:pPr lvl="2">
              <a:buNone/>
            </a:pPr>
            <a:endParaRPr lang="en-US" sz="2000" dirty="0"/>
          </a:p>
          <a:p>
            <a:pPr lvl="2">
              <a:buFontTx/>
              <a:buNone/>
            </a:pPr>
            <a:endParaRPr lang="en-US" sz="2000" dirty="0"/>
          </a:p>
        </p:txBody>
      </p:sp>
      <p:sp>
        <p:nvSpPr>
          <p:cNvPr id="55300"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5303"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5304"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5305"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5306"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5307" name="Rectangle 11"/>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r>
              <a:rPr lang="en-US"/>
              <a:t> </a:t>
            </a:r>
          </a:p>
        </p:txBody>
      </p:sp>
      <p:sp>
        <p:nvSpPr>
          <p:cNvPr id="55323" name="Rectangle 27"/>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55330" name="Rectangle 3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55333" name="Rectangle 37"/>
          <p:cNvSpPr>
            <a:spLocks noChangeArrowheads="1"/>
          </p:cNvSpPr>
          <p:nvPr/>
        </p:nvSpPr>
        <p:spPr bwMode="auto">
          <a:xfrm>
            <a:off x="120650" y="2525713"/>
            <a:ext cx="9144000" cy="0"/>
          </a:xfrm>
          <a:prstGeom prst="rect">
            <a:avLst/>
          </a:prstGeom>
          <a:noFill/>
          <a:ln w="9525">
            <a:noFill/>
            <a:miter lim="800000"/>
            <a:headEnd/>
            <a:tailEnd/>
          </a:ln>
          <a:effectLst/>
        </p:spPr>
        <p:txBody>
          <a:bodyPr>
            <a:spAutoFit/>
          </a:bodyPr>
          <a:lstStyle/>
          <a:p>
            <a:endParaRPr lang="en-US"/>
          </a:p>
        </p:txBody>
      </p:sp>
      <p:pic>
        <p:nvPicPr>
          <p:cNvPr id="55335" name="Picture 39" descr="radiation_guy_scared_spill_lg_clr"/>
          <p:cNvPicPr>
            <a:picLocks noChangeAspect="1" noChangeArrowheads="1" noCrop="1"/>
          </p:cNvPicPr>
          <p:nvPr/>
        </p:nvPicPr>
        <p:blipFill>
          <a:blip r:embed="rId2" cstate="print"/>
          <a:srcRect/>
          <a:stretch>
            <a:fillRect/>
          </a:stretch>
        </p:blipFill>
        <p:spPr bwMode="auto">
          <a:xfrm>
            <a:off x="6521450" y="1714500"/>
            <a:ext cx="1931988" cy="1714500"/>
          </a:xfrm>
          <a:prstGeom prst="rect">
            <a:avLst/>
          </a:prstGeom>
          <a:noFill/>
        </p:spPr>
      </p:pic>
      <p:sp>
        <p:nvSpPr>
          <p:cNvPr id="55336" name="Rectangle 40"/>
          <p:cNvSpPr>
            <a:spLocks noChangeArrowheads="1"/>
          </p:cNvSpPr>
          <p:nvPr/>
        </p:nvSpPr>
        <p:spPr bwMode="auto">
          <a:xfrm>
            <a:off x="101600" y="2565400"/>
            <a:ext cx="9144000" cy="0"/>
          </a:xfrm>
          <a:prstGeom prst="rect">
            <a:avLst/>
          </a:prstGeom>
          <a:noFill/>
          <a:ln w="9525">
            <a:noFill/>
            <a:miter lim="800000"/>
            <a:headEnd/>
            <a:tailEnd/>
          </a:ln>
          <a:effectLst/>
        </p:spPr>
        <p:txBody>
          <a:bodyPr>
            <a:spAutoFit/>
          </a:bodyPr>
          <a:lstStyle/>
          <a:p>
            <a:endParaRPr lang="en-US"/>
          </a:p>
        </p:txBody>
      </p:sp>
      <p:pic>
        <p:nvPicPr>
          <p:cNvPr id="16" name="Picture 14" descr="first_aid_box_with_lights_lg_clr"/>
          <p:cNvPicPr>
            <a:picLocks noChangeAspect="1" noChangeArrowheads="1" noCrop="1"/>
          </p:cNvPicPr>
          <p:nvPr/>
        </p:nvPicPr>
        <p:blipFill>
          <a:blip r:embed="rId3" cstate="print"/>
          <a:srcRect/>
          <a:stretch>
            <a:fillRect/>
          </a:stretch>
        </p:blipFill>
        <p:spPr bwMode="auto">
          <a:xfrm>
            <a:off x="6265863" y="3444875"/>
            <a:ext cx="3106737" cy="219392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04850" y="304800"/>
            <a:ext cx="7772400" cy="1143000"/>
          </a:xfrm>
        </p:spPr>
        <p:txBody>
          <a:bodyPr/>
          <a:lstStyle/>
          <a:p>
            <a:r>
              <a:rPr lang="en-US" b="1" dirty="0">
                <a:solidFill>
                  <a:srgbClr val="FF6600"/>
                </a:solidFill>
              </a:rPr>
              <a:t>CHEMICAL HYGIENE PLAN</a:t>
            </a:r>
          </a:p>
        </p:txBody>
      </p:sp>
      <p:sp>
        <p:nvSpPr>
          <p:cNvPr id="57355" name="Rectangle 11"/>
          <p:cNvSpPr>
            <a:spLocks noGrp="1" noChangeArrowheads="1"/>
          </p:cNvSpPr>
          <p:nvPr>
            <p:ph type="body" sz="half" idx="1"/>
          </p:nvPr>
        </p:nvSpPr>
        <p:spPr>
          <a:xfrm>
            <a:off x="0" y="1333500"/>
            <a:ext cx="6457950" cy="4781550"/>
          </a:xfrm>
        </p:spPr>
        <p:txBody>
          <a:bodyPr>
            <a:normAutofit fontScale="92500" lnSpcReduction="10000"/>
          </a:bodyPr>
          <a:lstStyle/>
          <a:p>
            <a:pPr lvl="1"/>
            <a:r>
              <a:rPr lang="en-US" sz="2400" dirty="0" smtClean="0"/>
              <a:t>Per the HCS, Safety </a:t>
            </a:r>
            <a:r>
              <a:rPr lang="en-US" sz="2400" dirty="0"/>
              <a:t>Data Sheet </a:t>
            </a:r>
            <a:r>
              <a:rPr lang="en-US" sz="2400" dirty="0" smtClean="0"/>
              <a:t>(SDS</a:t>
            </a:r>
            <a:r>
              <a:rPr lang="en-US" sz="2400" dirty="0"/>
              <a:t>) for hazardous chemical will provide the following </a:t>
            </a:r>
            <a:r>
              <a:rPr lang="en-US" sz="2400" dirty="0" smtClean="0"/>
              <a:t>information</a:t>
            </a:r>
            <a:endParaRPr lang="en-US" sz="2000" dirty="0" smtClean="0"/>
          </a:p>
          <a:p>
            <a:pPr lvl="2"/>
            <a:r>
              <a:rPr lang="en-US" sz="2000" b="1" dirty="0" smtClean="0"/>
              <a:t>Section 6, Accidental release measures </a:t>
            </a:r>
            <a:r>
              <a:rPr lang="en-US" sz="2000" dirty="0" smtClean="0"/>
              <a:t>lists emergency procedures; protective equipment; proper methods of containment and cleanup.</a:t>
            </a:r>
          </a:p>
          <a:p>
            <a:pPr lvl="2"/>
            <a:r>
              <a:rPr lang="en-US" sz="2000" b="1" dirty="0" smtClean="0"/>
              <a:t>Section 7, Handling and storage </a:t>
            </a:r>
            <a:r>
              <a:rPr lang="en-US" sz="2000" dirty="0" smtClean="0"/>
              <a:t>lists precautions for safe handling and storage, including incompatibilities.</a:t>
            </a:r>
            <a:endParaRPr lang="en-US" sz="2000" dirty="0"/>
          </a:p>
          <a:p>
            <a:pPr lvl="2"/>
            <a:r>
              <a:rPr lang="en-US" sz="2000" b="1" dirty="0" smtClean="0"/>
              <a:t>Section 8, Exposure controls/personal protection lists</a:t>
            </a:r>
            <a:r>
              <a:rPr lang="en-US" sz="2000" dirty="0" smtClean="0"/>
              <a:t> OSHA’s Permissible Exposure Limits (PELs); Threshold Limit Values (TLVs); appropriate engineering controls; personal protective equipment (PPE).</a:t>
            </a:r>
          </a:p>
          <a:p>
            <a:pPr lvl="2"/>
            <a:r>
              <a:rPr lang="en-US" sz="2000" b="1" dirty="0" smtClean="0"/>
              <a:t>Section 9, Physical and Chemical properties</a:t>
            </a:r>
            <a:r>
              <a:rPr lang="en-US" sz="2000" dirty="0" smtClean="0"/>
              <a:t> lists the chemical’s characteristics.</a:t>
            </a:r>
          </a:p>
          <a:p>
            <a:pPr lvl="2"/>
            <a:endParaRPr lang="en-US" sz="2000" dirty="0" smtClean="0"/>
          </a:p>
          <a:p>
            <a:pPr lvl="2"/>
            <a:endParaRPr lang="en-US" sz="2000" dirty="0"/>
          </a:p>
        </p:txBody>
      </p:sp>
      <p:sp>
        <p:nvSpPr>
          <p:cNvPr id="57347"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7348" name="Rectangle 4"/>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7349" name="Rectangle 5"/>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7350"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7351"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7352"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r>
              <a:rPr lang="en-US"/>
              <a:t> </a:t>
            </a:r>
          </a:p>
        </p:txBody>
      </p:sp>
      <p:sp>
        <p:nvSpPr>
          <p:cNvPr id="57353" name="Rectangle 9"/>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57354" name="Rectangle 10"/>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57356" name="Rectangle 12"/>
          <p:cNvSpPr>
            <a:spLocks noChangeArrowheads="1"/>
          </p:cNvSpPr>
          <p:nvPr/>
        </p:nvSpPr>
        <p:spPr bwMode="auto">
          <a:xfrm>
            <a:off x="120650" y="2525713"/>
            <a:ext cx="9144000" cy="0"/>
          </a:xfrm>
          <a:prstGeom prst="rect">
            <a:avLst/>
          </a:prstGeom>
          <a:noFill/>
          <a:ln w="9525">
            <a:noFill/>
            <a:miter lim="800000"/>
            <a:headEnd/>
            <a:tailEnd/>
          </a:ln>
          <a:effectLst/>
        </p:spPr>
        <p:txBody>
          <a:bodyPr>
            <a:spAutoFit/>
          </a:bodyPr>
          <a:lstStyle/>
          <a:p>
            <a:endParaRPr lang="en-US"/>
          </a:p>
        </p:txBody>
      </p:sp>
      <p:pic>
        <p:nvPicPr>
          <p:cNvPr id="57358" name="Picture 14" descr="first_aid_box_with_lights_lg_clr"/>
          <p:cNvPicPr>
            <a:picLocks noChangeAspect="1" noChangeArrowheads="1" noCrop="1"/>
          </p:cNvPicPr>
          <p:nvPr/>
        </p:nvPicPr>
        <p:blipFill>
          <a:blip r:embed="rId2" cstate="print"/>
          <a:srcRect/>
          <a:stretch>
            <a:fillRect/>
          </a:stretch>
        </p:blipFill>
        <p:spPr bwMode="auto">
          <a:xfrm>
            <a:off x="6037263" y="1235075"/>
            <a:ext cx="3106737" cy="2193925"/>
          </a:xfrm>
          <a:prstGeom prst="rect">
            <a:avLst/>
          </a:prstGeom>
          <a:noFill/>
        </p:spPr>
      </p:pic>
      <p:sp>
        <p:nvSpPr>
          <p:cNvPr id="57359" name="Rectangle 15"/>
          <p:cNvSpPr>
            <a:spLocks noChangeArrowheads="1"/>
          </p:cNvSpPr>
          <p:nvPr/>
        </p:nvSpPr>
        <p:spPr bwMode="auto">
          <a:xfrm>
            <a:off x="74613" y="276066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285750"/>
            <a:ext cx="7772400" cy="876300"/>
          </a:xfrm>
        </p:spPr>
        <p:txBody>
          <a:bodyPr/>
          <a:lstStyle/>
          <a:p>
            <a:r>
              <a:rPr lang="en-US" dirty="0" smtClean="0">
                <a:solidFill>
                  <a:srgbClr val="FF6600"/>
                </a:solidFill>
              </a:rPr>
              <a:t>CHEMICAL HYGIENE PLAN</a:t>
            </a:r>
            <a:endParaRPr lang="en-US" dirty="0"/>
          </a:p>
        </p:txBody>
      </p:sp>
      <p:sp>
        <p:nvSpPr>
          <p:cNvPr id="3" name="Text Placeholder 2"/>
          <p:cNvSpPr>
            <a:spLocks noGrp="1"/>
          </p:cNvSpPr>
          <p:nvPr>
            <p:ph type="body" sz="half" idx="1"/>
          </p:nvPr>
        </p:nvSpPr>
        <p:spPr>
          <a:xfrm>
            <a:off x="0" y="1047750"/>
            <a:ext cx="7162800" cy="5105400"/>
          </a:xfrm>
        </p:spPr>
        <p:txBody>
          <a:bodyPr>
            <a:normAutofit fontScale="92500" lnSpcReduction="10000"/>
          </a:bodyPr>
          <a:lstStyle/>
          <a:p>
            <a:pPr lvl="1"/>
            <a:r>
              <a:rPr lang="en-US" sz="2400" dirty="0" smtClean="0"/>
              <a:t>Per the HCS, Safety Data Sheet (SDS) for hazardous chemical will provide the following information</a:t>
            </a:r>
            <a:endParaRPr lang="en-US" sz="2400" b="1" dirty="0" smtClean="0"/>
          </a:p>
          <a:p>
            <a:pPr lvl="2"/>
            <a:r>
              <a:rPr lang="en-US" b="1" dirty="0" smtClean="0"/>
              <a:t>Section 10, Stability and reactivity </a:t>
            </a:r>
            <a:r>
              <a:rPr lang="en-US" dirty="0" smtClean="0"/>
              <a:t>lists chemical stability and possibility of hazardous reactions.</a:t>
            </a:r>
          </a:p>
          <a:p>
            <a:pPr lvl="2"/>
            <a:r>
              <a:rPr lang="en-US" b="1" dirty="0" smtClean="0"/>
              <a:t>Section 11, Toxicological information </a:t>
            </a:r>
            <a:r>
              <a:rPr lang="en-US" dirty="0" smtClean="0"/>
              <a:t>includes routes of exposure; related symptoms, acute and chronic effects; numerical measures of toxicity.</a:t>
            </a:r>
          </a:p>
          <a:p>
            <a:pPr lvl="2"/>
            <a:r>
              <a:rPr lang="en-US" b="1" dirty="0" smtClean="0"/>
              <a:t>Section 12, Ecological information*</a:t>
            </a:r>
          </a:p>
          <a:p>
            <a:pPr lvl="2"/>
            <a:r>
              <a:rPr lang="en-US" b="1" dirty="0" smtClean="0"/>
              <a:t>Section 13, Disposal considerations*</a:t>
            </a:r>
          </a:p>
          <a:p>
            <a:pPr lvl="2"/>
            <a:r>
              <a:rPr lang="en-US" b="1" dirty="0" smtClean="0"/>
              <a:t>Section 14, Transport information*</a:t>
            </a:r>
          </a:p>
          <a:p>
            <a:pPr lvl="2"/>
            <a:r>
              <a:rPr lang="en-US" b="1" dirty="0" smtClean="0"/>
              <a:t>Section 15, Regulatory information*</a:t>
            </a:r>
          </a:p>
          <a:p>
            <a:pPr lvl="2"/>
            <a:r>
              <a:rPr lang="en-US" b="1" dirty="0" smtClean="0"/>
              <a:t>Section 16, Other information</a:t>
            </a:r>
            <a:r>
              <a:rPr lang="en-US" dirty="0" smtClean="0"/>
              <a:t>, includes the date of preparation or last revision.</a:t>
            </a:r>
          </a:p>
          <a:p>
            <a:pPr lvl="2"/>
            <a:r>
              <a:rPr lang="en-US" b="1" dirty="0" smtClean="0"/>
              <a:t>*Note: </a:t>
            </a:r>
            <a:r>
              <a:rPr lang="en-US" dirty="0" smtClean="0"/>
              <a:t>Sections 12-15 may be included in the SDS, but are not required by OSHA. </a:t>
            </a:r>
            <a:endParaRPr lang="en-US" sz="2000" dirty="0" smtClean="0"/>
          </a:p>
          <a:p>
            <a:pPr>
              <a:buNone/>
            </a:pPr>
            <a:endParaRPr lang="en-US" dirty="0"/>
          </a:p>
        </p:txBody>
      </p:sp>
      <p:pic>
        <p:nvPicPr>
          <p:cNvPr id="5" name="Picture 43" descr="msdsbinders"/>
          <p:cNvPicPr>
            <a:picLocks noGrp="1" noChangeAspect="1" noChangeArrowheads="1"/>
          </p:cNvPicPr>
          <p:nvPr>
            <p:ph type="chart" sz="half" idx="2"/>
          </p:nvPr>
        </p:nvPicPr>
        <p:blipFill>
          <a:blip r:embed="rId2" cstate="print"/>
          <a:srcRect/>
          <a:stretch>
            <a:fillRect/>
          </a:stretch>
        </p:blipFill>
        <p:spPr bwMode="auto">
          <a:xfrm>
            <a:off x="6870700" y="1793875"/>
            <a:ext cx="2222500" cy="15748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type="title"/>
          </p:nvPr>
        </p:nvSpPr>
        <p:spPr/>
        <p:txBody>
          <a:bodyPr/>
          <a:lstStyle/>
          <a:p>
            <a:r>
              <a:rPr lang="en-US" b="1">
                <a:solidFill>
                  <a:srgbClr val="FF6600"/>
                </a:solidFill>
              </a:rPr>
              <a:t>CHEMICAL HYGIENE PLAN</a:t>
            </a:r>
          </a:p>
        </p:txBody>
      </p:sp>
      <p:sp>
        <p:nvSpPr>
          <p:cNvPr id="56338" name="Rectangle 18"/>
          <p:cNvSpPr>
            <a:spLocks noGrp="1" noChangeArrowheads="1"/>
          </p:cNvSpPr>
          <p:nvPr>
            <p:ph type="body" sz="half" idx="1"/>
          </p:nvPr>
        </p:nvSpPr>
        <p:spPr>
          <a:xfrm>
            <a:off x="0" y="1657350"/>
            <a:ext cx="6743700" cy="4876800"/>
          </a:xfrm>
        </p:spPr>
        <p:txBody>
          <a:bodyPr/>
          <a:lstStyle/>
          <a:p>
            <a:pPr lvl="1">
              <a:lnSpc>
                <a:spcPct val="90000"/>
              </a:lnSpc>
            </a:pPr>
            <a:r>
              <a:rPr lang="en-US" dirty="0"/>
              <a:t>Training-What everyone should be able to do!</a:t>
            </a:r>
          </a:p>
          <a:p>
            <a:pPr lvl="2">
              <a:lnSpc>
                <a:spcPct val="90000"/>
              </a:lnSpc>
            </a:pPr>
            <a:r>
              <a:rPr lang="en-US" dirty="0"/>
              <a:t>Locate the potentially hazardous chemicals in your workplace.</a:t>
            </a:r>
          </a:p>
          <a:p>
            <a:pPr lvl="2">
              <a:lnSpc>
                <a:spcPct val="90000"/>
              </a:lnSpc>
            </a:pPr>
            <a:r>
              <a:rPr lang="en-US" dirty="0"/>
              <a:t>Recognize the chemical labeling and it’s meaning</a:t>
            </a:r>
          </a:p>
          <a:p>
            <a:pPr lvl="2">
              <a:lnSpc>
                <a:spcPct val="90000"/>
              </a:lnSpc>
            </a:pPr>
            <a:r>
              <a:rPr lang="en-US" dirty="0"/>
              <a:t>Locate the </a:t>
            </a:r>
            <a:r>
              <a:rPr lang="en-US" dirty="0" smtClean="0"/>
              <a:t>SDS </a:t>
            </a:r>
            <a:r>
              <a:rPr lang="en-US" dirty="0"/>
              <a:t>book in the workplace.</a:t>
            </a:r>
          </a:p>
          <a:p>
            <a:pPr lvl="2">
              <a:lnSpc>
                <a:spcPct val="90000"/>
              </a:lnSpc>
            </a:pPr>
            <a:r>
              <a:rPr lang="en-US" dirty="0"/>
              <a:t>Locate the health hazard, physical hazard, environmental protection and special protection sections of the </a:t>
            </a:r>
            <a:r>
              <a:rPr lang="en-US" dirty="0" smtClean="0"/>
              <a:t>SDS </a:t>
            </a:r>
            <a:r>
              <a:rPr lang="en-US" dirty="0"/>
              <a:t>and explain their use.</a:t>
            </a:r>
          </a:p>
        </p:txBody>
      </p:sp>
      <p:sp>
        <p:nvSpPr>
          <p:cNvPr id="5632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6327" name="Rectangle 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6328" name="Rectangle 8"/>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56329"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6330"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6331" name="Rectangle 11"/>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6332" name="Rectangle 12"/>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6333" name="Rectangle 13"/>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6334" name="Rectangle 14"/>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56335" name="Rectangle 15"/>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56336" name="Rectangle 16"/>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56337" name="Rectangle 17"/>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56339" name="Rectangle 19"/>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pic>
        <p:nvPicPr>
          <p:cNvPr id="56341" name="Picture 21" descr="professor_of_chemistry_hg_clr"/>
          <p:cNvPicPr>
            <a:picLocks noChangeAspect="1" noChangeArrowheads="1" noCrop="1"/>
          </p:cNvPicPr>
          <p:nvPr/>
        </p:nvPicPr>
        <p:blipFill>
          <a:blip r:embed="rId2" cstate="print"/>
          <a:srcRect/>
          <a:stretch>
            <a:fillRect/>
          </a:stretch>
        </p:blipFill>
        <p:spPr bwMode="auto">
          <a:xfrm>
            <a:off x="6457950" y="1504950"/>
            <a:ext cx="2228850" cy="163512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b="1">
                <a:solidFill>
                  <a:srgbClr val="FF6600"/>
                </a:solidFill>
              </a:rPr>
              <a:t>CHEMICAL HYGIENE PLAN</a:t>
            </a:r>
          </a:p>
        </p:txBody>
      </p:sp>
      <p:sp>
        <p:nvSpPr>
          <p:cNvPr id="58383" name="Rectangle 15"/>
          <p:cNvSpPr>
            <a:spLocks noGrp="1" noChangeArrowheads="1"/>
          </p:cNvSpPr>
          <p:nvPr>
            <p:ph type="body" sz="half" idx="1"/>
          </p:nvPr>
        </p:nvSpPr>
        <p:spPr>
          <a:xfrm>
            <a:off x="0" y="1657350"/>
            <a:ext cx="6477000" cy="4876800"/>
          </a:xfrm>
        </p:spPr>
        <p:txBody>
          <a:bodyPr/>
          <a:lstStyle/>
          <a:p>
            <a:pPr lvl="1"/>
            <a:r>
              <a:rPr lang="en-US" dirty="0"/>
              <a:t>Training-What everyone should be able to do!</a:t>
            </a:r>
          </a:p>
          <a:p>
            <a:pPr lvl="2"/>
            <a:r>
              <a:rPr lang="en-US" dirty="0"/>
              <a:t>Identify the Laboratory Chemical Hygiene Officer by name and title.</a:t>
            </a:r>
          </a:p>
          <a:p>
            <a:pPr lvl="2"/>
            <a:r>
              <a:rPr lang="en-US" dirty="0"/>
              <a:t>Discuss the major components of the facilities standard labeling system.</a:t>
            </a:r>
          </a:p>
          <a:p>
            <a:pPr lvl="2"/>
            <a:r>
              <a:rPr lang="en-US" dirty="0"/>
              <a:t>Identify the protective clothing for the area and demonstrate its use.</a:t>
            </a:r>
          </a:p>
          <a:p>
            <a:pPr lvl="2"/>
            <a:r>
              <a:rPr lang="en-US" dirty="0"/>
              <a:t>Demonstrate emergency procedures in the event of a hazardous chemical spill.</a:t>
            </a:r>
          </a:p>
          <a:p>
            <a:pPr lvl="2">
              <a:buFontTx/>
              <a:buNone/>
            </a:pPr>
            <a:endParaRPr lang="en-US" dirty="0"/>
          </a:p>
        </p:txBody>
      </p:sp>
      <p:sp>
        <p:nvSpPr>
          <p:cNvPr id="58371"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8372"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58373"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58374"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8375"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8376"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8377"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8378"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8379"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58380"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58381"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58382"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58384"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pic>
        <p:nvPicPr>
          <p:cNvPr id="58385" name="Picture 17" descr="professor_of_chemistry_hg_clr"/>
          <p:cNvPicPr>
            <a:picLocks noChangeAspect="1" noChangeArrowheads="1" noCrop="1"/>
          </p:cNvPicPr>
          <p:nvPr/>
        </p:nvPicPr>
        <p:blipFill>
          <a:blip r:embed="rId2" cstate="print"/>
          <a:srcRect/>
          <a:stretch>
            <a:fillRect/>
          </a:stretch>
        </p:blipFill>
        <p:spPr bwMode="auto">
          <a:xfrm>
            <a:off x="6457950" y="1504950"/>
            <a:ext cx="2228850" cy="16351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59398"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9399"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9400"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9401"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9402"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59403"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59404"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59405"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59406"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59414" name="Rectangle 22"/>
          <p:cNvSpPr>
            <a:spLocks noGrp="1" noChangeArrowheads="1"/>
          </p:cNvSpPr>
          <p:nvPr>
            <p:ph type="title"/>
          </p:nvPr>
        </p:nvSpPr>
        <p:spPr>
          <a:xfrm>
            <a:off x="857250" y="228600"/>
            <a:ext cx="7772400" cy="1143000"/>
          </a:xfrm>
          <a:noFill/>
          <a:ln/>
        </p:spPr>
        <p:txBody>
          <a:bodyPr>
            <a:normAutofit fontScale="90000"/>
          </a:bodyPr>
          <a:lstStyle/>
          <a:p>
            <a:r>
              <a:rPr lang="en-US" b="1" dirty="0">
                <a:solidFill>
                  <a:schemeClr val="accent1"/>
                </a:solidFill>
              </a:rPr>
              <a:t>TUBERCULOSIS EXPOSURE CONTROL PLAN</a:t>
            </a:r>
          </a:p>
        </p:txBody>
      </p:sp>
      <p:sp>
        <p:nvSpPr>
          <p:cNvPr id="59407" name="Rectangle 15"/>
          <p:cNvSpPr>
            <a:spLocks noGrp="1" noChangeArrowheads="1"/>
          </p:cNvSpPr>
          <p:nvPr>
            <p:ph type="body" sz="half" idx="1"/>
          </p:nvPr>
        </p:nvSpPr>
        <p:spPr>
          <a:xfrm>
            <a:off x="0" y="1657350"/>
            <a:ext cx="6477000" cy="4876800"/>
          </a:xfrm>
        </p:spPr>
        <p:txBody>
          <a:bodyPr/>
          <a:lstStyle/>
          <a:p>
            <a:pPr lvl="1">
              <a:lnSpc>
                <a:spcPct val="90000"/>
              </a:lnSpc>
            </a:pPr>
            <a:r>
              <a:rPr lang="en-US" dirty="0"/>
              <a:t>Goal is to aid in minimizing/eliminating the transmission of TB</a:t>
            </a:r>
          </a:p>
          <a:p>
            <a:pPr lvl="2">
              <a:lnSpc>
                <a:spcPct val="90000"/>
              </a:lnSpc>
            </a:pPr>
            <a:r>
              <a:rPr lang="en-US" dirty="0"/>
              <a:t>PPD Skin test on new </a:t>
            </a:r>
            <a:r>
              <a:rPr lang="en-US" dirty="0" smtClean="0"/>
              <a:t>employees</a:t>
            </a:r>
            <a:endParaRPr lang="en-US" dirty="0"/>
          </a:p>
          <a:p>
            <a:pPr lvl="2">
              <a:lnSpc>
                <a:spcPct val="90000"/>
              </a:lnSpc>
            </a:pPr>
            <a:r>
              <a:rPr lang="en-US" dirty="0"/>
              <a:t>Patient with suspected or confirmed active TB will be placed in Airborne Precautions.</a:t>
            </a:r>
          </a:p>
          <a:p>
            <a:pPr lvl="3">
              <a:lnSpc>
                <a:spcPct val="90000"/>
              </a:lnSpc>
            </a:pPr>
            <a:r>
              <a:rPr lang="en-US" dirty="0"/>
              <a:t>Room with negative air pressure</a:t>
            </a:r>
          </a:p>
          <a:p>
            <a:pPr lvl="3">
              <a:lnSpc>
                <a:spcPct val="90000"/>
              </a:lnSpc>
            </a:pPr>
            <a:r>
              <a:rPr lang="en-US" dirty="0"/>
              <a:t>The patient’s door must be kept closed.</a:t>
            </a:r>
          </a:p>
          <a:p>
            <a:pPr lvl="3">
              <a:lnSpc>
                <a:spcPct val="90000"/>
              </a:lnSpc>
            </a:pPr>
            <a:r>
              <a:rPr lang="en-US" dirty="0"/>
              <a:t>You must wear fit tested particulate respirators (Training and fit testing done by Medical Center’s Safety Manager) </a:t>
            </a:r>
          </a:p>
        </p:txBody>
      </p:sp>
      <p:sp>
        <p:nvSpPr>
          <p:cNvPr id="59408"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pic>
        <p:nvPicPr>
          <p:cNvPr id="59412" name="Picture 20" descr="sick_man_coughing_hg_clr"/>
          <p:cNvPicPr>
            <a:picLocks noChangeAspect="1" noChangeArrowheads="1" noCrop="1"/>
          </p:cNvPicPr>
          <p:nvPr/>
        </p:nvPicPr>
        <p:blipFill>
          <a:blip r:embed="rId2" cstate="print"/>
          <a:srcRect/>
          <a:stretch>
            <a:fillRect/>
          </a:stretch>
        </p:blipFill>
        <p:spPr bwMode="auto">
          <a:xfrm>
            <a:off x="6076950" y="1619250"/>
            <a:ext cx="3067050" cy="306705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0420"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0421"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60422"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0423"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0424"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0425"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0426"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0427"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60428"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60429"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60430"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60439" name="Rectangle 23"/>
          <p:cNvSpPr>
            <a:spLocks noGrp="1" noChangeArrowheads="1"/>
          </p:cNvSpPr>
          <p:nvPr>
            <p:ph type="title"/>
          </p:nvPr>
        </p:nvSpPr>
        <p:spPr>
          <a:xfrm>
            <a:off x="857250" y="228600"/>
            <a:ext cx="7772400" cy="1143000"/>
          </a:xfrm>
          <a:noFill/>
          <a:ln/>
        </p:spPr>
        <p:txBody>
          <a:bodyPr>
            <a:normAutofit fontScale="90000"/>
          </a:bodyPr>
          <a:lstStyle/>
          <a:p>
            <a:r>
              <a:rPr lang="en-US" b="1">
                <a:solidFill>
                  <a:schemeClr val="accent1"/>
                </a:solidFill>
              </a:rPr>
              <a:t>TUBERCULOSIS EXPOSURE CONTROL PLAN</a:t>
            </a:r>
          </a:p>
        </p:txBody>
      </p:sp>
      <p:sp>
        <p:nvSpPr>
          <p:cNvPr id="60431" name="Rectangle 15"/>
          <p:cNvSpPr>
            <a:spLocks noGrp="1" noChangeArrowheads="1"/>
          </p:cNvSpPr>
          <p:nvPr>
            <p:ph type="body" sz="half" idx="1"/>
          </p:nvPr>
        </p:nvSpPr>
        <p:spPr>
          <a:xfrm>
            <a:off x="0" y="1657350"/>
            <a:ext cx="6477000" cy="4876800"/>
          </a:xfrm>
        </p:spPr>
        <p:txBody>
          <a:bodyPr/>
          <a:lstStyle/>
          <a:p>
            <a:pPr lvl="1"/>
            <a:r>
              <a:rPr lang="en-US" dirty="0"/>
              <a:t>Minimizing/eliminating the transmission of TB</a:t>
            </a:r>
          </a:p>
          <a:p>
            <a:pPr lvl="2"/>
            <a:r>
              <a:rPr lang="en-US" dirty="0"/>
              <a:t>TB Testing in microbiology will be performed in a Biosafety Class III hood.</a:t>
            </a:r>
          </a:p>
          <a:p>
            <a:pPr lvl="3"/>
            <a:r>
              <a:rPr lang="en-US" dirty="0"/>
              <a:t>Negative pressured room</a:t>
            </a:r>
          </a:p>
          <a:p>
            <a:pPr lvl="3"/>
            <a:r>
              <a:rPr lang="en-US" dirty="0"/>
              <a:t>Must wear disposable gowns and gloves while processing, handling, and evaluating potential infectious TB specimens.</a:t>
            </a:r>
          </a:p>
          <a:p>
            <a:pPr lvl="3"/>
            <a:r>
              <a:rPr lang="en-US" dirty="0"/>
              <a:t>You must use the aerosol-proof containers when centrifuging specimens.</a:t>
            </a:r>
          </a:p>
        </p:txBody>
      </p:sp>
      <p:pic>
        <p:nvPicPr>
          <p:cNvPr id="60435" name="Picture 19" descr="looking_at_organism_t_a_hb"/>
          <p:cNvPicPr>
            <a:picLocks noChangeAspect="1" noChangeArrowheads="1" noCrop="1"/>
          </p:cNvPicPr>
          <p:nvPr/>
        </p:nvPicPr>
        <p:blipFill>
          <a:blip r:embed="rId2" cstate="print"/>
          <a:srcRect/>
          <a:stretch>
            <a:fillRect/>
          </a:stretch>
        </p:blipFill>
        <p:spPr bwMode="auto">
          <a:xfrm>
            <a:off x="6515100" y="1562100"/>
            <a:ext cx="2209800" cy="22098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1444"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1445"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61446"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1447"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1448"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1449"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1450"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1451"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61452"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61453"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61454"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61460" name="Rectangle 20"/>
          <p:cNvSpPr>
            <a:spLocks noGrp="1" noChangeArrowheads="1"/>
          </p:cNvSpPr>
          <p:nvPr>
            <p:ph type="title"/>
          </p:nvPr>
        </p:nvSpPr>
        <p:spPr>
          <a:xfrm>
            <a:off x="857250" y="228600"/>
            <a:ext cx="7772400" cy="1143000"/>
          </a:xfrm>
          <a:noFill/>
          <a:ln/>
        </p:spPr>
        <p:txBody>
          <a:bodyPr>
            <a:normAutofit fontScale="90000"/>
          </a:bodyPr>
          <a:lstStyle/>
          <a:p>
            <a:r>
              <a:rPr lang="en-US" b="1">
                <a:solidFill>
                  <a:schemeClr val="accent1"/>
                </a:solidFill>
              </a:rPr>
              <a:t>TUBERCULOSIS EXPOSURE CONTROL PLAN</a:t>
            </a:r>
          </a:p>
        </p:txBody>
      </p:sp>
      <p:sp>
        <p:nvSpPr>
          <p:cNvPr id="61455" name="Rectangle 15"/>
          <p:cNvSpPr>
            <a:spLocks noGrp="1" noChangeArrowheads="1"/>
          </p:cNvSpPr>
          <p:nvPr>
            <p:ph type="body" sz="half" idx="1"/>
          </p:nvPr>
        </p:nvSpPr>
        <p:spPr>
          <a:xfrm>
            <a:off x="-438150" y="1657350"/>
            <a:ext cx="6915150" cy="4876800"/>
          </a:xfrm>
        </p:spPr>
        <p:txBody>
          <a:bodyPr>
            <a:normAutofit/>
          </a:bodyPr>
          <a:lstStyle/>
          <a:p>
            <a:pPr lvl="1"/>
            <a:r>
              <a:rPr lang="en-US" dirty="0"/>
              <a:t>Minimizing/eliminating the transmission of TB</a:t>
            </a:r>
          </a:p>
          <a:p>
            <a:pPr lvl="2"/>
            <a:r>
              <a:rPr lang="en-US" dirty="0"/>
              <a:t>Pathologist/residents must handle unfixed tissues in the Biosafety Class II hood</a:t>
            </a:r>
          </a:p>
          <a:p>
            <a:pPr lvl="3"/>
            <a:r>
              <a:rPr lang="en-US" dirty="0"/>
              <a:t>Glove and disposable gowns are required during the processing and handling of these specimens</a:t>
            </a:r>
          </a:p>
          <a:p>
            <a:pPr lvl="3"/>
            <a:r>
              <a:rPr lang="en-US" dirty="0"/>
              <a:t>Everyone in morgue must wear fit tested particulate respirator masks during an autopsy of suspect patient, and clean up after. </a:t>
            </a:r>
          </a:p>
          <a:p>
            <a:pPr lvl="3"/>
            <a:r>
              <a:rPr lang="en-US" dirty="0"/>
              <a:t>Fit tested particulate respirator masks must be worn whenever the Stryker saw is used and for 5 air exchanges following the use (5-10minutes)</a:t>
            </a:r>
          </a:p>
        </p:txBody>
      </p:sp>
      <p:sp>
        <p:nvSpPr>
          <p:cNvPr id="61456"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sp>
        <p:nvSpPr>
          <p:cNvPr id="61457" name="Rectangle 1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61458" name="Picture 18" descr="looking_at_organism_t_a_hb"/>
          <p:cNvPicPr>
            <a:picLocks noChangeAspect="1" noChangeArrowheads="1" noCrop="1"/>
          </p:cNvPicPr>
          <p:nvPr/>
        </p:nvPicPr>
        <p:blipFill>
          <a:blip r:embed="rId2" cstate="print"/>
          <a:srcRect/>
          <a:stretch>
            <a:fillRect/>
          </a:stretch>
        </p:blipFill>
        <p:spPr bwMode="auto">
          <a:xfrm>
            <a:off x="6515100" y="1562100"/>
            <a:ext cx="2209800" cy="22098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57250" y="228600"/>
            <a:ext cx="7772400" cy="1143000"/>
          </a:xfrm>
        </p:spPr>
        <p:txBody>
          <a:bodyPr>
            <a:normAutofit fontScale="90000"/>
          </a:bodyPr>
          <a:lstStyle/>
          <a:p>
            <a:r>
              <a:rPr lang="en-US" b="1">
                <a:solidFill>
                  <a:schemeClr val="accent1"/>
                </a:solidFill>
              </a:rPr>
              <a:t>TUBERCULOSIS EXPOSURE CONTROL PLAN</a:t>
            </a:r>
          </a:p>
        </p:txBody>
      </p:sp>
      <p:sp>
        <p:nvSpPr>
          <p:cNvPr id="62479" name="Rectangle 15"/>
          <p:cNvSpPr>
            <a:spLocks noGrp="1" noChangeArrowheads="1"/>
          </p:cNvSpPr>
          <p:nvPr>
            <p:ph type="body" sz="half" idx="1"/>
          </p:nvPr>
        </p:nvSpPr>
        <p:spPr>
          <a:xfrm>
            <a:off x="-438150" y="1657350"/>
            <a:ext cx="6915150" cy="4876800"/>
          </a:xfrm>
        </p:spPr>
        <p:txBody>
          <a:bodyPr/>
          <a:lstStyle/>
          <a:p>
            <a:pPr lvl="1"/>
            <a:r>
              <a:rPr lang="en-US" dirty="0"/>
              <a:t>Minimizing/eliminating the transmission of TB</a:t>
            </a:r>
          </a:p>
          <a:p>
            <a:pPr lvl="2"/>
            <a:r>
              <a:rPr lang="en-US" dirty="0"/>
              <a:t>Responsibility of Health Care worker</a:t>
            </a:r>
          </a:p>
          <a:p>
            <a:pPr lvl="3"/>
            <a:r>
              <a:rPr lang="en-US" dirty="0"/>
              <a:t>Seek medical evaluation of a PPD test conversion occurs.</a:t>
            </a:r>
          </a:p>
          <a:p>
            <a:pPr lvl="3"/>
            <a:r>
              <a:rPr lang="en-US" dirty="0"/>
              <a:t>If symptoms develop that may be due to TB, see medical evaluation.</a:t>
            </a:r>
          </a:p>
          <a:p>
            <a:pPr lvl="4"/>
            <a:r>
              <a:rPr lang="en-US" dirty="0"/>
              <a:t>You must receive appropriate evaluation</a:t>
            </a:r>
          </a:p>
          <a:p>
            <a:pPr lvl="4"/>
            <a:r>
              <a:rPr lang="en-US" dirty="0"/>
              <a:t>Receive therapy if required</a:t>
            </a:r>
          </a:p>
          <a:p>
            <a:pPr lvl="4"/>
            <a:r>
              <a:rPr lang="en-US" dirty="0"/>
              <a:t>Prevent the transmission of TB to patients and other health care workers.</a:t>
            </a:r>
          </a:p>
        </p:txBody>
      </p:sp>
      <p:sp>
        <p:nvSpPr>
          <p:cNvPr id="62467"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2468"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2469"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62470"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2471"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2472"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2473"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2474"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2475"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62476"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62477"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62478"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62480"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sp>
        <p:nvSpPr>
          <p:cNvPr id="62481" name="Rectangle 1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2483" name="Rectangle 19"/>
          <p:cNvSpPr>
            <a:spLocks noChangeArrowheads="1"/>
          </p:cNvSpPr>
          <p:nvPr/>
        </p:nvSpPr>
        <p:spPr bwMode="auto">
          <a:xfrm>
            <a:off x="350838" y="1382713"/>
            <a:ext cx="9144000" cy="0"/>
          </a:xfrm>
          <a:prstGeom prst="rect">
            <a:avLst/>
          </a:prstGeom>
          <a:noFill/>
          <a:ln w="9525">
            <a:noFill/>
            <a:miter lim="800000"/>
            <a:headEnd/>
            <a:tailEnd/>
          </a:ln>
          <a:effectLst/>
        </p:spPr>
        <p:txBody>
          <a:bodyPr>
            <a:spAutoFit/>
          </a:bodyPr>
          <a:lstStyle/>
          <a:p>
            <a:endParaRPr lang="en-US"/>
          </a:p>
        </p:txBody>
      </p:sp>
      <p:pic>
        <p:nvPicPr>
          <p:cNvPr id="62485" name="Picture 21" descr="woman_coughing_hg_clr"/>
          <p:cNvPicPr>
            <a:picLocks noChangeAspect="1" noChangeArrowheads="1" noCrop="1"/>
          </p:cNvPicPr>
          <p:nvPr/>
        </p:nvPicPr>
        <p:blipFill>
          <a:blip r:embed="rId2" cstate="print"/>
          <a:srcRect/>
          <a:stretch>
            <a:fillRect/>
          </a:stretch>
        </p:blipFill>
        <p:spPr bwMode="auto">
          <a:xfrm>
            <a:off x="6542088" y="1771650"/>
            <a:ext cx="1851025" cy="40005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b="1">
                <a:solidFill>
                  <a:srgbClr val="008000"/>
                </a:solidFill>
              </a:rPr>
              <a:t>Lab General</a:t>
            </a:r>
          </a:p>
        </p:txBody>
      </p:sp>
      <p:sp>
        <p:nvSpPr>
          <p:cNvPr id="9219" name="Rectangle 3"/>
          <p:cNvSpPr>
            <a:spLocks noGrp="1" noChangeArrowheads="1"/>
          </p:cNvSpPr>
          <p:nvPr>
            <p:ph type="body" sz="half" idx="1"/>
          </p:nvPr>
        </p:nvSpPr>
        <p:spPr>
          <a:xfrm>
            <a:off x="685800" y="1981200"/>
            <a:ext cx="4267200" cy="4114800"/>
          </a:xfrm>
        </p:spPr>
        <p:txBody>
          <a:bodyPr/>
          <a:lstStyle/>
          <a:p>
            <a:r>
              <a:rPr lang="en-US" sz="2800" dirty="0"/>
              <a:t>Protective Wear</a:t>
            </a:r>
          </a:p>
          <a:p>
            <a:pPr lvl="1"/>
            <a:r>
              <a:rPr lang="en-US" sz="2400" dirty="0"/>
              <a:t>Full Face Shield</a:t>
            </a:r>
          </a:p>
          <a:p>
            <a:pPr lvl="1"/>
            <a:r>
              <a:rPr lang="en-US" sz="2400" dirty="0"/>
              <a:t>Clothing (Lab coat)</a:t>
            </a:r>
          </a:p>
          <a:p>
            <a:pPr lvl="1"/>
            <a:r>
              <a:rPr lang="en-US" sz="2400" dirty="0"/>
              <a:t>Shoes</a:t>
            </a:r>
          </a:p>
          <a:p>
            <a:pPr lvl="1"/>
            <a:r>
              <a:rPr lang="en-US" sz="2400" dirty="0"/>
              <a:t>Gloves</a:t>
            </a:r>
          </a:p>
          <a:p>
            <a:pPr lvl="1"/>
            <a:r>
              <a:rPr lang="en-US" sz="2400" dirty="0"/>
              <a:t>Respirators</a:t>
            </a:r>
          </a:p>
          <a:p>
            <a:pPr lvl="1">
              <a:buFontTx/>
              <a:buNone/>
            </a:pPr>
            <a:endParaRPr lang="en-US" sz="2400" b="1" dirty="0"/>
          </a:p>
        </p:txBody>
      </p:sp>
      <p:sp>
        <p:nvSpPr>
          <p:cNvPr id="9222" name="Rectangle 6"/>
          <p:cNvSpPr>
            <a:spLocks noChangeArrowheads="1"/>
          </p:cNvSpPr>
          <p:nvPr/>
        </p:nvSpPr>
        <p:spPr bwMode="auto">
          <a:xfrm>
            <a:off x="133350" y="2417763"/>
            <a:ext cx="9144000" cy="0"/>
          </a:xfrm>
          <a:prstGeom prst="rect">
            <a:avLst/>
          </a:prstGeom>
          <a:noFill/>
          <a:ln w="9525">
            <a:noFill/>
            <a:miter lim="800000"/>
            <a:headEnd/>
            <a:tailEnd/>
          </a:ln>
          <a:effectLst/>
        </p:spPr>
        <p:txBody>
          <a:bodyPr>
            <a:spAutoFit/>
          </a:bodyPr>
          <a:lstStyle/>
          <a:p>
            <a:endParaRPr lang="en-US"/>
          </a:p>
        </p:txBody>
      </p:sp>
      <p:sp>
        <p:nvSpPr>
          <p:cNvPr id="9226" name="Rectangle 10"/>
          <p:cNvSpPr>
            <a:spLocks noChangeArrowheads="1"/>
          </p:cNvSpPr>
          <p:nvPr/>
        </p:nvSpPr>
        <p:spPr bwMode="auto">
          <a:xfrm>
            <a:off x="90488" y="2640013"/>
            <a:ext cx="9144000" cy="0"/>
          </a:xfrm>
          <a:prstGeom prst="rect">
            <a:avLst/>
          </a:prstGeom>
          <a:noFill/>
          <a:ln w="9525">
            <a:noFill/>
            <a:miter lim="800000"/>
            <a:headEnd/>
            <a:tailEnd/>
          </a:ln>
          <a:effectLst/>
        </p:spPr>
        <p:txBody>
          <a:bodyPr>
            <a:spAutoFit/>
          </a:bodyPr>
          <a:lstStyle/>
          <a:p>
            <a:endParaRPr lang="en-US"/>
          </a:p>
        </p:txBody>
      </p:sp>
      <p:sp>
        <p:nvSpPr>
          <p:cNvPr id="9229" name="Rectangle 13"/>
          <p:cNvSpPr>
            <a:spLocks noChangeArrowheads="1"/>
          </p:cNvSpPr>
          <p:nvPr/>
        </p:nvSpPr>
        <p:spPr bwMode="auto">
          <a:xfrm>
            <a:off x="207963" y="2051050"/>
            <a:ext cx="9144000" cy="0"/>
          </a:xfrm>
          <a:prstGeom prst="rect">
            <a:avLst/>
          </a:prstGeom>
          <a:noFill/>
          <a:ln w="9525">
            <a:noFill/>
            <a:miter lim="800000"/>
            <a:headEnd/>
            <a:tailEnd/>
          </a:ln>
          <a:effectLst/>
        </p:spPr>
        <p:txBody>
          <a:bodyPr>
            <a:spAutoFit/>
          </a:bodyPr>
          <a:lstStyle/>
          <a:p>
            <a:endParaRPr lang="en-US"/>
          </a:p>
        </p:txBody>
      </p:sp>
      <p:sp>
        <p:nvSpPr>
          <p:cNvPr id="9232" name="Rectangle 1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9234" name="Picture 18" descr="chemical_hazard_safety_biohazard_square_rotate_hg_clr"/>
          <p:cNvPicPr>
            <a:picLocks noChangeAspect="1" noChangeArrowheads="1" noCrop="1"/>
          </p:cNvPicPr>
          <p:nvPr/>
        </p:nvPicPr>
        <p:blipFill>
          <a:blip r:embed="rId2" cstate="print"/>
          <a:srcRect/>
          <a:stretch>
            <a:fillRect/>
          </a:stretch>
        </p:blipFill>
        <p:spPr bwMode="auto">
          <a:xfrm>
            <a:off x="4572000" y="1962150"/>
            <a:ext cx="3810000" cy="3810000"/>
          </a:xfrm>
          <a:prstGeom prst="rect">
            <a:avLst/>
          </a:prstGeom>
          <a:noFill/>
        </p:spPr>
      </p:pic>
      <p:sp>
        <p:nvSpPr>
          <p:cNvPr id="9235" name="Rectangle 19"/>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419100"/>
            <a:ext cx="7772400" cy="1143000"/>
          </a:xfrm>
        </p:spPr>
        <p:txBody>
          <a:bodyPr>
            <a:normAutofit fontScale="90000"/>
          </a:bodyPr>
          <a:lstStyle/>
          <a:p>
            <a:r>
              <a:rPr lang="en-US" b="1">
                <a:solidFill>
                  <a:srgbClr val="003366"/>
                </a:solidFill>
              </a:rPr>
              <a:t>LABORATORY WASTE DISPOSAL</a:t>
            </a:r>
          </a:p>
        </p:txBody>
      </p:sp>
      <p:sp>
        <p:nvSpPr>
          <p:cNvPr id="63503" name="Rectangle 15"/>
          <p:cNvSpPr>
            <a:spLocks noGrp="1" noChangeArrowheads="1"/>
          </p:cNvSpPr>
          <p:nvPr>
            <p:ph type="body" sz="half" idx="1"/>
          </p:nvPr>
        </p:nvSpPr>
        <p:spPr>
          <a:xfrm>
            <a:off x="-361950" y="1295400"/>
            <a:ext cx="7162800" cy="5562600"/>
          </a:xfrm>
        </p:spPr>
        <p:txBody>
          <a:bodyPr/>
          <a:lstStyle/>
          <a:p>
            <a:pPr lvl="1"/>
            <a:r>
              <a:rPr lang="en-US" sz="2400" dirty="0"/>
              <a:t>Lab responsibility</a:t>
            </a:r>
          </a:p>
          <a:p>
            <a:pPr lvl="2"/>
            <a:r>
              <a:rPr lang="en-US" sz="2000" dirty="0"/>
              <a:t>Identify waste and give special handling for transport or disposal.</a:t>
            </a:r>
          </a:p>
          <a:p>
            <a:pPr lvl="2"/>
            <a:r>
              <a:rPr lang="en-US" sz="2000" dirty="0"/>
              <a:t>Four broad categories of hazardous waste</a:t>
            </a:r>
          </a:p>
          <a:p>
            <a:pPr lvl="3"/>
            <a:r>
              <a:rPr lang="en-US" sz="1800" dirty="0"/>
              <a:t>Chemical</a:t>
            </a:r>
          </a:p>
          <a:p>
            <a:pPr lvl="4"/>
            <a:r>
              <a:rPr lang="en-US" sz="1800" dirty="0"/>
              <a:t>Follow guidelines in MSDS</a:t>
            </a:r>
          </a:p>
          <a:p>
            <a:pPr lvl="4"/>
            <a:r>
              <a:rPr lang="en-US" sz="1800" dirty="0" err="1"/>
              <a:t>Xylene</a:t>
            </a:r>
            <a:r>
              <a:rPr lang="en-US" sz="1800" dirty="0"/>
              <a:t> store for recycling</a:t>
            </a:r>
          </a:p>
          <a:p>
            <a:pPr lvl="4"/>
            <a:r>
              <a:rPr lang="en-US" sz="1800" dirty="0"/>
              <a:t>Formaldehyde neutralize prior to disposal</a:t>
            </a:r>
          </a:p>
          <a:p>
            <a:pPr lvl="3"/>
            <a:r>
              <a:rPr lang="en-US" sz="1800" dirty="0"/>
              <a:t>Infectious </a:t>
            </a:r>
          </a:p>
          <a:p>
            <a:pPr lvl="4"/>
            <a:r>
              <a:rPr lang="en-US" sz="1800" dirty="0"/>
              <a:t>Cultures, blood products, contaminated waste etc.</a:t>
            </a:r>
          </a:p>
          <a:p>
            <a:pPr lvl="3"/>
            <a:r>
              <a:rPr lang="en-US" sz="1800" dirty="0"/>
              <a:t>Radioactive</a:t>
            </a:r>
          </a:p>
          <a:p>
            <a:pPr lvl="3"/>
            <a:r>
              <a:rPr lang="en-US" sz="1800" dirty="0"/>
              <a:t>Physical</a:t>
            </a:r>
          </a:p>
          <a:p>
            <a:pPr lvl="4"/>
            <a:r>
              <a:rPr lang="en-US" sz="1800" dirty="0"/>
              <a:t>Managing and disposal of discarded sharps</a:t>
            </a:r>
          </a:p>
        </p:txBody>
      </p:sp>
      <p:sp>
        <p:nvSpPr>
          <p:cNvPr id="63491"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3492"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3493"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63494"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3495"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3496"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3497"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3498"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3499"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63500"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63501"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63502"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63504"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sp>
        <p:nvSpPr>
          <p:cNvPr id="63505" name="Rectangle 1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3506" name="Rectangle 18"/>
          <p:cNvSpPr>
            <a:spLocks noChangeArrowheads="1"/>
          </p:cNvSpPr>
          <p:nvPr/>
        </p:nvSpPr>
        <p:spPr bwMode="auto">
          <a:xfrm>
            <a:off x="350838" y="1382713"/>
            <a:ext cx="9144000" cy="0"/>
          </a:xfrm>
          <a:prstGeom prst="rect">
            <a:avLst/>
          </a:prstGeom>
          <a:noFill/>
          <a:ln w="9525">
            <a:noFill/>
            <a:miter lim="800000"/>
            <a:headEnd/>
            <a:tailEnd/>
          </a:ln>
          <a:effectLst/>
        </p:spPr>
        <p:txBody>
          <a:bodyPr>
            <a:spAutoFit/>
          </a:bodyPr>
          <a:lstStyle/>
          <a:p>
            <a:endParaRPr lang="en-US"/>
          </a:p>
        </p:txBody>
      </p:sp>
      <p:sp>
        <p:nvSpPr>
          <p:cNvPr id="63508" name="Rectangle 20"/>
          <p:cNvSpPr>
            <a:spLocks noChangeArrowheads="1"/>
          </p:cNvSpPr>
          <p:nvPr/>
        </p:nvSpPr>
        <p:spPr bwMode="auto">
          <a:xfrm>
            <a:off x="92075" y="2560638"/>
            <a:ext cx="9144000" cy="0"/>
          </a:xfrm>
          <a:prstGeom prst="rect">
            <a:avLst/>
          </a:prstGeom>
          <a:noFill/>
          <a:ln w="9525">
            <a:noFill/>
            <a:miter lim="800000"/>
            <a:headEnd/>
            <a:tailEnd/>
          </a:ln>
          <a:effectLst/>
        </p:spPr>
        <p:txBody>
          <a:bodyPr>
            <a:spAutoFit/>
          </a:bodyPr>
          <a:lstStyle/>
          <a:p>
            <a:endParaRPr lang="en-US"/>
          </a:p>
        </p:txBody>
      </p:sp>
      <p:pic>
        <p:nvPicPr>
          <p:cNvPr id="63512" name="Picture 24" descr="man_in_trash_hg_clr_23123"/>
          <p:cNvPicPr>
            <a:picLocks noChangeAspect="1" noChangeArrowheads="1" noCrop="1"/>
          </p:cNvPicPr>
          <p:nvPr/>
        </p:nvPicPr>
        <p:blipFill>
          <a:blip r:embed="rId2" cstate="print"/>
          <a:srcRect/>
          <a:stretch>
            <a:fillRect/>
          </a:stretch>
        </p:blipFill>
        <p:spPr bwMode="auto">
          <a:xfrm>
            <a:off x="6637338" y="1782763"/>
            <a:ext cx="2879725" cy="3292475"/>
          </a:xfrm>
          <a:prstGeom prst="rect">
            <a:avLst/>
          </a:prstGeom>
          <a:noFill/>
        </p:spPr>
      </p:pic>
      <p:sp>
        <p:nvSpPr>
          <p:cNvPr id="63513" name="Text Box 25"/>
          <p:cNvSpPr txBox="1">
            <a:spLocks noChangeArrowheads="1"/>
          </p:cNvSpPr>
          <p:nvPr/>
        </p:nvSpPr>
        <p:spPr bwMode="auto">
          <a:xfrm rot="-484217">
            <a:off x="6937375" y="2998788"/>
            <a:ext cx="1263650" cy="1373187"/>
          </a:xfrm>
          <a:prstGeom prst="rect">
            <a:avLst/>
          </a:prstGeom>
          <a:noFill/>
          <a:ln w="9525">
            <a:noFill/>
            <a:miter lim="800000"/>
            <a:headEnd/>
            <a:tailEnd/>
          </a:ln>
          <a:effectLst/>
        </p:spPr>
        <p:txBody>
          <a:bodyPr wrap="none">
            <a:spAutoFit/>
          </a:bodyPr>
          <a:lstStyle/>
          <a:p>
            <a:r>
              <a:rPr lang="en-US" sz="2800">
                <a:solidFill>
                  <a:schemeClr val="bg1"/>
                </a:solidFill>
                <a:latin typeface="Stencil" pitchFamily="82" charset="0"/>
              </a:rPr>
              <a:t>Drip</a:t>
            </a:r>
          </a:p>
          <a:p>
            <a:r>
              <a:rPr lang="en-US" sz="2800">
                <a:solidFill>
                  <a:schemeClr val="bg1"/>
                </a:solidFill>
                <a:latin typeface="Stencil" pitchFamily="82" charset="0"/>
              </a:rPr>
              <a:t>Pour</a:t>
            </a:r>
          </a:p>
          <a:p>
            <a:r>
              <a:rPr lang="en-US" sz="2800">
                <a:solidFill>
                  <a:schemeClr val="bg1"/>
                </a:solidFill>
                <a:latin typeface="Stencil" pitchFamily="82" charset="0"/>
              </a:rPr>
              <a:t>Flake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419100"/>
            <a:ext cx="7772400" cy="1143000"/>
          </a:xfrm>
        </p:spPr>
        <p:txBody>
          <a:bodyPr>
            <a:normAutofit fontScale="90000"/>
          </a:bodyPr>
          <a:lstStyle/>
          <a:p>
            <a:r>
              <a:rPr lang="en-US" b="1">
                <a:solidFill>
                  <a:srgbClr val="003366"/>
                </a:solidFill>
              </a:rPr>
              <a:t>LABORATORY WASTE DISPOSAL</a:t>
            </a:r>
          </a:p>
        </p:txBody>
      </p:sp>
      <p:sp>
        <p:nvSpPr>
          <p:cNvPr id="69647" name="Rectangle 15"/>
          <p:cNvSpPr>
            <a:spLocks noGrp="1" noChangeArrowheads="1"/>
          </p:cNvSpPr>
          <p:nvPr>
            <p:ph type="body" sz="half" idx="1"/>
          </p:nvPr>
        </p:nvSpPr>
        <p:spPr>
          <a:xfrm>
            <a:off x="0" y="1352550"/>
            <a:ext cx="6477000" cy="5505450"/>
          </a:xfrm>
        </p:spPr>
        <p:txBody>
          <a:bodyPr/>
          <a:lstStyle/>
          <a:p>
            <a:pPr lvl="1"/>
            <a:r>
              <a:rPr lang="en-US" dirty="0"/>
              <a:t>Regulated waste defined by Dept of Labor</a:t>
            </a:r>
          </a:p>
          <a:p>
            <a:pPr lvl="2"/>
            <a:r>
              <a:rPr lang="en-US" dirty="0"/>
              <a:t>Liquid or semi solid or other potentially infectious materials (OPIM)</a:t>
            </a:r>
          </a:p>
          <a:p>
            <a:pPr lvl="2"/>
            <a:r>
              <a:rPr lang="en-US" dirty="0"/>
              <a:t>Items contaminated with blood or OPIM (able to drip)</a:t>
            </a:r>
          </a:p>
          <a:p>
            <a:pPr lvl="2"/>
            <a:r>
              <a:rPr lang="en-US" dirty="0"/>
              <a:t>Items that are caked with dried blood or OPIM that may flake off</a:t>
            </a:r>
          </a:p>
          <a:p>
            <a:pPr lvl="2"/>
            <a:r>
              <a:rPr lang="en-US" dirty="0"/>
              <a:t>Contaminated sharps</a:t>
            </a:r>
          </a:p>
          <a:p>
            <a:pPr lvl="2"/>
            <a:r>
              <a:rPr lang="en-US" dirty="0"/>
              <a:t>Pathological and Microbiological wastes containing blood or OPIM</a:t>
            </a:r>
          </a:p>
          <a:p>
            <a:pPr lvl="1"/>
            <a:endParaRPr lang="en-US" dirty="0"/>
          </a:p>
        </p:txBody>
      </p:sp>
      <p:sp>
        <p:nvSpPr>
          <p:cNvPr id="69635"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9636"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9637"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69638"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9639"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9640"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9641"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9642"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9643"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69644"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69645"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69646"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69648"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sp>
        <p:nvSpPr>
          <p:cNvPr id="69649" name="Rectangle 1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9650" name="Rectangle 18"/>
          <p:cNvSpPr>
            <a:spLocks noChangeArrowheads="1"/>
          </p:cNvSpPr>
          <p:nvPr/>
        </p:nvSpPr>
        <p:spPr bwMode="auto">
          <a:xfrm>
            <a:off x="350838" y="1382713"/>
            <a:ext cx="9144000" cy="0"/>
          </a:xfrm>
          <a:prstGeom prst="rect">
            <a:avLst/>
          </a:prstGeom>
          <a:noFill/>
          <a:ln w="9525">
            <a:noFill/>
            <a:miter lim="800000"/>
            <a:headEnd/>
            <a:tailEnd/>
          </a:ln>
          <a:effectLst/>
        </p:spPr>
        <p:txBody>
          <a:bodyPr>
            <a:spAutoFit/>
          </a:bodyPr>
          <a:lstStyle/>
          <a:p>
            <a:endParaRPr lang="en-US"/>
          </a:p>
        </p:txBody>
      </p:sp>
      <p:sp>
        <p:nvSpPr>
          <p:cNvPr id="69651" name="Rectangle 19"/>
          <p:cNvSpPr>
            <a:spLocks noChangeArrowheads="1"/>
          </p:cNvSpPr>
          <p:nvPr/>
        </p:nvSpPr>
        <p:spPr bwMode="auto">
          <a:xfrm>
            <a:off x="92075" y="2560638"/>
            <a:ext cx="9144000" cy="0"/>
          </a:xfrm>
          <a:prstGeom prst="rect">
            <a:avLst/>
          </a:prstGeom>
          <a:noFill/>
          <a:ln w="9525">
            <a:noFill/>
            <a:miter lim="800000"/>
            <a:headEnd/>
            <a:tailEnd/>
          </a:ln>
          <a:effectLst/>
        </p:spPr>
        <p:txBody>
          <a:bodyPr>
            <a:spAutoFit/>
          </a:bodyPr>
          <a:lstStyle/>
          <a:p>
            <a:endParaRPr lang="en-US"/>
          </a:p>
        </p:txBody>
      </p:sp>
      <p:pic>
        <p:nvPicPr>
          <p:cNvPr id="69652" name="Picture 20" descr="man_in_trash_hg_clr_23123"/>
          <p:cNvPicPr>
            <a:picLocks noChangeAspect="1" noChangeArrowheads="1" noCrop="1"/>
          </p:cNvPicPr>
          <p:nvPr/>
        </p:nvPicPr>
        <p:blipFill>
          <a:blip r:embed="rId2" cstate="print"/>
          <a:srcRect/>
          <a:stretch>
            <a:fillRect/>
          </a:stretch>
        </p:blipFill>
        <p:spPr bwMode="auto">
          <a:xfrm>
            <a:off x="6637338" y="1782763"/>
            <a:ext cx="2879725" cy="3292475"/>
          </a:xfrm>
          <a:prstGeom prst="rect">
            <a:avLst/>
          </a:prstGeom>
          <a:noFill/>
        </p:spPr>
      </p:pic>
      <p:sp>
        <p:nvSpPr>
          <p:cNvPr id="69653" name="Text Box 21"/>
          <p:cNvSpPr txBox="1">
            <a:spLocks noChangeArrowheads="1"/>
          </p:cNvSpPr>
          <p:nvPr/>
        </p:nvSpPr>
        <p:spPr bwMode="auto">
          <a:xfrm rot="-484217">
            <a:off x="6937375" y="2998788"/>
            <a:ext cx="1263650" cy="1373187"/>
          </a:xfrm>
          <a:prstGeom prst="rect">
            <a:avLst/>
          </a:prstGeom>
          <a:noFill/>
          <a:ln w="9525">
            <a:noFill/>
            <a:miter lim="800000"/>
            <a:headEnd/>
            <a:tailEnd/>
          </a:ln>
          <a:effectLst/>
        </p:spPr>
        <p:txBody>
          <a:bodyPr wrap="none">
            <a:spAutoFit/>
          </a:bodyPr>
          <a:lstStyle/>
          <a:p>
            <a:r>
              <a:rPr lang="en-US" sz="2800">
                <a:solidFill>
                  <a:schemeClr val="bg1"/>
                </a:solidFill>
                <a:latin typeface="Stencil" pitchFamily="82" charset="0"/>
              </a:rPr>
              <a:t>Drip</a:t>
            </a:r>
          </a:p>
          <a:p>
            <a:r>
              <a:rPr lang="en-US" sz="2800">
                <a:solidFill>
                  <a:schemeClr val="bg1"/>
                </a:solidFill>
                <a:latin typeface="Stencil" pitchFamily="82" charset="0"/>
              </a:rPr>
              <a:t>Pour</a:t>
            </a:r>
          </a:p>
          <a:p>
            <a:r>
              <a:rPr lang="en-US" sz="2800">
                <a:solidFill>
                  <a:schemeClr val="bg1"/>
                </a:solidFill>
                <a:latin typeface="Stencil" pitchFamily="82" charset="0"/>
              </a:rPr>
              <a:t>Flake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400050"/>
            <a:ext cx="7772400" cy="1143000"/>
          </a:xfrm>
        </p:spPr>
        <p:txBody>
          <a:bodyPr>
            <a:normAutofit fontScale="90000"/>
          </a:bodyPr>
          <a:lstStyle/>
          <a:p>
            <a:r>
              <a:rPr lang="en-US" b="1">
                <a:solidFill>
                  <a:srgbClr val="003366"/>
                </a:solidFill>
              </a:rPr>
              <a:t>LABORATORY WASTE DISPOSAL</a:t>
            </a:r>
          </a:p>
        </p:txBody>
      </p:sp>
      <p:sp>
        <p:nvSpPr>
          <p:cNvPr id="65551" name="Rectangle 15"/>
          <p:cNvSpPr>
            <a:spLocks noGrp="1" noChangeArrowheads="1"/>
          </p:cNvSpPr>
          <p:nvPr>
            <p:ph type="body" sz="half" idx="1"/>
          </p:nvPr>
        </p:nvSpPr>
        <p:spPr>
          <a:xfrm>
            <a:off x="0" y="2000250"/>
            <a:ext cx="6477000" cy="4857750"/>
          </a:xfrm>
        </p:spPr>
        <p:txBody>
          <a:bodyPr/>
          <a:lstStyle/>
          <a:p>
            <a:pPr lvl="1"/>
            <a:r>
              <a:rPr lang="en-US" dirty="0"/>
              <a:t>Regulated waste –</a:t>
            </a:r>
            <a:r>
              <a:rPr lang="en-US" dirty="0">
                <a:solidFill>
                  <a:srgbClr val="FF3300"/>
                </a:solidFill>
              </a:rPr>
              <a:t>Put into red bags</a:t>
            </a:r>
          </a:p>
          <a:p>
            <a:pPr lvl="2"/>
            <a:r>
              <a:rPr lang="en-US" dirty="0"/>
              <a:t>OSHA/City of Omaha Regulated waste is disposed as infectious waste.</a:t>
            </a:r>
          </a:p>
          <a:p>
            <a:pPr lvl="2"/>
            <a:r>
              <a:rPr lang="en-US" dirty="0"/>
              <a:t>All regulated waste will be placed in red disposal bags or sharps containers.</a:t>
            </a:r>
          </a:p>
          <a:p>
            <a:pPr lvl="2"/>
            <a:endParaRPr lang="en-US" b="1" dirty="0"/>
          </a:p>
          <a:p>
            <a:pPr lvl="1"/>
            <a:endParaRPr lang="en-US" b="1" dirty="0"/>
          </a:p>
        </p:txBody>
      </p:sp>
      <p:sp>
        <p:nvSpPr>
          <p:cNvPr id="65539" name="Rectangle 3"/>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5540"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5541" name="Rectangle 5"/>
          <p:cNvSpPr>
            <a:spLocks noChangeArrowheads="1"/>
          </p:cNvSpPr>
          <p:nvPr/>
        </p:nvSpPr>
        <p:spPr bwMode="auto">
          <a:xfrm>
            <a:off x="114300" y="2525713"/>
            <a:ext cx="9144000" cy="0"/>
          </a:xfrm>
          <a:prstGeom prst="rect">
            <a:avLst/>
          </a:prstGeom>
          <a:noFill/>
          <a:ln w="9525">
            <a:noFill/>
            <a:miter lim="800000"/>
            <a:headEnd/>
            <a:tailEnd/>
          </a:ln>
          <a:effectLst/>
        </p:spPr>
        <p:txBody>
          <a:bodyPr>
            <a:spAutoFit/>
          </a:bodyPr>
          <a:lstStyle/>
          <a:p>
            <a:endParaRPr lang="en-US"/>
          </a:p>
        </p:txBody>
      </p:sp>
      <p:sp>
        <p:nvSpPr>
          <p:cNvPr id="65542" name="Rectangle 6"/>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5543" name="Rectangle 7"/>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5544" name="Rectangle 8"/>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5545" name="Rectangle 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5546"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65547" name="Rectangle 11"/>
          <p:cNvSpPr>
            <a:spLocks noChangeArrowheads="1"/>
          </p:cNvSpPr>
          <p:nvPr/>
        </p:nvSpPr>
        <p:spPr bwMode="auto">
          <a:xfrm>
            <a:off x="-3575050" y="8199438"/>
            <a:ext cx="9144000" cy="1187450"/>
          </a:xfrm>
          <a:prstGeom prst="rect">
            <a:avLst/>
          </a:prstGeom>
          <a:noFill/>
          <a:ln w="9525">
            <a:noFill/>
            <a:miter lim="800000"/>
            <a:headEnd/>
            <a:tailEnd/>
          </a:ln>
          <a:effectLst/>
        </p:spPr>
        <p:txBody>
          <a:bodyPr>
            <a:spAutoFit/>
          </a:bodyPr>
          <a:lstStyle/>
          <a:p>
            <a:r>
              <a:rPr lang="en-US"/>
              <a:t> </a:t>
            </a:r>
          </a:p>
          <a:p>
            <a:pPr algn="ctr" eaLnBrk="0" hangingPunct="0"/>
            <a:r>
              <a:rPr lang="en-US"/>
              <a:t> </a:t>
            </a:r>
          </a:p>
          <a:p>
            <a:pPr eaLnBrk="0" hangingPunct="0"/>
            <a:endParaRPr lang="en-US"/>
          </a:p>
        </p:txBody>
      </p:sp>
      <p:sp>
        <p:nvSpPr>
          <p:cNvPr id="65548" name="Rectangle 12"/>
          <p:cNvSpPr>
            <a:spLocks noChangeArrowheads="1"/>
          </p:cNvSpPr>
          <p:nvPr/>
        </p:nvSpPr>
        <p:spPr bwMode="auto">
          <a:xfrm>
            <a:off x="30163" y="2921000"/>
            <a:ext cx="9144000" cy="0"/>
          </a:xfrm>
          <a:prstGeom prst="rect">
            <a:avLst/>
          </a:prstGeom>
          <a:noFill/>
          <a:ln w="9525">
            <a:noFill/>
            <a:miter lim="800000"/>
            <a:headEnd/>
            <a:tailEnd/>
          </a:ln>
          <a:effectLst/>
        </p:spPr>
        <p:txBody>
          <a:bodyPr>
            <a:spAutoFit/>
          </a:bodyPr>
          <a:lstStyle/>
          <a:p>
            <a:endParaRPr lang="en-US"/>
          </a:p>
        </p:txBody>
      </p:sp>
      <p:sp>
        <p:nvSpPr>
          <p:cNvPr id="65549" name="Rectangle 13"/>
          <p:cNvSpPr>
            <a:spLocks noChangeArrowheads="1"/>
          </p:cNvSpPr>
          <p:nvPr/>
        </p:nvSpPr>
        <p:spPr bwMode="auto">
          <a:xfrm>
            <a:off x="63500" y="2868613"/>
            <a:ext cx="9144000" cy="0"/>
          </a:xfrm>
          <a:prstGeom prst="rect">
            <a:avLst/>
          </a:prstGeom>
          <a:noFill/>
          <a:ln w="9525">
            <a:noFill/>
            <a:miter lim="800000"/>
            <a:headEnd/>
            <a:tailEnd/>
          </a:ln>
          <a:effectLst/>
        </p:spPr>
        <p:txBody>
          <a:bodyPr>
            <a:spAutoFit/>
          </a:bodyPr>
          <a:lstStyle/>
          <a:p>
            <a:endParaRPr lang="en-US"/>
          </a:p>
        </p:txBody>
      </p:sp>
      <p:sp>
        <p:nvSpPr>
          <p:cNvPr id="65550" name="Rectangle 14"/>
          <p:cNvSpPr>
            <a:spLocks noChangeArrowheads="1"/>
          </p:cNvSpPr>
          <p:nvPr/>
        </p:nvSpPr>
        <p:spPr bwMode="auto">
          <a:xfrm>
            <a:off x="120650" y="2543175"/>
            <a:ext cx="9144000" cy="0"/>
          </a:xfrm>
          <a:prstGeom prst="rect">
            <a:avLst/>
          </a:prstGeom>
          <a:noFill/>
          <a:ln w="9525">
            <a:noFill/>
            <a:miter lim="800000"/>
            <a:headEnd/>
            <a:tailEnd/>
          </a:ln>
          <a:effectLst/>
        </p:spPr>
        <p:txBody>
          <a:bodyPr>
            <a:spAutoFit/>
          </a:bodyPr>
          <a:lstStyle/>
          <a:p>
            <a:endParaRPr lang="en-US"/>
          </a:p>
        </p:txBody>
      </p:sp>
      <p:sp>
        <p:nvSpPr>
          <p:cNvPr id="65552" name="Rectangle 16"/>
          <p:cNvSpPr>
            <a:spLocks noChangeArrowheads="1"/>
          </p:cNvSpPr>
          <p:nvPr/>
        </p:nvSpPr>
        <p:spPr bwMode="auto">
          <a:xfrm>
            <a:off x="268288" y="1749425"/>
            <a:ext cx="9144000" cy="0"/>
          </a:xfrm>
          <a:prstGeom prst="rect">
            <a:avLst/>
          </a:prstGeom>
          <a:noFill/>
          <a:ln w="9525">
            <a:noFill/>
            <a:miter lim="800000"/>
            <a:headEnd/>
            <a:tailEnd/>
          </a:ln>
          <a:effectLst/>
        </p:spPr>
        <p:txBody>
          <a:bodyPr>
            <a:spAutoFit/>
          </a:bodyPr>
          <a:lstStyle/>
          <a:p>
            <a:endParaRPr lang="en-US"/>
          </a:p>
        </p:txBody>
      </p:sp>
      <p:sp>
        <p:nvSpPr>
          <p:cNvPr id="65553" name="Rectangle 1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65554" name="Rectangle 18"/>
          <p:cNvSpPr>
            <a:spLocks noChangeArrowheads="1"/>
          </p:cNvSpPr>
          <p:nvPr/>
        </p:nvSpPr>
        <p:spPr bwMode="auto">
          <a:xfrm>
            <a:off x="350838" y="1382713"/>
            <a:ext cx="9144000" cy="0"/>
          </a:xfrm>
          <a:prstGeom prst="rect">
            <a:avLst/>
          </a:prstGeom>
          <a:noFill/>
          <a:ln w="9525">
            <a:noFill/>
            <a:miter lim="800000"/>
            <a:headEnd/>
            <a:tailEnd/>
          </a:ln>
          <a:effectLst/>
        </p:spPr>
        <p:txBody>
          <a:bodyPr>
            <a:spAutoFit/>
          </a:bodyPr>
          <a:lstStyle/>
          <a:p>
            <a:endParaRPr lang="en-US"/>
          </a:p>
        </p:txBody>
      </p:sp>
      <p:sp>
        <p:nvSpPr>
          <p:cNvPr id="65555" name="Rectangle 19"/>
          <p:cNvSpPr>
            <a:spLocks noChangeArrowheads="1"/>
          </p:cNvSpPr>
          <p:nvPr/>
        </p:nvSpPr>
        <p:spPr bwMode="auto">
          <a:xfrm>
            <a:off x="92075" y="2560638"/>
            <a:ext cx="9144000" cy="0"/>
          </a:xfrm>
          <a:prstGeom prst="rect">
            <a:avLst/>
          </a:prstGeom>
          <a:noFill/>
          <a:ln w="9525">
            <a:noFill/>
            <a:miter lim="800000"/>
            <a:headEnd/>
            <a:tailEnd/>
          </a:ln>
          <a:effectLst/>
        </p:spPr>
        <p:txBody>
          <a:bodyPr>
            <a:spAutoFit/>
          </a:bodyPr>
          <a:lstStyle/>
          <a:p>
            <a:endParaRPr lang="en-US"/>
          </a:p>
        </p:txBody>
      </p:sp>
      <p:sp>
        <p:nvSpPr>
          <p:cNvPr id="65557" name="Text Box 21"/>
          <p:cNvSpPr txBox="1">
            <a:spLocks noChangeArrowheads="1"/>
          </p:cNvSpPr>
          <p:nvPr/>
        </p:nvSpPr>
        <p:spPr bwMode="auto">
          <a:xfrm rot="-484217">
            <a:off x="6937375" y="2998788"/>
            <a:ext cx="1263650" cy="1373187"/>
          </a:xfrm>
          <a:prstGeom prst="rect">
            <a:avLst/>
          </a:prstGeom>
          <a:noFill/>
          <a:ln w="9525">
            <a:noFill/>
            <a:miter lim="800000"/>
            <a:headEnd/>
            <a:tailEnd/>
          </a:ln>
          <a:effectLst/>
        </p:spPr>
        <p:txBody>
          <a:bodyPr wrap="none">
            <a:spAutoFit/>
          </a:bodyPr>
          <a:lstStyle/>
          <a:p>
            <a:r>
              <a:rPr lang="en-US" sz="2800">
                <a:solidFill>
                  <a:schemeClr val="bg1"/>
                </a:solidFill>
                <a:latin typeface="Stencil" pitchFamily="82" charset="0"/>
              </a:rPr>
              <a:t>Drip</a:t>
            </a:r>
          </a:p>
          <a:p>
            <a:r>
              <a:rPr lang="en-US" sz="2800">
                <a:solidFill>
                  <a:schemeClr val="bg1"/>
                </a:solidFill>
                <a:latin typeface="Stencil" pitchFamily="82" charset="0"/>
              </a:rPr>
              <a:t>Pour</a:t>
            </a:r>
          </a:p>
          <a:p>
            <a:r>
              <a:rPr lang="en-US" sz="2800">
                <a:solidFill>
                  <a:schemeClr val="bg1"/>
                </a:solidFill>
                <a:latin typeface="Stencil" pitchFamily="82" charset="0"/>
              </a:rPr>
              <a:t>Flake</a:t>
            </a:r>
          </a:p>
        </p:txBody>
      </p:sp>
      <p:grpSp>
        <p:nvGrpSpPr>
          <p:cNvPr id="65558" name="Group 22"/>
          <p:cNvGrpSpPr>
            <a:grpSpLocks/>
          </p:cNvGrpSpPr>
          <p:nvPr/>
        </p:nvGrpSpPr>
        <p:grpSpPr bwMode="auto">
          <a:xfrm>
            <a:off x="5995988" y="876300"/>
            <a:ext cx="3529012" cy="3959225"/>
            <a:chOff x="4185" y="2832"/>
            <a:chExt cx="706" cy="838"/>
          </a:xfrm>
        </p:grpSpPr>
        <p:pic>
          <p:nvPicPr>
            <p:cNvPr id="65559" name="Picture 23" descr="garbage_can_plastic_lid_open_lg_clr"/>
            <p:cNvPicPr>
              <a:picLocks noChangeAspect="1" noChangeArrowheads="1" noCrop="1"/>
            </p:cNvPicPr>
            <p:nvPr/>
          </p:nvPicPr>
          <p:blipFill>
            <a:blip r:embed="rId2" cstate="print"/>
            <a:srcRect/>
            <a:stretch>
              <a:fillRect/>
            </a:stretch>
          </p:blipFill>
          <p:spPr bwMode="auto">
            <a:xfrm>
              <a:off x="4185" y="2832"/>
              <a:ext cx="706" cy="838"/>
            </a:xfrm>
            <a:prstGeom prst="rect">
              <a:avLst/>
            </a:prstGeom>
            <a:noFill/>
          </p:spPr>
        </p:pic>
        <p:grpSp>
          <p:nvGrpSpPr>
            <p:cNvPr id="65560" name="Group 24"/>
            <p:cNvGrpSpPr>
              <a:grpSpLocks/>
            </p:cNvGrpSpPr>
            <p:nvPr/>
          </p:nvGrpSpPr>
          <p:grpSpPr bwMode="auto">
            <a:xfrm>
              <a:off x="4298" y="3131"/>
              <a:ext cx="392" cy="513"/>
              <a:chOff x="4298" y="3131"/>
              <a:chExt cx="392" cy="513"/>
            </a:xfrm>
          </p:grpSpPr>
          <p:sp>
            <p:nvSpPr>
              <p:cNvPr id="65561" name="AutoShape 25"/>
              <p:cNvSpPr>
                <a:spLocks noChangeArrowheads="1"/>
              </p:cNvSpPr>
              <p:nvPr/>
            </p:nvSpPr>
            <p:spPr bwMode="auto">
              <a:xfrm>
                <a:off x="4298" y="3131"/>
                <a:ext cx="392" cy="513"/>
              </a:xfrm>
              <a:custGeom>
                <a:avLst/>
                <a:gdLst>
                  <a:gd name="G0" fmla="+- 1688 0 0"/>
                  <a:gd name="G1" fmla="+- 21600 0 1688"/>
                  <a:gd name="G2" fmla="*/ 1688 1 2"/>
                  <a:gd name="G3" fmla="+- 21600 0 G2"/>
                  <a:gd name="G4" fmla="+/ 1688 21600 2"/>
                  <a:gd name="G5" fmla="+/ G1 0 2"/>
                  <a:gd name="G6" fmla="*/ 21600 21600 1688"/>
                  <a:gd name="G7" fmla="*/ G6 1 2"/>
                  <a:gd name="G8" fmla="+- 21600 0 G7"/>
                  <a:gd name="G9" fmla="*/ 21600 1 2"/>
                  <a:gd name="G10" fmla="+- 1688 0 G9"/>
                  <a:gd name="G11" fmla="?: G10 G8 0"/>
                  <a:gd name="G12" fmla="?: G10 G7 21600"/>
                  <a:gd name="T0" fmla="*/ 20756 w 21600"/>
                  <a:gd name="T1" fmla="*/ 10800 h 21600"/>
                  <a:gd name="T2" fmla="*/ 10800 w 21600"/>
                  <a:gd name="T3" fmla="*/ 21600 h 21600"/>
                  <a:gd name="T4" fmla="*/ 844 w 21600"/>
                  <a:gd name="T5" fmla="*/ 10800 h 21600"/>
                  <a:gd name="T6" fmla="*/ 10800 w 21600"/>
                  <a:gd name="T7" fmla="*/ 0 h 21600"/>
                  <a:gd name="T8" fmla="*/ 2644 w 21600"/>
                  <a:gd name="T9" fmla="*/ 2644 h 21600"/>
                  <a:gd name="T10" fmla="*/ 18956 w 21600"/>
                  <a:gd name="T11" fmla="*/ 18956 h 21600"/>
                </a:gdLst>
                <a:ahLst/>
                <a:cxnLst>
                  <a:cxn ang="0">
                    <a:pos x="T0" y="T1"/>
                  </a:cxn>
                  <a:cxn ang="0">
                    <a:pos x="T2" y="T3"/>
                  </a:cxn>
                  <a:cxn ang="0">
                    <a:pos x="T4" y="T5"/>
                  </a:cxn>
                  <a:cxn ang="0">
                    <a:pos x="T6" y="T7"/>
                  </a:cxn>
                </a:cxnLst>
                <a:rect l="T8" t="T9" r="T10" b="T11"/>
                <a:pathLst>
                  <a:path w="21600" h="21600">
                    <a:moveTo>
                      <a:pt x="0" y="0"/>
                    </a:moveTo>
                    <a:lnTo>
                      <a:pt x="1688" y="21600"/>
                    </a:lnTo>
                    <a:lnTo>
                      <a:pt x="19912" y="21600"/>
                    </a:lnTo>
                    <a:lnTo>
                      <a:pt x="21600" y="0"/>
                    </a:lnTo>
                    <a:close/>
                  </a:path>
                </a:pathLst>
              </a:custGeom>
              <a:solidFill>
                <a:srgbClr val="FF3300"/>
              </a:solidFill>
              <a:ln w="9525">
                <a:solidFill>
                  <a:schemeClr val="tx1"/>
                </a:solidFill>
                <a:miter lim="800000"/>
                <a:headEnd/>
                <a:tailEnd/>
              </a:ln>
              <a:effectLst/>
            </p:spPr>
            <p:txBody>
              <a:bodyPr wrap="none" anchor="ctr"/>
              <a:lstStyle/>
              <a:p>
                <a:endParaRPr lang="en-US"/>
              </a:p>
            </p:txBody>
          </p:sp>
          <p:pic>
            <p:nvPicPr>
              <p:cNvPr id="65562" name="Picture 26" descr="chemical_hazard_safety_biohazard_square_rotate_hr"/>
              <p:cNvPicPr>
                <a:picLocks noChangeAspect="1" noChangeArrowheads="1"/>
              </p:cNvPicPr>
              <p:nvPr/>
            </p:nvPicPr>
            <p:blipFill>
              <a:blip r:embed="rId3" cstate="print"/>
              <a:srcRect l="14690" t="9294" r="15170" b="20993"/>
              <a:stretch>
                <a:fillRect/>
              </a:stretch>
            </p:blipFill>
            <p:spPr bwMode="auto">
              <a:xfrm>
                <a:off x="4413" y="3229"/>
                <a:ext cx="179" cy="178"/>
              </a:xfrm>
              <a:prstGeom prst="rect">
                <a:avLst/>
              </a:prstGeom>
              <a:noFill/>
            </p:spPr>
          </p:pic>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p:txBody>
          <a:bodyPr/>
          <a:lstStyle/>
          <a:p>
            <a:r>
              <a:rPr lang="en-US"/>
              <a:t>The purpose of the hazardous waste program is to maintain a comprehensive control over the production, handling , transporting, storage, disposal and monitoring of all waste originating in the clinical laboratory to ensure that the health of exposed employees and the surrounding environment is properly maintain.</a:t>
            </a:r>
          </a:p>
        </p:txBody>
      </p:sp>
      <p:sp>
        <p:nvSpPr>
          <p:cNvPr id="73732" name="Rectangle 4"/>
          <p:cNvSpPr>
            <a:spLocks noGrp="1" noChangeArrowheads="1"/>
          </p:cNvSpPr>
          <p:nvPr>
            <p:ph type="title"/>
          </p:nvPr>
        </p:nvSpPr>
        <p:spPr>
          <a:noFill/>
          <a:ln/>
        </p:spPr>
        <p:txBody>
          <a:bodyPr>
            <a:normAutofit fontScale="90000"/>
          </a:bodyPr>
          <a:lstStyle/>
          <a:p>
            <a:r>
              <a:rPr lang="en-US" b="1">
                <a:solidFill>
                  <a:srgbClr val="CC0099"/>
                </a:solidFill>
              </a:rPr>
              <a:t>LABORATORY WASTE REDUCTION</a:t>
            </a:r>
          </a:p>
        </p:txBody>
      </p:sp>
      <p:pic>
        <p:nvPicPr>
          <p:cNvPr id="4" name="Picture 9" descr="monarch_group_md_clr"/>
          <p:cNvPicPr>
            <a:picLocks noChangeAspect="1" noChangeArrowheads="1" noCrop="1"/>
          </p:cNvPicPr>
          <p:nvPr/>
        </p:nvPicPr>
        <p:blipFill>
          <a:blip r:embed="rId2" cstate="print"/>
          <a:srcRect/>
          <a:stretch>
            <a:fillRect/>
          </a:stretch>
        </p:blipFill>
        <p:spPr bwMode="auto">
          <a:xfrm>
            <a:off x="4343400" y="4686300"/>
            <a:ext cx="2000250" cy="16764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idx="1"/>
          </p:nvPr>
        </p:nvSpPr>
        <p:spPr/>
        <p:txBody>
          <a:bodyPr/>
          <a:lstStyle/>
          <a:p>
            <a:r>
              <a:rPr lang="en-US"/>
              <a:t>We generate all sorts of waste and we need to be aware of how to reduce and properly dispose of the waste.</a:t>
            </a:r>
          </a:p>
        </p:txBody>
      </p:sp>
      <p:sp>
        <p:nvSpPr>
          <p:cNvPr id="74755" name="Rectangle 3"/>
          <p:cNvSpPr>
            <a:spLocks noGrp="1" noChangeArrowheads="1"/>
          </p:cNvSpPr>
          <p:nvPr>
            <p:ph type="title"/>
          </p:nvPr>
        </p:nvSpPr>
        <p:spPr>
          <a:noFill/>
          <a:ln/>
        </p:spPr>
        <p:txBody>
          <a:bodyPr>
            <a:normAutofit fontScale="90000"/>
          </a:bodyPr>
          <a:lstStyle/>
          <a:p>
            <a:r>
              <a:rPr lang="en-US" b="1">
                <a:solidFill>
                  <a:srgbClr val="CC0099"/>
                </a:solidFill>
              </a:rPr>
              <a:t>LABORATORY WASTE REDUCTION</a:t>
            </a:r>
          </a:p>
        </p:txBody>
      </p:sp>
      <p:sp>
        <p:nvSpPr>
          <p:cNvPr id="74756"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pic>
        <p:nvPicPr>
          <p:cNvPr id="74758" name="Picture 6" descr="deers_lovebirds_hg_clr"/>
          <p:cNvPicPr>
            <a:picLocks noChangeAspect="1" noChangeArrowheads="1" noCrop="1"/>
          </p:cNvPicPr>
          <p:nvPr/>
        </p:nvPicPr>
        <p:blipFill>
          <a:blip r:embed="rId2" cstate="print"/>
          <a:srcRect/>
          <a:stretch>
            <a:fillRect/>
          </a:stretch>
        </p:blipFill>
        <p:spPr bwMode="auto">
          <a:xfrm>
            <a:off x="4191000" y="2400300"/>
            <a:ext cx="4183063" cy="4183063"/>
          </a:xfrm>
          <a:prstGeom prst="rect">
            <a:avLst/>
          </a:prstGeom>
          <a:noFill/>
        </p:spPr>
      </p:pic>
      <p:sp>
        <p:nvSpPr>
          <p:cNvPr id="74759" name="Rectangle 7"/>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idx="1"/>
          </p:nvPr>
        </p:nvSpPr>
        <p:spPr/>
        <p:txBody>
          <a:bodyPr/>
          <a:lstStyle/>
          <a:p>
            <a:r>
              <a:rPr lang="en-US"/>
              <a:t>Lab waste divided into these groups</a:t>
            </a:r>
          </a:p>
          <a:p>
            <a:pPr lvl="1"/>
            <a:r>
              <a:rPr lang="en-US"/>
              <a:t>Hazardous chemical waste</a:t>
            </a:r>
          </a:p>
          <a:p>
            <a:pPr lvl="1"/>
            <a:r>
              <a:rPr lang="en-US"/>
              <a:t>Infectious waste</a:t>
            </a:r>
          </a:p>
          <a:p>
            <a:pPr lvl="1"/>
            <a:r>
              <a:rPr lang="en-US"/>
              <a:t>Radioactive waste</a:t>
            </a:r>
          </a:p>
          <a:p>
            <a:pPr lvl="1"/>
            <a:r>
              <a:rPr lang="en-US"/>
              <a:t>Hazardous physical waste</a:t>
            </a:r>
          </a:p>
          <a:p>
            <a:pPr lvl="1"/>
            <a:r>
              <a:rPr lang="en-US"/>
              <a:t>Non-hazardous waste</a:t>
            </a:r>
          </a:p>
        </p:txBody>
      </p:sp>
      <p:sp>
        <p:nvSpPr>
          <p:cNvPr id="75779" name="Rectangle 3"/>
          <p:cNvSpPr>
            <a:spLocks noGrp="1" noChangeArrowheads="1"/>
          </p:cNvSpPr>
          <p:nvPr>
            <p:ph type="title"/>
          </p:nvPr>
        </p:nvSpPr>
        <p:spPr>
          <a:noFill/>
          <a:ln/>
        </p:spPr>
        <p:txBody>
          <a:bodyPr>
            <a:normAutofit fontScale="90000"/>
          </a:bodyPr>
          <a:lstStyle/>
          <a:p>
            <a:r>
              <a:rPr lang="en-US" b="1">
                <a:solidFill>
                  <a:srgbClr val="CC0099"/>
                </a:solidFill>
              </a:rPr>
              <a:t>LABORATORY WASTE REDUCTION</a:t>
            </a:r>
          </a:p>
        </p:txBody>
      </p:sp>
      <p:sp>
        <p:nvSpPr>
          <p:cNvPr id="75780"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75782" name="Rectangle 6"/>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pic>
        <p:nvPicPr>
          <p:cNvPr id="75784" name="Picture 8" descr="poison_hg_clr"/>
          <p:cNvPicPr>
            <a:picLocks noChangeAspect="1" noChangeArrowheads="1" noCrop="1"/>
          </p:cNvPicPr>
          <p:nvPr/>
        </p:nvPicPr>
        <p:blipFill>
          <a:blip r:embed="rId2" cstate="print"/>
          <a:srcRect/>
          <a:stretch>
            <a:fillRect/>
          </a:stretch>
        </p:blipFill>
        <p:spPr bwMode="auto">
          <a:xfrm>
            <a:off x="5695950" y="2724150"/>
            <a:ext cx="2514600" cy="314325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idx="1"/>
          </p:nvPr>
        </p:nvSpPr>
        <p:spPr>
          <a:xfrm>
            <a:off x="666750" y="2171700"/>
            <a:ext cx="7772400" cy="4457700"/>
          </a:xfrm>
        </p:spPr>
        <p:txBody>
          <a:bodyPr>
            <a:normAutofit/>
          </a:bodyPr>
          <a:lstStyle/>
          <a:p>
            <a:r>
              <a:rPr lang="en-US" sz="2800" dirty="0"/>
              <a:t>Minimization of waste hazards</a:t>
            </a:r>
          </a:p>
          <a:p>
            <a:pPr lvl="1"/>
            <a:r>
              <a:rPr lang="en-US" sz="2400" dirty="0"/>
              <a:t>Buy smaller quantities, reusable items, recycling, substitution of less hazardous materials</a:t>
            </a:r>
          </a:p>
          <a:p>
            <a:r>
              <a:rPr lang="en-US" sz="2800" dirty="0"/>
              <a:t>Waste segregation</a:t>
            </a:r>
          </a:p>
          <a:p>
            <a:pPr lvl="1"/>
            <a:r>
              <a:rPr lang="en-US" sz="2400" dirty="0"/>
              <a:t>Hazardous waste separated from non-hazardous waste</a:t>
            </a:r>
          </a:p>
          <a:p>
            <a:r>
              <a:rPr lang="en-US" sz="2800" dirty="0"/>
              <a:t>Waste handling</a:t>
            </a:r>
          </a:p>
          <a:p>
            <a:pPr lvl="1"/>
            <a:r>
              <a:rPr lang="en-US" sz="2400" dirty="0"/>
              <a:t>Handle waste with care, your safety is a prime concern.</a:t>
            </a:r>
          </a:p>
          <a:p>
            <a:pPr lvl="1"/>
            <a:endParaRPr lang="en-US" sz="2400" dirty="0"/>
          </a:p>
          <a:p>
            <a:pPr lvl="1"/>
            <a:endParaRPr lang="en-US" sz="2400" dirty="0"/>
          </a:p>
        </p:txBody>
      </p:sp>
      <p:sp>
        <p:nvSpPr>
          <p:cNvPr id="76803" name="Rectangle 3"/>
          <p:cNvSpPr>
            <a:spLocks noGrp="1" noChangeArrowheads="1"/>
          </p:cNvSpPr>
          <p:nvPr>
            <p:ph type="title"/>
          </p:nvPr>
        </p:nvSpPr>
        <p:spPr>
          <a:noFill/>
          <a:ln/>
        </p:spPr>
        <p:txBody>
          <a:bodyPr>
            <a:normAutofit fontScale="90000"/>
          </a:bodyPr>
          <a:lstStyle/>
          <a:p>
            <a:r>
              <a:rPr lang="en-US" b="1">
                <a:solidFill>
                  <a:srgbClr val="CC0099"/>
                </a:solidFill>
              </a:rPr>
              <a:t>LABORATORY WASTE REDUCTION</a:t>
            </a:r>
          </a:p>
        </p:txBody>
      </p:sp>
      <p:sp>
        <p:nvSpPr>
          <p:cNvPr id="76804"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76805"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76807" name="Rectangle 7"/>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pic>
        <p:nvPicPr>
          <p:cNvPr id="76809" name="Picture 9" descr="bullseye_goal_md_clr"/>
          <p:cNvPicPr>
            <a:picLocks noChangeAspect="1" noChangeArrowheads="1" noCrop="1"/>
          </p:cNvPicPr>
          <p:nvPr/>
        </p:nvPicPr>
        <p:blipFill>
          <a:blip r:embed="rId2" cstate="print"/>
          <a:srcRect/>
          <a:stretch>
            <a:fillRect/>
          </a:stretch>
        </p:blipFill>
        <p:spPr bwMode="auto">
          <a:xfrm>
            <a:off x="3378200" y="1285875"/>
            <a:ext cx="2260600" cy="84772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idx="1"/>
          </p:nvPr>
        </p:nvSpPr>
        <p:spPr>
          <a:xfrm>
            <a:off x="0" y="1295400"/>
            <a:ext cx="6076950" cy="5334000"/>
          </a:xfrm>
        </p:spPr>
        <p:txBody>
          <a:bodyPr/>
          <a:lstStyle/>
          <a:p>
            <a:pPr>
              <a:lnSpc>
                <a:spcPct val="90000"/>
              </a:lnSpc>
            </a:pPr>
            <a:r>
              <a:rPr lang="en-US" sz="2800" dirty="0"/>
              <a:t>Duty hours 0730-1600 notify supervisor of any occupational injury or accident.</a:t>
            </a:r>
          </a:p>
          <a:p>
            <a:pPr lvl="1">
              <a:lnSpc>
                <a:spcPct val="90000"/>
              </a:lnSpc>
            </a:pPr>
            <a:r>
              <a:rPr lang="en-US" sz="2400" dirty="0"/>
              <a:t>The supervisor will notify Employee Health Secretary or Employee Health Nurse</a:t>
            </a:r>
          </a:p>
          <a:p>
            <a:pPr lvl="1">
              <a:lnSpc>
                <a:spcPct val="90000"/>
              </a:lnSpc>
            </a:pPr>
            <a:r>
              <a:rPr lang="en-US" sz="2400" dirty="0"/>
              <a:t>If you need to be examined a “Report of Employee Treatment form will be initiated by supervisor</a:t>
            </a:r>
          </a:p>
          <a:p>
            <a:pPr lvl="1">
              <a:lnSpc>
                <a:spcPct val="90000"/>
              </a:lnSpc>
            </a:pPr>
            <a:r>
              <a:rPr lang="en-US" sz="2400" dirty="0"/>
              <a:t>Take this form to the Admitting/ER</a:t>
            </a:r>
          </a:p>
          <a:p>
            <a:pPr lvl="1">
              <a:lnSpc>
                <a:spcPct val="90000"/>
              </a:lnSpc>
            </a:pPr>
            <a:r>
              <a:rPr lang="en-US" sz="2400" dirty="0"/>
              <a:t>A CA17 form should be completed if you are restricted to “Light Duty”.</a:t>
            </a:r>
          </a:p>
          <a:p>
            <a:pPr lvl="1">
              <a:lnSpc>
                <a:spcPct val="90000"/>
              </a:lnSpc>
            </a:pPr>
            <a:endParaRPr lang="en-US" sz="2400" dirty="0"/>
          </a:p>
          <a:p>
            <a:pPr lvl="1">
              <a:lnSpc>
                <a:spcPct val="90000"/>
              </a:lnSpc>
            </a:pPr>
            <a:endParaRPr lang="en-US" sz="2400" dirty="0"/>
          </a:p>
        </p:txBody>
      </p:sp>
      <p:sp>
        <p:nvSpPr>
          <p:cNvPr id="77827" name="Rectangle 3"/>
          <p:cNvSpPr>
            <a:spLocks noGrp="1" noChangeArrowheads="1"/>
          </p:cNvSpPr>
          <p:nvPr>
            <p:ph type="title"/>
          </p:nvPr>
        </p:nvSpPr>
        <p:spPr>
          <a:noFill/>
          <a:ln/>
        </p:spPr>
        <p:txBody>
          <a:bodyPr/>
          <a:lstStyle/>
          <a:p>
            <a:r>
              <a:rPr lang="en-US" b="1">
                <a:solidFill>
                  <a:srgbClr val="33CC33"/>
                </a:solidFill>
              </a:rPr>
              <a:t>Accident Reporting</a:t>
            </a:r>
          </a:p>
        </p:txBody>
      </p:sp>
      <p:sp>
        <p:nvSpPr>
          <p:cNvPr id="77828"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77829"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77830" name="Rectangle 6"/>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pic>
        <p:nvPicPr>
          <p:cNvPr id="77834" name="Picture 10" descr="penguin_ice_skating_accident_hg_clr"/>
          <p:cNvPicPr>
            <a:picLocks noChangeAspect="1" noChangeArrowheads="1" noCrop="1"/>
          </p:cNvPicPr>
          <p:nvPr/>
        </p:nvPicPr>
        <p:blipFill>
          <a:blip r:embed="rId2" cstate="print"/>
          <a:srcRect/>
          <a:stretch>
            <a:fillRect/>
          </a:stretch>
        </p:blipFill>
        <p:spPr bwMode="auto">
          <a:xfrm>
            <a:off x="5810250" y="1885950"/>
            <a:ext cx="2628900" cy="40005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0" y="1200150"/>
            <a:ext cx="6076950" cy="5429250"/>
          </a:xfrm>
        </p:spPr>
        <p:txBody>
          <a:bodyPr/>
          <a:lstStyle/>
          <a:p>
            <a:r>
              <a:rPr lang="en-US" dirty="0"/>
              <a:t>Non-Duty hours/weekends </a:t>
            </a:r>
          </a:p>
          <a:p>
            <a:pPr lvl="1"/>
            <a:r>
              <a:rPr lang="en-US" dirty="0"/>
              <a:t>You should go directly to </a:t>
            </a:r>
            <a:r>
              <a:rPr lang="en-US" dirty="0" err="1"/>
              <a:t>to</a:t>
            </a:r>
            <a:r>
              <a:rPr lang="en-US" dirty="0"/>
              <a:t> Admitting/ER</a:t>
            </a:r>
          </a:p>
          <a:p>
            <a:pPr lvl="1"/>
            <a:r>
              <a:rPr lang="en-US" dirty="0"/>
              <a:t>After being examined a “Report of Employee Treatment form will be initiated by physician/PA/Health Nurse</a:t>
            </a:r>
          </a:p>
          <a:p>
            <a:pPr lvl="1"/>
            <a:r>
              <a:rPr lang="en-US" dirty="0"/>
              <a:t>The form is then submitted to supervisor when employee returns to work area</a:t>
            </a:r>
          </a:p>
          <a:p>
            <a:pPr lvl="1"/>
            <a:endParaRPr lang="en-US" dirty="0"/>
          </a:p>
        </p:txBody>
      </p:sp>
      <p:sp>
        <p:nvSpPr>
          <p:cNvPr id="78851" name="Rectangle 3"/>
          <p:cNvSpPr>
            <a:spLocks noGrp="1" noChangeArrowheads="1"/>
          </p:cNvSpPr>
          <p:nvPr>
            <p:ph type="title"/>
          </p:nvPr>
        </p:nvSpPr>
        <p:spPr>
          <a:noFill/>
          <a:ln/>
        </p:spPr>
        <p:txBody>
          <a:bodyPr/>
          <a:lstStyle/>
          <a:p>
            <a:r>
              <a:rPr lang="en-US" b="1">
                <a:solidFill>
                  <a:srgbClr val="33CC33"/>
                </a:solidFill>
              </a:rPr>
              <a:t>Accident Reporting</a:t>
            </a:r>
          </a:p>
        </p:txBody>
      </p:sp>
      <p:sp>
        <p:nvSpPr>
          <p:cNvPr id="78852"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78853"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78854" name="Rectangle 6"/>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pic>
        <p:nvPicPr>
          <p:cNvPr id="78856" name="Picture 8" descr="penguin_ice_skating_accident_hg_clr"/>
          <p:cNvPicPr>
            <a:picLocks noChangeAspect="1" noChangeArrowheads="1" noCrop="1"/>
          </p:cNvPicPr>
          <p:nvPr/>
        </p:nvPicPr>
        <p:blipFill>
          <a:blip r:embed="rId2" cstate="print"/>
          <a:srcRect/>
          <a:stretch>
            <a:fillRect/>
          </a:stretch>
        </p:blipFill>
        <p:spPr bwMode="auto">
          <a:xfrm>
            <a:off x="5810250" y="1885950"/>
            <a:ext cx="2628900" cy="40005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idx="1"/>
          </p:nvPr>
        </p:nvSpPr>
        <p:spPr>
          <a:xfrm>
            <a:off x="0" y="1752600"/>
            <a:ext cx="6076950" cy="4876800"/>
          </a:xfrm>
        </p:spPr>
        <p:txBody>
          <a:bodyPr/>
          <a:lstStyle/>
          <a:p>
            <a:r>
              <a:rPr lang="en-US"/>
              <a:t>All Accidents must be recorded in the Automated Safety Incident Surveillance Tracking System (ASISTS) in VISTA</a:t>
            </a:r>
          </a:p>
          <a:p>
            <a:r>
              <a:rPr lang="en-US"/>
              <a:t>Lab supervisor is responsible for reviewing with you the corrective action planned or taken</a:t>
            </a:r>
          </a:p>
          <a:p>
            <a:pPr lvl="1"/>
            <a:endParaRPr lang="en-US"/>
          </a:p>
        </p:txBody>
      </p:sp>
      <p:sp>
        <p:nvSpPr>
          <p:cNvPr id="79875" name="Rectangle 3"/>
          <p:cNvSpPr>
            <a:spLocks noGrp="1" noChangeArrowheads="1"/>
          </p:cNvSpPr>
          <p:nvPr>
            <p:ph type="title"/>
          </p:nvPr>
        </p:nvSpPr>
        <p:spPr>
          <a:noFill/>
          <a:ln/>
        </p:spPr>
        <p:txBody>
          <a:bodyPr/>
          <a:lstStyle/>
          <a:p>
            <a:r>
              <a:rPr lang="en-US" b="1">
                <a:solidFill>
                  <a:srgbClr val="33CC33"/>
                </a:solidFill>
              </a:rPr>
              <a:t>Accident Reporting</a:t>
            </a:r>
          </a:p>
        </p:txBody>
      </p:sp>
      <p:sp>
        <p:nvSpPr>
          <p:cNvPr id="79876"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79877"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79878" name="Rectangle 6"/>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sp>
        <p:nvSpPr>
          <p:cNvPr id="79879" name="Rectangle 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79880" name="Picture 8" descr="penguin_ice_skating_accident_hg_clr"/>
          <p:cNvPicPr>
            <a:picLocks noChangeAspect="1" noChangeArrowheads="1" noCrop="1"/>
          </p:cNvPicPr>
          <p:nvPr/>
        </p:nvPicPr>
        <p:blipFill>
          <a:blip r:embed="rId2" cstate="print"/>
          <a:srcRect/>
          <a:stretch>
            <a:fillRect/>
          </a:stretch>
        </p:blipFill>
        <p:spPr bwMode="auto">
          <a:xfrm>
            <a:off x="5810250" y="1885950"/>
            <a:ext cx="2628900" cy="40005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074" descr="bubbles_sink_hg_clr"/>
          <p:cNvPicPr>
            <a:picLocks noChangeAspect="1" noChangeArrowheads="1" noCrop="1"/>
          </p:cNvPicPr>
          <p:nvPr/>
        </p:nvPicPr>
        <p:blipFill>
          <a:blip r:embed="rId2" cstate="print"/>
          <a:srcRect/>
          <a:stretch>
            <a:fillRect/>
          </a:stretch>
        </p:blipFill>
        <p:spPr bwMode="auto">
          <a:xfrm>
            <a:off x="5738813" y="407194"/>
            <a:ext cx="2147887" cy="1493837"/>
          </a:xfrm>
          <a:prstGeom prst="rect">
            <a:avLst/>
          </a:prstGeom>
          <a:noFill/>
        </p:spPr>
      </p:pic>
      <p:sp>
        <p:nvSpPr>
          <p:cNvPr id="117763" name="Rectangle 3075"/>
          <p:cNvSpPr>
            <a:spLocks noGrp="1" noChangeArrowheads="1"/>
          </p:cNvSpPr>
          <p:nvPr>
            <p:ph type="title"/>
          </p:nvPr>
        </p:nvSpPr>
        <p:spPr/>
        <p:txBody>
          <a:bodyPr/>
          <a:lstStyle/>
          <a:p>
            <a:r>
              <a:rPr lang="en-US" b="1">
                <a:solidFill>
                  <a:srgbClr val="008000"/>
                </a:solidFill>
              </a:rPr>
              <a:t>Lab General</a:t>
            </a:r>
          </a:p>
        </p:txBody>
      </p:sp>
      <p:sp>
        <p:nvSpPr>
          <p:cNvPr id="117764" name="Rectangle 3076"/>
          <p:cNvSpPr>
            <a:spLocks noGrp="1" noChangeArrowheads="1"/>
          </p:cNvSpPr>
          <p:nvPr>
            <p:ph type="body" sz="half" idx="1"/>
          </p:nvPr>
        </p:nvSpPr>
        <p:spPr>
          <a:xfrm>
            <a:off x="685799" y="1981200"/>
            <a:ext cx="5819775" cy="4622800"/>
          </a:xfrm>
        </p:spPr>
        <p:txBody>
          <a:bodyPr>
            <a:normAutofit lnSpcReduction="10000"/>
          </a:bodyPr>
          <a:lstStyle/>
          <a:p>
            <a:pPr>
              <a:lnSpc>
                <a:spcPct val="90000"/>
              </a:lnSpc>
            </a:pPr>
            <a:r>
              <a:rPr lang="en-US" sz="2800" dirty="0"/>
              <a:t>Frequent Hand Washing</a:t>
            </a:r>
          </a:p>
          <a:p>
            <a:pPr lvl="1">
              <a:lnSpc>
                <a:spcPct val="90000"/>
              </a:lnSpc>
            </a:pPr>
            <a:r>
              <a:rPr lang="en-US" sz="2400" dirty="0" smtClean="0"/>
              <a:t>Wash all surfaces of hands and wrists for at least 20 seconds</a:t>
            </a:r>
          </a:p>
          <a:p>
            <a:pPr lvl="1">
              <a:lnSpc>
                <a:spcPct val="90000"/>
              </a:lnSpc>
            </a:pPr>
            <a:r>
              <a:rPr lang="en-US" sz="2400" dirty="0" smtClean="0"/>
              <a:t>Rinse, blot dry w/paper towels</a:t>
            </a:r>
          </a:p>
          <a:p>
            <a:pPr lvl="1">
              <a:lnSpc>
                <a:spcPct val="90000"/>
              </a:lnSpc>
            </a:pPr>
            <a:r>
              <a:rPr lang="en-US" sz="2400" dirty="0" smtClean="0"/>
              <a:t>Turn off faucet with paper towels</a:t>
            </a:r>
          </a:p>
          <a:p>
            <a:pPr lvl="1">
              <a:lnSpc>
                <a:spcPct val="90000"/>
              </a:lnSpc>
            </a:pPr>
            <a:endParaRPr lang="en-US" sz="2400" dirty="0"/>
          </a:p>
          <a:p>
            <a:pPr>
              <a:lnSpc>
                <a:spcPct val="90000"/>
              </a:lnSpc>
            </a:pPr>
            <a:r>
              <a:rPr lang="en-US" sz="2800" dirty="0"/>
              <a:t>NO Mouth </a:t>
            </a:r>
            <a:r>
              <a:rPr lang="en-US" sz="2800" dirty="0" err="1"/>
              <a:t>Pipetting</a:t>
            </a:r>
            <a:endParaRPr lang="en-US" sz="2800" dirty="0"/>
          </a:p>
          <a:p>
            <a:pPr>
              <a:lnSpc>
                <a:spcPct val="90000"/>
              </a:lnSpc>
            </a:pPr>
            <a:endParaRPr lang="en-US" sz="2800" dirty="0"/>
          </a:p>
          <a:p>
            <a:pPr>
              <a:lnSpc>
                <a:spcPct val="90000"/>
              </a:lnSpc>
            </a:pPr>
            <a:r>
              <a:rPr lang="en-US" sz="2800" dirty="0"/>
              <a:t>Aisles and Exits</a:t>
            </a:r>
          </a:p>
          <a:p>
            <a:pPr lvl="1">
              <a:lnSpc>
                <a:spcPct val="90000"/>
              </a:lnSpc>
            </a:pPr>
            <a:r>
              <a:rPr lang="en-US" sz="2400" dirty="0"/>
              <a:t>Do Not Block Aisles and Exits</a:t>
            </a:r>
          </a:p>
          <a:p>
            <a:pPr lvl="1">
              <a:lnSpc>
                <a:spcPct val="90000"/>
              </a:lnSpc>
            </a:pPr>
            <a:r>
              <a:rPr lang="en-US" sz="2400" dirty="0"/>
              <a:t>Do not cover or block Fire extinguishers/alarms, safety showers/eyewash stations</a:t>
            </a:r>
          </a:p>
          <a:p>
            <a:pPr lvl="2">
              <a:lnSpc>
                <a:spcPct val="90000"/>
              </a:lnSpc>
              <a:buFontTx/>
              <a:buNone/>
            </a:pPr>
            <a:endParaRPr lang="en-US" sz="2000" dirty="0"/>
          </a:p>
        </p:txBody>
      </p:sp>
      <p:sp>
        <p:nvSpPr>
          <p:cNvPr id="117765" name="Rectangle 3077"/>
          <p:cNvSpPr>
            <a:spLocks noChangeArrowheads="1"/>
          </p:cNvSpPr>
          <p:nvPr/>
        </p:nvSpPr>
        <p:spPr bwMode="auto">
          <a:xfrm>
            <a:off x="379413" y="1154113"/>
            <a:ext cx="9144000" cy="0"/>
          </a:xfrm>
          <a:prstGeom prst="rect">
            <a:avLst/>
          </a:prstGeom>
          <a:noFill/>
          <a:ln w="9525">
            <a:noFill/>
            <a:miter lim="800000"/>
            <a:headEnd/>
            <a:tailEnd/>
          </a:ln>
          <a:effectLst/>
        </p:spPr>
        <p:txBody>
          <a:bodyPr>
            <a:spAutoFit/>
          </a:bodyPr>
          <a:lstStyle/>
          <a:p>
            <a:endParaRPr lang="en-US"/>
          </a:p>
        </p:txBody>
      </p:sp>
      <p:sp>
        <p:nvSpPr>
          <p:cNvPr id="117766" name="Rectangle 3078"/>
          <p:cNvSpPr>
            <a:spLocks noChangeArrowheads="1"/>
          </p:cNvSpPr>
          <p:nvPr/>
        </p:nvSpPr>
        <p:spPr bwMode="auto">
          <a:xfrm>
            <a:off x="11113" y="3035300"/>
            <a:ext cx="9144000" cy="0"/>
          </a:xfrm>
          <a:prstGeom prst="rect">
            <a:avLst/>
          </a:prstGeom>
          <a:noFill/>
          <a:ln w="9525">
            <a:noFill/>
            <a:miter lim="800000"/>
            <a:headEnd/>
            <a:tailEnd/>
          </a:ln>
          <a:effectLst/>
        </p:spPr>
        <p:txBody>
          <a:bodyPr>
            <a:spAutoFit/>
          </a:bodyPr>
          <a:lstStyle/>
          <a:p>
            <a:endParaRPr lang="en-US"/>
          </a:p>
        </p:txBody>
      </p:sp>
      <p:pic>
        <p:nvPicPr>
          <p:cNvPr id="117767" name="Picture 3079" descr="construction_blockade_lights_lg_clr"/>
          <p:cNvPicPr>
            <a:picLocks noChangeAspect="1" noChangeArrowheads="1" noCrop="1"/>
          </p:cNvPicPr>
          <p:nvPr/>
        </p:nvPicPr>
        <p:blipFill>
          <a:blip r:embed="rId3" cstate="print"/>
          <a:srcRect/>
          <a:stretch>
            <a:fillRect/>
          </a:stretch>
        </p:blipFill>
        <p:spPr bwMode="auto">
          <a:xfrm>
            <a:off x="6296025" y="4210050"/>
            <a:ext cx="2286000" cy="182245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0" y="2057400"/>
            <a:ext cx="6076950" cy="4572000"/>
          </a:xfrm>
        </p:spPr>
        <p:txBody>
          <a:bodyPr/>
          <a:lstStyle/>
          <a:p>
            <a:r>
              <a:rPr lang="en-US" dirty="0"/>
              <a:t>In the event of a disaster we need to assist members of the medical staff in carrying out their responsibilities-care and treatment of casualties</a:t>
            </a:r>
          </a:p>
        </p:txBody>
      </p:sp>
      <p:sp>
        <p:nvSpPr>
          <p:cNvPr id="80899"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0901"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0902" name="Rectangle 6"/>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sp>
        <p:nvSpPr>
          <p:cNvPr id="80905" name="Rectangle 9"/>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pic>
        <p:nvPicPr>
          <p:cNvPr id="80907" name="Picture 11" descr="tornado_tractor_ox_spinning_hg_clr"/>
          <p:cNvPicPr>
            <a:picLocks noChangeAspect="1" noChangeArrowheads="1" noCrop="1"/>
          </p:cNvPicPr>
          <p:nvPr/>
        </p:nvPicPr>
        <p:blipFill>
          <a:blip r:embed="rId3" cstate="print"/>
          <a:srcRect/>
          <a:stretch>
            <a:fillRect/>
          </a:stretch>
        </p:blipFill>
        <p:spPr bwMode="auto">
          <a:xfrm>
            <a:off x="5143500" y="1787525"/>
            <a:ext cx="4000500" cy="23320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sndAc>
          <p:stSnd>
            <p:snd r:embed="rId2" name="wind.wav"/>
          </p:stSnd>
        </p:sndAc>
      </p:transition>
    </mc:Choice>
    <mc:Fallback xmlns="">
      <p:transition>
        <p:sndAc>
          <p:stSnd>
            <p:snd r:embed="rId4" name="wind.wav"/>
          </p:stSnd>
        </p:sndAc>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idx="1"/>
          </p:nvPr>
        </p:nvSpPr>
        <p:spPr>
          <a:xfrm>
            <a:off x="0" y="2057400"/>
            <a:ext cx="6076950" cy="4572000"/>
          </a:xfrm>
        </p:spPr>
        <p:txBody>
          <a:bodyPr/>
          <a:lstStyle/>
          <a:p>
            <a:r>
              <a:rPr lang="en-US" dirty="0"/>
              <a:t>Clinical Lab Manager </a:t>
            </a:r>
          </a:p>
          <a:p>
            <a:pPr lvl="1"/>
            <a:r>
              <a:rPr lang="en-US" dirty="0"/>
              <a:t>Will assume responsibilities for overall coordination of laboratory activities.</a:t>
            </a:r>
          </a:p>
          <a:p>
            <a:pPr lvl="1"/>
            <a:r>
              <a:rPr lang="en-US" dirty="0"/>
              <a:t>Assesses staffing needs</a:t>
            </a:r>
          </a:p>
        </p:txBody>
      </p:sp>
      <p:sp>
        <p:nvSpPr>
          <p:cNvPr id="81923"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1925"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1926" name="Rectangle 6"/>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sp>
        <p:nvSpPr>
          <p:cNvPr id="81927" name="Rectangle 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1928" name="Rectangle 8"/>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pic>
        <p:nvPicPr>
          <p:cNvPr id="81929" name="Picture 9" descr="tornado_tractor_ox_spinning_hg_clr"/>
          <p:cNvPicPr>
            <a:picLocks noChangeAspect="1" noChangeArrowheads="1" noCrop="1"/>
          </p:cNvPicPr>
          <p:nvPr/>
        </p:nvPicPr>
        <p:blipFill>
          <a:blip r:embed="rId3" cstate="print"/>
          <a:srcRect/>
          <a:stretch>
            <a:fillRect/>
          </a:stretch>
        </p:blipFill>
        <p:spPr bwMode="auto">
          <a:xfrm>
            <a:off x="5143500" y="1787525"/>
            <a:ext cx="4000500" cy="2332038"/>
          </a:xfrm>
          <a:prstGeom prst="rect">
            <a:avLst/>
          </a:prstGeom>
          <a:noFill/>
        </p:spPr>
      </p:pic>
    </p:spTree>
  </p:cSld>
  <p:clrMapOvr>
    <a:masterClrMapping/>
  </p:clrMapOvr>
  <p:transition>
    <p:sndAc>
      <p:stSnd>
        <p:snd r:embed="rId2" name="wind.wav"/>
      </p:stSnd>
    </p:sndAc>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idx="1"/>
          </p:nvPr>
        </p:nvSpPr>
        <p:spPr>
          <a:xfrm>
            <a:off x="0" y="2057400"/>
            <a:ext cx="6076950" cy="4572000"/>
          </a:xfrm>
        </p:spPr>
        <p:txBody>
          <a:bodyPr/>
          <a:lstStyle/>
          <a:p>
            <a:r>
              <a:rPr lang="en-US"/>
              <a:t>Blood Bank Lead Tech</a:t>
            </a:r>
          </a:p>
          <a:p>
            <a:pPr lvl="1"/>
            <a:r>
              <a:rPr lang="en-US"/>
              <a:t>Notifies Red Cross of disaster and obtain current blood and blood component inventory</a:t>
            </a:r>
          </a:p>
          <a:p>
            <a:pPr lvl="1"/>
            <a:r>
              <a:rPr lang="en-US"/>
              <a:t>Assesses staffing needs</a:t>
            </a:r>
          </a:p>
        </p:txBody>
      </p:sp>
      <p:sp>
        <p:nvSpPr>
          <p:cNvPr id="82947"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2948"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82949"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2950" name="Rectangle 6"/>
          <p:cNvSpPr>
            <a:spLocks noChangeArrowheads="1"/>
          </p:cNvSpPr>
          <p:nvPr/>
        </p:nvSpPr>
        <p:spPr bwMode="auto">
          <a:xfrm>
            <a:off x="30163" y="3040063"/>
            <a:ext cx="9144000" cy="0"/>
          </a:xfrm>
          <a:prstGeom prst="rect">
            <a:avLst/>
          </a:prstGeom>
          <a:noFill/>
          <a:ln w="9525">
            <a:noFill/>
            <a:miter lim="800000"/>
            <a:headEnd/>
            <a:tailEnd/>
          </a:ln>
          <a:effectLst/>
        </p:spPr>
        <p:txBody>
          <a:bodyPr>
            <a:spAutoFit/>
          </a:bodyPr>
          <a:lstStyle/>
          <a:p>
            <a:endParaRPr lang="en-US"/>
          </a:p>
        </p:txBody>
      </p:sp>
      <p:sp>
        <p:nvSpPr>
          <p:cNvPr id="82951" name="Rectangle 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2952" name="Rectangle 8"/>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pic>
        <p:nvPicPr>
          <p:cNvPr id="82953" name="Picture 9" descr="tornado_tractor_ox_spinning_hg_clr"/>
          <p:cNvPicPr>
            <a:picLocks noChangeAspect="1" noChangeArrowheads="1" noCrop="1"/>
          </p:cNvPicPr>
          <p:nvPr/>
        </p:nvPicPr>
        <p:blipFill>
          <a:blip r:embed="rId2" cstate="print"/>
          <a:srcRect/>
          <a:stretch>
            <a:fillRect/>
          </a:stretch>
        </p:blipFill>
        <p:spPr bwMode="auto">
          <a:xfrm>
            <a:off x="5143500" y="1787525"/>
            <a:ext cx="4000500" cy="2332038"/>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idx="1"/>
          </p:nvPr>
        </p:nvSpPr>
        <p:spPr>
          <a:xfrm>
            <a:off x="0" y="1543050"/>
            <a:ext cx="6457950" cy="4610100"/>
          </a:xfrm>
        </p:spPr>
        <p:txBody>
          <a:bodyPr>
            <a:normAutofit lnSpcReduction="10000"/>
          </a:bodyPr>
          <a:lstStyle/>
          <a:p>
            <a:pPr>
              <a:lnSpc>
                <a:spcPct val="90000"/>
              </a:lnSpc>
            </a:pPr>
            <a:r>
              <a:rPr lang="en-US" sz="2800" dirty="0"/>
              <a:t>Phlebotomy Lead</a:t>
            </a:r>
          </a:p>
          <a:p>
            <a:pPr lvl="1">
              <a:lnSpc>
                <a:spcPct val="90000"/>
              </a:lnSpc>
            </a:pPr>
            <a:r>
              <a:rPr lang="en-US" sz="2400" dirty="0"/>
              <a:t>Dispatches two phlebotomists to triage area</a:t>
            </a:r>
          </a:p>
          <a:p>
            <a:pPr lvl="1">
              <a:lnSpc>
                <a:spcPct val="90000"/>
              </a:lnSpc>
            </a:pPr>
            <a:r>
              <a:rPr lang="en-US" sz="2400" dirty="0"/>
              <a:t>Recalls staff if necessary</a:t>
            </a:r>
          </a:p>
          <a:p>
            <a:pPr lvl="2">
              <a:lnSpc>
                <a:spcPct val="90000"/>
              </a:lnSpc>
            </a:pPr>
            <a:r>
              <a:rPr lang="en-US" sz="2000" dirty="0"/>
              <a:t>Act as runners for the Blood Bank and lab specimens</a:t>
            </a:r>
          </a:p>
          <a:p>
            <a:pPr lvl="2">
              <a:lnSpc>
                <a:spcPct val="90000"/>
              </a:lnSpc>
            </a:pPr>
            <a:r>
              <a:rPr lang="en-US" sz="2000" dirty="0"/>
              <a:t>Answer and route phone calls</a:t>
            </a:r>
          </a:p>
          <a:p>
            <a:pPr lvl="2">
              <a:lnSpc>
                <a:spcPct val="90000"/>
              </a:lnSpc>
            </a:pPr>
            <a:r>
              <a:rPr lang="en-US" sz="2000" dirty="0"/>
              <a:t>Assign staff to Central Accessioning Area to receive specimens</a:t>
            </a:r>
          </a:p>
          <a:p>
            <a:pPr lvl="1">
              <a:lnSpc>
                <a:spcPct val="90000"/>
              </a:lnSpc>
            </a:pPr>
            <a:r>
              <a:rPr lang="en-US" sz="2400" dirty="0"/>
              <a:t>Responsible for proper receipt of specimen and disposition.  Communicates with triage area (Collection and Identification of patients)</a:t>
            </a:r>
          </a:p>
        </p:txBody>
      </p:sp>
      <p:sp>
        <p:nvSpPr>
          <p:cNvPr id="83971"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3972"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83973"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3975" name="Rectangle 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3976" name="Rectangle 8"/>
          <p:cNvSpPr>
            <a:spLocks noChangeArrowheads="1"/>
          </p:cNvSpPr>
          <p:nvPr/>
        </p:nvSpPr>
        <p:spPr bwMode="auto">
          <a:xfrm>
            <a:off x="0" y="2217738"/>
            <a:ext cx="9144000" cy="0"/>
          </a:xfrm>
          <a:prstGeom prst="rect">
            <a:avLst/>
          </a:prstGeom>
          <a:noFill/>
          <a:ln w="9525">
            <a:noFill/>
            <a:miter lim="800000"/>
            <a:headEnd/>
            <a:tailEnd/>
          </a:ln>
          <a:effectLst/>
        </p:spPr>
        <p:txBody>
          <a:bodyPr>
            <a:spAutoFit/>
          </a:bodyPr>
          <a:lstStyle/>
          <a:p>
            <a:endParaRPr lang="en-US"/>
          </a:p>
        </p:txBody>
      </p:sp>
      <p:pic>
        <p:nvPicPr>
          <p:cNvPr id="83977" name="Picture 9" descr="tornado_tractor_ox_spinning_hg_clr"/>
          <p:cNvPicPr>
            <a:picLocks noChangeAspect="1" noChangeArrowheads="1" noCrop="1"/>
          </p:cNvPicPr>
          <p:nvPr/>
        </p:nvPicPr>
        <p:blipFill>
          <a:blip r:embed="rId2" cstate="print"/>
          <a:srcRect/>
          <a:stretch>
            <a:fillRect/>
          </a:stretch>
        </p:blipFill>
        <p:spPr bwMode="auto">
          <a:xfrm>
            <a:off x="5143500" y="1787525"/>
            <a:ext cx="4000500" cy="2332038"/>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idx="1"/>
          </p:nvPr>
        </p:nvSpPr>
        <p:spPr>
          <a:xfrm>
            <a:off x="0" y="2057400"/>
            <a:ext cx="6076950" cy="4572000"/>
          </a:xfrm>
        </p:spPr>
        <p:txBody>
          <a:bodyPr/>
          <a:lstStyle/>
          <a:p>
            <a:r>
              <a:rPr lang="en-US"/>
              <a:t>Laboratory Supervisor</a:t>
            </a:r>
          </a:p>
          <a:p>
            <a:pPr lvl="1"/>
            <a:r>
              <a:rPr lang="en-US"/>
              <a:t>Recalls staff accordingly</a:t>
            </a:r>
          </a:p>
          <a:p>
            <a:r>
              <a:rPr lang="en-US"/>
              <a:t>Morgue Contract Service/Lab Personnel</a:t>
            </a:r>
          </a:p>
          <a:p>
            <a:pPr lvl="1"/>
            <a:r>
              <a:rPr lang="en-US"/>
              <a:t>Receives bodies and personal belongings</a:t>
            </a:r>
          </a:p>
          <a:p>
            <a:pPr lvl="1"/>
            <a:r>
              <a:rPr lang="en-US"/>
              <a:t>Maintain record of all deceased</a:t>
            </a:r>
          </a:p>
          <a:p>
            <a:pPr lvl="1"/>
            <a:r>
              <a:rPr lang="en-US"/>
              <a:t>Records receipt and release of bodies from morgue</a:t>
            </a:r>
          </a:p>
        </p:txBody>
      </p:sp>
      <p:sp>
        <p:nvSpPr>
          <p:cNvPr id="84995"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4996"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84997"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4998"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4999" name="Rectangle 7"/>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pic>
        <p:nvPicPr>
          <p:cNvPr id="85000" name="Picture 8" descr="tornado_tractor_ox_spinning_hg_clr"/>
          <p:cNvPicPr>
            <a:picLocks noChangeAspect="1" noChangeArrowheads="1" noCrop="1"/>
          </p:cNvPicPr>
          <p:nvPr/>
        </p:nvPicPr>
        <p:blipFill>
          <a:blip r:embed="rId2" cstate="print"/>
          <a:srcRect/>
          <a:stretch>
            <a:fillRect/>
          </a:stretch>
        </p:blipFill>
        <p:spPr bwMode="auto">
          <a:xfrm>
            <a:off x="5143500" y="1787525"/>
            <a:ext cx="4000500" cy="2332038"/>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idx="1"/>
          </p:nvPr>
        </p:nvSpPr>
        <p:spPr>
          <a:xfrm>
            <a:off x="0" y="2057400"/>
            <a:ext cx="6076950" cy="4572000"/>
          </a:xfrm>
        </p:spPr>
        <p:txBody>
          <a:bodyPr/>
          <a:lstStyle/>
          <a:p>
            <a:r>
              <a:rPr lang="en-US"/>
              <a:t>Pathologists/Resident pathologist on call</a:t>
            </a:r>
          </a:p>
          <a:p>
            <a:pPr lvl="1"/>
            <a:r>
              <a:rPr lang="en-US"/>
              <a:t>Assures that adequate pathology staff is available for consultation by lab staff and Medical Center clinicians</a:t>
            </a:r>
          </a:p>
        </p:txBody>
      </p:sp>
      <p:sp>
        <p:nvSpPr>
          <p:cNvPr id="86019"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6020"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86021"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6022"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6023" name="Rectangle 7"/>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pic>
        <p:nvPicPr>
          <p:cNvPr id="86024" name="Picture 8" descr="tornado_tractor_ox_spinning_hg_clr"/>
          <p:cNvPicPr>
            <a:picLocks noChangeAspect="1" noChangeArrowheads="1" noCrop="1"/>
          </p:cNvPicPr>
          <p:nvPr/>
        </p:nvPicPr>
        <p:blipFill>
          <a:blip r:embed="rId2" cstate="print"/>
          <a:srcRect/>
          <a:stretch>
            <a:fillRect/>
          </a:stretch>
        </p:blipFill>
        <p:spPr bwMode="auto">
          <a:xfrm>
            <a:off x="5143500" y="1787525"/>
            <a:ext cx="4000500" cy="233203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idx="1"/>
          </p:nvPr>
        </p:nvSpPr>
        <p:spPr>
          <a:xfrm>
            <a:off x="0" y="2057400"/>
            <a:ext cx="6076950" cy="4572000"/>
          </a:xfrm>
        </p:spPr>
        <p:txBody>
          <a:bodyPr/>
          <a:lstStyle/>
          <a:p>
            <a:r>
              <a:rPr lang="en-US"/>
              <a:t>Lab Orders</a:t>
            </a:r>
          </a:p>
          <a:p>
            <a:pPr lvl="1"/>
            <a:r>
              <a:rPr lang="en-US"/>
              <a:t>Non-computer generated requisition forms if VISTA is disabled</a:t>
            </a:r>
          </a:p>
          <a:p>
            <a:pPr lvl="2"/>
            <a:r>
              <a:rPr lang="en-US"/>
              <a:t>Patient location</a:t>
            </a:r>
          </a:p>
          <a:p>
            <a:pPr lvl="2"/>
            <a:r>
              <a:rPr lang="en-US"/>
              <a:t>Patient Identification same as the Emergency Medical Tags supplied by triage personnel</a:t>
            </a:r>
          </a:p>
          <a:p>
            <a:pPr lvl="2"/>
            <a:endParaRPr lang="en-US"/>
          </a:p>
        </p:txBody>
      </p:sp>
      <p:sp>
        <p:nvSpPr>
          <p:cNvPr id="87043" name="Rectangle 3"/>
          <p:cNvSpPr>
            <a:spLocks noGrp="1" noChangeArrowheads="1"/>
          </p:cNvSpPr>
          <p:nvPr>
            <p:ph type="title"/>
          </p:nvPr>
        </p:nvSpPr>
        <p:spPr>
          <a:noFill/>
          <a:ln/>
        </p:spPr>
        <p:txBody>
          <a:bodyPr>
            <a:normAutofit fontScale="90000"/>
          </a:bodyPr>
          <a:lstStyle/>
          <a:p>
            <a:r>
              <a:rPr lang="en-US" b="1"/>
              <a:t>INTERNAL AND EXTERNAL DISASTER PREPAREDNESS</a:t>
            </a:r>
          </a:p>
        </p:txBody>
      </p:sp>
      <p:sp>
        <p:nvSpPr>
          <p:cNvPr id="87044"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87045" name="Rectangle 5"/>
          <p:cNvSpPr>
            <a:spLocks noChangeArrowheads="1"/>
          </p:cNvSpPr>
          <p:nvPr/>
        </p:nvSpPr>
        <p:spPr bwMode="auto">
          <a:xfrm>
            <a:off x="33338" y="2925763"/>
            <a:ext cx="9144000" cy="0"/>
          </a:xfrm>
          <a:prstGeom prst="rect">
            <a:avLst/>
          </a:prstGeom>
          <a:noFill/>
          <a:ln w="9525">
            <a:noFill/>
            <a:miter lim="800000"/>
            <a:headEnd/>
            <a:tailEnd/>
          </a:ln>
          <a:effectLst/>
        </p:spPr>
        <p:txBody>
          <a:bodyPr>
            <a:spAutoFit/>
          </a:bodyPr>
          <a:lstStyle/>
          <a:p>
            <a:endParaRPr lang="en-US"/>
          </a:p>
        </p:txBody>
      </p:sp>
      <p:sp>
        <p:nvSpPr>
          <p:cNvPr id="8704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7047" name="Rectangle 7"/>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87049" name="Rectangle 9"/>
          <p:cNvSpPr>
            <a:spLocks noChangeArrowheads="1"/>
          </p:cNvSpPr>
          <p:nvPr/>
        </p:nvSpPr>
        <p:spPr bwMode="auto">
          <a:xfrm>
            <a:off x="139700" y="2492375"/>
            <a:ext cx="9144000" cy="0"/>
          </a:xfrm>
          <a:prstGeom prst="rect">
            <a:avLst/>
          </a:prstGeom>
          <a:noFill/>
          <a:ln w="9525">
            <a:noFill/>
            <a:miter lim="800000"/>
            <a:headEnd/>
            <a:tailEnd/>
          </a:ln>
          <a:effectLst/>
        </p:spPr>
        <p:txBody>
          <a:bodyPr>
            <a:spAutoFit/>
          </a:bodyPr>
          <a:lstStyle/>
          <a:p>
            <a:endParaRPr lang="en-US"/>
          </a:p>
        </p:txBody>
      </p:sp>
      <p:pic>
        <p:nvPicPr>
          <p:cNvPr id="87051" name="Picture 11" descr="pen_signing_signature_lg_clr"/>
          <p:cNvPicPr>
            <a:picLocks noChangeAspect="1" noChangeArrowheads="1" noCrop="1"/>
          </p:cNvPicPr>
          <p:nvPr/>
        </p:nvPicPr>
        <p:blipFill>
          <a:blip r:embed="rId2" cstate="print"/>
          <a:srcRect/>
          <a:stretch>
            <a:fillRect/>
          </a:stretch>
        </p:blipFill>
        <p:spPr bwMode="auto">
          <a:xfrm>
            <a:off x="6343650" y="2279650"/>
            <a:ext cx="2514600" cy="1508125"/>
          </a:xfrm>
          <a:prstGeom prst="rect">
            <a:avLst/>
          </a:prstGeom>
          <a:noFill/>
        </p:spPr>
      </p:pic>
    </p:spTree>
  </p:cSld>
  <p:clrMapOvr>
    <a:masterClrMapping/>
  </p:clrMapOvr>
  <p:transition>
    <p:sndAc>
      <p:endSnd/>
    </p:sndAc>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idx="1"/>
          </p:nvPr>
        </p:nvSpPr>
        <p:spPr>
          <a:xfrm>
            <a:off x="0" y="2057400"/>
            <a:ext cx="6076950" cy="4572000"/>
          </a:xfrm>
        </p:spPr>
        <p:txBody>
          <a:bodyPr/>
          <a:lstStyle/>
          <a:p>
            <a:r>
              <a:rPr lang="en-US"/>
              <a:t>Patient specimens</a:t>
            </a:r>
          </a:p>
          <a:p>
            <a:pPr lvl="1"/>
            <a:r>
              <a:rPr lang="en-US"/>
              <a:t>Properly labeled with Emergency Medical Tag Information</a:t>
            </a:r>
          </a:p>
          <a:p>
            <a:pPr lvl="1"/>
            <a:r>
              <a:rPr lang="en-US"/>
              <a:t>Patient’s name (if available)</a:t>
            </a:r>
          </a:p>
          <a:p>
            <a:pPr lvl="1"/>
            <a:r>
              <a:rPr lang="en-US"/>
              <a:t>Initials of person who obtained the specimen.</a:t>
            </a:r>
          </a:p>
          <a:p>
            <a:pPr lvl="1"/>
            <a:r>
              <a:rPr lang="en-US"/>
              <a:t>Date and time drawn</a:t>
            </a:r>
          </a:p>
        </p:txBody>
      </p:sp>
      <p:sp>
        <p:nvSpPr>
          <p:cNvPr id="88067"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8068"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88070"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8071" name="Rectangle 7"/>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88077" name="Rectangle 13"/>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pic>
        <p:nvPicPr>
          <p:cNvPr id="88079" name="Picture 15" descr="smart_guy_with_testtube_hg_clr"/>
          <p:cNvPicPr>
            <a:picLocks noChangeAspect="1" noChangeArrowheads="1" noCrop="1"/>
          </p:cNvPicPr>
          <p:nvPr/>
        </p:nvPicPr>
        <p:blipFill>
          <a:blip r:embed="rId2" cstate="print"/>
          <a:srcRect/>
          <a:stretch>
            <a:fillRect/>
          </a:stretch>
        </p:blipFill>
        <p:spPr bwMode="auto">
          <a:xfrm>
            <a:off x="6416675" y="1866900"/>
            <a:ext cx="2332038" cy="40005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idx="1"/>
          </p:nvPr>
        </p:nvSpPr>
        <p:spPr>
          <a:xfrm>
            <a:off x="0" y="2057400"/>
            <a:ext cx="6076950" cy="4572000"/>
          </a:xfrm>
        </p:spPr>
        <p:txBody>
          <a:bodyPr/>
          <a:lstStyle/>
          <a:p>
            <a:r>
              <a:rPr lang="en-US"/>
              <a:t>Patient Reports</a:t>
            </a:r>
          </a:p>
          <a:p>
            <a:pPr lvl="1"/>
            <a:r>
              <a:rPr lang="en-US"/>
              <a:t>Results of all STAT request will be called to the location listed on the requisition form.</a:t>
            </a:r>
          </a:p>
        </p:txBody>
      </p:sp>
      <p:sp>
        <p:nvSpPr>
          <p:cNvPr id="89091"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89093"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89094"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89095" name="Rectangle 7"/>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89097" name="Rectangle 9"/>
          <p:cNvSpPr>
            <a:spLocks noChangeArrowheads="1"/>
          </p:cNvSpPr>
          <p:nvPr/>
        </p:nvSpPr>
        <p:spPr bwMode="auto">
          <a:xfrm>
            <a:off x="-14288" y="3097213"/>
            <a:ext cx="9144001" cy="0"/>
          </a:xfrm>
          <a:prstGeom prst="rect">
            <a:avLst/>
          </a:prstGeom>
          <a:noFill/>
          <a:ln w="9525">
            <a:noFill/>
            <a:miter lim="800000"/>
            <a:headEnd/>
            <a:tailEnd/>
          </a:ln>
          <a:effectLst/>
        </p:spPr>
        <p:txBody>
          <a:bodyPr>
            <a:spAutoFit/>
          </a:bodyPr>
          <a:lstStyle/>
          <a:p>
            <a:endParaRPr lang="en-US"/>
          </a:p>
        </p:txBody>
      </p:sp>
      <p:sp>
        <p:nvSpPr>
          <p:cNvPr id="89100" name="Rectangle 12"/>
          <p:cNvSpPr>
            <a:spLocks noChangeArrowheads="1"/>
          </p:cNvSpPr>
          <p:nvPr/>
        </p:nvSpPr>
        <p:spPr bwMode="auto">
          <a:xfrm>
            <a:off x="0" y="2286000"/>
            <a:ext cx="9144000" cy="0"/>
          </a:xfrm>
          <a:prstGeom prst="rect">
            <a:avLst/>
          </a:prstGeom>
          <a:noFill/>
          <a:ln w="9525">
            <a:noFill/>
            <a:miter lim="800000"/>
            <a:headEnd/>
            <a:tailEnd/>
          </a:ln>
          <a:effectLst/>
        </p:spPr>
        <p:txBody>
          <a:bodyPr>
            <a:spAutoFit/>
          </a:bodyPr>
          <a:lstStyle/>
          <a:p>
            <a:endParaRPr lang="en-US"/>
          </a:p>
        </p:txBody>
      </p:sp>
      <p:sp>
        <p:nvSpPr>
          <p:cNvPr id="89107" name="Rectangle 19"/>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89109" name="Picture 21" descr="stats_md_clr"/>
          <p:cNvPicPr>
            <a:picLocks noChangeAspect="1" noChangeArrowheads="1" noCrop="1"/>
          </p:cNvPicPr>
          <p:nvPr/>
        </p:nvPicPr>
        <p:blipFill>
          <a:blip r:embed="rId2" cstate="print"/>
          <a:srcRect/>
          <a:stretch>
            <a:fillRect/>
          </a:stretch>
        </p:blipFill>
        <p:spPr bwMode="auto">
          <a:xfrm>
            <a:off x="6210300" y="1924050"/>
            <a:ext cx="2457450" cy="245745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0" y="2057400"/>
            <a:ext cx="6076950" cy="4572000"/>
          </a:xfrm>
        </p:spPr>
        <p:txBody>
          <a:bodyPr/>
          <a:lstStyle/>
          <a:p>
            <a:r>
              <a:rPr lang="en-US"/>
              <a:t>VISTA Results Entry</a:t>
            </a:r>
          </a:p>
          <a:p>
            <a:pPr lvl="1"/>
            <a:r>
              <a:rPr lang="en-US"/>
              <a:t>Volume allows and adequate information entered into VISTA (Patient Info)</a:t>
            </a:r>
          </a:p>
          <a:p>
            <a:pPr lvl="1"/>
            <a:r>
              <a:rPr lang="en-US"/>
              <a:t>Lab will order request sent on the non-computer generated requisition forms.</a:t>
            </a:r>
          </a:p>
          <a:p>
            <a:pPr lvl="1"/>
            <a:r>
              <a:rPr lang="en-US"/>
              <a:t>Results will be entered into the system as they are available.</a:t>
            </a:r>
          </a:p>
        </p:txBody>
      </p:sp>
      <p:sp>
        <p:nvSpPr>
          <p:cNvPr id="90115" name="Rectangle 3"/>
          <p:cNvSpPr>
            <a:spLocks noGrp="1" noChangeArrowheads="1"/>
          </p:cNvSpPr>
          <p:nvPr>
            <p:ph type="title"/>
          </p:nvPr>
        </p:nvSpPr>
        <p:spPr>
          <a:noFill/>
          <a:ln/>
        </p:spPr>
        <p:txBody>
          <a:bodyPr>
            <a:normAutofit fontScale="90000"/>
          </a:bodyPr>
          <a:lstStyle/>
          <a:p>
            <a:r>
              <a:rPr lang="en-US" b="1">
                <a:solidFill>
                  <a:srgbClr val="660066"/>
                </a:solidFill>
              </a:rPr>
              <a:t>INTERNAL AND EXTERNAL DISASTER PREPAREDNESS</a:t>
            </a:r>
          </a:p>
        </p:txBody>
      </p:sp>
      <p:sp>
        <p:nvSpPr>
          <p:cNvPr id="90116"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90117"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90118"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90119" name="Rectangle 7"/>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90120" name="Rectangle 8"/>
          <p:cNvSpPr>
            <a:spLocks noChangeArrowheads="1"/>
          </p:cNvSpPr>
          <p:nvPr/>
        </p:nvSpPr>
        <p:spPr bwMode="auto">
          <a:xfrm>
            <a:off x="-14288" y="3097213"/>
            <a:ext cx="9144001" cy="0"/>
          </a:xfrm>
          <a:prstGeom prst="rect">
            <a:avLst/>
          </a:prstGeom>
          <a:noFill/>
          <a:ln w="9525">
            <a:noFill/>
            <a:miter lim="800000"/>
            <a:headEnd/>
            <a:tailEnd/>
          </a:ln>
          <a:effectLst/>
        </p:spPr>
        <p:txBody>
          <a:bodyPr>
            <a:spAutoFit/>
          </a:bodyPr>
          <a:lstStyle/>
          <a:p>
            <a:endParaRPr lang="en-US"/>
          </a:p>
        </p:txBody>
      </p:sp>
      <p:sp>
        <p:nvSpPr>
          <p:cNvPr id="90121" name="Rectangle 9"/>
          <p:cNvSpPr>
            <a:spLocks noChangeArrowheads="1"/>
          </p:cNvSpPr>
          <p:nvPr/>
        </p:nvSpPr>
        <p:spPr bwMode="auto">
          <a:xfrm>
            <a:off x="0" y="2286000"/>
            <a:ext cx="9144000" cy="0"/>
          </a:xfrm>
          <a:prstGeom prst="rect">
            <a:avLst/>
          </a:prstGeom>
          <a:noFill/>
          <a:ln w="9525">
            <a:noFill/>
            <a:miter lim="800000"/>
            <a:headEnd/>
            <a:tailEnd/>
          </a:ln>
          <a:effectLst/>
        </p:spPr>
        <p:txBody>
          <a:bodyPr>
            <a:spAutoFit/>
          </a:bodyPr>
          <a:lstStyle/>
          <a:p>
            <a:endParaRPr lang="en-US"/>
          </a:p>
        </p:txBody>
      </p:sp>
      <p:sp>
        <p:nvSpPr>
          <p:cNvPr id="90122"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pic>
        <p:nvPicPr>
          <p:cNvPr id="90123" name="Picture 11" descr="stats_md_clr"/>
          <p:cNvPicPr>
            <a:picLocks noChangeAspect="1" noChangeArrowheads="1" noCrop="1"/>
          </p:cNvPicPr>
          <p:nvPr/>
        </p:nvPicPr>
        <p:blipFill>
          <a:blip r:embed="rId2" cstate="print"/>
          <a:srcRect/>
          <a:stretch>
            <a:fillRect/>
          </a:stretch>
        </p:blipFill>
        <p:spPr bwMode="auto">
          <a:xfrm>
            <a:off x="6210300" y="1924050"/>
            <a:ext cx="2457450" cy="24574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dirty="0">
                <a:solidFill>
                  <a:srgbClr val="008000"/>
                </a:solidFill>
              </a:rPr>
              <a:t>Lab General</a:t>
            </a:r>
          </a:p>
        </p:txBody>
      </p:sp>
      <p:sp>
        <p:nvSpPr>
          <p:cNvPr id="11267" name="Rectangle 3"/>
          <p:cNvSpPr>
            <a:spLocks noGrp="1" noChangeArrowheads="1"/>
          </p:cNvSpPr>
          <p:nvPr>
            <p:ph type="body" sz="half" idx="1"/>
          </p:nvPr>
        </p:nvSpPr>
        <p:spPr>
          <a:xfrm>
            <a:off x="419100" y="1981200"/>
            <a:ext cx="5372100" cy="4114800"/>
          </a:xfrm>
        </p:spPr>
        <p:txBody>
          <a:bodyPr/>
          <a:lstStyle/>
          <a:p>
            <a:pPr>
              <a:lnSpc>
                <a:spcPct val="90000"/>
              </a:lnSpc>
            </a:pPr>
            <a:r>
              <a:rPr lang="en-US" sz="2400" dirty="0"/>
              <a:t>Standard /Universal Precautions</a:t>
            </a:r>
          </a:p>
          <a:p>
            <a:pPr lvl="1">
              <a:lnSpc>
                <a:spcPct val="90000"/>
              </a:lnSpc>
            </a:pPr>
            <a:r>
              <a:rPr lang="en-US" sz="2000" dirty="0"/>
              <a:t>Memorandum IC-001, “Precaution for infection Control”</a:t>
            </a:r>
          </a:p>
          <a:p>
            <a:pPr>
              <a:lnSpc>
                <a:spcPct val="90000"/>
              </a:lnSpc>
            </a:pPr>
            <a:r>
              <a:rPr lang="en-US" sz="2400" dirty="0"/>
              <a:t>House keeping</a:t>
            </a:r>
          </a:p>
          <a:p>
            <a:pPr lvl="1">
              <a:lnSpc>
                <a:spcPct val="90000"/>
              </a:lnSpc>
            </a:pPr>
            <a:r>
              <a:rPr lang="en-US" sz="2000" dirty="0"/>
              <a:t>Accidental spills clean up immediately with approved disinfectant</a:t>
            </a:r>
          </a:p>
          <a:p>
            <a:pPr lvl="1">
              <a:lnSpc>
                <a:spcPct val="90000"/>
              </a:lnSpc>
            </a:pPr>
            <a:r>
              <a:rPr lang="en-US" sz="2000" dirty="0"/>
              <a:t>All Blood/Body fluid, Microbiology and tissue waste must be placed in Red Biohazard Bags</a:t>
            </a:r>
          </a:p>
        </p:txBody>
      </p:sp>
      <p:sp>
        <p:nvSpPr>
          <p:cNvPr id="11268" name="Rectangle 4"/>
          <p:cNvSpPr>
            <a:spLocks noChangeArrowheads="1"/>
          </p:cNvSpPr>
          <p:nvPr/>
        </p:nvSpPr>
        <p:spPr bwMode="auto">
          <a:xfrm>
            <a:off x="266700" y="1765300"/>
            <a:ext cx="9144000" cy="0"/>
          </a:xfrm>
          <a:prstGeom prst="rect">
            <a:avLst/>
          </a:prstGeom>
          <a:noFill/>
          <a:ln w="9525">
            <a:noFill/>
            <a:miter lim="800000"/>
            <a:headEnd/>
            <a:tailEnd/>
          </a:ln>
          <a:effectLst/>
        </p:spPr>
        <p:txBody>
          <a:bodyPr>
            <a:spAutoFit/>
          </a:bodyPr>
          <a:lstStyle/>
          <a:p>
            <a:endParaRPr lang="en-US"/>
          </a:p>
        </p:txBody>
      </p:sp>
      <p:pic>
        <p:nvPicPr>
          <p:cNvPr id="11271" name="Picture 7" descr="chemical_hazard_safety_biohazard_square_rotate_hg_clr"/>
          <p:cNvPicPr>
            <a:picLocks noChangeAspect="1" noChangeArrowheads="1" noCrop="1"/>
          </p:cNvPicPr>
          <p:nvPr/>
        </p:nvPicPr>
        <p:blipFill>
          <a:blip r:embed="rId2" cstate="print"/>
          <a:srcRect/>
          <a:stretch>
            <a:fillRect/>
          </a:stretch>
        </p:blipFill>
        <p:spPr bwMode="auto">
          <a:xfrm>
            <a:off x="6934200" y="1085850"/>
            <a:ext cx="1752600" cy="1752600"/>
          </a:xfrm>
          <a:prstGeom prst="rect">
            <a:avLst/>
          </a:prstGeom>
          <a:noFill/>
        </p:spPr>
      </p:pic>
      <p:sp>
        <p:nvSpPr>
          <p:cNvPr id="11272" name="Rectangle 8"/>
          <p:cNvSpPr>
            <a:spLocks noChangeArrowheads="1"/>
          </p:cNvSpPr>
          <p:nvPr/>
        </p:nvSpPr>
        <p:spPr bwMode="auto">
          <a:xfrm>
            <a:off x="296863" y="1606550"/>
            <a:ext cx="9144000" cy="0"/>
          </a:xfrm>
          <a:prstGeom prst="rect">
            <a:avLst/>
          </a:prstGeom>
          <a:noFill/>
          <a:ln w="9525">
            <a:noFill/>
            <a:miter lim="800000"/>
            <a:headEnd/>
            <a:tailEnd/>
          </a:ln>
          <a:effectLst/>
        </p:spPr>
        <p:txBody>
          <a:bodyPr>
            <a:spAutoFit/>
          </a:bodyPr>
          <a:lstStyle/>
          <a:p>
            <a:endParaRPr lang="en-US"/>
          </a:p>
        </p:txBody>
      </p:sp>
      <p:pic>
        <p:nvPicPr>
          <p:cNvPr id="11274" name="Picture 10" descr="radiation_guy_scared_spill_hg_clr"/>
          <p:cNvPicPr>
            <a:picLocks noChangeAspect="1" noChangeArrowheads="1" noCrop="1"/>
          </p:cNvPicPr>
          <p:nvPr/>
        </p:nvPicPr>
        <p:blipFill>
          <a:blip r:embed="rId3" cstate="print"/>
          <a:srcRect/>
          <a:stretch>
            <a:fillRect/>
          </a:stretch>
        </p:blipFill>
        <p:spPr bwMode="auto">
          <a:xfrm>
            <a:off x="5143500" y="2317750"/>
            <a:ext cx="4000500" cy="355441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idx="1"/>
          </p:nvPr>
        </p:nvSpPr>
        <p:spPr>
          <a:xfrm>
            <a:off x="0" y="2057400"/>
            <a:ext cx="6076950" cy="4572000"/>
          </a:xfrm>
        </p:spPr>
        <p:txBody>
          <a:bodyPr/>
          <a:lstStyle/>
          <a:p>
            <a:r>
              <a:rPr lang="en-US"/>
              <a:t>In an Emergency we may have to Evacuate</a:t>
            </a:r>
          </a:p>
          <a:p>
            <a:r>
              <a:rPr lang="en-US"/>
              <a:t>Each section has a fire evacuation route posted</a:t>
            </a:r>
          </a:p>
          <a:p>
            <a:r>
              <a:rPr lang="en-US"/>
              <a:t>You are responsible for knowing the alternate routes</a:t>
            </a:r>
          </a:p>
          <a:p>
            <a:endParaRPr lang="en-US"/>
          </a:p>
        </p:txBody>
      </p:sp>
      <p:sp>
        <p:nvSpPr>
          <p:cNvPr id="91139" name="Rectangle 3"/>
          <p:cNvSpPr>
            <a:spLocks noGrp="1" noChangeArrowheads="1"/>
          </p:cNvSpPr>
          <p:nvPr>
            <p:ph type="title"/>
          </p:nvPr>
        </p:nvSpPr>
        <p:spPr>
          <a:noFill/>
          <a:ln/>
        </p:spPr>
        <p:txBody>
          <a:bodyPr/>
          <a:lstStyle/>
          <a:p>
            <a:r>
              <a:rPr lang="en-US" b="1">
                <a:solidFill>
                  <a:srgbClr val="336600"/>
                </a:solidFill>
              </a:rPr>
              <a:t>EVACUATION PLAN</a:t>
            </a:r>
          </a:p>
        </p:txBody>
      </p:sp>
      <p:sp>
        <p:nvSpPr>
          <p:cNvPr id="91140"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91141"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91142"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91144" name="Rectangle 8"/>
          <p:cNvSpPr>
            <a:spLocks noChangeArrowheads="1"/>
          </p:cNvSpPr>
          <p:nvPr/>
        </p:nvSpPr>
        <p:spPr bwMode="auto">
          <a:xfrm>
            <a:off x="-14288" y="3097213"/>
            <a:ext cx="9144001" cy="0"/>
          </a:xfrm>
          <a:prstGeom prst="rect">
            <a:avLst/>
          </a:prstGeom>
          <a:noFill/>
          <a:ln w="9525">
            <a:noFill/>
            <a:miter lim="800000"/>
            <a:headEnd/>
            <a:tailEnd/>
          </a:ln>
          <a:effectLst/>
        </p:spPr>
        <p:txBody>
          <a:bodyPr>
            <a:spAutoFit/>
          </a:bodyPr>
          <a:lstStyle/>
          <a:p>
            <a:endParaRPr lang="en-US"/>
          </a:p>
        </p:txBody>
      </p:sp>
      <p:sp>
        <p:nvSpPr>
          <p:cNvPr id="91145" name="Rectangle 9"/>
          <p:cNvSpPr>
            <a:spLocks noChangeArrowheads="1"/>
          </p:cNvSpPr>
          <p:nvPr/>
        </p:nvSpPr>
        <p:spPr bwMode="auto">
          <a:xfrm>
            <a:off x="0" y="2286000"/>
            <a:ext cx="9144000" cy="0"/>
          </a:xfrm>
          <a:prstGeom prst="rect">
            <a:avLst/>
          </a:prstGeom>
          <a:noFill/>
          <a:ln w="9525">
            <a:noFill/>
            <a:miter lim="800000"/>
            <a:headEnd/>
            <a:tailEnd/>
          </a:ln>
          <a:effectLst/>
        </p:spPr>
        <p:txBody>
          <a:bodyPr>
            <a:spAutoFit/>
          </a:bodyPr>
          <a:lstStyle/>
          <a:p>
            <a:endParaRPr lang="en-US"/>
          </a:p>
        </p:txBody>
      </p:sp>
      <p:sp>
        <p:nvSpPr>
          <p:cNvPr id="91146" name="Rectangle 10"/>
          <p:cNvSpPr>
            <a:spLocks noChangeArrowheads="1"/>
          </p:cNvSpPr>
          <p:nvPr/>
        </p:nvSpPr>
        <p:spPr bwMode="auto">
          <a:xfrm>
            <a:off x="76200" y="2811463"/>
            <a:ext cx="9144000" cy="0"/>
          </a:xfrm>
          <a:prstGeom prst="rect">
            <a:avLst/>
          </a:prstGeom>
          <a:noFill/>
          <a:ln w="9525">
            <a:noFill/>
            <a:miter lim="800000"/>
            <a:headEnd/>
            <a:tailEnd/>
          </a:ln>
          <a:effectLst/>
        </p:spPr>
        <p:txBody>
          <a:bodyPr>
            <a:spAutoFit/>
          </a:bodyPr>
          <a:lstStyle/>
          <a:p>
            <a:endParaRPr lang="en-US"/>
          </a:p>
        </p:txBody>
      </p:sp>
      <p:sp>
        <p:nvSpPr>
          <p:cNvPr id="91148" name="Rectangle 12"/>
          <p:cNvSpPr>
            <a:spLocks noChangeArrowheads="1"/>
          </p:cNvSpPr>
          <p:nvPr/>
        </p:nvSpPr>
        <p:spPr bwMode="auto">
          <a:xfrm>
            <a:off x="179388" y="2193925"/>
            <a:ext cx="9144000" cy="0"/>
          </a:xfrm>
          <a:prstGeom prst="rect">
            <a:avLst/>
          </a:prstGeom>
          <a:noFill/>
          <a:ln w="9525">
            <a:noFill/>
            <a:miter lim="800000"/>
            <a:headEnd/>
            <a:tailEnd/>
          </a:ln>
          <a:effectLst/>
        </p:spPr>
        <p:txBody>
          <a:bodyPr>
            <a:spAutoFit/>
          </a:bodyPr>
          <a:lstStyle/>
          <a:p>
            <a:endParaRPr lang="en-US"/>
          </a:p>
        </p:txBody>
      </p:sp>
      <p:pic>
        <p:nvPicPr>
          <p:cNvPr id="91150" name="Picture 14" descr="cartoon_hospital_ambulance_flashing_lights_hg_clr"/>
          <p:cNvPicPr>
            <a:picLocks noChangeAspect="1" noChangeArrowheads="1" noCrop="1"/>
          </p:cNvPicPr>
          <p:nvPr/>
        </p:nvPicPr>
        <p:blipFill>
          <a:blip r:embed="rId2" cstate="print"/>
          <a:srcRect/>
          <a:stretch>
            <a:fillRect/>
          </a:stretch>
        </p:blipFill>
        <p:spPr bwMode="auto">
          <a:xfrm>
            <a:off x="5810250" y="1922463"/>
            <a:ext cx="2895600" cy="162877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idx="1"/>
          </p:nvPr>
        </p:nvSpPr>
        <p:spPr>
          <a:xfrm>
            <a:off x="0" y="1382713"/>
            <a:ext cx="6076950" cy="5246687"/>
          </a:xfrm>
        </p:spPr>
        <p:txBody>
          <a:bodyPr/>
          <a:lstStyle/>
          <a:p>
            <a:r>
              <a:rPr lang="en-US"/>
              <a:t>Simple evacuation</a:t>
            </a:r>
          </a:p>
          <a:p>
            <a:pPr lvl="1"/>
            <a:r>
              <a:rPr lang="en-US"/>
              <a:t>Remove yourself and others persons from immediate area of danger</a:t>
            </a:r>
          </a:p>
          <a:p>
            <a:pPr lvl="1"/>
            <a:r>
              <a:rPr lang="en-US"/>
              <a:t>Priorities for moving patients/staff/visitors</a:t>
            </a:r>
          </a:p>
          <a:p>
            <a:pPr lvl="2"/>
            <a:r>
              <a:rPr lang="en-US"/>
              <a:t>First-persons in imminent danger</a:t>
            </a:r>
          </a:p>
          <a:p>
            <a:pPr lvl="2"/>
            <a:r>
              <a:rPr lang="en-US"/>
              <a:t>Second-wheelchair and walking persons</a:t>
            </a:r>
          </a:p>
        </p:txBody>
      </p:sp>
      <p:sp>
        <p:nvSpPr>
          <p:cNvPr id="92163" name="Rectangle 3"/>
          <p:cNvSpPr>
            <a:spLocks noGrp="1" noChangeArrowheads="1"/>
          </p:cNvSpPr>
          <p:nvPr>
            <p:ph type="title"/>
          </p:nvPr>
        </p:nvSpPr>
        <p:spPr>
          <a:noFill/>
          <a:ln/>
        </p:spPr>
        <p:txBody>
          <a:bodyPr/>
          <a:lstStyle/>
          <a:p>
            <a:r>
              <a:rPr lang="en-US" b="1">
                <a:solidFill>
                  <a:srgbClr val="336600"/>
                </a:solidFill>
              </a:rPr>
              <a:t>EVACUATION PLAN</a:t>
            </a:r>
          </a:p>
        </p:txBody>
      </p:sp>
      <p:sp>
        <p:nvSpPr>
          <p:cNvPr id="92164"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92165"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92166"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92171" name="Rectangle 11"/>
          <p:cNvSpPr>
            <a:spLocks noChangeArrowheads="1"/>
          </p:cNvSpPr>
          <p:nvPr/>
        </p:nvSpPr>
        <p:spPr bwMode="auto">
          <a:xfrm>
            <a:off x="179388" y="2193925"/>
            <a:ext cx="9144000" cy="0"/>
          </a:xfrm>
          <a:prstGeom prst="rect">
            <a:avLst/>
          </a:prstGeom>
          <a:noFill/>
          <a:ln w="9525">
            <a:noFill/>
            <a:miter lim="800000"/>
            <a:headEnd/>
            <a:tailEnd/>
          </a:ln>
          <a:effectLst/>
        </p:spPr>
        <p:txBody>
          <a:bodyPr>
            <a:spAutoFit/>
          </a:bodyPr>
          <a:lstStyle/>
          <a:p>
            <a:endParaRPr lang="en-US"/>
          </a:p>
        </p:txBody>
      </p:sp>
      <p:sp>
        <p:nvSpPr>
          <p:cNvPr id="92173" name="Rectangle 13"/>
          <p:cNvSpPr>
            <a:spLocks noChangeArrowheads="1"/>
          </p:cNvSpPr>
          <p:nvPr/>
        </p:nvSpPr>
        <p:spPr bwMode="auto">
          <a:xfrm>
            <a:off x="19050" y="3040063"/>
            <a:ext cx="9144000" cy="0"/>
          </a:xfrm>
          <a:prstGeom prst="rect">
            <a:avLst/>
          </a:prstGeom>
          <a:noFill/>
          <a:ln w="9525">
            <a:noFill/>
            <a:miter lim="800000"/>
            <a:headEnd/>
            <a:tailEnd/>
          </a:ln>
          <a:effectLst/>
        </p:spPr>
        <p:txBody>
          <a:bodyPr>
            <a:spAutoFit/>
          </a:bodyPr>
          <a:lstStyle/>
          <a:p>
            <a:endParaRPr lang="en-US"/>
          </a:p>
        </p:txBody>
      </p:sp>
      <p:pic>
        <p:nvPicPr>
          <p:cNvPr id="1026" name="Picture 2" descr="C:\Users\vhaomarogern\Pictures\anigif_enhanced-10500-1404931381-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58118" y="3629025"/>
            <a:ext cx="3442982" cy="2814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idx="1"/>
          </p:nvPr>
        </p:nvSpPr>
        <p:spPr>
          <a:xfrm>
            <a:off x="0" y="2057400"/>
            <a:ext cx="6076950" cy="4572000"/>
          </a:xfrm>
        </p:spPr>
        <p:txBody>
          <a:bodyPr/>
          <a:lstStyle/>
          <a:p>
            <a:r>
              <a:rPr lang="en-US"/>
              <a:t>Total evacuation</a:t>
            </a:r>
          </a:p>
          <a:p>
            <a:pPr lvl="1"/>
            <a:r>
              <a:rPr lang="en-US"/>
              <a:t>Lateral or vertical movement of all patients, visitors and employees from a wing or entire facility to outside grounds.</a:t>
            </a:r>
          </a:p>
          <a:p>
            <a:pPr lvl="2"/>
            <a:r>
              <a:rPr lang="en-US"/>
              <a:t>Blankets, beds, mattresses, litters, and any other means for removing non-ambulatory patients.</a:t>
            </a:r>
          </a:p>
        </p:txBody>
      </p:sp>
      <p:sp>
        <p:nvSpPr>
          <p:cNvPr id="93187" name="Rectangle 3"/>
          <p:cNvSpPr>
            <a:spLocks noGrp="1" noChangeArrowheads="1"/>
          </p:cNvSpPr>
          <p:nvPr>
            <p:ph type="title"/>
          </p:nvPr>
        </p:nvSpPr>
        <p:spPr>
          <a:noFill/>
          <a:ln/>
        </p:spPr>
        <p:txBody>
          <a:bodyPr/>
          <a:lstStyle/>
          <a:p>
            <a:r>
              <a:rPr lang="en-US" b="1">
                <a:solidFill>
                  <a:srgbClr val="336600"/>
                </a:solidFill>
              </a:rPr>
              <a:t>EVACUATION PLAN</a:t>
            </a:r>
          </a:p>
        </p:txBody>
      </p:sp>
      <p:sp>
        <p:nvSpPr>
          <p:cNvPr id="93188"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93190"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93192" name="Rectangle 8"/>
          <p:cNvSpPr>
            <a:spLocks noChangeArrowheads="1"/>
          </p:cNvSpPr>
          <p:nvPr/>
        </p:nvSpPr>
        <p:spPr bwMode="auto">
          <a:xfrm>
            <a:off x="179388" y="2193925"/>
            <a:ext cx="9144000" cy="0"/>
          </a:xfrm>
          <a:prstGeom prst="rect">
            <a:avLst/>
          </a:prstGeom>
          <a:noFill/>
          <a:ln w="9525">
            <a:noFill/>
            <a:miter lim="800000"/>
            <a:headEnd/>
            <a:tailEnd/>
          </a:ln>
          <a:effectLst/>
        </p:spPr>
        <p:txBody>
          <a:bodyPr>
            <a:spAutoFit/>
          </a:bodyPr>
          <a:lstStyle/>
          <a:p>
            <a:endParaRPr lang="en-US"/>
          </a:p>
        </p:txBody>
      </p:sp>
      <p:sp>
        <p:nvSpPr>
          <p:cNvPr id="93193" name="Rectangle 9"/>
          <p:cNvSpPr>
            <a:spLocks noChangeArrowheads="1"/>
          </p:cNvSpPr>
          <p:nvPr/>
        </p:nvSpPr>
        <p:spPr bwMode="auto">
          <a:xfrm>
            <a:off x="19050" y="3040063"/>
            <a:ext cx="9144000" cy="0"/>
          </a:xfrm>
          <a:prstGeom prst="rect">
            <a:avLst/>
          </a:prstGeom>
          <a:noFill/>
          <a:ln w="9525">
            <a:noFill/>
            <a:miter lim="800000"/>
            <a:headEnd/>
            <a:tailEnd/>
          </a:ln>
          <a:effectLst/>
        </p:spPr>
        <p:txBody>
          <a:bodyPr>
            <a:spAutoFit/>
          </a:bodyPr>
          <a:lstStyle/>
          <a:p>
            <a:endParaRPr lang="en-US"/>
          </a:p>
        </p:txBody>
      </p:sp>
      <p:pic>
        <p:nvPicPr>
          <p:cNvPr id="93194" name="Picture 10" descr="go_md_clr"/>
          <p:cNvPicPr>
            <a:picLocks noChangeAspect="1" noChangeArrowheads="1" noCrop="1"/>
          </p:cNvPicPr>
          <p:nvPr/>
        </p:nvPicPr>
        <p:blipFill>
          <a:blip r:embed="rId2" cstate="print"/>
          <a:srcRect/>
          <a:stretch>
            <a:fillRect/>
          </a:stretch>
        </p:blipFill>
        <p:spPr bwMode="auto">
          <a:xfrm>
            <a:off x="6161088" y="2305050"/>
            <a:ext cx="1641475" cy="1590675"/>
          </a:xfrm>
          <a:prstGeom prst="rect">
            <a:avLst/>
          </a:prstGeom>
          <a:noFill/>
        </p:spPr>
      </p:pic>
      <p:pic>
        <p:nvPicPr>
          <p:cNvPr id="93195" name="Picture 11" descr="go_md_clr"/>
          <p:cNvPicPr>
            <a:picLocks noChangeAspect="1" noChangeArrowheads="1" noCrop="1"/>
          </p:cNvPicPr>
          <p:nvPr/>
        </p:nvPicPr>
        <p:blipFill>
          <a:blip r:embed="rId2" cstate="print"/>
          <a:srcRect/>
          <a:stretch>
            <a:fillRect/>
          </a:stretch>
        </p:blipFill>
        <p:spPr bwMode="auto">
          <a:xfrm>
            <a:off x="6846888" y="1257300"/>
            <a:ext cx="1641475" cy="1590675"/>
          </a:xfrm>
          <a:prstGeom prst="rect">
            <a:avLst/>
          </a:prstGeom>
          <a:noFill/>
        </p:spPr>
      </p:pic>
      <p:pic>
        <p:nvPicPr>
          <p:cNvPr id="93196" name="Picture 12" descr="go_md_clr"/>
          <p:cNvPicPr>
            <a:picLocks noChangeAspect="1" noChangeArrowheads="1" noCrop="1"/>
          </p:cNvPicPr>
          <p:nvPr/>
        </p:nvPicPr>
        <p:blipFill>
          <a:blip r:embed="rId2" cstate="print"/>
          <a:srcRect/>
          <a:stretch>
            <a:fillRect/>
          </a:stretch>
        </p:blipFill>
        <p:spPr bwMode="auto">
          <a:xfrm>
            <a:off x="7502525" y="2781300"/>
            <a:ext cx="1641475" cy="1590675"/>
          </a:xfrm>
          <a:prstGeom prst="rect">
            <a:avLst/>
          </a:prstGeom>
          <a:noFill/>
        </p:spPr>
      </p:pic>
      <p:pic>
        <p:nvPicPr>
          <p:cNvPr id="93197" name="Picture 13" descr="go_md_clr"/>
          <p:cNvPicPr>
            <a:picLocks noChangeAspect="1" noChangeArrowheads="1" noCrop="1"/>
          </p:cNvPicPr>
          <p:nvPr/>
        </p:nvPicPr>
        <p:blipFill>
          <a:blip r:embed="rId2" cstate="print"/>
          <a:srcRect/>
          <a:stretch>
            <a:fillRect/>
          </a:stretch>
        </p:blipFill>
        <p:spPr bwMode="auto">
          <a:xfrm>
            <a:off x="6561138" y="3733800"/>
            <a:ext cx="1641475" cy="1590675"/>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idx="1"/>
          </p:nvPr>
        </p:nvSpPr>
        <p:spPr>
          <a:xfrm>
            <a:off x="0" y="2057400"/>
            <a:ext cx="6076950" cy="4572000"/>
          </a:xfrm>
        </p:spPr>
        <p:txBody>
          <a:bodyPr/>
          <a:lstStyle/>
          <a:p>
            <a:r>
              <a:rPr lang="en-US"/>
              <a:t>Total evacuation</a:t>
            </a:r>
          </a:p>
          <a:p>
            <a:pPr lvl="1"/>
            <a:r>
              <a:rPr lang="en-US"/>
              <a:t>All rooms, including bathrooms</a:t>
            </a:r>
          </a:p>
          <a:p>
            <a:pPr lvl="2"/>
            <a:r>
              <a:rPr lang="en-US"/>
              <a:t>Will be search upon completion of evacuation by Lab Safety Officer or designee.</a:t>
            </a:r>
          </a:p>
          <a:p>
            <a:pPr lvl="2"/>
            <a:r>
              <a:rPr lang="en-US"/>
              <a:t>Ensure all have been evacuated</a:t>
            </a:r>
          </a:p>
          <a:p>
            <a:pPr lvl="1"/>
            <a:endParaRPr lang="en-US"/>
          </a:p>
        </p:txBody>
      </p:sp>
      <p:sp>
        <p:nvSpPr>
          <p:cNvPr id="94211" name="Rectangle 3"/>
          <p:cNvSpPr>
            <a:spLocks noGrp="1" noChangeArrowheads="1"/>
          </p:cNvSpPr>
          <p:nvPr>
            <p:ph type="title"/>
          </p:nvPr>
        </p:nvSpPr>
        <p:spPr>
          <a:noFill/>
          <a:ln/>
        </p:spPr>
        <p:txBody>
          <a:bodyPr/>
          <a:lstStyle/>
          <a:p>
            <a:r>
              <a:rPr lang="en-US" b="1">
                <a:solidFill>
                  <a:srgbClr val="336600"/>
                </a:solidFill>
              </a:rPr>
              <a:t>EVACUATION PLAN</a:t>
            </a:r>
          </a:p>
        </p:txBody>
      </p:sp>
      <p:sp>
        <p:nvSpPr>
          <p:cNvPr id="94213"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94214"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94215" name="Rectangle 7"/>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94216" name="Rectangle 8"/>
          <p:cNvSpPr>
            <a:spLocks noChangeArrowheads="1"/>
          </p:cNvSpPr>
          <p:nvPr/>
        </p:nvSpPr>
        <p:spPr bwMode="auto">
          <a:xfrm>
            <a:off x="179388" y="2193925"/>
            <a:ext cx="9144000" cy="0"/>
          </a:xfrm>
          <a:prstGeom prst="rect">
            <a:avLst/>
          </a:prstGeom>
          <a:noFill/>
          <a:ln w="9525">
            <a:noFill/>
            <a:miter lim="800000"/>
            <a:headEnd/>
            <a:tailEnd/>
          </a:ln>
          <a:effectLst/>
        </p:spPr>
        <p:txBody>
          <a:bodyPr>
            <a:spAutoFit/>
          </a:bodyPr>
          <a:lstStyle/>
          <a:p>
            <a:endParaRPr lang="en-US"/>
          </a:p>
        </p:txBody>
      </p:sp>
      <p:sp>
        <p:nvSpPr>
          <p:cNvPr id="94217" name="Rectangle 9"/>
          <p:cNvSpPr>
            <a:spLocks noChangeArrowheads="1"/>
          </p:cNvSpPr>
          <p:nvPr/>
        </p:nvSpPr>
        <p:spPr bwMode="auto">
          <a:xfrm>
            <a:off x="19050" y="3040063"/>
            <a:ext cx="9144000" cy="0"/>
          </a:xfrm>
          <a:prstGeom prst="rect">
            <a:avLst/>
          </a:prstGeom>
          <a:noFill/>
          <a:ln w="9525">
            <a:noFill/>
            <a:miter lim="800000"/>
            <a:headEnd/>
            <a:tailEnd/>
          </a:ln>
          <a:effectLst/>
        </p:spPr>
        <p:txBody>
          <a:bodyPr>
            <a:spAutoFit/>
          </a:bodyPr>
          <a:lstStyle/>
          <a:p>
            <a:endParaRPr lang="en-US"/>
          </a:p>
        </p:txBody>
      </p:sp>
      <p:pic>
        <p:nvPicPr>
          <p:cNvPr id="94224" name="Picture 16" descr="cop_checking_hg_clr"/>
          <p:cNvPicPr>
            <a:picLocks noChangeAspect="1" noChangeArrowheads="1" noCrop="1"/>
          </p:cNvPicPr>
          <p:nvPr/>
        </p:nvPicPr>
        <p:blipFill>
          <a:blip r:embed="rId2" cstate="print"/>
          <a:srcRect/>
          <a:stretch>
            <a:fillRect/>
          </a:stretch>
        </p:blipFill>
        <p:spPr bwMode="auto">
          <a:xfrm>
            <a:off x="5840413" y="1608138"/>
            <a:ext cx="3303587" cy="3565525"/>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idx="1"/>
          </p:nvPr>
        </p:nvSpPr>
        <p:spPr>
          <a:xfrm>
            <a:off x="0" y="1066800"/>
            <a:ext cx="5619750" cy="5467350"/>
          </a:xfrm>
        </p:spPr>
        <p:txBody>
          <a:bodyPr/>
          <a:lstStyle/>
          <a:p>
            <a:pPr>
              <a:lnSpc>
                <a:spcPct val="90000"/>
              </a:lnSpc>
            </a:pPr>
            <a:r>
              <a:rPr lang="en-US"/>
              <a:t>Total evacuation</a:t>
            </a:r>
          </a:p>
          <a:p>
            <a:pPr lvl="1">
              <a:lnSpc>
                <a:spcPct val="90000"/>
              </a:lnSpc>
            </a:pPr>
            <a:r>
              <a:rPr lang="en-US"/>
              <a:t>Handicapped individuals (Wheelchairs, crutches, canes, etc.)</a:t>
            </a:r>
          </a:p>
          <a:p>
            <a:pPr lvl="2">
              <a:lnSpc>
                <a:spcPct val="90000"/>
              </a:lnSpc>
            </a:pPr>
            <a:r>
              <a:rPr lang="en-US"/>
              <a:t>We will assist these people to the safest part of the same floor (toward an exit)</a:t>
            </a:r>
          </a:p>
          <a:p>
            <a:pPr lvl="2">
              <a:lnSpc>
                <a:spcPct val="90000"/>
              </a:lnSpc>
            </a:pPr>
            <a:r>
              <a:rPr lang="en-US"/>
              <a:t>During a total evacuation the elevators may be utilized ONLY if instructed to do so by the Omaha Fire Department.</a:t>
            </a:r>
          </a:p>
          <a:p>
            <a:pPr lvl="2">
              <a:lnSpc>
                <a:spcPct val="90000"/>
              </a:lnSpc>
            </a:pPr>
            <a:r>
              <a:rPr lang="en-US"/>
              <a:t>It may be necessary to carry handicapped individuals to the first floor for evacuation.</a:t>
            </a:r>
          </a:p>
        </p:txBody>
      </p:sp>
      <p:sp>
        <p:nvSpPr>
          <p:cNvPr id="95235" name="Rectangle 3"/>
          <p:cNvSpPr>
            <a:spLocks noGrp="1" noChangeArrowheads="1"/>
          </p:cNvSpPr>
          <p:nvPr>
            <p:ph type="title"/>
          </p:nvPr>
        </p:nvSpPr>
        <p:spPr>
          <a:xfrm>
            <a:off x="685800" y="228600"/>
            <a:ext cx="7772400" cy="914400"/>
          </a:xfrm>
          <a:noFill/>
          <a:ln/>
        </p:spPr>
        <p:txBody>
          <a:bodyPr/>
          <a:lstStyle/>
          <a:p>
            <a:r>
              <a:rPr lang="en-US" b="1">
                <a:solidFill>
                  <a:srgbClr val="336600"/>
                </a:solidFill>
              </a:rPr>
              <a:t>EVACUATION PLAN</a:t>
            </a:r>
          </a:p>
        </p:txBody>
      </p:sp>
      <p:sp>
        <p:nvSpPr>
          <p:cNvPr id="95236"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95237"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95238" name="Rectangle 6"/>
          <p:cNvSpPr>
            <a:spLocks noChangeArrowheads="1"/>
          </p:cNvSpPr>
          <p:nvPr/>
        </p:nvSpPr>
        <p:spPr bwMode="auto">
          <a:xfrm>
            <a:off x="174625" y="2217738"/>
            <a:ext cx="9144000" cy="0"/>
          </a:xfrm>
          <a:prstGeom prst="rect">
            <a:avLst/>
          </a:prstGeom>
          <a:noFill/>
          <a:ln w="9525">
            <a:noFill/>
            <a:miter lim="800000"/>
            <a:headEnd/>
            <a:tailEnd/>
          </a:ln>
          <a:effectLst/>
        </p:spPr>
        <p:txBody>
          <a:bodyPr>
            <a:spAutoFit/>
          </a:bodyPr>
          <a:lstStyle/>
          <a:p>
            <a:endParaRPr lang="en-US"/>
          </a:p>
        </p:txBody>
      </p:sp>
      <p:sp>
        <p:nvSpPr>
          <p:cNvPr id="95240" name="Rectangle 8"/>
          <p:cNvSpPr>
            <a:spLocks noChangeArrowheads="1"/>
          </p:cNvSpPr>
          <p:nvPr/>
        </p:nvSpPr>
        <p:spPr bwMode="auto">
          <a:xfrm>
            <a:off x="179388" y="2193925"/>
            <a:ext cx="9144000" cy="0"/>
          </a:xfrm>
          <a:prstGeom prst="rect">
            <a:avLst/>
          </a:prstGeom>
          <a:noFill/>
          <a:ln w="9525">
            <a:noFill/>
            <a:miter lim="800000"/>
            <a:headEnd/>
            <a:tailEnd/>
          </a:ln>
          <a:effectLst/>
        </p:spPr>
        <p:txBody>
          <a:bodyPr>
            <a:spAutoFit/>
          </a:bodyPr>
          <a:lstStyle/>
          <a:p>
            <a:endParaRPr lang="en-US"/>
          </a:p>
        </p:txBody>
      </p:sp>
      <p:sp>
        <p:nvSpPr>
          <p:cNvPr id="95241" name="Rectangle 9"/>
          <p:cNvSpPr>
            <a:spLocks noChangeArrowheads="1"/>
          </p:cNvSpPr>
          <p:nvPr/>
        </p:nvSpPr>
        <p:spPr bwMode="auto">
          <a:xfrm>
            <a:off x="19050" y="3040063"/>
            <a:ext cx="9144000" cy="0"/>
          </a:xfrm>
          <a:prstGeom prst="rect">
            <a:avLst/>
          </a:prstGeom>
          <a:noFill/>
          <a:ln w="9525">
            <a:noFill/>
            <a:miter lim="800000"/>
            <a:headEnd/>
            <a:tailEnd/>
          </a:ln>
          <a:effectLst/>
        </p:spPr>
        <p:txBody>
          <a:bodyPr>
            <a:spAutoFit/>
          </a:bodyPr>
          <a:lstStyle/>
          <a:p>
            <a:endParaRPr lang="en-US"/>
          </a:p>
        </p:txBody>
      </p:sp>
      <p:sp>
        <p:nvSpPr>
          <p:cNvPr id="95242" name="Rectangle 10"/>
          <p:cNvSpPr>
            <a:spLocks noChangeArrowheads="1"/>
          </p:cNvSpPr>
          <p:nvPr/>
        </p:nvSpPr>
        <p:spPr bwMode="auto">
          <a:xfrm>
            <a:off x="304800" y="1600200"/>
            <a:ext cx="9144000" cy="0"/>
          </a:xfrm>
          <a:prstGeom prst="rect">
            <a:avLst/>
          </a:prstGeom>
          <a:noFill/>
          <a:ln w="9525">
            <a:noFill/>
            <a:miter lim="800000"/>
            <a:headEnd/>
            <a:tailEnd/>
          </a:ln>
          <a:effectLst/>
        </p:spPr>
        <p:txBody>
          <a:bodyPr>
            <a:spAutoFit/>
          </a:bodyPr>
          <a:lstStyle/>
          <a:p>
            <a:endParaRPr lang="en-US"/>
          </a:p>
        </p:txBody>
      </p:sp>
      <p:sp>
        <p:nvSpPr>
          <p:cNvPr id="95244" name="Rectangle 12"/>
          <p:cNvSpPr>
            <a:spLocks noChangeArrowheads="1"/>
          </p:cNvSpPr>
          <p:nvPr/>
        </p:nvSpPr>
        <p:spPr bwMode="auto">
          <a:xfrm>
            <a:off x="93663" y="2560638"/>
            <a:ext cx="9144000" cy="0"/>
          </a:xfrm>
          <a:prstGeom prst="rect">
            <a:avLst/>
          </a:prstGeom>
          <a:noFill/>
          <a:ln w="9525">
            <a:noFill/>
            <a:miter lim="800000"/>
            <a:headEnd/>
            <a:tailEnd/>
          </a:ln>
          <a:effectLst/>
        </p:spPr>
        <p:txBody>
          <a:bodyPr>
            <a:spAutoFit/>
          </a:bodyPr>
          <a:lstStyle/>
          <a:p>
            <a:endParaRPr lang="en-US"/>
          </a:p>
        </p:txBody>
      </p:sp>
      <p:sp>
        <p:nvSpPr>
          <p:cNvPr id="95247" name="Rectangle 15"/>
          <p:cNvSpPr>
            <a:spLocks noChangeArrowheads="1"/>
          </p:cNvSpPr>
          <p:nvPr/>
        </p:nvSpPr>
        <p:spPr bwMode="auto">
          <a:xfrm>
            <a:off x="85725" y="2640013"/>
            <a:ext cx="9144000" cy="0"/>
          </a:xfrm>
          <a:prstGeom prst="rect">
            <a:avLst/>
          </a:prstGeom>
          <a:noFill/>
          <a:ln w="9525">
            <a:noFill/>
            <a:miter lim="800000"/>
            <a:headEnd/>
            <a:tailEnd/>
          </a:ln>
          <a:effectLst/>
        </p:spPr>
        <p:txBody>
          <a:bodyPr>
            <a:spAutoFit/>
          </a:bodyPr>
          <a:lstStyle/>
          <a:p>
            <a:endParaRPr lang="en-US"/>
          </a:p>
        </p:txBody>
      </p:sp>
      <p:pic>
        <p:nvPicPr>
          <p:cNvPr id="95249" name="Picture 17" descr="man_with_cane_lg_clr"/>
          <p:cNvPicPr>
            <a:picLocks noChangeAspect="1" noChangeArrowheads="1" noCrop="1"/>
          </p:cNvPicPr>
          <p:nvPr/>
        </p:nvPicPr>
        <p:blipFill>
          <a:blip r:embed="rId2" cstate="print"/>
          <a:srcRect/>
          <a:stretch>
            <a:fillRect/>
          </a:stretch>
        </p:blipFill>
        <p:spPr bwMode="auto">
          <a:xfrm>
            <a:off x="7215188" y="1352550"/>
            <a:ext cx="1325562" cy="1893888"/>
          </a:xfrm>
          <a:prstGeom prst="rect">
            <a:avLst/>
          </a:prstGeom>
          <a:noFill/>
        </p:spPr>
      </p:pic>
      <p:pic>
        <p:nvPicPr>
          <p:cNvPr id="95253" name="Picture 21" descr="door_16"/>
          <p:cNvPicPr>
            <a:picLocks noChangeAspect="1" noChangeArrowheads="1" noCrop="1"/>
          </p:cNvPicPr>
          <p:nvPr/>
        </p:nvPicPr>
        <p:blipFill>
          <a:blip r:embed="rId3" cstate="print"/>
          <a:srcRect/>
          <a:stretch>
            <a:fillRect/>
          </a:stretch>
        </p:blipFill>
        <p:spPr bwMode="auto">
          <a:xfrm>
            <a:off x="5638800" y="3429000"/>
            <a:ext cx="3505200" cy="2628900"/>
          </a:xfrm>
          <a:prstGeom prst="rect">
            <a:avLst/>
          </a:prstGeom>
          <a:noFill/>
        </p:spPr>
      </p:pic>
      <p:pic>
        <p:nvPicPr>
          <p:cNvPr id="95246" name="Picture 14" descr="man_with_cast_and_crutches_lg_clr"/>
          <p:cNvPicPr>
            <a:picLocks noChangeAspect="1" noChangeArrowheads="1" noCrop="1"/>
          </p:cNvPicPr>
          <p:nvPr/>
        </p:nvPicPr>
        <p:blipFill>
          <a:blip r:embed="rId4" cstate="print"/>
          <a:srcRect/>
          <a:stretch>
            <a:fillRect/>
          </a:stretch>
        </p:blipFill>
        <p:spPr bwMode="auto">
          <a:xfrm>
            <a:off x="5607050" y="1101725"/>
            <a:ext cx="1131888" cy="1646238"/>
          </a:xfrm>
          <a:prstGeom prst="rect">
            <a:avLst/>
          </a:prstGeom>
          <a:noFill/>
        </p:spPr>
      </p:pic>
      <p:pic>
        <p:nvPicPr>
          <p:cNvPr id="95252" name="Picture 20" descr="nurse_kari_pushing_nutcase_in_wheelchair_lg_clr"/>
          <p:cNvPicPr>
            <a:picLocks noChangeAspect="1" noChangeArrowheads="1" noCrop="1"/>
          </p:cNvPicPr>
          <p:nvPr/>
        </p:nvPicPr>
        <p:blipFill>
          <a:blip r:embed="rId5" cstate="print"/>
          <a:srcRect/>
          <a:stretch>
            <a:fillRect/>
          </a:stretch>
        </p:blipFill>
        <p:spPr bwMode="auto">
          <a:xfrm>
            <a:off x="5197475" y="4457700"/>
            <a:ext cx="1608138" cy="168592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3"/>
          <p:cNvSpPr>
            <a:spLocks noGrp="1" noChangeArrowheads="1"/>
          </p:cNvSpPr>
          <p:nvPr>
            <p:ph sz="half" idx="1"/>
          </p:nvPr>
        </p:nvSpPr>
        <p:spPr>
          <a:xfrm>
            <a:off x="0" y="1981200"/>
            <a:ext cx="4914900" cy="4114800"/>
          </a:xfrm>
        </p:spPr>
        <p:txBody>
          <a:bodyPr>
            <a:normAutofit fontScale="92500" lnSpcReduction="10000"/>
          </a:bodyPr>
          <a:lstStyle/>
          <a:p>
            <a:pPr lvl="1">
              <a:lnSpc>
                <a:spcPct val="90000"/>
              </a:lnSpc>
            </a:pPr>
            <a:r>
              <a:rPr lang="en-US" dirty="0"/>
              <a:t>Markers</a:t>
            </a:r>
          </a:p>
          <a:p>
            <a:pPr lvl="1">
              <a:lnSpc>
                <a:spcPct val="90000"/>
              </a:lnSpc>
            </a:pPr>
            <a:r>
              <a:rPr lang="en-US" dirty="0"/>
              <a:t>Adhesives</a:t>
            </a:r>
          </a:p>
          <a:p>
            <a:pPr lvl="1">
              <a:lnSpc>
                <a:spcPct val="90000"/>
              </a:lnSpc>
            </a:pPr>
            <a:r>
              <a:rPr lang="en-US" dirty="0"/>
              <a:t>Gloves</a:t>
            </a:r>
          </a:p>
          <a:p>
            <a:pPr lvl="1">
              <a:lnSpc>
                <a:spcPct val="90000"/>
              </a:lnSpc>
            </a:pPr>
            <a:r>
              <a:rPr lang="en-US" dirty="0" err="1"/>
              <a:t>Diazosensitized</a:t>
            </a:r>
            <a:r>
              <a:rPr lang="en-US" dirty="0"/>
              <a:t> photo copy paper</a:t>
            </a:r>
          </a:p>
          <a:p>
            <a:pPr lvl="1">
              <a:lnSpc>
                <a:spcPct val="90000"/>
              </a:lnSpc>
            </a:pPr>
            <a:r>
              <a:rPr lang="en-US" dirty="0"/>
              <a:t>Electrical appliance cords</a:t>
            </a:r>
          </a:p>
          <a:p>
            <a:pPr lvl="1">
              <a:lnSpc>
                <a:spcPct val="90000"/>
              </a:lnSpc>
            </a:pPr>
            <a:r>
              <a:rPr lang="en-US" dirty="0"/>
              <a:t>Telephone receiver headset, shoulder rest</a:t>
            </a:r>
          </a:p>
          <a:p>
            <a:pPr lvl="1">
              <a:lnSpc>
                <a:spcPct val="90000"/>
              </a:lnSpc>
            </a:pPr>
            <a:r>
              <a:rPr lang="en-US" dirty="0"/>
              <a:t>Finger cots</a:t>
            </a:r>
          </a:p>
          <a:p>
            <a:pPr lvl="1">
              <a:lnSpc>
                <a:spcPct val="90000"/>
              </a:lnSpc>
            </a:pPr>
            <a:r>
              <a:rPr lang="en-US" dirty="0"/>
              <a:t>Glue, envelopes, stamps, plastic</a:t>
            </a:r>
          </a:p>
          <a:p>
            <a:pPr lvl="1">
              <a:lnSpc>
                <a:spcPct val="90000"/>
              </a:lnSpc>
            </a:pPr>
            <a:r>
              <a:rPr lang="en-US" dirty="0"/>
              <a:t>Ink, tape, erasers</a:t>
            </a:r>
          </a:p>
          <a:p>
            <a:pPr lvl="1">
              <a:lnSpc>
                <a:spcPct val="90000"/>
              </a:lnSpc>
            </a:pPr>
            <a:r>
              <a:rPr lang="en-US" dirty="0"/>
              <a:t>Mouse pad</a:t>
            </a:r>
          </a:p>
        </p:txBody>
      </p:sp>
      <p:sp>
        <p:nvSpPr>
          <p:cNvPr id="98308" name="Rectangle 4"/>
          <p:cNvSpPr>
            <a:spLocks noGrp="1" noChangeArrowheads="1"/>
          </p:cNvSpPr>
          <p:nvPr>
            <p:ph sz="half" idx="2"/>
          </p:nvPr>
        </p:nvSpPr>
        <p:spPr>
          <a:xfrm>
            <a:off x="4648200" y="1981200"/>
            <a:ext cx="4495800" cy="4114800"/>
          </a:xfrm>
        </p:spPr>
        <p:txBody>
          <a:bodyPr>
            <a:normAutofit fontScale="92500" lnSpcReduction="10000"/>
          </a:bodyPr>
          <a:lstStyle/>
          <a:p>
            <a:pPr lvl="1">
              <a:lnSpc>
                <a:spcPct val="90000"/>
              </a:lnSpc>
            </a:pPr>
            <a:r>
              <a:rPr lang="en-US" dirty="0"/>
              <a:t>Plants</a:t>
            </a:r>
          </a:p>
          <a:p>
            <a:pPr lvl="1">
              <a:lnSpc>
                <a:spcPct val="90000"/>
              </a:lnSpc>
            </a:pPr>
            <a:r>
              <a:rPr lang="en-US" dirty="0"/>
              <a:t>Rubber bands</a:t>
            </a:r>
          </a:p>
          <a:p>
            <a:pPr lvl="1">
              <a:lnSpc>
                <a:spcPct val="90000"/>
              </a:lnSpc>
            </a:pPr>
            <a:r>
              <a:rPr lang="en-US" dirty="0"/>
              <a:t>Rubber button pads on phones, calculators</a:t>
            </a:r>
          </a:p>
          <a:p>
            <a:pPr lvl="1">
              <a:lnSpc>
                <a:spcPct val="90000"/>
              </a:lnSpc>
            </a:pPr>
            <a:r>
              <a:rPr lang="en-US" dirty="0"/>
              <a:t>Tubing</a:t>
            </a:r>
          </a:p>
          <a:p>
            <a:pPr lvl="1">
              <a:lnSpc>
                <a:spcPct val="90000"/>
              </a:lnSpc>
            </a:pPr>
            <a:r>
              <a:rPr lang="en-US" dirty="0"/>
              <a:t>Gowns</a:t>
            </a:r>
          </a:p>
          <a:p>
            <a:pPr lvl="1">
              <a:lnSpc>
                <a:spcPct val="90000"/>
              </a:lnSpc>
            </a:pPr>
            <a:r>
              <a:rPr lang="en-US" dirty="0"/>
              <a:t>Butterflies</a:t>
            </a:r>
          </a:p>
          <a:p>
            <a:pPr lvl="1">
              <a:lnSpc>
                <a:spcPct val="90000"/>
              </a:lnSpc>
            </a:pPr>
            <a:r>
              <a:rPr lang="en-US" dirty="0"/>
              <a:t>Co-flex</a:t>
            </a:r>
          </a:p>
          <a:p>
            <a:pPr lvl="1">
              <a:lnSpc>
                <a:spcPct val="90000"/>
              </a:lnSpc>
            </a:pPr>
            <a:r>
              <a:rPr lang="en-US" dirty="0"/>
              <a:t>Latex tourniquets</a:t>
            </a:r>
          </a:p>
          <a:p>
            <a:pPr lvl="1">
              <a:lnSpc>
                <a:spcPct val="90000"/>
              </a:lnSpc>
            </a:pPr>
            <a:r>
              <a:rPr lang="en-US" dirty="0"/>
              <a:t>Needles (rubber end)</a:t>
            </a:r>
          </a:p>
          <a:p>
            <a:pPr>
              <a:lnSpc>
                <a:spcPct val="90000"/>
              </a:lnSpc>
            </a:pPr>
            <a:endParaRPr lang="en-US" sz="2400" dirty="0"/>
          </a:p>
          <a:p>
            <a:pPr>
              <a:lnSpc>
                <a:spcPct val="90000"/>
              </a:lnSpc>
            </a:pPr>
            <a:endParaRPr lang="en-US" sz="2400" dirty="0"/>
          </a:p>
        </p:txBody>
      </p:sp>
      <p:sp>
        <p:nvSpPr>
          <p:cNvPr id="98309" name="Rectangle 5"/>
          <p:cNvSpPr>
            <a:spLocks noGrp="1" noChangeArrowheads="1"/>
          </p:cNvSpPr>
          <p:nvPr>
            <p:ph type="title"/>
          </p:nvPr>
        </p:nvSpPr>
        <p:spPr>
          <a:xfrm>
            <a:off x="0" y="609600"/>
            <a:ext cx="9144000" cy="1143000"/>
          </a:xfrm>
          <a:noFill/>
          <a:ln/>
        </p:spPr>
        <p:txBody>
          <a:bodyPr>
            <a:normAutofit fontScale="90000"/>
          </a:bodyPr>
          <a:lstStyle/>
          <a:p>
            <a:r>
              <a:rPr lang="en-US" b="1">
                <a:solidFill>
                  <a:srgbClr val="FF9900"/>
                </a:solidFill>
              </a:rPr>
              <a:t>LATEX PRECAUTIONS PLAN</a:t>
            </a:r>
            <a:br>
              <a:rPr lang="en-US" b="1">
                <a:solidFill>
                  <a:srgbClr val="FF9900"/>
                </a:solidFill>
              </a:rPr>
            </a:br>
            <a:r>
              <a:rPr lang="en-US" b="1">
                <a:solidFill>
                  <a:srgbClr val="FF9900"/>
                </a:solidFill>
              </a:rPr>
              <a:t>Some items that contain Latex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wipe(up)">
                                      <p:cBhvr>
                                        <p:cTn id="7" dur="75"/>
                                        <p:tgtEl>
                                          <p:spTgt spid="9830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8" presetID="22" presetClass="entr" presetSubtype="1" fill="hold" grpId="0" nodeType="withEffect">
                                  <p:stCondLst>
                                    <p:cond delay="0"/>
                                  </p:stCondLst>
                                  <p:iterate type="lt">
                                    <p:tmPct val="100000"/>
                                  </p:iterate>
                                  <p:childTnLst>
                                    <p:set>
                                      <p:cBhvr>
                                        <p:cTn id="9" dur="1" fill="hold">
                                          <p:stCondLst>
                                            <p:cond delay="0"/>
                                          </p:stCondLst>
                                        </p:cTn>
                                        <p:tgtEl>
                                          <p:spTgt spid="98307">
                                            <p:txEl>
                                              <p:pRg st="1" end="1"/>
                                            </p:txEl>
                                          </p:spTgt>
                                        </p:tgtEl>
                                        <p:attrNameLst>
                                          <p:attrName>style.visibility</p:attrName>
                                        </p:attrNameLst>
                                      </p:cBhvr>
                                      <p:to>
                                        <p:strVal val="visible"/>
                                      </p:to>
                                    </p:set>
                                    <p:animEffect transition="in" filter="wipe(up)">
                                      <p:cBhvr>
                                        <p:cTn id="10" dur="75"/>
                                        <p:tgtEl>
                                          <p:spTgt spid="98307">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par>
                                <p:cTn id="11" presetID="22" presetClass="entr" presetSubtype="1" fill="hold" grpId="0" nodeType="withEffect">
                                  <p:stCondLst>
                                    <p:cond delay="0"/>
                                  </p:stCondLst>
                                  <p:iterate type="lt">
                                    <p:tmPct val="100000"/>
                                  </p:iterate>
                                  <p:childTnLst>
                                    <p:set>
                                      <p:cBhvr>
                                        <p:cTn id="12" dur="1" fill="hold">
                                          <p:stCondLst>
                                            <p:cond delay="0"/>
                                          </p:stCondLst>
                                        </p:cTn>
                                        <p:tgtEl>
                                          <p:spTgt spid="98307">
                                            <p:txEl>
                                              <p:pRg st="2" end="2"/>
                                            </p:txEl>
                                          </p:spTgt>
                                        </p:tgtEl>
                                        <p:attrNameLst>
                                          <p:attrName>style.visibility</p:attrName>
                                        </p:attrNameLst>
                                      </p:cBhvr>
                                      <p:to>
                                        <p:strVal val="visible"/>
                                      </p:to>
                                    </p:set>
                                    <p:animEffect transition="in" filter="wipe(up)">
                                      <p:cBhvr>
                                        <p:cTn id="13" dur="75"/>
                                        <p:tgtEl>
                                          <p:spTgt spid="98307">
                                            <p:txEl>
                                              <p:pRg st="2" end="2"/>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par>
                                <p:cTn id="14" presetID="22" presetClass="entr" presetSubtype="1" fill="hold" grpId="0" nodeType="withEffect">
                                  <p:stCondLst>
                                    <p:cond delay="0"/>
                                  </p:stCondLst>
                                  <p:iterate type="lt">
                                    <p:tmPct val="100000"/>
                                  </p:iterate>
                                  <p:childTnLst>
                                    <p:set>
                                      <p:cBhvr>
                                        <p:cTn id="15" dur="1" fill="hold">
                                          <p:stCondLst>
                                            <p:cond delay="0"/>
                                          </p:stCondLst>
                                        </p:cTn>
                                        <p:tgtEl>
                                          <p:spTgt spid="98307">
                                            <p:txEl>
                                              <p:pRg st="3" end="3"/>
                                            </p:txEl>
                                          </p:spTgt>
                                        </p:tgtEl>
                                        <p:attrNameLst>
                                          <p:attrName>style.visibility</p:attrName>
                                        </p:attrNameLst>
                                      </p:cBhvr>
                                      <p:to>
                                        <p:strVal val="visible"/>
                                      </p:to>
                                    </p:set>
                                    <p:animEffect transition="in" filter="wipe(up)">
                                      <p:cBhvr>
                                        <p:cTn id="16" dur="75"/>
                                        <p:tgtEl>
                                          <p:spTgt spid="98307">
                                            <p:txEl>
                                              <p:pRg st="3" end="3"/>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par>
                                <p:cTn id="17" presetID="22" presetClass="entr" presetSubtype="1" fill="hold" grpId="0" nodeType="withEffect">
                                  <p:stCondLst>
                                    <p:cond delay="0"/>
                                  </p:stCondLst>
                                  <p:iterate type="lt">
                                    <p:tmPct val="100000"/>
                                  </p:iterate>
                                  <p:childTnLst>
                                    <p:set>
                                      <p:cBhvr>
                                        <p:cTn id="18" dur="1" fill="hold">
                                          <p:stCondLst>
                                            <p:cond delay="0"/>
                                          </p:stCondLst>
                                        </p:cTn>
                                        <p:tgtEl>
                                          <p:spTgt spid="98307">
                                            <p:txEl>
                                              <p:pRg st="4" end="4"/>
                                            </p:txEl>
                                          </p:spTgt>
                                        </p:tgtEl>
                                        <p:attrNameLst>
                                          <p:attrName>style.visibility</p:attrName>
                                        </p:attrNameLst>
                                      </p:cBhvr>
                                      <p:to>
                                        <p:strVal val="visible"/>
                                      </p:to>
                                    </p:set>
                                    <p:animEffect transition="in" filter="wipe(up)">
                                      <p:cBhvr>
                                        <p:cTn id="19" dur="75"/>
                                        <p:tgtEl>
                                          <p:spTgt spid="98307">
                                            <p:txEl>
                                              <p:pRg st="4" end="4"/>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par>
                                <p:cTn id="20" presetID="22" presetClass="entr" presetSubtype="1" fill="hold" grpId="0" nodeType="withEffect">
                                  <p:stCondLst>
                                    <p:cond delay="0"/>
                                  </p:stCondLst>
                                  <p:iterate type="lt">
                                    <p:tmPct val="100000"/>
                                  </p:iterate>
                                  <p:childTnLst>
                                    <p:set>
                                      <p:cBhvr>
                                        <p:cTn id="21" dur="1" fill="hold">
                                          <p:stCondLst>
                                            <p:cond delay="0"/>
                                          </p:stCondLst>
                                        </p:cTn>
                                        <p:tgtEl>
                                          <p:spTgt spid="98307">
                                            <p:txEl>
                                              <p:pRg st="5" end="5"/>
                                            </p:txEl>
                                          </p:spTgt>
                                        </p:tgtEl>
                                        <p:attrNameLst>
                                          <p:attrName>style.visibility</p:attrName>
                                        </p:attrNameLst>
                                      </p:cBhvr>
                                      <p:to>
                                        <p:strVal val="visible"/>
                                      </p:to>
                                    </p:set>
                                    <p:animEffect transition="in" filter="wipe(up)">
                                      <p:cBhvr>
                                        <p:cTn id="22" dur="75"/>
                                        <p:tgtEl>
                                          <p:spTgt spid="98307">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par>
                                <p:cTn id="23" presetID="22" presetClass="entr" presetSubtype="1" fill="hold" grpId="0" nodeType="withEffect">
                                  <p:stCondLst>
                                    <p:cond delay="0"/>
                                  </p:stCondLst>
                                  <p:iterate type="lt">
                                    <p:tmPct val="100000"/>
                                  </p:iterate>
                                  <p:childTnLst>
                                    <p:set>
                                      <p:cBhvr>
                                        <p:cTn id="24" dur="1" fill="hold">
                                          <p:stCondLst>
                                            <p:cond delay="0"/>
                                          </p:stCondLst>
                                        </p:cTn>
                                        <p:tgtEl>
                                          <p:spTgt spid="98307">
                                            <p:txEl>
                                              <p:pRg st="6" end="6"/>
                                            </p:txEl>
                                          </p:spTgt>
                                        </p:tgtEl>
                                        <p:attrNameLst>
                                          <p:attrName>style.visibility</p:attrName>
                                        </p:attrNameLst>
                                      </p:cBhvr>
                                      <p:to>
                                        <p:strVal val="visible"/>
                                      </p:to>
                                    </p:set>
                                    <p:animEffect transition="in" filter="wipe(up)">
                                      <p:cBhvr>
                                        <p:cTn id="25" dur="75"/>
                                        <p:tgtEl>
                                          <p:spTgt spid="98307">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par>
                                <p:cTn id="26" presetID="22" presetClass="entr" presetSubtype="1" fill="hold" grpId="0" nodeType="withEffect">
                                  <p:stCondLst>
                                    <p:cond delay="0"/>
                                  </p:stCondLst>
                                  <p:iterate type="lt">
                                    <p:tmPct val="100000"/>
                                  </p:iterate>
                                  <p:childTnLst>
                                    <p:set>
                                      <p:cBhvr>
                                        <p:cTn id="27" dur="1" fill="hold">
                                          <p:stCondLst>
                                            <p:cond delay="0"/>
                                          </p:stCondLst>
                                        </p:cTn>
                                        <p:tgtEl>
                                          <p:spTgt spid="98307">
                                            <p:txEl>
                                              <p:pRg st="7" end="7"/>
                                            </p:txEl>
                                          </p:spTgt>
                                        </p:tgtEl>
                                        <p:attrNameLst>
                                          <p:attrName>style.visibility</p:attrName>
                                        </p:attrNameLst>
                                      </p:cBhvr>
                                      <p:to>
                                        <p:strVal val="visible"/>
                                      </p:to>
                                    </p:set>
                                    <p:animEffect transition="in" filter="wipe(up)">
                                      <p:cBhvr>
                                        <p:cTn id="28" dur="75"/>
                                        <p:tgtEl>
                                          <p:spTgt spid="98307">
                                            <p:txEl>
                                              <p:pRg st="7" end="7"/>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par>
                                <p:cTn id="29" presetID="22" presetClass="entr" presetSubtype="1" fill="hold" grpId="0" nodeType="withEffect">
                                  <p:stCondLst>
                                    <p:cond delay="0"/>
                                  </p:stCondLst>
                                  <p:iterate type="lt">
                                    <p:tmPct val="100000"/>
                                  </p:iterate>
                                  <p:childTnLst>
                                    <p:set>
                                      <p:cBhvr>
                                        <p:cTn id="30" dur="1" fill="hold">
                                          <p:stCondLst>
                                            <p:cond delay="0"/>
                                          </p:stCondLst>
                                        </p:cTn>
                                        <p:tgtEl>
                                          <p:spTgt spid="98307">
                                            <p:txEl>
                                              <p:pRg st="8" end="8"/>
                                            </p:txEl>
                                          </p:spTgt>
                                        </p:tgtEl>
                                        <p:attrNameLst>
                                          <p:attrName>style.visibility</p:attrName>
                                        </p:attrNameLst>
                                      </p:cBhvr>
                                      <p:to>
                                        <p:strVal val="visible"/>
                                      </p:to>
                                    </p:set>
                                    <p:animEffect transition="in" filter="wipe(up)">
                                      <p:cBhvr>
                                        <p:cTn id="31" dur="75"/>
                                        <p:tgtEl>
                                          <p:spTgt spid="98307">
                                            <p:txEl>
                                              <p:pRg st="8" end="8"/>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par>
                                <p:cTn id="32" presetID="22" presetClass="entr" presetSubtype="1" fill="hold" grpId="0" nodeType="withEffect">
                                  <p:stCondLst>
                                    <p:cond delay="0"/>
                                  </p:stCondLst>
                                  <p:iterate type="lt">
                                    <p:tmPct val="100000"/>
                                  </p:iterate>
                                  <p:childTnLst>
                                    <p:set>
                                      <p:cBhvr>
                                        <p:cTn id="33" dur="1" fill="hold">
                                          <p:stCondLst>
                                            <p:cond delay="0"/>
                                          </p:stCondLst>
                                        </p:cTn>
                                        <p:tgtEl>
                                          <p:spTgt spid="98307">
                                            <p:txEl>
                                              <p:pRg st="9" end="9"/>
                                            </p:txEl>
                                          </p:spTgt>
                                        </p:tgtEl>
                                        <p:attrNameLst>
                                          <p:attrName>style.visibility</p:attrName>
                                        </p:attrNameLst>
                                      </p:cBhvr>
                                      <p:to>
                                        <p:strVal val="visible"/>
                                      </p:to>
                                    </p:set>
                                    <p:animEffect transition="in" filter="wipe(up)">
                                      <p:cBhvr>
                                        <p:cTn id="34" dur="75"/>
                                        <p:tgtEl>
                                          <p:spTgt spid="98307">
                                            <p:txEl>
                                              <p:pRg st="9" end="9"/>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2" name="type.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100000"/>
                                  </p:iterate>
                                  <p:childTnLst>
                                    <p:set>
                                      <p:cBhvr>
                                        <p:cTn id="38" dur="1" fill="hold">
                                          <p:stCondLst>
                                            <p:cond delay="0"/>
                                          </p:stCondLst>
                                        </p:cTn>
                                        <p:tgtEl>
                                          <p:spTgt spid="98308">
                                            <p:txEl>
                                              <p:pRg st="0" end="0"/>
                                            </p:txEl>
                                          </p:spTgt>
                                        </p:tgtEl>
                                        <p:attrNameLst>
                                          <p:attrName>style.visibility</p:attrName>
                                        </p:attrNameLst>
                                      </p:cBhvr>
                                      <p:to>
                                        <p:strVal val="visible"/>
                                      </p:to>
                                    </p:set>
                                    <p:animEffect transition="in" filter="wipe(up)">
                                      <p:cBhvr>
                                        <p:cTn id="39" dur="75"/>
                                        <p:tgtEl>
                                          <p:spTgt spid="9830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2" name="type.wav"/>
                                        </p:tgtEl>
                                      </p:cMediaNode>
                                    </p:audio>
                                  </p:subTnLst>
                                </p:cTn>
                              </p:par>
                              <p:par>
                                <p:cTn id="40" presetID="22" presetClass="entr" presetSubtype="1" fill="hold" grpId="0" nodeType="withEffect">
                                  <p:stCondLst>
                                    <p:cond delay="0"/>
                                  </p:stCondLst>
                                  <p:iterate type="lt">
                                    <p:tmPct val="100000"/>
                                  </p:iterate>
                                  <p:childTnLst>
                                    <p:set>
                                      <p:cBhvr>
                                        <p:cTn id="41" dur="1" fill="hold">
                                          <p:stCondLst>
                                            <p:cond delay="0"/>
                                          </p:stCondLst>
                                        </p:cTn>
                                        <p:tgtEl>
                                          <p:spTgt spid="98308">
                                            <p:txEl>
                                              <p:pRg st="1" end="1"/>
                                            </p:txEl>
                                          </p:spTgt>
                                        </p:tgtEl>
                                        <p:attrNameLst>
                                          <p:attrName>style.visibility</p:attrName>
                                        </p:attrNameLst>
                                      </p:cBhvr>
                                      <p:to>
                                        <p:strVal val="visible"/>
                                      </p:to>
                                    </p:set>
                                    <p:animEffect transition="in" filter="wipe(up)">
                                      <p:cBhvr>
                                        <p:cTn id="42" dur="75"/>
                                        <p:tgtEl>
                                          <p:spTgt spid="98308">
                                            <p:txEl>
                                              <p:pRg st="1" end="1"/>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par>
                                <p:cTn id="43" presetID="22" presetClass="entr" presetSubtype="1" fill="hold" grpId="0" nodeType="withEffect">
                                  <p:stCondLst>
                                    <p:cond delay="0"/>
                                  </p:stCondLst>
                                  <p:iterate type="lt">
                                    <p:tmPct val="100000"/>
                                  </p:iterate>
                                  <p:childTnLst>
                                    <p:set>
                                      <p:cBhvr>
                                        <p:cTn id="44" dur="1" fill="hold">
                                          <p:stCondLst>
                                            <p:cond delay="0"/>
                                          </p:stCondLst>
                                        </p:cTn>
                                        <p:tgtEl>
                                          <p:spTgt spid="98308">
                                            <p:txEl>
                                              <p:pRg st="2" end="2"/>
                                            </p:txEl>
                                          </p:spTgt>
                                        </p:tgtEl>
                                        <p:attrNameLst>
                                          <p:attrName>style.visibility</p:attrName>
                                        </p:attrNameLst>
                                      </p:cBhvr>
                                      <p:to>
                                        <p:strVal val="visible"/>
                                      </p:to>
                                    </p:set>
                                    <p:animEffect transition="in" filter="wipe(up)">
                                      <p:cBhvr>
                                        <p:cTn id="45" dur="75"/>
                                        <p:tgtEl>
                                          <p:spTgt spid="98308">
                                            <p:txEl>
                                              <p:pRg st="2" end="2"/>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2" name="type.wav"/>
                                        </p:tgtEl>
                                      </p:cMediaNode>
                                    </p:audio>
                                  </p:subTnLst>
                                </p:cTn>
                              </p:par>
                              <p:par>
                                <p:cTn id="46" presetID="22" presetClass="entr" presetSubtype="1" fill="hold" grpId="0" nodeType="withEffect">
                                  <p:stCondLst>
                                    <p:cond delay="0"/>
                                  </p:stCondLst>
                                  <p:iterate type="lt">
                                    <p:tmPct val="100000"/>
                                  </p:iterate>
                                  <p:childTnLst>
                                    <p:set>
                                      <p:cBhvr>
                                        <p:cTn id="47" dur="1" fill="hold">
                                          <p:stCondLst>
                                            <p:cond delay="0"/>
                                          </p:stCondLst>
                                        </p:cTn>
                                        <p:tgtEl>
                                          <p:spTgt spid="98308">
                                            <p:txEl>
                                              <p:pRg st="3" end="3"/>
                                            </p:txEl>
                                          </p:spTgt>
                                        </p:tgtEl>
                                        <p:attrNameLst>
                                          <p:attrName>style.visibility</p:attrName>
                                        </p:attrNameLst>
                                      </p:cBhvr>
                                      <p:to>
                                        <p:strVal val="visible"/>
                                      </p:to>
                                    </p:set>
                                    <p:animEffect transition="in" filter="wipe(up)">
                                      <p:cBhvr>
                                        <p:cTn id="48" dur="75"/>
                                        <p:tgtEl>
                                          <p:spTgt spid="98308">
                                            <p:txEl>
                                              <p:pRg st="3" end="3"/>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2" name="type.wav"/>
                                        </p:tgtEl>
                                      </p:cMediaNode>
                                    </p:audio>
                                  </p:subTnLst>
                                </p:cTn>
                              </p:par>
                              <p:par>
                                <p:cTn id="49" presetID="22" presetClass="entr" presetSubtype="1" fill="hold" grpId="0" nodeType="withEffect">
                                  <p:stCondLst>
                                    <p:cond delay="0"/>
                                  </p:stCondLst>
                                  <p:iterate type="lt">
                                    <p:tmPct val="100000"/>
                                  </p:iterate>
                                  <p:childTnLst>
                                    <p:set>
                                      <p:cBhvr>
                                        <p:cTn id="50" dur="1" fill="hold">
                                          <p:stCondLst>
                                            <p:cond delay="0"/>
                                          </p:stCondLst>
                                        </p:cTn>
                                        <p:tgtEl>
                                          <p:spTgt spid="98308">
                                            <p:txEl>
                                              <p:pRg st="4" end="4"/>
                                            </p:txEl>
                                          </p:spTgt>
                                        </p:tgtEl>
                                        <p:attrNameLst>
                                          <p:attrName>style.visibility</p:attrName>
                                        </p:attrNameLst>
                                      </p:cBhvr>
                                      <p:to>
                                        <p:strVal val="visible"/>
                                      </p:to>
                                    </p:set>
                                    <p:animEffect transition="in" filter="wipe(up)">
                                      <p:cBhvr>
                                        <p:cTn id="51" dur="75"/>
                                        <p:tgtEl>
                                          <p:spTgt spid="98308">
                                            <p:txEl>
                                              <p:pRg st="4" end="4"/>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2" name="type.wav"/>
                                        </p:tgtEl>
                                      </p:cMediaNode>
                                    </p:audio>
                                  </p:subTnLst>
                                </p:cTn>
                              </p:par>
                              <p:par>
                                <p:cTn id="52" presetID="22" presetClass="entr" presetSubtype="1" fill="hold" grpId="0" nodeType="withEffect">
                                  <p:stCondLst>
                                    <p:cond delay="0"/>
                                  </p:stCondLst>
                                  <p:iterate type="lt">
                                    <p:tmPct val="100000"/>
                                  </p:iterate>
                                  <p:childTnLst>
                                    <p:set>
                                      <p:cBhvr>
                                        <p:cTn id="53" dur="1" fill="hold">
                                          <p:stCondLst>
                                            <p:cond delay="0"/>
                                          </p:stCondLst>
                                        </p:cTn>
                                        <p:tgtEl>
                                          <p:spTgt spid="98308">
                                            <p:txEl>
                                              <p:pRg st="5" end="5"/>
                                            </p:txEl>
                                          </p:spTgt>
                                        </p:tgtEl>
                                        <p:attrNameLst>
                                          <p:attrName>style.visibility</p:attrName>
                                        </p:attrNameLst>
                                      </p:cBhvr>
                                      <p:to>
                                        <p:strVal val="visible"/>
                                      </p:to>
                                    </p:set>
                                    <p:animEffect transition="in" filter="wipe(up)">
                                      <p:cBhvr>
                                        <p:cTn id="54" dur="75"/>
                                        <p:tgtEl>
                                          <p:spTgt spid="98308">
                                            <p:txEl>
                                              <p:pRg st="5" end="5"/>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2" name="type.wav"/>
                                        </p:tgtEl>
                                      </p:cMediaNode>
                                    </p:audio>
                                  </p:subTnLst>
                                </p:cTn>
                              </p:par>
                              <p:par>
                                <p:cTn id="55" presetID="22" presetClass="entr" presetSubtype="1" fill="hold" grpId="0" nodeType="withEffect">
                                  <p:stCondLst>
                                    <p:cond delay="0"/>
                                  </p:stCondLst>
                                  <p:iterate type="lt">
                                    <p:tmPct val="100000"/>
                                  </p:iterate>
                                  <p:childTnLst>
                                    <p:set>
                                      <p:cBhvr>
                                        <p:cTn id="56" dur="1" fill="hold">
                                          <p:stCondLst>
                                            <p:cond delay="0"/>
                                          </p:stCondLst>
                                        </p:cTn>
                                        <p:tgtEl>
                                          <p:spTgt spid="98308">
                                            <p:txEl>
                                              <p:pRg st="6" end="6"/>
                                            </p:txEl>
                                          </p:spTgt>
                                        </p:tgtEl>
                                        <p:attrNameLst>
                                          <p:attrName>style.visibility</p:attrName>
                                        </p:attrNameLst>
                                      </p:cBhvr>
                                      <p:to>
                                        <p:strVal val="visible"/>
                                      </p:to>
                                    </p:set>
                                    <p:animEffect transition="in" filter="wipe(up)">
                                      <p:cBhvr>
                                        <p:cTn id="57" dur="75"/>
                                        <p:tgtEl>
                                          <p:spTgt spid="98308">
                                            <p:txEl>
                                              <p:pRg st="6" end="6"/>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2" name="type.wav"/>
                                        </p:tgtEl>
                                      </p:cMediaNode>
                                    </p:audio>
                                  </p:subTnLst>
                                </p:cTn>
                              </p:par>
                              <p:par>
                                <p:cTn id="58" presetID="22" presetClass="entr" presetSubtype="1" fill="hold" grpId="0" nodeType="withEffect">
                                  <p:stCondLst>
                                    <p:cond delay="0"/>
                                  </p:stCondLst>
                                  <p:iterate type="lt">
                                    <p:tmPct val="100000"/>
                                  </p:iterate>
                                  <p:childTnLst>
                                    <p:set>
                                      <p:cBhvr>
                                        <p:cTn id="59" dur="1" fill="hold">
                                          <p:stCondLst>
                                            <p:cond delay="0"/>
                                          </p:stCondLst>
                                        </p:cTn>
                                        <p:tgtEl>
                                          <p:spTgt spid="98308">
                                            <p:txEl>
                                              <p:pRg st="7" end="7"/>
                                            </p:txEl>
                                          </p:spTgt>
                                        </p:tgtEl>
                                        <p:attrNameLst>
                                          <p:attrName>style.visibility</p:attrName>
                                        </p:attrNameLst>
                                      </p:cBhvr>
                                      <p:to>
                                        <p:strVal val="visible"/>
                                      </p:to>
                                    </p:set>
                                    <p:animEffect transition="in" filter="wipe(up)">
                                      <p:cBhvr>
                                        <p:cTn id="60" dur="75"/>
                                        <p:tgtEl>
                                          <p:spTgt spid="98308">
                                            <p:txEl>
                                              <p:pRg st="7" end="7"/>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2" name="type.wav"/>
                                        </p:tgtEl>
                                      </p:cMediaNode>
                                    </p:audio>
                                  </p:subTnLst>
                                </p:cTn>
                              </p:par>
                              <p:par>
                                <p:cTn id="61" presetID="22" presetClass="entr" presetSubtype="1" fill="hold" grpId="0" nodeType="withEffect">
                                  <p:stCondLst>
                                    <p:cond delay="0"/>
                                  </p:stCondLst>
                                  <p:iterate type="lt">
                                    <p:tmPct val="100000"/>
                                  </p:iterate>
                                  <p:childTnLst>
                                    <p:set>
                                      <p:cBhvr>
                                        <p:cTn id="62" dur="1" fill="hold">
                                          <p:stCondLst>
                                            <p:cond delay="0"/>
                                          </p:stCondLst>
                                        </p:cTn>
                                        <p:tgtEl>
                                          <p:spTgt spid="98308">
                                            <p:txEl>
                                              <p:pRg st="8" end="8"/>
                                            </p:txEl>
                                          </p:spTgt>
                                        </p:tgtEl>
                                        <p:attrNameLst>
                                          <p:attrName>style.visibility</p:attrName>
                                        </p:attrNameLst>
                                      </p:cBhvr>
                                      <p:to>
                                        <p:strVal val="visible"/>
                                      </p:to>
                                    </p:set>
                                    <p:animEffect transition="in" filter="wipe(up)">
                                      <p:cBhvr>
                                        <p:cTn id="63" dur="75"/>
                                        <p:tgtEl>
                                          <p:spTgt spid="98308">
                                            <p:txEl>
                                              <p:pRg st="8" end="8"/>
                                            </p:txEl>
                                          </p:spTgt>
                                        </p:tgtEl>
                                      </p:cBhvr>
                                    </p:animEffect>
                                  </p:childTnLst>
                                  <p:subTnLst>
                                    <p:audio>
                                      <p:cMediaNode>
                                        <p:cTn display="0" masterRel="sameClick">
                                          <p:stCondLst>
                                            <p:cond evt="begin" delay="0">
                                              <p:tn val="61"/>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P spid="98308"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sz="half" idx="1"/>
          </p:nvPr>
        </p:nvSpPr>
        <p:spPr>
          <a:xfrm>
            <a:off x="0" y="1847850"/>
            <a:ext cx="4914900" cy="4667250"/>
          </a:xfrm>
        </p:spPr>
        <p:txBody>
          <a:bodyPr>
            <a:normAutofit lnSpcReduction="10000"/>
          </a:bodyPr>
          <a:lstStyle/>
          <a:p>
            <a:pPr lvl="1">
              <a:lnSpc>
                <a:spcPct val="90000"/>
              </a:lnSpc>
            </a:pPr>
            <a:r>
              <a:rPr lang="en-US" sz="2800"/>
              <a:t>3M transparent tape</a:t>
            </a:r>
          </a:p>
          <a:p>
            <a:pPr lvl="1">
              <a:lnSpc>
                <a:spcPct val="90000"/>
              </a:lnSpc>
            </a:pPr>
            <a:r>
              <a:rPr lang="en-US" sz="2800"/>
              <a:t>Ependorf combo tips</a:t>
            </a:r>
          </a:p>
          <a:p>
            <a:pPr lvl="1">
              <a:lnSpc>
                <a:spcPct val="90000"/>
              </a:lnSpc>
            </a:pPr>
            <a:r>
              <a:rPr lang="en-US" sz="2800"/>
              <a:t>Pipette tips</a:t>
            </a:r>
          </a:p>
          <a:p>
            <a:pPr lvl="1">
              <a:lnSpc>
                <a:spcPct val="90000"/>
              </a:lnSpc>
            </a:pPr>
            <a:r>
              <a:rPr lang="en-US" sz="2800"/>
              <a:t>Parafilm</a:t>
            </a:r>
          </a:p>
          <a:p>
            <a:pPr lvl="1">
              <a:lnSpc>
                <a:spcPct val="90000"/>
              </a:lnSpc>
            </a:pPr>
            <a:r>
              <a:rPr lang="en-US" sz="2800"/>
              <a:t>Sed-rate tubes</a:t>
            </a:r>
          </a:p>
          <a:p>
            <a:pPr lvl="1">
              <a:lnSpc>
                <a:spcPct val="90000"/>
              </a:lnSpc>
            </a:pPr>
            <a:r>
              <a:rPr lang="en-US" sz="2800"/>
              <a:t>Vacutainer holders</a:t>
            </a:r>
          </a:p>
          <a:p>
            <a:pPr lvl="1">
              <a:lnSpc>
                <a:spcPct val="90000"/>
              </a:lnSpc>
            </a:pPr>
            <a:r>
              <a:rPr lang="en-US" sz="2800"/>
              <a:t>10cc, 20cc syringes</a:t>
            </a:r>
          </a:p>
          <a:p>
            <a:pPr lvl="1">
              <a:lnSpc>
                <a:spcPct val="90000"/>
              </a:lnSpc>
            </a:pPr>
            <a:r>
              <a:rPr lang="en-US" sz="2800"/>
              <a:t>Stopper on monoject tubes</a:t>
            </a:r>
          </a:p>
          <a:p>
            <a:pPr lvl="1">
              <a:lnSpc>
                <a:spcPct val="90000"/>
              </a:lnSpc>
            </a:pPr>
            <a:endParaRPr lang="en-US" sz="2800"/>
          </a:p>
          <a:p>
            <a:pPr lvl="1">
              <a:lnSpc>
                <a:spcPct val="90000"/>
              </a:lnSpc>
            </a:pPr>
            <a:endParaRPr lang="en-US" sz="2800"/>
          </a:p>
        </p:txBody>
      </p:sp>
      <p:sp>
        <p:nvSpPr>
          <p:cNvPr id="99331" name="Rectangle 3"/>
          <p:cNvSpPr>
            <a:spLocks noGrp="1" noChangeArrowheads="1"/>
          </p:cNvSpPr>
          <p:nvPr>
            <p:ph sz="half" idx="2"/>
          </p:nvPr>
        </p:nvSpPr>
        <p:spPr>
          <a:xfrm>
            <a:off x="4648200" y="1752600"/>
            <a:ext cx="4495800" cy="4248150"/>
          </a:xfrm>
        </p:spPr>
        <p:txBody>
          <a:bodyPr>
            <a:normAutofit lnSpcReduction="10000"/>
          </a:bodyPr>
          <a:lstStyle/>
          <a:p>
            <a:pPr lvl="1">
              <a:lnSpc>
                <a:spcPct val="90000"/>
              </a:lnSpc>
            </a:pPr>
            <a:endParaRPr lang="en-US" sz="2800"/>
          </a:p>
          <a:p>
            <a:pPr lvl="1">
              <a:lnSpc>
                <a:spcPct val="90000"/>
              </a:lnSpc>
            </a:pPr>
            <a:r>
              <a:rPr lang="en-US" sz="2800"/>
              <a:t>Needle banks</a:t>
            </a:r>
          </a:p>
          <a:p>
            <a:pPr lvl="1">
              <a:lnSpc>
                <a:spcPct val="90000"/>
              </a:lnSpc>
            </a:pPr>
            <a:r>
              <a:rPr lang="en-US" sz="2800"/>
              <a:t>Beral transfer pipettes</a:t>
            </a:r>
          </a:p>
          <a:p>
            <a:pPr lvl="1">
              <a:lnSpc>
                <a:spcPct val="90000"/>
              </a:lnSpc>
            </a:pPr>
            <a:r>
              <a:rPr lang="en-US" sz="2800"/>
              <a:t>UA cap, tubes, pipettes, V-tech Brand</a:t>
            </a:r>
          </a:p>
          <a:p>
            <a:pPr lvl="1">
              <a:lnSpc>
                <a:spcPct val="90000"/>
              </a:lnSpc>
            </a:pPr>
            <a:r>
              <a:rPr lang="en-US" sz="2800"/>
              <a:t>Fisher brand serum filters</a:t>
            </a:r>
          </a:p>
          <a:p>
            <a:pPr lvl="1">
              <a:lnSpc>
                <a:spcPct val="90000"/>
              </a:lnSpc>
            </a:pPr>
            <a:r>
              <a:rPr lang="en-US" sz="2800"/>
              <a:t>UA test strips</a:t>
            </a:r>
          </a:p>
          <a:p>
            <a:pPr lvl="1">
              <a:lnSpc>
                <a:spcPct val="90000"/>
              </a:lnSpc>
            </a:pPr>
            <a:r>
              <a:rPr lang="en-US" sz="2800"/>
              <a:t>TDX sample cups</a:t>
            </a:r>
          </a:p>
          <a:p>
            <a:pPr>
              <a:lnSpc>
                <a:spcPct val="90000"/>
              </a:lnSpc>
            </a:pPr>
            <a:endParaRPr lang="en-US"/>
          </a:p>
        </p:txBody>
      </p:sp>
      <p:sp>
        <p:nvSpPr>
          <p:cNvPr id="99333" name="Rectangle 5"/>
          <p:cNvSpPr>
            <a:spLocks noChangeArrowheads="1"/>
          </p:cNvSpPr>
          <p:nvPr/>
        </p:nvSpPr>
        <p:spPr bwMode="auto">
          <a:xfrm>
            <a:off x="0" y="495300"/>
            <a:ext cx="9144000" cy="1143000"/>
          </a:xfrm>
          <a:prstGeom prst="rect">
            <a:avLst/>
          </a:prstGeom>
          <a:noFill/>
          <a:ln w="9525">
            <a:noFill/>
            <a:miter lim="800000"/>
            <a:headEnd/>
            <a:tailEnd/>
          </a:ln>
          <a:effectLst/>
        </p:spPr>
        <p:txBody>
          <a:bodyPr anchor="ctr"/>
          <a:lstStyle/>
          <a:p>
            <a:pPr algn="ctr"/>
            <a:r>
              <a:rPr lang="en-US" sz="4400" b="1">
                <a:solidFill>
                  <a:srgbClr val="FF9900"/>
                </a:solidFill>
              </a:rPr>
              <a:t>LATEX PRECAUTIONS PLAN</a:t>
            </a:r>
            <a:br>
              <a:rPr lang="en-US" sz="4400" b="1">
                <a:solidFill>
                  <a:srgbClr val="FF9900"/>
                </a:solidFill>
              </a:rPr>
            </a:br>
            <a:r>
              <a:rPr lang="en-US" sz="4400" b="1">
                <a:solidFill>
                  <a:srgbClr val="FF9900"/>
                </a:solidFill>
              </a:rPr>
              <a:t>Some items that contain Latex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99330">
                                            <p:txEl>
                                              <p:pRg st="0" end="0"/>
                                            </p:txEl>
                                          </p:spTgt>
                                        </p:tgtEl>
                                        <p:attrNameLst>
                                          <p:attrName>style.visibility</p:attrName>
                                        </p:attrNameLst>
                                      </p:cBhvr>
                                      <p:to>
                                        <p:strVal val="visible"/>
                                      </p:to>
                                    </p:set>
                                    <p:animEffect transition="in" filter="wipe(up)">
                                      <p:cBhvr>
                                        <p:cTn id="7" dur="75"/>
                                        <p:tgtEl>
                                          <p:spTgt spid="993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8" presetID="22" presetClass="entr" presetSubtype="1" fill="hold" grpId="0" nodeType="withEffect">
                                  <p:stCondLst>
                                    <p:cond delay="0"/>
                                  </p:stCondLst>
                                  <p:iterate type="lt">
                                    <p:tmPct val="100000"/>
                                  </p:iterate>
                                  <p:childTnLst>
                                    <p:set>
                                      <p:cBhvr>
                                        <p:cTn id="9" dur="1" fill="hold">
                                          <p:stCondLst>
                                            <p:cond delay="0"/>
                                          </p:stCondLst>
                                        </p:cTn>
                                        <p:tgtEl>
                                          <p:spTgt spid="99330">
                                            <p:txEl>
                                              <p:pRg st="1" end="1"/>
                                            </p:txEl>
                                          </p:spTgt>
                                        </p:tgtEl>
                                        <p:attrNameLst>
                                          <p:attrName>style.visibility</p:attrName>
                                        </p:attrNameLst>
                                      </p:cBhvr>
                                      <p:to>
                                        <p:strVal val="visible"/>
                                      </p:to>
                                    </p:set>
                                    <p:animEffect transition="in" filter="wipe(up)">
                                      <p:cBhvr>
                                        <p:cTn id="10" dur="75"/>
                                        <p:tgtEl>
                                          <p:spTgt spid="99330">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2" name="type.wav"/>
                                        </p:tgtEl>
                                      </p:cMediaNode>
                                    </p:audio>
                                  </p:subTnLst>
                                </p:cTn>
                              </p:par>
                              <p:par>
                                <p:cTn id="11" presetID="22" presetClass="entr" presetSubtype="1" fill="hold" grpId="0" nodeType="withEffect">
                                  <p:stCondLst>
                                    <p:cond delay="0"/>
                                  </p:stCondLst>
                                  <p:iterate type="lt">
                                    <p:tmPct val="100000"/>
                                  </p:iterate>
                                  <p:childTnLst>
                                    <p:set>
                                      <p:cBhvr>
                                        <p:cTn id="12" dur="1" fill="hold">
                                          <p:stCondLst>
                                            <p:cond delay="0"/>
                                          </p:stCondLst>
                                        </p:cTn>
                                        <p:tgtEl>
                                          <p:spTgt spid="99330">
                                            <p:txEl>
                                              <p:pRg st="2" end="2"/>
                                            </p:txEl>
                                          </p:spTgt>
                                        </p:tgtEl>
                                        <p:attrNameLst>
                                          <p:attrName>style.visibility</p:attrName>
                                        </p:attrNameLst>
                                      </p:cBhvr>
                                      <p:to>
                                        <p:strVal val="visible"/>
                                      </p:to>
                                    </p:set>
                                    <p:animEffect transition="in" filter="wipe(up)">
                                      <p:cBhvr>
                                        <p:cTn id="13" dur="75"/>
                                        <p:tgtEl>
                                          <p:spTgt spid="99330">
                                            <p:txEl>
                                              <p:pRg st="2" end="2"/>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par>
                                <p:cTn id="14" presetID="22" presetClass="entr" presetSubtype="1" fill="hold" grpId="0" nodeType="withEffect">
                                  <p:stCondLst>
                                    <p:cond delay="0"/>
                                  </p:stCondLst>
                                  <p:iterate type="lt">
                                    <p:tmPct val="100000"/>
                                  </p:iterate>
                                  <p:childTnLst>
                                    <p:set>
                                      <p:cBhvr>
                                        <p:cTn id="15" dur="1" fill="hold">
                                          <p:stCondLst>
                                            <p:cond delay="0"/>
                                          </p:stCondLst>
                                        </p:cTn>
                                        <p:tgtEl>
                                          <p:spTgt spid="99330">
                                            <p:txEl>
                                              <p:pRg st="3" end="3"/>
                                            </p:txEl>
                                          </p:spTgt>
                                        </p:tgtEl>
                                        <p:attrNameLst>
                                          <p:attrName>style.visibility</p:attrName>
                                        </p:attrNameLst>
                                      </p:cBhvr>
                                      <p:to>
                                        <p:strVal val="visible"/>
                                      </p:to>
                                    </p:set>
                                    <p:animEffect transition="in" filter="wipe(up)">
                                      <p:cBhvr>
                                        <p:cTn id="16" dur="75"/>
                                        <p:tgtEl>
                                          <p:spTgt spid="99330">
                                            <p:txEl>
                                              <p:pRg st="3" end="3"/>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par>
                                <p:cTn id="17" presetID="22" presetClass="entr" presetSubtype="1" fill="hold" grpId="0" nodeType="withEffect">
                                  <p:stCondLst>
                                    <p:cond delay="0"/>
                                  </p:stCondLst>
                                  <p:iterate type="lt">
                                    <p:tmPct val="100000"/>
                                  </p:iterate>
                                  <p:childTnLst>
                                    <p:set>
                                      <p:cBhvr>
                                        <p:cTn id="18" dur="1" fill="hold">
                                          <p:stCondLst>
                                            <p:cond delay="0"/>
                                          </p:stCondLst>
                                        </p:cTn>
                                        <p:tgtEl>
                                          <p:spTgt spid="99330">
                                            <p:txEl>
                                              <p:pRg st="4" end="4"/>
                                            </p:txEl>
                                          </p:spTgt>
                                        </p:tgtEl>
                                        <p:attrNameLst>
                                          <p:attrName>style.visibility</p:attrName>
                                        </p:attrNameLst>
                                      </p:cBhvr>
                                      <p:to>
                                        <p:strVal val="visible"/>
                                      </p:to>
                                    </p:set>
                                    <p:animEffect transition="in" filter="wipe(up)">
                                      <p:cBhvr>
                                        <p:cTn id="19" dur="75"/>
                                        <p:tgtEl>
                                          <p:spTgt spid="99330">
                                            <p:txEl>
                                              <p:pRg st="4" end="4"/>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par>
                                <p:cTn id="20" presetID="22" presetClass="entr" presetSubtype="1" fill="hold" grpId="0" nodeType="withEffect">
                                  <p:stCondLst>
                                    <p:cond delay="0"/>
                                  </p:stCondLst>
                                  <p:iterate type="lt">
                                    <p:tmPct val="100000"/>
                                  </p:iterate>
                                  <p:childTnLst>
                                    <p:set>
                                      <p:cBhvr>
                                        <p:cTn id="21" dur="1" fill="hold">
                                          <p:stCondLst>
                                            <p:cond delay="0"/>
                                          </p:stCondLst>
                                        </p:cTn>
                                        <p:tgtEl>
                                          <p:spTgt spid="99330">
                                            <p:txEl>
                                              <p:pRg st="5" end="5"/>
                                            </p:txEl>
                                          </p:spTgt>
                                        </p:tgtEl>
                                        <p:attrNameLst>
                                          <p:attrName>style.visibility</p:attrName>
                                        </p:attrNameLst>
                                      </p:cBhvr>
                                      <p:to>
                                        <p:strVal val="visible"/>
                                      </p:to>
                                    </p:set>
                                    <p:animEffect transition="in" filter="wipe(up)">
                                      <p:cBhvr>
                                        <p:cTn id="22" dur="75"/>
                                        <p:tgtEl>
                                          <p:spTgt spid="99330">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par>
                                <p:cTn id="23" presetID="22" presetClass="entr" presetSubtype="1" fill="hold" grpId="0" nodeType="withEffect">
                                  <p:stCondLst>
                                    <p:cond delay="0"/>
                                  </p:stCondLst>
                                  <p:iterate type="lt">
                                    <p:tmPct val="100000"/>
                                  </p:iterate>
                                  <p:childTnLst>
                                    <p:set>
                                      <p:cBhvr>
                                        <p:cTn id="24" dur="1" fill="hold">
                                          <p:stCondLst>
                                            <p:cond delay="0"/>
                                          </p:stCondLst>
                                        </p:cTn>
                                        <p:tgtEl>
                                          <p:spTgt spid="99330">
                                            <p:txEl>
                                              <p:pRg st="6" end="6"/>
                                            </p:txEl>
                                          </p:spTgt>
                                        </p:tgtEl>
                                        <p:attrNameLst>
                                          <p:attrName>style.visibility</p:attrName>
                                        </p:attrNameLst>
                                      </p:cBhvr>
                                      <p:to>
                                        <p:strVal val="visible"/>
                                      </p:to>
                                    </p:set>
                                    <p:animEffect transition="in" filter="wipe(up)">
                                      <p:cBhvr>
                                        <p:cTn id="25" dur="75"/>
                                        <p:tgtEl>
                                          <p:spTgt spid="99330">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par>
                                <p:cTn id="26" presetID="22" presetClass="entr" presetSubtype="1" fill="hold" grpId="0" nodeType="withEffect">
                                  <p:stCondLst>
                                    <p:cond delay="0"/>
                                  </p:stCondLst>
                                  <p:iterate type="lt">
                                    <p:tmPct val="100000"/>
                                  </p:iterate>
                                  <p:childTnLst>
                                    <p:set>
                                      <p:cBhvr>
                                        <p:cTn id="27" dur="1" fill="hold">
                                          <p:stCondLst>
                                            <p:cond delay="0"/>
                                          </p:stCondLst>
                                        </p:cTn>
                                        <p:tgtEl>
                                          <p:spTgt spid="99330">
                                            <p:txEl>
                                              <p:pRg st="7" end="7"/>
                                            </p:txEl>
                                          </p:spTgt>
                                        </p:tgtEl>
                                        <p:attrNameLst>
                                          <p:attrName>style.visibility</p:attrName>
                                        </p:attrNameLst>
                                      </p:cBhvr>
                                      <p:to>
                                        <p:strVal val="visible"/>
                                      </p:to>
                                    </p:set>
                                    <p:animEffect transition="in" filter="wipe(up)">
                                      <p:cBhvr>
                                        <p:cTn id="28" dur="75"/>
                                        <p:tgtEl>
                                          <p:spTgt spid="99330">
                                            <p:txEl>
                                              <p:pRg st="7" end="7"/>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type="lt">
                                    <p:tmPct val="100000"/>
                                  </p:iterate>
                                  <p:childTnLst>
                                    <p:set>
                                      <p:cBhvr>
                                        <p:cTn id="32" dur="1" fill="hold">
                                          <p:stCondLst>
                                            <p:cond delay="0"/>
                                          </p:stCondLst>
                                        </p:cTn>
                                        <p:tgtEl>
                                          <p:spTgt spid="99331">
                                            <p:txEl>
                                              <p:pRg st="1" end="1"/>
                                            </p:txEl>
                                          </p:spTgt>
                                        </p:tgtEl>
                                        <p:attrNameLst>
                                          <p:attrName>style.visibility</p:attrName>
                                        </p:attrNameLst>
                                      </p:cBhvr>
                                      <p:to>
                                        <p:strVal val="visible"/>
                                      </p:to>
                                    </p:set>
                                    <p:animEffect transition="in" filter="wipe(up)">
                                      <p:cBhvr>
                                        <p:cTn id="33" dur="75"/>
                                        <p:tgtEl>
                                          <p:spTgt spid="99331">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2" name="type.wav"/>
                                        </p:tgtEl>
                                      </p:cMediaNode>
                                    </p:audio>
                                  </p:subTnLst>
                                </p:cTn>
                              </p:par>
                              <p:par>
                                <p:cTn id="34" presetID="22" presetClass="entr" presetSubtype="1" fill="hold" grpId="0" nodeType="withEffect">
                                  <p:stCondLst>
                                    <p:cond delay="0"/>
                                  </p:stCondLst>
                                  <p:iterate type="lt">
                                    <p:tmPct val="100000"/>
                                  </p:iterate>
                                  <p:childTnLst>
                                    <p:set>
                                      <p:cBhvr>
                                        <p:cTn id="35" dur="1" fill="hold">
                                          <p:stCondLst>
                                            <p:cond delay="0"/>
                                          </p:stCondLst>
                                        </p:cTn>
                                        <p:tgtEl>
                                          <p:spTgt spid="99331">
                                            <p:txEl>
                                              <p:pRg st="2" end="2"/>
                                            </p:txEl>
                                          </p:spTgt>
                                        </p:tgtEl>
                                        <p:attrNameLst>
                                          <p:attrName>style.visibility</p:attrName>
                                        </p:attrNameLst>
                                      </p:cBhvr>
                                      <p:to>
                                        <p:strVal val="visible"/>
                                      </p:to>
                                    </p:set>
                                    <p:animEffect transition="in" filter="wipe(up)">
                                      <p:cBhvr>
                                        <p:cTn id="36" dur="75"/>
                                        <p:tgtEl>
                                          <p:spTgt spid="99331">
                                            <p:txEl>
                                              <p:pRg st="2" end="2"/>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2" name="type.wav"/>
                                        </p:tgtEl>
                                      </p:cMediaNode>
                                    </p:audio>
                                  </p:subTnLst>
                                </p:cTn>
                              </p:par>
                              <p:par>
                                <p:cTn id="37" presetID="22" presetClass="entr" presetSubtype="1" fill="hold" grpId="0" nodeType="withEffect">
                                  <p:stCondLst>
                                    <p:cond delay="0"/>
                                  </p:stCondLst>
                                  <p:iterate type="lt">
                                    <p:tmPct val="100000"/>
                                  </p:iterate>
                                  <p:childTnLst>
                                    <p:set>
                                      <p:cBhvr>
                                        <p:cTn id="38" dur="1" fill="hold">
                                          <p:stCondLst>
                                            <p:cond delay="0"/>
                                          </p:stCondLst>
                                        </p:cTn>
                                        <p:tgtEl>
                                          <p:spTgt spid="99331">
                                            <p:txEl>
                                              <p:pRg st="3" end="3"/>
                                            </p:txEl>
                                          </p:spTgt>
                                        </p:tgtEl>
                                        <p:attrNameLst>
                                          <p:attrName>style.visibility</p:attrName>
                                        </p:attrNameLst>
                                      </p:cBhvr>
                                      <p:to>
                                        <p:strVal val="visible"/>
                                      </p:to>
                                    </p:set>
                                    <p:animEffect transition="in" filter="wipe(up)">
                                      <p:cBhvr>
                                        <p:cTn id="39" dur="75"/>
                                        <p:tgtEl>
                                          <p:spTgt spid="99331">
                                            <p:txEl>
                                              <p:pRg st="3" end="3"/>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2" name="type.wav"/>
                                        </p:tgtEl>
                                      </p:cMediaNode>
                                    </p:audio>
                                  </p:subTnLst>
                                </p:cTn>
                              </p:par>
                              <p:par>
                                <p:cTn id="40" presetID="22" presetClass="entr" presetSubtype="1" fill="hold" grpId="0" nodeType="withEffect">
                                  <p:stCondLst>
                                    <p:cond delay="0"/>
                                  </p:stCondLst>
                                  <p:iterate type="lt">
                                    <p:tmPct val="100000"/>
                                  </p:iterate>
                                  <p:childTnLst>
                                    <p:set>
                                      <p:cBhvr>
                                        <p:cTn id="41" dur="1" fill="hold">
                                          <p:stCondLst>
                                            <p:cond delay="0"/>
                                          </p:stCondLst>
                                        </p:cTn>
                                        <p:tgtEl>
                                          <p:spTgt spid="99331">
                                            <p:txEl>
                                              <p:pRg st="4" end="4"/>
                                            </p:txEl>
                                          </p:spTgt>
                                        </p:tgtEl>
                                        <p:attrNameLst>
                                          <p:attrName>style.visibility</p:attrName>
                                        </p:attrNameLst>
                                      </p:cBhvr>
                                      <p:to>
                                        <p:strVal val="visible"/>
                                      </p:to>
                                    </p:set>
                                    <p:animEffect transition="in" filter="wipe(up)">
                                      <p:cBhvr>
                                        <p:cTn id="42" dur="75"/>
                                        <p:tgtEl>
                                          <p:spTgt spid="99331">
                                            <p:txEl>
                                              <p:pRg st="4" end="4"/>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par>
                                <p:cTn id="43" presetID="22" presetClass="entr" presetSubtype="1" fill="hold" grpId="0" nodeType="withEffect">
                                  <p:stCondLst>
                                    <p:cond delay="0"/>
                                  </p:stCondLst>
                                  <p:iterate type="lt">
                                    <p:tmPct val="100000"/>
                                  </p:iterate>
                                  <p:childTnLst>
                                    <p:set>
                                      <p:cBhvr>
                                        <p:cTn id="44" dur="1" fill="hold">
                                          <p:stCondLst>
                                            <p:cond delay="0"/>
                                          </p:stCondLst>
                                        </p:cTn>
                                        <p:tgtEl>
                                          <p:spTgt spid="99331">
                                            <p:txEl>
                                              <p:pRg st="5" end="5"/>
                                            </p:txEl>
                                          </p:spTgt>
                                        </p:tgtEl>
                                        <p:attrNameLst>
                                          <p:attrName>style.visibility</p:attrName>
                                        </p:attrNameLst>
                                      </p:cBhvr>
                                      <p:to>
                                        <p:strVal val="visible"/>
                                      </p:to>
                                    </p:set>
                                    <p:animEffect transition="in" filter="wipe(up)">
                                      <p:cBhvr>
                                        <p:cTn id="45" dur="75"/>
                                        <p:tgtEl>
                                          <p:spTgt spid="99331">
                                            <p:txEl>
                                              <p:pRg st="5" end="5"/>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2" name="type.wav"/>
                                        </p:tgtEl>
                                      </p:cMediaNode>
                                    </p:audio>
                                  </p:subTnLst>
                                </p:cTn>
                              </p:par>
                              <p:par>
                                <p:cTn id="46" presetID="22" presetClass="entr" presetSubtype="1" fill="hold" grpId="0" nodeType="withEffect">
                                  <p:stCondLst>
                                    <p:cond delay="0"/>
                                  </p:stCondLst>
                                  <p:iterate type="lt">
                                    <p:tmPct val="100000"/>
                                  </p:iterate>
                                  <p:childTnLst>
                                    <p:set>
                                      <p:cBhvr>
                                        <p:cTn id="47" dur="1" fill="hold">
                                          <p:stCondLst>
                                            <p:cond delay="0"/>
                                          </p:stCondLst>
                                        </p:cTn>
                                        <p:tgtEl>
                                          <p:spTgt spid="99331">
                                            <p:txEl>
                                              <p:pRg st="6" end="6"/>
                                            </p:txEl>
                                          </p:spTgt>
                                        </p:tgtEl>
                                        <p:attrNameLst>
                                          <p:attrName>style.visibility</p:attrName>
                                        </p:attrNameLst>
                                      </p:cBhvr>
                                      <p:to>
                                        <p:strVal val="visible"/>
                                      </p:to>
                                    </p:set>
                                    <p:animEffect transition="in" filter="wipe(up)">
                                      <p:cBhvr>
                                        <p:cTn id="48" dur="75"/>
                                        <p:tgtEl>
                                          <p:spTgt spid="99331">
                                            <p:txEl>
                                              <p:pRg st="6" end="6"/>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build="p" autoUpdateAnimBg="0"/>
      <p:bldP spid="99331"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idx="1"/>
          </p:nvPr>
        </p:nvSpPr>
        <p:spPr>
          <a:xfrm>
            <a:off x="0" y="1695450"/>
            <a:ext cx="6915150" cy="5162550"/>
          </a:xfrm>
        </p:spPr>
        <p:txBody>
          <a:bodyPr/>
          <a:lstStyle/>
          <a:p>
            <a:r>
              <a:rPr lang="en-US"/>
              <a:t>Employee identification</a:t>
            </a:r>
          </a:p>
          <a:p>
            <a:pPr lvl="1"/>
            <a:r>
              <a:rPr lang="en-US"/>
              <a:t>If you know you have a latex allergy/sensitivity you must communicate this information to your immediate supervisor</a:t>
            </a:r>
          </a:p>
          <a:p>
            <a:pPr lvl="1"/>
            <a:r>
              <a:rPr lang="en-US"/>
              <a:t>You are responsible for maintaining proper latex allergy precautions</a:t>
            </a:r>
          </a:p>
          <a:p>
            <a:pPr lvl="1"/>
            <a:r>
              <a:rPr lang="en-US"/>
              <a:t>If you suspect you have a latex allergy/sensitivity, you need to report it to your supervisor and to the Employee Health for further screening.</a:t>
            </a:r>
          </a:p>
        </p:txBody>
      </p:sp>
      <p:sp>
        <p:nvSpPr>
          <p:cNvPr id="97283" name="Rectangle 3"/>
          <p:cNvSpPr>
            <a:spLocks noGrp="1" noChangeArrowheads="1"/>
          </p:cNvSpPr>
          <p:nvPr>
            <p:ph type="title"/>
          </p:nvPr>
        </p:nvSpPr>
        <p:spPr>
          <a:xfrm>
            <a:off x="304800" y="609600"/>
            <a:ext cx="8553450" cy="1143000"/>
          </a:xfrm>
          <a:noFill/>
          <a:ln/>
        </p:spPr>
        <p:txBody>
          <a:bodyPr/>
          <a:lstStyle/>
          <a:p>
            <a:r>
              <a:rPr lang="en-US" b="1">
                <a:solidFill>
                  <a:srgbClr val="FF9900"/>
                </a:solidFill>
              </a:rPr>
              <a:t>LATEX PRECAUTIONS PLAN</a:t>
            </a:r>
          </a:p>
        </p:txBody>
      </p:sp>
      <p:sp>
        <p:nvSpPr>
          <p:cNvPr id="97284"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97285"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97287" name="Rectangle 7"/>
          <p:cNvSpPr>
            <a:spLocks noChangeArrowheads="1"/>
          </p:cNvSpPr>
          <p:nvPr/>
        </p:nvSpPr>
        <p:spPr bwMode="auto">
          <a:xfrm>
            <a:off x="304800" y="1600200"/>
            <a:ext cx="9144000" cy="0"/>
          </a:xfrm>
          <a:prstGeom prst="rect">
            <a:avLst/>
          </a:prstGeom>
          <a:noFill/>
          <a:ln w="9525">
            <a:noFill/>
            <a:miter lim="800000"/>
            <a:headEnd/>
            <a:tailEnd/>
          </a:ln>
          <a:effectLst/>
        </p:spPr>
        <p:txBody>
          <a:bodyPr>
            <a:spAutoFit/>
          </a:bodyPr>
          <a:lstStyle/>
          <a:p>
            <a:endParaRPr lang="en-US"/>
          </a:p>
        </p:txBody>
      </p:sp>
      <p:pic>
        <p:nvPicPr>
          <p:cNvPr id="97289" name="Picture 9" descr="female_doctor_snapping_latex_glove_hg_clr"/>
          <p:cNvPicPr>
            <a:picLocks noChangeAspect="1" noChangeArrowheads="1" noCrop="1"/>
          </p:cNvPicPr>
          <p:nvPr/>
        </p:nvPicPr>
        <p:blipFill>
          <a:blip r:embed="rId2" cstate="print"/>
          <a:srcRect/>
          <a:stretch>
            <a:fillRect/>
          </a:stretch>
        </p:blipFill>
        <p:spPr bwMode="auto">
          <a:xfrm>
            <a:off x="6858000" y="1581150"/>
            <a:ext cx="2686050" cy="268605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idx="1"/>
          </p:nvPr>
        </p:nvSpPr>
        <p:spPr>
          <a:xfrm>
            <a:off x="0" y="1695450"/>
            <a:ext cx="6915150" cy="4572000"/>
          </a:xfrm>
        </p:spPr>
        <p:txBody>
          <a:bodyPr/>
          <a:lstStyle/>
          <a:p>
            <a:pPr>
              <a:lnSpc>
                <a:spcPct val="90000"/>
              </a:lnSpc>
            </a:pPr>
            <a:r>
              <a:rPr lang="en-US"/>
              <a:t>Employee identification</a:t>
            </a:r>
          </a:p>
          <a:p>
            <a:pPr lvl="1">
              <a:lnSpc>
                <a:spcPct val="90000"/>
              </a:lnSpc>
            </a:pPr>
            <a:r>
              <a:rPr lang="en-US"/>
              <a:t>Your immediate supervisor document your latex allergy/sensitivity in your employee records.</a:t>
            </a:r>
          </a:p>
          <a:p>
            <a:pPr lvl="1">
              <a:lnSpc>
                <a:spcPct val="90000"/>
              </a:lnSpc>
            </a:pPr>
            <a:r>
              <a:rPr lang="en-US"/>
              <a:t>Your department will then employ all reasonable efforts to accommodate your latex allergy/sensitivity to provide you with a latex-safe working environment</a:t>
            </a:r>
          </a:p>
          <a:p>
            <a:pPr lvl="2">
              <a:lnSpc>
                <a:spcPct val="90000"/>
              </a:lnSpc>
            </a:pPr>
            <a:r>
              <a:rPr lang="en-US"/>
              <a:t>Purchase of latex-free supplies</a:t>
            </a:r>
          </a:p>
          <a:p>
            <a:pPr lvl="2">
              <a:lnSpc>
                <a:spcPct val="90000"/>
              </a:lnSpc>
            </a:pPr>
            <a:r>
              <a:rPr lang="en-US"/>
              <a:t>Check equipment and replace with latex-free materials if economically feasible</a:t>
            </a:r>
          </a:p>
        </p:txBody>
      </p:sp>
      <p:sp>
        <p:nvSpPr>
          <p:cNvPr id="100355" name="Rectangle 3"/>
          <p:cNvSpPr>
            <a:spLocks noGrp="1" noChangeArrowheads="1"/>
          </p:cNvSpPr>
          <p:nvPr>
            <p:ph type="title"/>
          </p:nvPr>
        </p:nvSpPr>
        <p:spPr>
          <a:xfrm>
            <a:off x="361950" y="609600"/>
            <a:ext cx="8343900" cy="1143000"/>
          </a:xfrm>
          <a:noFill/>
          <a:ln/>
        </p:spPr>
        <p:txBody>
          <a:bodyPr/>
          <a:lstStyle/>
          <a:p>
            <a:r>
              <a:rPr lang="en-US" b="1">
                <a:solidFill>
                  <a:srgbClr val="FF9900"/>
                </a:solidFill>
              </a:rPr>
              <a:t>LATEX PRECAUTIONS PLAN</a:t>
            </a:r>
          </a:p>
        </p:txBody>
      </p:sp>
      <p:sp>
        <p:nvSpPr>
          <p:cNvPr id="100356"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100357"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0358" name="Rectangle 6"/>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0359" name="Rectangle 7"/>
          <p:cNvSpPr>
            <a:spLocks noChangeArrowheads="1"/>
          </p:cNvSpPr>
          <p:nvPr/>
        </p:nvSpPr>
        <p:spPr bwMode="auto">
          <a:xfrm>
            <a:off x="304800" y="1600200"/>
            <a:ext cx="9144000" cy="0"/>
          </a:xfrm>
          <a:prstGeom prst="rect">
            <a:avLst/>
          </a:prstGeom>
          <a:noFill/>
          <a:ln w="9525">
            <a:noFill/>
            <a:miter lim="800000"/>
            <a:headEnd/>
            <a:tailEnd/>
          </a:ln>
          <a:effectLst/>
        </p:spPr>
        <p:txBody>
          <a:bodyPr>
            <a:spAutoFit/>
          </a:bodyPr>
          <a:lstStyle/>
          <a:p>
            <a:endParaRPr lang="en-US"/>
          </a:p>
        </p:txBody>
      </p:sp>
      <p:sp>
        <p:nvSpPr>
          <p:cNvPr id="100360" name="Rectangle 8"/>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pic>
        <p:nvPicPr>
          <p:cNvPr id="100361" name="Picture 9" descr="female_doctor_snapping_latex_glove_hg_clr"/>
          <p:cNvPicPr>
            <a:picLocks noChangeAspect="1" noChangeArrowheads="1" noCrop="1"/>
          </p:cNvPicPr>
          <p:nvPr/>
        </p:nvPicPr>
        <p:blipFill>
          <a:blip r:embed="rId2" cstate="print"/>
          <a:srcRect/>
          <a:stretch>
            <a:fillRect/>
          </a:stretch>
        </p:blipFill>
        <p:spPr bwMode="auto">
          <a:xfrm>
            <a:off x="6858000" y="1581150"/>
            <a:ext cx="2686050" cy="268605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idx="1"/>
          </p:nvPr>
        </p:nvSpPr>
        <p:spPr>
          <a:xfrm>
            <a:off x="342900" y="1695450"/>
            <a:ext cx="6572250" cy="4572000"/>
          </a:xfrm>
        </p:spPr>
        <p:txBody>
          <a:bodyPr/>
          <a:lstStyle/>
          <a:p>
            <a:r>
              <a:rPr lang="en-US"/>
              <a:t>In-Patient identification</a:t>
            </a:r>
          </a:p>
          <a:p>
            <a:pPr lvl="1"/>
            <a:r>
              <a:rPr lang="en-US"/>
              <a:t>All patients should be identified during their admitting screening and assessment</a:t>
            </a:r>
          </a:p>
          <a:p>
            <a:pPr lvl="2"/>
            <a:r>
              <a:rPr lang="en-US"/>
              <a:t>If patient is latex sensitive, latex sensitive cart will be assign to the patient.</a:t>
            </a:r>
          </a:p>
          <a:p>
            <a:pPr lvl="3"/>
            <a:r>
              <a:rPr lang="en-US"/>
              <a:t>You should identify the patient as being latex sensitive by the Latex Sensitive Isolation posted.</a:t>
            </a:r>
          </a:p>
          <a:p>
            <a:pPr lvl="3"/>
            <a:r>
              <a:rPr lang="en-US"/>
              <a:t>Use only the latex free items found on the cart or those provide by the lab.</a:t>
            </a:r>
          </a:p>
        </p:txBody>
      </p:sp>
      <p:sp>
        <p:nvSpPr>
          <p:cNvPr id="101379" name="Rectangle 3"/>
          <p:cNvSpPr>
            <a:spLocks noGrp="1" noChangeArrowheads="1"/>
          </p:cNvSpPr>
          <p:nvPr>
            <p:ph type="title"/>
          </p:nvPr>
        </p:nvSpPr>
        <p:spPr>
          <a:xfrm>
            <a:off x="0" y="609600"/>
            <a:ext cx="9144000" cy="1143000"/>
          </a:xfrm>
          <a:noFill/>
          <a:ln/>
        </p:spPr>
        <p:txBody>
          <a:bodyPr/>
          <a:lstStyle/>
          <a:p>
            <a:r>
              <a:rPr lang="en-US" b="1">
                <a:solidFill>
                  <a:srgbClr val="FF9900"/>
                </a:solidFill>
              </a:rPr>
              <a:t>LATEX PRECAUTIONS PLAN</a:t>
            </a:r>
          </a:p>
        </p:txBody>
      </p:sp>
      <p:sp>
        <p:nvSpPr>
          <p:cNvPr id="101380"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101386" name="Rectangle 10"/>
          <p:cNvSpPr>
            <a:spLocks noChangeArrowheads="1"/>
          </p:cNvSpPr>
          <p:nvPr/>
        </p:nvSpPr>
        <p:spPr bwMode="auto">
          <a:xfrm>
            <a:off x="141288" y="2417763"/>
            <a:ext cx="9144000" cy="0"/>
          </a:xfrm>
          <a:prstGeom prst="rect">
            <a:avLst/>
          </a:prstGeom>
          <a:noFill/>
          <a:ln w="9525">
            <a:noFill/>
            <a:miter lim="800000"/>
            <a:headEnd/>
            <a:tailEnd/>
          </a:ln>
          <a:effectLst/>
        </p:spPr>
        <p:txBody>
          <a:bodyPr>
            <a:spAutoFit/>
          </a:bodyPr>
          <a:lstStyle/>
          <a:p>
            <a:endParaRPr lang="en-US"/>
          </a:p>
        </p:txBody>
      </p:sp>
      <p:pic>
        <p:nvPicPr>
          <p:cNvPr id="101388" name="Picture 12" descr="dont_symbol_wobble_lg_clr"/>
          <p:cNvPicPr>
            <a:picLocks noChangeAspect="1" noChangeArrowheads="1" noCrop="1"/>
          </p:cNvPicPr>
          <p:nvPr/>
        </p:nvPicPr>
        <p:blipFill>
          <a:blip r:embed="rId2" cstate="print"/>
          <a:srcRect/>
          <a:stretch>
            <a:fillRect/>
          </a:stretch>
        </p:blipFill>
        <p:spPr bwMode="auto">
          <a:xfrm>
            <a:off x="6754813" y="1873250"/>
            <a:ext cx="2389187" cy="238918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b="1">
                <a:solidFill>
                  <a:srgbClr val="008000"/>
                </a:solidFill>
              </a:rPr>
              <a:t>Lab General</a:t>
            </a:r>
          </a:p>
        </p:txBody>
      </p:sp>
      <p:sp>
        <p:nvSpPr>
          <p:cNvPr id="12291" name="Rectangle 3"/>
          <p:cNvSpPr>
            <a:spLocks noGrp="1" noChangeArrowheads="1"/>
          </p:cNvSpPr>
          <p:nvPr>
            <p:ph type="body" sz="half" idx="1"/>
          </p:nvPr>
        </p:nvSpPr>
        <p:spPr>
          <a:xfrm>
            <a:off x="685800" y="1981200"/>
            <a:ext cx="4267200" cy="4457700"/>
          </a:xfrm>
        </p:spPr>
        <p:txBody>
          <a:bodyPr/>
          <a:lstStyle/>
          <a:p>
            <a:r>
              <a:rPr lang="en-US" sz="2800" dirty="0"/>
              <a:t>Laboratory Equipment</a:t>
            </a:r>
          </a:p>
          <a:p>
            <a:pPr lvl="1"/>
            <a:r>
              <a:rPr lang="en-US" sz="2400" dirty="0"/>
              <a:t>Glassware</a:t>
            </a:r>
          </a:p>
          <a:p>
            <a:pPr lvl="2"/>
            <a:r>
              <a:rPr lang="en-US" sz="2000" dirty="0"/>
              <a:t>Do not use if broken or chipped</a:t>
            </a:r>
          </a:p>
          <a:p>
            <a:pPr lvl="2"/>
            <a:r>
              <a:rPr lang="en-US" sz="2000" dirty="0"/>
              <a:t>Don’t leave pipettes in bottle/flask/breaker</a:t>
            </a:r>
          </a:p>
          <a:p>
            <a:pPr lvl="2"/>
            <a:r>
              <a:rPr lang="en-US" sz="2000" dirty="0"/>
              <a:t>Hot glassware-handle with protective </a:t>
            </a:r>
            <a:r>
              <a:rPr lang="en-US" sz="2000" dirty="0" smtClean="0"/>
              <a:t>gloves</a:t>
            </a:r>
          </a:p>
          <a:p>
            <a:pPr lvl="2"/>
            <a:r>
              <a:rPr lang="en-US" sz="2000" dirty="0" smtClean="0"/>
              <a:t>Handle broken glassware with mechanical devices</a:t>
            </a:r>
            <a:endParaRPr lang="en-US" sz="2000" dirty="0"/>
          </a:p>
        </p:txBody>
      </p:sp>
      <p:sp>
        <p:nvSpPr>
          <p:cNvPr id="12297" name="Rectangle 9"/>
          <p:cNvSpPr>
            <a:spLocks noChangeArrowheads="1"/>
          </p:cNvSpPr>
          <p:nvPr/>
        </p:nvSpPr>
        <p:spPr bwMode="auto">
          <a:xfrm>
            <a:off x="376238" y="1154113"/>
            <a:ext cx="9144000" cy="0"/>
          </a:xfrm>
          <a:prstGeom prst="rect">
            <a:avLst/>
          </a:prstGeom>
          <a:noFill/>
          <a:ln w="9525">
            <a:noFill/>
            <a:miter lim="800000"/>
            <a:headEnd/>
            <a:tailEnd/>
          </a:ln>
          <a:effectLst/>
        </p:spPr>
        <p:txBody>
          <a:bodyPr>
            <a:spAutoFit/>
          </a:bodyPr>
          <a:lstStyle/>
          <a:p>
            <a:endParaRPr lang="en-US"/>
          </a:p>
        </p:txBody>
      </p:sp>
      <p:sp>
        <p:nvSpPr>
          <p:cNvPr id="12300" name="Rectangle 12"/>
          <p:cNvSpPr>
            <a:spLocks noChangeArrowheads="1"/>
          </p:cNvSpPr>
          <p:nvPr/>
        </p:nvSpPr>
        <p:spPr bwMode="auto">
          <a:xfrm>
            <a:off x="4763" y="3103563"/>
            <a:ext cx="9144000" cy="0"/>
          </a:xfrm>
          <a:prstGeom prst="rect">
            <a:avLst/>
          </a:prstGeom>
          <a:noFill/>
          <a:ln w="9525">
            <a:noFill/>
            <a:miter lim="800000"/>
            <a:headEnd/>
            <a:tailEnd/>
          </a:ln>
          <a:effectLst/>
        </p:spPr>
        <p:txBody>
          <a:bodyPr>
            <a:spAutoFit/>
          </a:bodyPr>
          <a:lstStyle/>
          <a:p>
            <a:endParaRPr lang="en-US"/>
          </a:p>
        </p:txBody>
      </p:sp>
      <p:sp>
        <p:nvSpPr>
          <p:cNvPr id="12303" name="Rectangle 15"/>
          <p:cNvSpPr>
            <a:spLocks noChangeArrowheads="1"/>
          </p:cNvSpPr>
          <p:nvPr/>
        </p:nvSpPr>
        <p:spPr bwMode="auto">
          <a:xfrm>
            <a:off x="320675" y="1450975"/>
            <a:ext cx="9144000" cy="0"/>
          </a:xfrm>
          <a:prstGeom prst="rect">
            <a:avLst/>
          </a:prstGeom>
          <a:noFill/>
          <a:ln w="9525">
            <a:noFill/>
            <a:miter lim="800000"/>
            <a:headEnd/>
            <a:tailEnd/>
          </a:ln>
          <a:effectLst/>
        </p:spPr>
        <p:txBody>
          <a:bodyPr>
            <a:spAutoFit/>
          </a:bodyPr>
          <a:lstStyle/>
          <a:p>
            <a:endParaRPr lang="en-US"/>
          </a:p>
        </p:txBody>
      </p:sp>
      <p:pic>
        <p:nvPicPr>
          <p:cNvPr id="12305" name="Picture 17" descr="beaker_boiling_hg_clr"/>
          <p:cNvPicPr>
            <a:picLocks noChangeAspect="1" noChangeArrowheads="1" noCrop="1"/>
          </p:cNvPicPr>
          <p:nvPr/>
        </p:nvPicPr>
        <p:blipFill>
          <a:blip r:embed="rId3" cstate="print"/>
          <a:srcRect/>
          <a:stretch>
            <a:fillRect/>
          </a:stretch>
        </p:blipFill>
        <p:spPr bwMode="auto">
          <a:xfrm>
            <a:off x="4800600" y="1001713"/>
            <a:ext cx="4343400" cy="4343400"/>
          </a:xfrm>
          <a:prstGeom prst="rect">
            <a:avLst/>
          </a:prstGeom>
          <a:noFill/>
        </p:spPr>
      </p:pic>
    </p:spTree>
  </p:cSld>
  <p:clrMapOvr>
    <a:masterClrMapping/>
  </p:clrMapOvr>
  <p:transition>
    <p:sndAc>
      <p:stSnd>
        <p:snd r:embed="rId2" name="glass.wav"/>
      </p:stSnd>
    </p:sndAc>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idx="1"/>
          </p:nvPr>
        </p:nvSpPr>
        <p:spPr>
          <a:xfrm>
            <a:off x="323850" y="1695450"/>
            <a:ext cx="6591300" cy="4572000"/>
          </a:xfrm>
        </p:spPr>
        <p:txBody>
          <a:bodyPr/>
          <a:lstStyle/>
          <a:p>
            <a:r>
              <a:rPr lang="en-US"/>
              <a:t>Out-Patient identification</a:t>
            </a:r>
          </a:p>
          <a:p>
            <a:pPr lvl="1"/>
            <a:r>
              <a:rPr lang="en-US"/>
              <a:t>All patients </a:t>
            </a:r>
            <a:r>
              <a:rPr lang="en-US" u="sng"/>
              <a:t>should</a:t>
            </a:r>
            <a:r>
              <a:rPr lang="en-US"/>
              <a:t> be identified by an orange tag “Latex Sensitive” attached by outpatient registration Desk Personnel</a:t>
            </a:r>
          </a:p>
          <a:p>
            <a:pPr lvl="2"/>
            <a:r>
              <a:rPr lang="en-US"/>
              <a:t>When you view the patient’s order in the computer, you should get a “Latex Allergy’ Alert</a:t>
            </a:r>
          </a:p>
          <a:p>
            <a:pPr lvl="2"/>
            <a:r>
              <a:rPr lang="en-US"/>
              <a:t>Use only latex free items on this patient.</a:t>
            </a:r>
          </a:p>
        </p:txBody>
      </p:sp>
      <p:sp>
        <p:nvSpPr>
          <p:cNvPr id="102403" name="Rectangle 3"/>
          <p:cNvSpPr>
            <a:spLocks noGrp="1" noChangeArrowheads="1"/>
          </p:cNvSpPr>
          <p:nvPr>
            <p:ph type="title"/>
          </p:nvPr>
        </p:nvSpPr>
        <p:spPr>
          <a:xfrm>
            <a:off x="0" y="609600"/>
            <a:ext cx="8915400" cy="1143000"/>
          </a:xfrm>
          <a:noFill/>
          <a:ln/>
        </p:spPr>
        <p:txBody>
          <a:bodyPr/>
          <a:lstStyle/>
          <a:p>
            <a:r>
              <a:rPr lang="en-US" b="1">
                <a:solidFill>
                  <a:srgbClr val="FF9900"/>
                </a:solidFill>
              </a:rPr>
              <a:t>LATEX PRECAUTIONS PLAN</a:t>
            </a:r>
          </a:p>
        </p:txBody>
      </p:sp>
      <p:sp>
        <p:nvSpPr>
          <p:cNvPr id="102404"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102407" name="Rectangle 7"/>
          <p:cNvSpPr>
            <a:spLocks noChangeArrowheads="1"/>
          </p:cNvSpPr>
          <p:nvPr/>
        </p:nvSpPr>
        <p:spPr bwMode="auto">
          <a:xfrm>
            <a:off x="304800" y="1600200"/>
            <a:ext cx="9144000" cy="0"/>
          </a:xfrm>
          <a:prstGeom prst="rect">
            <a:avLst/>
          </a:prstGeom>
          <a:noFill/>
          <a:ln w="9525">
            <a:noFill/>
            <a:miter lim="800000"/>
            <a:headEnd/>
            <a:tailEnd/>
          </a:ln>
          <a:effectLst/>
        </p:spPr>
        <p:txBody>
          <a:bodyPr>
            <a:spAutoFit/>
          </a:bodyPr>
          <a:lstStyle/>
          <a:p>
            <a:endParaRPr lang="en-US"/>
          </a:p>
        </p:txBody>
      </p:sp>
      <p:sp>
        <p:nvSpPr>
          <p:cNvPr id="102409" name="Rectangle 9"/>
          <p:cNvSpPr>
            <a:spLocks noChangeArrowheads="1"/>
          </p:cNvSpPr>
          <p:nvPr/>
        </p:nvSpPr>
        <p:spPr bwMode="auto">
          <a:xfrm>
            <a:off x="141288" y="2417763"/>
            <a:ext cx="9144000" cy="0"/>
          </a:xfrm>
          <a:prstGeom prst="rect">
            <a:avLst/>
          </a:prstGeom>
          <a:noFill/>
          <a:ln w="9525">
            <a:noFill/>
            <a:miter lim="800000"/>
            <a:headEnd/>
            <a:tailEnd/>
          </a:ln>
          <a:effectLst/>
        </p:spPr>
        <p:txBody>
          <a:bodyPr>
            <a:spAutoFit/>
          </a:bodyPr>
          <a:lstStyle/>
          <a:p>
            <a:endParaRPr lang="en-US"/>
          </a:p>
        </p:txBody>
      </p:sp>
      <p:sp>
        <p:nvSpPr>
          <p:cNvPr id="102411" name="Rectangle 11"/>
          <p:cNvSpPr>
            <a:spLocks noChangeArrowheads="1"/>
          </p:cNvSpPr>
          <p:nvPr/>
        </p:nvSpPr>
        <p:spPr bwMode="auto">
          <a:xfrm>
            <a:off x="22225" y="2982913"/>
            <a:ext cx="9144000" cy="0"/>
          </a:xfrm>
          <a:prstGeom prst="rect">
            <a:avLst/>
          </a:prstGeom>
          <a:noFill/>
          <a:ln w="9525">
            <a:noFill/>
            <a:miter lim="800000"/>
            <a:headEnd/>
            <a:tailEnd/>
          </a:ln>
          <a:effectLst/>
        </p:spPr>
        <p:txBody>
          <a:bodyPr>
            <a:spAutoFit/>
          </a:bodyPr>
          <a:lstStyle/>
          <a:p>
            <a:endParaRPr lang="en-US"/>
          </a:p>
        </p:txBody>
      </p:sp>
      <p:pic>
        <p:nvPicPr>
          <p:cNvPr id="102413" name="Picture 13" descr="alert_red_md_wht"/>
          <p:cNvPicPr>
            <a:picLocks noChangeAspect="1" noChangeArrowheads="1" noCrop="1"/>
          </p:cNvPicPr>
          <p:nvPr/>
        </p:nvPicPr>
        <p:blipFill>
          <a:blip r:embed="rId2" cstate="print"/>
          <a:srcRect/>
          <a:stretch>
            <a:fillRect/>
          </a:stretch>
        </p:blipFill>
        <p:spPr bwMode="auto">
          <a:xfrm>
            <a:off x="7124700" y="2247900"/>
            <a:ext cx="1657350" cy="165735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idx="1"/>
          </p:nvPr>
        </p:nvSpPr>
        <p:spPr>
          <a:xfrm>
            <a:off x="476250" y="1314450"/>
            <a:ext cx="5981700" cy="4953000"/>
          </a:xfrm>
        </p:spPr>
        <p:txBody>
          <a:bodyPr>
            <a:normAutofit fontScale="92500" lnSpcReduction="10000"/>
          </a:bodyPr>
          <a:lstStyle/>
          <a:p>
            <a:pPr>
              <a:lnSpc>
                <a:spcPct val="90000"/>
              </a:lnSpc>
            </a:pPr>
            <a:r>
              <a:rPr lang="en-US" sz="2800" dirty="0"/>
              <a:t>We need to provide a work environment that reduces or eliminates your exposure to conditions that lead to cumulative trauma disorders (CTD) and musculoskeletal disorder (MSD)</a:t>
            </a:r>
          </a:p>
          <a:p>
            <a:pPr>
              <a:lnSpc>
                <a:spcPct val="90000"/>
              </a:lnSpc>
            </a:pPr>
            <a:r>
              <a:rPr lang="en-US" sz="2800" dirty="0"/>
              <a:t>It is your responsibility to recognize the signs and symptoms associated with these ergonomics risk factors and notify your supervisor.</a:t>
            </a:r>
          </a:p>
          <a:p>
            <a:pPr>
              <a:lnSpc>
                <a:spcPct val="90000"/>
              </a:lnSpc>
            </a:pPr>
            <a:r>
              <a:rPr lang="en-US" sz="2800" dirty="0"/>
              <a:t>The NWIHCS Ergonomic Committee will do an assessment.</a:t>
            </a:r>
          </a:p>
        </p:txBody>
      </p:sp>
      <p:sp>
        <p:nvSpPr>
          <p:cNvPr id="103427" name="Rectangle 3"/>
          <p:cNvSpPr>
            <a:spLocks noGrp="1" noChangeArrowheads="1"/>
          </p:cNvSpPr>
          <p:nvPr>
            <p:ph type="title"/>
          </p:nvPr>
        </p:nvSpPr>
        <p:spPr>
          <a:xfrm>
            <a:off x="476250" y="0"/>
            <a:ext cx="8305800" cy="1485900"/>
          </a:xfrm>
          <a:noFill/>
          <a:ln/>
        </p:spPr>
        <p:txBody>
          <a:bodyPr/>
          <a:lstStyle/>
          <a:p>
            <a:r>
              <a:rPr lang="en-US" b="1">
                <a:solidFill>
                  <a:schemeClr val="accent2"/>
                </a:solidFill>
              </a:rPr>
              <a:t>LABORATORY EROGNOMICS POLICY</a:t>
            </a:r>
          </a:p>
        </p:txBody>
      </p:sp>
      <p:sp>
        <p:nvSpPr>
          <p:cNvPr id="103428" name="Rectangle 4"/>
          <p:cNvSpPr>
            <a:spLocks noChangeArrowheads="1"/>
          </p:cNvSpPr>
          <p:nvPr/>
        </p:nvSpPr>
        <p:spPr bwMode="auto">
          <a:xfrm>
            <a:off x="287338" y="1600200"/>
            <a:ext cx="9144000" cy="0"/>
          </a:xfrm>
          <a:prstGeom prst="rect">
            <a:avLst/>
          </a:prstGeom>
          <a:noFill/>
          <a:ln w="9525">
            <a:noFill/>
            <a:miter lim="800000"/>
            <a:headEnd/>
            <a:tailEnd/>
          </a:ln>
          <a:effectLst/>
        </p:spPr>
        <p:txBody>
          <a:bodyPr>
            <a:spAutoFit/>
          </a:bodyPr>
          <a:lstStyle/>
          <a:p>
            <a:endParaRPr lang="en-US"/>
          </a:p>
        </p:txBody>
      </p:sp>
      <p:sp>
        <p:nvSpPr>
          <p:cNvPr id="103429"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3430" name="Rectangle 6"/>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3432" name="Rectangle 8"/>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3434" name="Rectangle 10"/>
          <p:cNvSpPr>
            <a:spLocks noChangeArrowheads="1"/>
          </p:cNvSpPr>
          <p:nvPr/>
        </p:nvSpPr>
        <p:spPr bwMode="auto">
          <a:xfrm>
            <a:off x="22225" y="2982913"/>
            <a:ext cx="9144000" cy="0"/>
          </a:xfrm>
          <a:prstGeom prst="rect">
            <a:avLst/>
          </a:prstGeom>
          <a:noFill/>
          <a:ln w="9525">
            <a:noFill/>
            <a:miter lim="800000"/>
            <a:headEnd/>
            <a:tailEnd/>
          </a:ln>
          <a:effectLst/>
        </p:spPr>
        <p:txBody>
          <a:bodyPr>
            <a:spAutoFit/>
          </a:bodyPr>
          <a:lstStyle/>
          <a:p>
            <a:endParaRPr lang="en-US"/>
          </a:p>
        </p:txBody>
      </p:sp>
      <p:sp>
        <p:nvSpPr>
          <p:cNvPr id="103436" name="Rectangle 12"/>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pic>
        <p:nvPicPr>
          <p:cNvPr id="103438" name="Picture 14" descr="bean_on_a_computer_hg_clr"/>
          <p:cNvPicPr>
            <a:picLocks noChangeAspect="1" noChangeArrowheads="1" noCrop="1"/>
          </p:cNvPicPr>
          <p:nvPr/>
        </p:nvPicPr>
        <p:blipFill>
          <a:blip r:embed="rId2" cstate="print"/>
          <a:srcRect/>
          <a:stretch>
            <a:fillRect/>
          </a:stretch>
        </p:blipFill>
        <p:spPr bwMode="auto">
          <a:xfrm>
            <a:off x="5708650" y="750888"/>
            <a:ext cx="2559050" cy="2697162"/>
          </a:xfrm>
          <a:prstGeom prst="rect">
            <a:avLst/>
          </a:prstGeom>
          <a:noFill/>
        </p:spPr>
      </p:pic>
      <p:pic>
        <p:nvPicPr>
          <p:cNvPr id="103439" name="Picture 15" descr="XL-anim_clear"/>
          <p:cNvPicPr>
            <a:picLocks noChangeAspect="1" noChangeArrowheads="1" noCrop="1"/>
          </p:cNvPicPr>
          <p:nvPr/>
        </p:nvPicPr>
        <p:blipFill>
          <a:blip r:embed="rId3" cstate="print"/>
          <a:srcRect/>
          <a:stretch>
            <a:fillRect/>
          </a:stretch>
        </p:blipFill>
        <p:spPr bwMode="auto">
          <a:xfrm>
            <a:off x="6200775" y="3409950"/>
            <a:ext cx="2400300" cy="30861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idx="1"/>
          </p:nvPr>
        </p:nvSpPr>
        <p:spPr>
          <a:xfrm>
            <a:off x="685800" y="1181100"/>
            <a:ext cx="5905500" cy="4914900"/>
          </a:xfrm>
        </p:spPr>
        <p:txBody>
          <a:bodyPr/>
          <a:lstStyle/>
          <a:p>
            <a:pPr>
              <a:lnSpc>
                <a:spcPct val="90000"/>
              </a:lnSpc>
            </a:pPr>
            <a:r>
              <a:rPr lang="en-US" dirty="0"/>
              <a:t>OSHA guideline</a:t>
            </a:r>
          </a:p>
          <a:p>
            <a:pPr lvl="1">
              <a:lnSpc>
                <a:spcPct val="90000"/>
              </a:lnSpc>
            </a:pPr>
            <a:r>
              <a:rPr lang="en-US" dirty="0"/>
              <a:t>When an employee’s exposure to noise may equal or exceed 85 decibels for 8 or more hours, the employer shall develop and implement a monitoring program. </a:t>
            </a:r>
          </a:p>
          <a:p>
            <a:pPr lvl="1">
              <a:lnSpc>
                <a:spcPct val="90000"/>
              </a:lnSpc>
            </a:pPr>
            <a:r>
              <a:rPr lang="en-US" dirty="0"/>
              <a:t>Baseline testing and monitoring will be repeated whenever a change in production, process, equipment, or controls cause an increase in noise exposures. </a:t>
            </a:r>
          </a:p>
        </p:txBody>
      </p:sp>
      <p:sp>
        <p:nvSpPr>
          <p:cNvPr id="123906" name="Rectangle 2"/>
          <p:cNvSpPr>
            <a:spLocks noGrp="1" noChangeArrowheads="1"/>
          </p:cNvSpPr>
          <p:nvPr>
            <p:ph type="title"/>
          </p:nvPr>
        </p:nvSpPr>
        <p:spPr>
          <a:xfrm>
            <a:off x="685800" y="304800"/>
            <a:ext cx="7772400" cy="800100"/>
          </a:xfrm>
        </p:spPr>
        <p:txBody>
          <a:bodyPr>
            <a:normAutofit fontScale="90000"/>
          </a:bodyPr>
          <a:lstStyle/>
          <a:p>
            <a:r>
              <a:rPr lang="en-US" sz="5400" b="1" dirty="0">
                <a:solidFill>
                  <a:srgbClr val="6600CC"/>
                </a:solidFill>
              </a:rPr>
              <a:t>Noise Exposure</a:t>
            </a:r>
          </a:p>
        </p:txBody>
      </p:sp>
      <p:pic>
        <p:nvPicPr>
          <p:cNvPr id="123908" name="Picture 4" descr="condude"/>
          <p:cNvPicPr>
            <a:picLocks noChangeAspect="1" noChangeArrowheads="1" noCrop="1"/>
          </p:cNvPicPr>
          <p:nvPr/>
        </p:nvPicPr>
        <p:blipFill>
          <a:blip r:embed="rId3" cstate="print"/>
          <a:srcRect/>
          <a:stretch>
            <a:fillRect/>
          </a:stretch>
        </p:blipFill>
        <p:spPr bwMode="auto">
          <a:xfrm>
            <a:off x="6781800" y="242888"/>
            <a:ext cx="1447800" cy="1635016"/>
          </a:xfrm>
          <a:prstGeom prst="rect">
            <a:avLst/>
          </a:prstGeom>
          <a:noFill/>
        </p:spPr>
      </p:pic>
      <p:pic>
        <p:nvPicPr>
          <p:cNvPr id="123909" name="Picture 5" descr="equalizer"/>
          <p:cNvPicPr>
            <a:picLocks noChangeAspect="1" noChangeArrowheads="1" noCrop="1"/>
          </p:cNvPicPr>
          <p:nvPr/>
        </p:nvPicPr>
        <p:blipFill>
          <a:blip r:embed="rId4" cstate="print"/>
          <a:srcRect/>
          <a:stretch>
            <a:fillRect/>
          </a:stretch>
        </p:blipFill>
        <p:spPr bwMode="auto">
          <a:xfrm>
            <a:off x="6869113" y="4462463"/>
            <a:ext cx="1531937" cy="17240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10">
        <p:sndAc>
          <p:stSnd>
            <p:snd r:embed="rId2" name="drumroll.wav"/>
          </p:stSnd>
        </p:sndAc>
      </p:transition>
    </mc:Choice>
    <mc:Fallback xmlns="">
      <p:transition>
        <p:sndAc>
          <p:stSnd>
            <p:snd r:embed="rId5" name="drumroll.wav"/>
          </p:stSnd>
        </p:sndAc>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idx="1"/>
          </p:nvPr>
        </p:nvSpPr>
        <p:spPr>
          <a:xfrm>
            <a:off x="419100" y="1676400"/>
            <a:ext cx="6496050" cy="5181600"/>
          </a:xfrm>
        </p:spPr>
        <p:txBody>
          <a:bodyPr/>
          <a:lstStyle/>
          <a:p>
            <a:r>
              <a:rPr lang="en-US"/>
              <a:t>We need to ensure formaldehyde is handled in the safest possible manner and in compliance with all applicable codes and standards.</a:t>
            </a:r>
          </a:p>
          <a:p>
            <a:r>
              <a:rPr lang="en-US"/>
              <a:t>Limit contact</a:t>
            </a:r>
          </a:p>
          <a:p>
            <a:pPr lvl="1"/>
            <a:r>
              <a:rPr lang="en-US"/>
              <a:t>Protective clothing (lab coats)</a:t>
            </a:r>
          </a:p>
          <a:p>
            <a:pPr lvl="1"/>
            <a:r>
              <a:rPr lang="en-US"/>
              <a:t>Gloves</a:t>
            </a:r>
          </a:p>
          <a:p>
            <a:pPr lvl="1"/>
            <a:r>
              <a:rPr lang="en-US"/>
              <a:t>Eye shields/goggles if dispensing</a:t>
            </a:r>
          </a:p>
          <a:p>
            <a:pPr lvl="1"/>
            <a:r>
              <a:rPr lang="en-US"/>
              <a:t>Eyewash and safety shower near by</a:t>
            </a:r>
          </a:p>
        </p:txBody>
      </p:sp>
      <p:sp>
        <p:nvSpPr>
          <p:cNvPr id="104451" name="Rectangle 3"/>
          <p:cNvSpPr>
            <a:spLocks noGrp="1" noChangeArrowheads="1"/>
          </p:cNvSpPr>
          <p:nvPr>
            <p:ph type="title"/>
          </p:nvPr>
        </p:nvSpPr>
        <p:spPr>
          <a:xfrm>
            <a:off x="476250" y="476250"/>
            <a:ext cx="8305800" cy="1143000"/>
          </a:xfrm>
          <a:noFill/>
          <a:ln/>
        </p:spPr>
        <p:txBody>
          <a:bodyPr>
            <a:normAutofit fontScale="90000"/>
          </a:bodyPr>
          <a:lstStyle/>
          <a:p>
            <a:r>
              <a:rPr lang="en-US" b="1">
                <a:solidFill>
                  <a:srgbClr val="660066"/>
                </a:solidFill>
              </a:rPr>
              <a:t>NWIHCS LAB FORMALDEHYDE PROGRAM</a:t>
            </a:r>
          </a:p>
        </p:txBody>
      </p:sp>
      <p:sp>
        <p:nvSpPr>
          <p:cNvPr id="104453" name="Rectangle 5"/>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4454" name="Rectangle 6"/>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4455" name="Rectangle 7"/>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4456" name="Rectangle 8"/>
          <p:cNvSpPr>
            <a:spLocks noChangeArrowheads="1"/>
          </p:cNvSpPr>
          <p:nvPr/>
        </p:nvSpPr>
        <p:spPr bwMode="auto">
          <a:xfrm>
            <a:off x="22225" y="2982913"/>
            <a:ext cx="9144000" cy="0"/>
          </a:xfrm>
          <a:prstGeom prst="rect">
            <a:avLst/>
          </a:prstGeom>
          <a:noFill/>
          <a:ln w="9525">
            <a:noFill/>
            <a:miter lim="800000"/>
            <a:headEnd/>
            <a:tailEnd/>
          </a:ln>
          <a:effectLst/>
        </p:spPr>
        <p:txBody>
          <a:bodyPr>
            <a:spAutoFit/>
          </a:bodyPr>
          <a:lstStyle/>
          <a:p>
            <a:endParaRPr lang="en-US"/>
          </a:p>
        </p:txBody>
      </p:sp>
      <p:sp>
        <p:nvSpPr>
          <p:cNvPr id="104457" name="Rectangle 9"/>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04459" name="Rectangle 11"/>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pic>
        <p:nvPicPr>
          <p:cNvPr id="104461" name="Picture 13" descr="student_mixing_chemicals_hg_clr"/>
          <p:cNvPicPr>
            <a:picLocks noChangeAspect="1" noChangeArrowheads="1" noCrop="1"/>
          </p:cNvPicPr>
          <p:nvPr/>
        </p:nvPicPr>
        <p:blipFill>
          <a:blip r:embed="rId2" cstate="print"/>
          <a:srcRect/>
          <a:stretch>
            <a:fillRect/>
          </a:stretch>
        </p:blipFill>
        <p:spPr bwMode="auto">
          <a:xfrm>
            <a:off x="7192963" y="1619250"/>
            <a:ext cx="2560637" cy="4000500"/>
          </a:xfrm>
          <a:prstGeom prst="rect">
            <a:avLst/>
          </a:prstGeom>
          <a:noFill/>
        </p:spPr>
      </p:pic>
    </p:spTree>
  </p:cSld>
  <p:clrMapOvr>
    <a:masterClrMapping/>
  </p:clrMapOvr>
  <p:transition>
    <p:sndAc>
      <p:endSnd/>
    </p:sndAc>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idx="1"/>
          </p:nvPr>
        </p:nvSpPr>
        <p:spPr>
          <a:xfrm>
            <a:off x="400050" y="1695450"/>
            <a:ext cx="6953250" cy="5162550"/>
          </a:xfrm>
        </p:spPr>
        <p:txBody>
          <a:bodyPr/>
          <a:lstStyle/>
          <a:p>
            <a:r>
              <a:rPr lang="en-US" sz="2800" dirty="0"/>
              <a:t>If you come in contact with formaldehyde</a:t>
            </a:r>
          </a:p>
          <a:p>
            <a:pPr lvl="1"/>
            <a:r>
              <a:rPr lang="en-US" sz="2400" dirty="0"/>
              <a:t>Immediately flush the exposed areas</a:t>
            </a:r>
          </a:p>
          <a:p>
            <a:pPr lvl="1"/>
            <a:r>
              <a:rPr lang="en-US" sz="2400" dirty="0"/>
              <a:t>Notify your supervisor and proceed to Employee Health</a:t>
            </a:r>
          </a:p>
          <a:p>
            <a:r>
              <a:rPr lang="en-US" sz="2800" dirty="0"/>
              <a:t>During grossing</a:t>
            </a:r>
          </a:p>
          <a:p>
            <a:pPr lvl="1"/>
            <a:r>
              <a:rPr lang="en-US" sz="2400" dirty="0"/>
              <a:t>Specimens will be handled in exhaust fume hood</a:t>
            </a:r>
          </a:p>
          <a:p>
            <a:pPr lvl="1"/>
            <a:r>
              <a:rPr lang="en-US" sz="2400" dirty="0"/>
              <a:t>Any other handling of containers with formaldehyde solutions should be handled in a well-ventilated area</a:t>
            </a:r>
          </a:p>
        </p:txBody>
      </p:sp>
      <p:sp>
        <p:nvSpPr>
          <p:cNvPr id="105475" name="Rectangle 3"/>
          <p:cNvSpPr>
            <a:spLocks noGrp="1" noChangeArrowheads="1"/>
          </p:cNvSpPr>
          <p:nvPr>
            <p:ph type="title"/>
          </p:nvPr>
        </p:nvSpPr>
        <p:spPr>
          <a:xfrm>
            <a:off x="476250" y="476250"/>
            <a:ext cx="8305800" cy="1143000"/>
          </a:xfrm>
          <a:noFill/>
          <a:ln/>
        </p:spPr>
        <p:txBody>
          <a:bodyPr>
            <a:normAutofit fontScale="90000"/>
          </a:bodyPr>
          <a:lstStyle/>
          <a:p>
            <a:r>
              <a:rPr lang="en-US" b="1">
                <a:solidFill>
                  <a:srgbClr val="660066"/>
                </a:solidFill>
              </a:rPr>
              <a:t>NWIHCS LAB FORMALDEHYDE PROGRAM</a:t>
            </a:r>
          </a:p>
        </p:txBody>
      </p:sp>
      <p:sp>
        <p:nvSpPr>
          <p:cNvPr id="105479" name="Rectangle 7"/>
          <p:cNvSpPr>
            <a:spLocks noChangeArrowheads="1"/>
          </p:cNvSpPr>
          <p:nvPr/>
        </p:nvSpPr>
        <p:spPr bwMode="auto">
          <a:xfrm>
            <a:off x="22225" y="2982913"/>
            <a:ext cx="9144000" cy="0"/>
          </a:xfrm>
          <a:prstGeom prst="rect">
            <a:avLst/>
          </a:prstGeom>
          <a:noFill/>
          <a:ln w="9525">
            <a:noFill/>
            <a:miter lim="800000"/>
            <a:headEnd/>
            <a:tailEnd/>
          </a:ln>
          <a:effectLst/>
        </p:spPr>
        <p:txBody>
          <a:bodyPr>
            <a:spAutoFit/>
          </a:bodyPr>
          <a:lstStyle/>
          <a:p>
            <a:endParaRPr lang="en-US"/>
          </a:p>
        </p:txBody>
      </p:sp>
      <p:pic>
        <p:nvPicPr>
          <p:cNvPr id="105482" name="Picture 10" descr="student_mixing_chemicals_hg_clr"/>
          <p:cNvPicPr>
            <a:picLocks noChangeAspect="1" noChangeArrowheads="1" noCrop="1"/>
          </p:cNvPicPr>
          <p:nvPr/>
        </p:nvPicPr>
        <p:blipFill>
          <a:blip r:embed="rId2" cstate="print"/>
          <a:srcRect/>
          <a:stretch>
            <a:fillRect/>
          </a:stretch>
        </p:blipFill>
        <p:spPr bwMode="auto">
          <a:xfrm>
            <a:off x="7192963" y="1619250"/>
            <a:ext cx="2560637" cy="40005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idx="1"/>
          </p:nvPr>
        </p:nvSpPr>
        <p:spPr>
          <a:xfrm>
            <a:off x="400050" y="1714500"/>
            <a:ext cx="7239000" cy="5143500"/>
          </a:xfrm>
        </p:spPr>
        <p:txBody>
          <a:bodyPr/>
          <a:lstStyle/>
          <a:p>
            <a:r>
              <a:rPr lang="en-US" dirty="0"/>
              <a:t>Health hazards you should be aware of</a:t>
            </a:r>
          </a:p>
          <a:p>
            <a:pPr lvl="1"/>
            <a:r>
              <a:rPr lang="en-US" dirty="0"/>
              <a:t>Cancer</a:t>
            </a:r>
          </a:p>
          <a:p>
            <a:pPr lvl="1"/>
            <a:r>
              <a:rPr lang="en-US" dirty="0"/>
              <a:t>Irritation and sensitization of the skin</a:t>
            </a:r>
          </a:p>
          <a:p>
            <a:pPr lvl="1"/>
            <a:r>
              <a:rPr lang="en-US" dirty="0"/>
              <a:t>Affects respiratory system</a:t>
            </a:r>
          </a:p>
          <a:p>
            <a:pPr lvl="1"/>
            <a:r>
              <a:rPr lang="en-US" dirty="0"/>
              <a:t>Eye and throat irritation</a:t>
            </a:r>
          </a:p>
          <a:p>
            <a:pPr lvl="1"/>
            <a:r>
              <a:rPr lang="en-US" dirty="0"/>
              <a:t>Acute toxicity</a:t>
            </a:r>
          </a:p>
          <a:p>
            <a:r>
              <a:rPr lang="en-US" dirty="0"/>
              <a:t>If you experience irritation of your eyes, throat, skin due to exposure, report to Employee Health</a:t>
            </a:r>
          </a:p>
          <a:p>
            <a:pPr lvl="1"/>
            <a:endParaRPr lang="en-US" dirty="0"/>
          </a:p>
        </p:txBody>
      </p:sp>
      <p:sp>
        <p:nvSpPr>
          <p:cNvPr id="106499" name="Rectangle 3"/>
          <p:cNvSpPr>
            <a:spLocks noGrp="1" noChangeArrowheads="1"/>
          </p:cNvSpPr>
          <p:nvPr>
            <p:ph type="title"/>
          </p:nvPr>
        </p:nvSpPr>
        <p:spPr>
          <a:xfrm>
            <a:off x="476250" y="476250"/>
            <a:ext cx="8305800" cy="1143000"/>
          </a:xfrm>
          <a:noFill/>
          <a:ln/>
        </p:spPr>
        <p:txBody>
          <a:bodyPr>
            <a:normAutofit fontScale="90000"/>
          </a:bodyPr>
          <a:lstStyle/>
          <a:p>
            <a:r>
              <a:rPr lang="en-US" b="1">
                <a:solidFill>
                  <a:srgbClr val="660066"/>
                </a:solidFill>
              </a:rPr>
              <a:t>NWIHCS LAB FORMALDEHYDE PROGRAM</a:t>
            </a:r>
          </a:p>
        </p:txBody>
      </p:sp>
      <p:sp>
        <p:nvSpPr>
          <p:cNvPr id="106500"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6501"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6502"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6503" name="Rectangle 7"/>
          <p:cNvSpPr>
            <a:spLocks noChangeArrowheads="1"/>
          </p:cNvSpPr>
          <p:nvPr/>
        </p:nvSpPr>
        <p:spPr bwMode="auto">
          <a:xfrm>
            <a:off x="22225" y="2982913"/>
            <a:ext cx="9144000" cy="0"/>
          </a:xfrm>
          <a:prstGeom prst="rect">
            <a:avLst/>
          </a:prstGeom>
          <a:noFill/>
          <a:ln w="9525">
            <a:noFill/>
            <a:miter lim="800000"/>
            <a:headEnd/>
            <a:tailEnd/>
          </a:ln>
          <a:effectLst/>
        </p:spPr>
        <p:txBody>
          <a:bodyPr>
            <a:spAutoFit/>
          </a:bodyPr>
          <a:lstStyle/>
          <a:p>
            <a:endParaRPr lang="en-US"/>
          </a:p>
        </p:txBody>
      </p:sp>
      <p:sp>
        <p:nvSpPr>
          <p:cNvPr id="106504" name="Rectangle 8"/>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06505" name="Rectangle 9"/>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pic>
        <p:nvPicPr>
          <p:cNvPr id="106506" name="Picture 10" descr="student_mixing_chemicals_hg_clr"/>
          <p:cNvPicPr>
            <a:picLocks noChangeAspect="1" noChangeArrowheads="1" noCrop="1"/>
          </p:cNvPicPr>
          <p:nvPr/>
        </p:nvPicPr>
        <p:blipFill>
          <a:blip r:embed="rId2" cstate="print"/>
          <a:srcRect/>
          <a:stretch>
            <a:fillRect/>
          </a:stretch>
        </p:blipFill>
        <p:spPr bwMode="auto">
          <a:xfrm>
            <a:off x="7192963" y="1619250"/>
            <a:ext cx="2560637" cy="40005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idx="1"/>
          </p:nvPr>
        </p:nvSpPr>
        <p:spPr>
          <a:xfrm>
            <a:off x="514350" y="1485900"/>
            <a:ext cx="6838950" cy="5372100"/>
          </a:xfrm>
        </p:spPr>
        <p:txBody>
          <a:bodyPr/>
          <a:lstStyle/>
          <a:p>
            <a:r>
              <a:rPr lang="en-US"/>
              <a:t>Our responsibility</a:t>
            </a:r>
          </a:p>
          <a:p>
            <a:pPr lvl="1"/>
            <a:r>
              <a:rPr lang="en-US"/>
              <a:t>For the shipments </a:t>
            </a:r>
          </a:p>
          <a:p>
            <a:pPr lvl="1"/>
            <a:r>
              <a:rPr lang="en-US"/>
              <a:t>Training others on shipping procedures</a:t>
            </a:r>
          </a:p>
          <a:p>
            <a:pPr lvl="1"/>
            <a:r>
              <a:rPr lang="en-US"/>
              <a:t>Classifying, identifying</a:t>
            </a:r>
          </a:p>
          <a:p>
            <a:pPr lvl="1"/>
            <a:r>
              <a:rPr lang="en-US"/>
              <a:t>Marking, labeling</a:t>
            </a:r>
          </a:p>
          <a:p>
            <a:pPr lvl="1"/>
            <a:r>
              <a:rPr lang="en-US"/>
              <a:t>Packaging and documentation of dangerous goods</a:t>
            </a:r>
          </a:p>
          <a:p>
            <a:pPr lvl="1"/>
            <a:r>
              <a:rPr lang="en-US"/>
              <a:t>Ends when package reaches its destination safely</a:t>
            </a:r>
          </a:p>
          <a:p>
            <a:pPr lvl="1"/>
            <a:endParaRPr lang="en-US"/>
          </a:p>
        </p:txBody>
      </p:sp>
      <p:sp>
        <p:nvSpPr>
          <p:cNvPr id="107523"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07524"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7525"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7526"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7528" name="Rectangle 8"/>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07531" name="Rectangle 11"/>
          <p:cNvSpPr>
            <a:spLocks noChangeArrowheads="1"/>
          </p:cNvSpPr>
          <p:nvPr/>
        </p:nvSpPr>
        <p:spPr bwMode="auto">
          <a:xfrm>
            <a:off x="261938" y="1782763"/>
            <a:ext cx="9144000" cy="0"/>
          </a:xfrm>
          <a:prstGeom prst="rect">
            <a:avLst/>
          </a:prstGeom>
          <a:noFill/>
          <a:ln w="9525">
            <a:noFill/>
            <a:miter lim="800000"/>
            <a:headEnd/>
            <a:tailEnd/>
          </a:ln>
          <a:effectLst/>
        </p:spPr>
        <p:txBody>
          <a:bodyPr>
            <a:spAutoFit/>
          </a:bodyPr>
          <a:lstStyle/>
          <a:p>
            <a:endParaRPr lang="en-US"/>
          </a:p>
        </p:txBody>
      </p:sp>
      <p:pic>
        <p:nvPicPr>
          <p:cNvPr id="107536" name="Picture 16" descr="package_wings_hg_clr"/>
          <p:cNvPicPr>
            <a:picLocks noChangeAspect="1" noChangeArrowheads="1" noCrop="1"/>
          </p:cNvPicPr>
          <p:nvPr/>
        </p:nvPicPr>
        <p:blipFill>
          <a:blip r:embed="rId2" cstate="print"/>
          <a:srcRect/>
          <a:stretch>
            <a:fillRect/>
          </a:stretch>
        </p:blipFill>
        <p:spPr bwMode="auto">
          <a:xfrm>
            <a:off x="5581650" y="2919413"/>
            <a:ext cx="3071813" cy="2751137"/>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idx="1"/>
          </p:nvPr>
        </p:nvSpPr>
        <p:spPr>
          <a:xfrm>
            <a:off x="609600" y="1866900"/>
            <a:ext cx="6743700" cy="4991100"/>
          </a:xfrm>
        </p:spPr>
        <p:txBody>
          <a:bodyPr/>
          <a:lstStyle/>
          <a:p>
            <a:r>
              <a:rPr lang="en-US"/>
              <a:t>9 Classifications (We only have 2) </a:t>
            </a:r>
          </a:p>
          <a:p>
            <a:pPr lvl="1"/>
            <a:r>
              <a:rPr lang="en-US"/>
              <a:t>#6 Infectious substances</a:t>
            </a:r>
          </a:p>
          <a:p>
            <a:pPr lvl="2"/>
            <a:r>
              <a:rPr lang="en-US"/>
              <a:t>Cause serious health effects</a:t>
            </a:r>
          </a:p>
          <a:p>
            <a:pPr lvl="2"/>
            <a:r>
              <a:rPr lang="en-US"/>
              <a:t>Bacteria, virus, parasite, human samples</a:t>
            </a:r>
          </a:p>
          <a:p>
            <a:pPr lvl="1"/>
            <a:r>
              <a:rPr lang="en-US"/>
              <a:t>#9 Dry Ice</a:t>
            </a:r>
          </a:p>
          <a:p>
            <a:pPr lvl="1"/>
            <a:endParaRPr lang="en-US"/>
          </a:p>
        </p:txBody>
      </p:sp>
      <p:sp>
        <p:nvSpPr>
          <p:cNvPr id="108547"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08548"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8549"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8550"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8551" name="Rectangle 7"/>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08552" name="Rectangle 8"/>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8553" name="Rectangle 9"/>
          <p:cNvSpPr>
            <a:spLocks noChangeArrowheads="1"/>
          </p:cNvSpPr>
          <p:nvPr/>
        </p:nvSpPr>
        <p:spPr bwMode="auto">
          <a:xfrm>
            <a:off x="261938" y="1782763"/>
            <a:ext cx="9144000" cy="0"/>
          </a:xfrm>
          <a:prstGeom prst="rect">
            <a:avLst/>
          </a:prstGeom>
          <a:noFill/>
          <a:ln w="9525">
            <a:noFill/>
            <a:miter lim="800000"/>
            <a:headEnd/>
            <a:tailEnd/>
          </a:ln>
          <a:effectLst/>
        </p:spPr>
        <p:txBody>
          <a:bodyPr>
            <a:spAutoFit/>
          </a:bodyPr>
          <a:lstStyle/>
          <a:p>
            <a:endParaRPr lang="en-US"/>
          </a:p>
        </p:txBody>
      </p:sp>
      <p:pic>
        <p:nvPicPr>
          <p:cNvPr id="108554" name="Picture 10" descr="cardboard_box_hg_clr"/>
          <p:cNvPicPr>
            <a:picLocks noChangeAspect="1" noChangeArrowheads="1" noCrop="1"/>
          </p:cNvPicPr>
          <p:nvPr/>
        </p:nvPicPr>
        <p:blipFill>
          <a:blip r:embed="rId2" cstate="print"/>
          <a:srcRect/>
          <a:stretch>
            <a:fillRect/>
          </a:stretch>
        </p:blipFill>
        <p:spPr bwMode="auto">
          <a:xfrm>
            <a:off x="6381750" y="1504950"/>
            <a:ext cx="2762250" cy="220980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idx="1"/>
          </p:nvPr>
        </p:nvSpPr>
        <p:spPr>
          <a:xfrm>
            <a:off x="609600" y="1828800"/>
            <a:ext cx="6743700" cy="5029200"/>
          </a:xfrm>
        </p:spPr>
        <p:txBody>
          <a:bodyPr/>
          <a:lstStyle/>
          <a:p>
            <a:r>
              <a:rPr lang="en-US"/>
              <a:t>Packaging </a:t>
            </a:r>
          </a:p>
          <a:p>
            <a:pPr lvl="1"/>
            <a:r>
              <a:rPr lang="en-US"/>
              <a:t>Triple packaging</a:t>
            </a:r>
          </a:p>
          <a:p>
            <a:pPr lvl="2"/>
            <a:r>
              <a:rPr lang="en-US"/>
              <a:t>Primary receptacle</a:t>
            </a:r>
          </a:p>
          <a:p>
            <a:pPr lvl="2"/>
            <a:r>
              <a:rPr lang="en-US"/>
              <a:t>Secondary receptacle</a:t>
            </a:r>
          </a:p>
          <a:p>
            <a:pPr lvl="2"/>
            <a:r>
              <a:rPr lang="en-US"/>
              <a:t>Outer shipping package</a:t>
            </a:r>
          </a:p>
          <a:p>
            <a:pPr lvl="2"/>
            <a:endParaRPr lang="en-US"/>
          </a:p>
        </p:txBody>
      </p:sp>
      <p:sp>
        <p:nvSpPr>
          <p:cNvPr id="109571"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09572" name="Rectangle 4"/>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9573" name="Rectangle 5"/>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9574" name="Rectangle 6"/>
          <p:cNvSpPr>
            <a:spLocks noChangeArrowheads="1"/>
          </p:cNvSpPr>
          <p:nvPr/>
        </p:nvSpPr>
        <p:spPr bwMode="auto">
          <a:xfrm>
            <a:off x="342900" y="1382713"/>
            <a:ext cx="9144000" cy="0"/>
          </a:xfrm>
          <a:prstGeom prst="rect">
            <a:avLst/>
          </a:prstGeom>
          <a:noFill/>
          <a:ln w="9525">
            <a:noFill/>
            <a:miter lim="800000"/>
            <a:headEnd/>
            <a:tailEnd/>
          </a:ln>
          <a:effectLst/>
        </p:spPr>
        <p:txBody>
          <a:bodyPr>
            <a:spAutoFit/>
          </a:bodyPr>
          <a:lstStyle/>
          <a:p>
            <a:endParaRPr lang="en-US"/>
          </a:p>
        </p:txBody>
      </p:sp>
      <p:sp>
        <p:nvSpPr>
          <p:cNvPr id="109575" name="Rectangle 7"/>
          <p:cNvSpPr>
            <a:spLocks noChangeArrowheads="1"/>
          </p:cNvSpPr>
          <p:nvPr/>
        </p:nvSpPr>
        <p:spPr bwMode="auto">
          <a:xfrm>
            <a:off x="331788" y="1382713"/>
            <a:ext cx="9144000" cy="0"/>
          </a:xfrm>
          <a:prstGeom prst="rect">
            <a:avLst/>
          </a:prstGeom>
          <a:noFill/>
          <a:ln w="9525">
            <a:noFill/>
            <a:miter lim="800000"/>
            <a:headEnd/>
            <a:tailEnd/>
          </a:ln>
          <a:effectLst/>
        </p:spPr>
        <p:txBody>
          <a:bodyPr>
            <a:spAutoFit/>
          </a:bodyPr>
          <a:lstStyle/>
          <a:p>
            <a:endParaRPr lang="en-US"/>
          </a:p>
        </p:txBody>
      </p:sp>
      <p:sp>
        <p:nvSpPr>
          <p:cNvPr id="109576" name="Rectangle 8"/>
          <p:cNvSpPr>
            <a:spLocks noChangeArrowheads="1"/>
          </p:cNvSpPr>
          <p:nvPr/>
        </p:nvSpPr>
        <p:spPr bwMode="auto">
          <a:xfrm>
            <a:off x="339725" y="1382713"/>
            <a:ext cx="9144000" cy="0"/>
          </a:xfrm>
          <a:prstGeom prst="rect">
            <a:avLst/>
          </a:prstGeom>
          <a:noFill/>
          <a:ln w="9525">
            <a:noFill/>
            <a:miter lim="800000"/>
            <a:headEnd/>
            <a:tailEnd/>
          </a:ln>
          <a:effectLst/>
        </p:spPr>
        <p:txBody>
          <a:bodyPr>
            <a:spAutoFit/>
          </a:bodyPr>
          <a:lstStyle/>
          <a:p>
            <a:endParaRPr lang="en-US"/>
          </a:p>
        </p:txBody>
      </p:sp>
      <p:sp>
        <p:nvSpPr>
          <p:cNvPr id="109577" name="Rectangle 9"/>
          <p:cNvSpPr>
            <a:spLocks noChangeArrowheads="1"/>
          </p:cNvSpPr>
          <p:nvPr/>
        </p:nvSpPr>
        <p:spPr bwMode="auto">
          <a:xfrm>
            <a:off x="261938" y="1782763"/>
            <a:ext cx="9144000" cy="0"/>
          </a:xfrm>
          <a:prstGeom prst="rect">
            <a:avLst/>
          </a:prstGeom>
          <a:noFill/>
          <a:ln w="9525">
            <a:noFill/>
            <a:miter lim="800000"/>
            <a:headEnd/>
            <a:tailEnd/>
          </a:ln>
          <a:effectLst/>
        </p:spPr>
        <p:txBody>
          <a:bodyPr>
            <a:spAutoFit/>
          </a:bodyPr>
          <a:lstStyle/>
          <a:p>
            <a:endParaRPr lang="en-US"/>
          </a:p>
        </p:txBody>
      </p:sp>
      <p:pic>
        <p:nvPicPr>
          <p:cNvPr id="109585" name="Picture 17" descr="51579-01~wn"/>
          <p:cNvPicPr>
            <a:picLocks noChangeAspect="1" noChangeArrowheads="1"/>
          </p:cNvPicPr>
          <p:nvPr/>
        </p:nvPicPr>
        <p:blipFill>
          <a:blip r:embed="rId2" cstate="print"/>
          <a:srcRect/>
          <a:stretch>
            <a:fillRect/>
          </a:stretch>
        </p:blipFill>
        <p:spPr bwMode="auto">
          <a:xfrm>
            <a:off x="6035675" y="1638300"/>
            <a:ext cx="2084388" cy="2084388"/>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idx="1"/>
          </p:nvPr>
        </p:nvSpPr>
        <p:spPr>
          <a:xfrm>
            <a:off x="514350" y="1581150"/>
            <a:ext cx="5410200" cy="5276850"/>
          </a:xfrm>
        </p:spPr>
        <p:txBody>
          <a:bodyPr/>
          <a:lstStyle/>
          <a:p>
            <a:r>
              <a:rPr lang="en-US"/>
              <a:t>Hazard labels</a:t>
            </a:r>
          </a:p>
          <a:p>
            <a:pPr lvl="1"/>
            <a:r>
              <a:rPr lang="en-US"/>
              <a:t>Specific hazard labels must be affixed to the outside of each package.</a:t>
            </a:r>
          </a:p>
          <a:p>
            <a:pPr lvl="2"/>
            <a:r>
              <a:rPr lang="en-US"/>
              <a:t>Biohazard Label for infectious substances</a:t>
            </a:r>
          </a:p>
          <a:p>
            <a:pPr lvl="2"/>
            <a:r>
              <a:rPr lang="en-US"/>
              <a:t>Miscellaneous for Dry Ice </a:t>
            </a:r>
          </a:p>
          <a:p>
            <a:pPr lvl="3"/>
            <a:r>
              <a:rPr lang="en-US"/>
              <a:t>Allow for pressure to be released</a:t>
            </a:r>
          </a:p>
          <a:p>
            <a:pPr lvl="3"/>
            <a:r>
              <a:rPr lang="en-US"/>
              <a:t>Write down the number of pounds used</a:t>
            </a:r>
          </a:p>
          <a:p>
            <a:pPr lvl="2"/>
            <a:endParaRPr lang="en-US"/>
          </a:p>
          <a:p>
            <a:pPr lvl="1"/>
            <a:endParaRPr lang="en-US"/>
          </a:p>
        </p:txBody>
      </p:sp>
      <p:sp>
        <p:nvSpPr>
          <p:cNvPr id="110595" name="Rectangle 3"/>
          <p:cNvSpPr>
            <a:spLocks noGrp="1" noChangeArrowheads="1"/>
          </p:cNvSpPr>
          <p:nvPr>
            <p:ph type="title"/>
          </p:nvPr>
        </p:nvSpPr>
        <p:spPr>
          <a:xfrm>
            <a:off x="476250" y="476250"/>
            <a:ext cx="8305800" cy="1143000"/>
          </a:xfrm>
          <a:noFill/>
          <a:ln/>
        </p:spPr>
        <p:txBody>
          <a:bodyPr/>
          <a:lstStyle/>
          <a:p>
            <a:r>
              <a:rPr lang="en-US" b="1">
                <a:solidFill>
                  <a:srgbClr val="008000"/>
                </a:solidFill>
              </a:rPr>
              <a:t>Shipping Infectious Substances</a:t>
            </a:r>
          </a:p>
        </p:txBody>
      </p:sp>
      <p:sp>
        <p:nvSpPr>
          <p:cNvPr id="110601" name="Rectangle 9"/>
          <p:cNvSpPr>
            <a:spLocks noChangeArrowheads="1"/>
          </p:cNvSpPr>
          <p:nvPr/>
        </p:nvSpPr>
        <p:spPr bwMode="auto">
          <a:xfrm>
            <a:off x="261938" y="1782763"/>
            <a:ext cx="9144000" cy="0"/>
          </a:xfrm>
          <a:prstGeom prst="rect">
            <a:avLst/>
          </a:prstGeom>
          <a:noFill/>
          <a:ln w="9525">
            <a:noFill/>
            <a:miter lim="800000"/>
            <a:headEnd/>
            <a:tailEnd/>
          </a:ln>
          <a:effectLst/>
        </p:spPr>
        <p:txBody>
          <a:bodyPr>
            <a:spAutoFit/>
          </a:bodyPr>
          <a:lstStyle/>
          <a:p>
            <a:endParaRPr lang="en-US"/>
          </a:p>
        </p:txBody>
      </p:sp>
      <p:pic>
        <p:nvPicPr>
          <p:cNvPr id="110602" name="Picture 10" descr="cardboard_box_hg_clr"/>
          <p:cNvPicPr>
            <a:picLocks noChangeAspect="1" noChangeArrowheads="1" noCrop="1"/>
          </p:cNvPicPr>
          <p:nvPr/>
        </p:nvPicPr>
        <p:blipFill>
          <a:blip r:embed="rId2" cstate="print"/>
          <a:srcRect/>
          <a:stretch>
            <a:fillRect/>
          </a:stretch>
        </p:blipFill>
        <p:spPr bwMode="auto">
          <a:xfrm>
            <a:off x="5581650" y="2438400"/>
            <a:ext cx="2762250" cy="2209800"/>
          </a:xfrm>
          <a:prstGeom prst="rect">
            <a:avLst/>
          </a:prstGeom>
          <a:noFill/>
        </p:spPr>
      </p:pic>
      <p:pic>
        <p:nvPicPr>
          <p:cNvPr id="110605" name="Picture 13" descr="regulatedcargo"/>
          <p:cNvPicPr>
            <a:picLocks noChangeAspect="1" noChangeArrowheads="1"/>
          </p:cNvPicPr>
          <p:nvPr/>
        </p:nvPicPr>
        <p:blipFill>
          <a:blip r:embed="rId3" cstate="print"/>
          <a:srcRect l="65834"/>
          <a:stretch>
            <a:fillRect/>
          </a:stretch>
        </p:blipFill>
        <p:spPr bwMode="auto">
          <a:xfrm>
            <a:off x="7051675" y="3848100"/>
            <a:ext cx="1265238" cy="1295400"/>
          </a:xfrm>
          <a:prstGeom prst="rect">
            <a:avLst/>
          </a:prstGeom>
          <a:noFill/>
        </p:spPr>
      </p:pic>
      <p:pic>
        <p:nvPicPr>
          <p:cNvPr id="110607" name="Picture 15" descr="regulatedcargo"/>
          <p:cNvPicPr>
            <a:picLocks noChangeAspect="1" noChangeArrowheads="1"/>
          </p:cNvPicPr>
          <p:nvPr/>
        </p:nvPicPr>
        <p:blipFill>
          <a:blip r:embed="rId3" cstate="print"/>
          <a:srcRect r="66667"/>
          <a:stretch>
            <a:fillRect/>
          </a:stretch>
        </p:blipFill>
        <p:spPr bwMode="auto">
          <a:xfrm>
            <a:off x="5683250" y="3848100"/>
            <a:ext cx="1270000" cy="13335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5002</TotalTime>
  <Words>5040</Words>
  <Application>Microsoft Office PowerPoint</Application>
  <PresentationFormat>On-screen Show (4:3)</PresentationFormat>
  <Paragraphs>759</Paragraphs>
  <Slides>104</Slides>
  <Notes>0</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Concourse</vt:lpstr>
      <vt:lpstr>PowerPoint Presentation</vt:lpstr>
      <vt:lpstr>ANNUAL SAFETY BRIEF</vt:lpstr>
      <vt:lpstr>Lab General</vt:lpstr>
      <vt:lpstr>Lab General</vt:lpstr>
      <vt:lpstr>Lab General</vt:lpstr>
      <vt:lpstr>Lab General</vt:lpstr>
      <vt:lpstr>Lab General</vt:lpstr>
      <vt:lpstr>Lab General</vt:lpstr>
      <vt:lpstr>Lab General</vt:lpstr>
      <vt:lpstr>Lab General</vt:lpstr>
      <vt:lpstr>Lab General</vt:lpstr>
      <vt:lpstr>Lab General</vt:lpstr>
      <vt:lpstr>Lab General</vt:lpstr>
      <vt:lpstr>Lab General</vt:lpstr>
      <vt:lpstr>FIRE SAFETY</vt:lpstr>
      <vt:lpstr>FIRE SAFETY</vt:lpstr>
      <vt:lpstr>FIRE SAFETY</vt:lpstr>
      <vt:lpstr>FIRE SAFETY</vt:lpstr>
      <vt:lpstr>FIRE SAFETY</vt:lpstr>
      <vt:lpstr>ELECTRICAL SAFETY</vt:lpstr>
      <vt:lpstr>ELECTRICAL SAFETY</vt:lpstr>
      <vt:lpstr>BIOLOGICAL HAZARDS</vt:lpstr>
      <vt:lpstr>BIOLOGICAL HAZARDS</vt:lpstr>
      <vt:lpstr>BIOLOGICAL HAZARDS</vt:lpstr>
      <vt:lpstr>BIOLOGICAL SAFETY CABINETS</vt:lpstr>
      <vt:lpstr>COMPRESSED GASES</vt:lpstr>
      <vt:lpstr>COMPRESSED GASES</vt:lpstr>
      <vt:lpstr>COMPRESSED GASES</vt:lpstr>
      <vt:lpstr>RADIATION SAFETY</vt:lpstr>
      <vt:lpstr>RADIATION SAFETY</vt:lpstr>
      <vt:lpstr>CHEMICAL HAZARDS</vt:lpstr>
      <vt:lpstr>CHEMICAL HAZARDS</vt:lpstr>
      <vt:lpstr>CHEMICAL HAZARDS</vt:lpstr>
      <vt:lpstr>CHEMICAL HAZARDS</vt:lpstr>
      <vt:lpstr>CHEMICAL HAZARDS</vt:lpstr>
      <vt:lpstr>CHEMICAL HAZARDS</vt:lpstr>
      <vt:lpstr>CHEMICAL HAZARDS</vt:lpstr>
      <vt:lpstr>CHEMICAL HAZARDS</vt:lpstr>
      <vt:lpstr>CHEMICAL HAZARDS</vt:lpstr>
      <vt:lpstr>CHEMICAL HYGIENE PLAN</vt:lpstr>
      <vt:lpstr>CHEMICAL HYGIENE PLAN</vt:lpstr>
      <vt:lpstr>CHEMICAL HYGIENE PLAN</vt:lpstr>
      <vt:lpstr>CHEMICAL HYGIENE PLAN</vt:lpstr>
      <vt:lpstr>CHEMICAL HYGIENE PLAN</vt:lpstr>
      <vt:lpstr>CHEMICAL HYGIENE PLAN </vt:lpstr>
      <vt:lpstr>CHEMICAL HYGIENE PLAN</vt:lpstr>
      <vt:lpstr>CHEMICAL HYGIENE PLAN</vt:lpstr>
      <vt:lpstr>CHEMICAL HYGIENE PLAN</vt:lpstr>
      <vt:lpstr>CHEMICAL HYGIENE PLAN</vt:lpstr>
      <vt:lpstr>CHEMICAL HYGIENE PLAN</vt:lpstr>
      <vt:lpstr>CHEMICAL HYGIENE PLAN</vt:lpstr>
      <vt:lpstr>CHEMICAL HYGIENE PLAN</vt:lpstr>
      <vt:lpstr>CHEMICAL HYGIENE PLAN</vt:lpstr>
      <vt:lpstr>CHEMICAL HYGIENE PLAN</vt:lpstr>
      <vt:lpstr>CHEMICAL HYGIENE PLAN</vt:lpstr>
      <vt:lpstr>TUBERCULOSIS EXPOSURE CONTROL PLAN</vt:lpstr>
      <vt:lpstr>TUBERCULOSIS EXPOSURE CONTROL PLAN</vt:lpstr>
      <vt:lpstr>TUBERCULOSIS EXPOSURE CONTROL PLAN</vt:lpstr>
      <vt:lpstr>TUBERCULOSIS EXPOSURE CONTROL PLAN</vt:lpstr>
      <vt:lpstr>LABORATORY WASTE DISPOSAL</vt:lpstr>
      <vt:lpstr>LABORATORY WASTE DISPOSAL</vt:lpstr>
      <vt:lpstr>LABORATORY WASTE DISPOSAL</vt:lpstr>
      <vt:lpstr>LABORATORY WASTE REDUCTION</vt:lpstr>
      <vt:lpstr>LABORATORY WASTE REDUCTION</vt:lpstr>
      <vt:lpstr>LABORATORY WASTE REDUCTION</vt:lpstr>
      <vt:lpstr>LABORATORY WASTE REDUCTION</vt:lpstr>
      <vt:lpstr>Accident Reporting</vt:lpstr>
      <vt:lpstr>Accident Reporting</vt:lpstr>
      <vt:lpstr>Accident Reporting</vt:lpstr>
      <vt:lpstr>INTERNAL AND EXTERNAL DISASTER PREPAREDNESS</vt:lpstr>
      <vt:lpstr>INTERNAL AND EXTERNAL DISASTER PREPAREDNESS</vt:lpstr>
      <vt:lpstr>INTERNAL AND EXTERNAL DISASTER PREPAREDNESS</vt:lpstr>
      <vt:lpstr>INTERNAL AND EXTERNAL DISASTER PREPAREDNESS</vt:lpstr>
      <vt:lpstr>INTERNAL AND EXTERNAL DISASTER PREPAREDNESS</vt:lpstr>
      <vt:lpstr>INTERNAL AND EXTERNAL DISASTER PREPAREDNESS</vt:lpstr>
      <vt:lpstr>INTERNAL AND EXTERNAL DISASTER PREPAREDNESS</vt:lpstr>
      <vt:lpstr>INTERNAL AND EXTERNAL DISASTER PREPAREDNESS</vt:lpstr>
      <vt:lpstr>INTERNAL AND EXTERNAL DISASTER PREPAREDNESS</vt:lpstr>
      <vt:lpstr>INTERNAL AND EXTERNAL DISASTER PREPAREDNESS</vt:lpstr>
      <vt:lpstr>EVACUATION PLAN</vt:lpstr>
      <vt:lpstr>EVACUATION PLAN</vt:lpstr>
      <vt:lpstr>EVACUATION PLAN</vt:lpstr>
      <vt:lpstr>EVACUATION PLAN</vt:lpstr>
      <vt:lpstr>EVACUATION PLAN</vt:lpstr>
      <vt:lpstr>LATEX PRECAUTIONS PLAN Some items that contain Latex</vt:lpstr>
      <vt:lpstr>PowerPoint Presentation</vt:lpstr>
      <vt:lpstr>LATEX PRECAUTIONS PLAN</vt:lpstr>
      <vt:lpstr>LATEX PRECAUTIONS PLAN</vt:lpstr>
      <vt:lpstr>LATEX PRECAUTIONS PLAN</vt:lpstr>
      <vt:lpstr>LATEX PRECAUTIONS PLAN</vt:lpstr>
      <vt:lpstr>LABORATORY EROGNOMICS POLICY</vt:lpstr>
      <vt:lpstr>Noise Exposure</vt:lpstr>
      <vt:lpstr>NWIHCS LAB FORMALDEHYDE PROGRAM</vt:lpstr>
      <vt:lpstr>NWIHCS LAB FORMALDEHYDE PROGRAM</vt:lpstr>
      <vt:lpstr>NWIHCS LAB FORMALDEHYDE PROGRAM</vt:lpstr>
      <vt:lpstr>Shipping Infectious Substances</vt:lpstr>
      <vt:lpstr>Shipping Infectious Substances</vt:lpstr>
      <vt:lpstr>Shipping Infectious Substances</vt:lpstr>
      <vt:lpstr>Shipping Infectious Substances</vt:lpstr>
      <vt:lpstr>Shipping Infectious Substances</vt:lpstr>
      <vt:lpstr>Shipping Infectious Substances</vt:lpstr>
      <vt:lpstr>Shipping Infectious Substances</vt:lpstr>
      <vt:lpstr>Shipping Infectious Substances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VHAOMAKAUPJ</dc:creator>
  <cp:lastModifiedBy>Department of Veterans Affairs</cp:lastModifiedBy>
  <cp:revision>141</cp:revision>
  <dcterms:created xsi:type="dcterms:W3CDTF">2005-02-01T17:21:06Z</dcterms:created>
  <dcterms:modified xsi:type="dcterms:W3CDTF">2016-10-31T18:13:41Z</dcterms:modified>
</cp:coreProperties>
</file>