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711" autoAdjust="0"/>
  </p:normalViewPr>
  <p:slideViewPr>
    <p:cSldViewPr snapToGrid="0">
      <p:cViewPr varScale="1">
        <p:scale>
          <a:sx n="107" d="100"/>
          <a:sy n="107" d="100"/>
        </p:scale>
        <p:origin x="138" y="204"/>
      </p:cViewPr>
      <p:guideLst/>
    </p:cSldViewPr>
  </p:slideViewPr>
  <p:outlineViewPr>
    <p:cViewPr>
      <p:scale>
        <a:sx n="33" d="100"/>
        <a:sy n="33" d="100"/>
      </p:scale>
      <p:origin x="0" y="-27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5/7/2015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5/7/2015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5/7/2015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5/7/2015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5/7/2015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5/7/2015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iSTAT</a:t>
            </a:r>
            <a:r>
              <a:rPr lang="en-US" dirty="0" smtClean="0"/>
              <a:t> </a:t>
            </a:r>
            <a:endParaRPr lang="en-US" dirty="0"/>
          </a:p>
        </p:txBody>
      </p:sp>
      <p:sp>
        <p:nvSpPr>
          <p:cNvPr id="3" name="Subtitle 2"/>
          <p:cNvSpPr>
            <a:spLocks noGrp="1"/>
          </p:cNvSpPr>
          <p:nvPr>
            <p:ph idx="1"/>
          </p:nvPr>
        </p:nvSpPr>
        <p:spPr/>
        <p:txBody>
          <a:bodyPr/>
          <a:lstStyle/>
          <a:p>
            <a:r>
              <a:rPr lang="en-US" dirty="0" smtClean="0"/>
              <a:t>Arterial blood gas (ABG) testing protocol</a:t>
            </a:r>
          </a:p>
          <a:p>
            <a:endParaRPr lang="en-US" dirty="0"/>
          </a:p>
        </p:txBody>
      </p:sp>
      <p:pic>
        <p:nvPicPr>
          <p:cNvPr id="5" name="Picture 4"/>
          <p:cNvPicPr>
            <a:picLocks noChangeAspect="1"/>
          </p:cNvPicPr>
          <p:nvPr/>
        </p:nvPicPr>
        <p:blipFill>
          <a:blip r:embed="rId2"/>
          <a:stretch>
            <a:fillRect/>
          </a:stretch>
        </p:blipFill>
        <p:spPr>
          <a:xfrm>
            <a:off x="6966515" y="1414664"/>
            <a:ext cx="4010025" cy="4286250"/>
          </a:xfrm>
          <a:prstGeom prst="rect">
            <a:avLst/>
          </a:prstGeom>
        </p:spPr>
      </p:pic>
    </p:spTree>
    <p:extLst>
      <p:ext uri="{BB962C8B-B14F-4D97-AF65-F5344CB8AC3E}">
        <p14:creationId xmlns:p14="http://schemas.microsoft.com/office/powerpoint/2010/main" val="2581035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iSTAT</a:t>
            </a:r>
            <a:r>
              <a:rPr lang="en-US" dirty="0"/>
              <a:t> Step by Step Guide Simulator</a:t>
            </a:r>
          </a:p>
        </p:txBody>
      </p:sp>
      <p:sp>
        <p:nvSpPr>
          <p:cNvPr id="3" name="Content Placeholder 2"/>
          <p:cNvSpPr>
            <a:spLocks noGrp="1"/>
          </p:cNvSpPr>
          <p:nvPr>
            <p:ph idx="1"/>
          </p:nvPr>
        </p:nvSpPr>
        <p:spPr/>
        <p:txBody>
          <a:bodyPr/>
          <a:lstStyle/>
          <a:p>
            <a:r>
              <a:rPr lang="en-US" dirty="0" smtClean="0"/>
              <a:t>Insert the Simulator</a:t>
            </a:r>
          </a:p>
          <a:p>
            <a:pPr lvl="1"/>
            <a:r>
              <a:rPr lang="en-US" dirty="0" smtClean="0"/>
              <a:t>Remove the cap from the simulator</a:t>
            </a:r>
          </a:p>
          <a:p>
            <a:pPr lvl="1"/>
            <a:r>
              <a:rPr lang="en-US" dirty="0" smtClean="0"/>
              <a:t>Insert the simulator into the cartridge port</a:t>
            </a:r>
            <a:endParaRPr lang="en-US" dirty="0"/>
          </a:p>
        </p:txBody>
      </p:sp>
      <p:sp>
        <p:nvSpPr>
          <p:cNvPr id="4" name="Text Placeholder 3"/>
          <p:cNvSpPr>
            <a:spLocks noGrp="1"/>
          </p:cNvSpPr>
          <p:nvPr>
            <p:ph type="body" sz="half" idx="2"/>
          </p:nvPr>
        </p:nvSpPr>
        <p:spPr>
          <a:xfrm>
            <a:off x="1154953" y="3129281"/>
            <a:ext cx="3401063" cy="2009390"/>
          </a:xfrm>
        </p:spPr>
        <p:txBody>
          <a:bodyPr/>
          <a:lstStyle/>
          <a:p>
            <a:endParaRPr lang="en-US" sz="2000" dirty="0"/>
          </a:p>
          <a:p>
            <a:pPr lvl="1"/>
            <a:r>
              <a:rPr lang="en-US" sz="2000" dirty="0"/>
              <a:t>Remove the cap from the simulator</a:t>
            </a:r>
          </a:p>
          <a:p>
            <a:pPr lvl="1"/>
            <a:r>
              <a:rPr lang="en-US" sz="2000" dirty="0"/>
              <a:t>Insert the simulator into the cartridge port</a:t>
            </a:r>
          </a:p>
          <a:p>
            <a:endParaRPr lang="en-US" dirty="0"/>
          </a:p>
        </p:txBody>
      </p:sp>
      <p:pic>
        <p:nvPicPr>
          <p:cNvPr id="5" name="Picture 4"/>
          <p:cNvPicPr>
            <a:picLocks noChangeAspect="1"/>
          </p:cNvPicPr>
          <p:nvPr/>
        </p:nvPicPr>
        <p:blipFill>
          <a:blip r:embed="rId2"/>
          <a:stretch>
            <a:fillRect/>
          </a:stretch>
        </p:blipFill>
        <p:spPr>
          <a:xfrm>
            <a:off x="4784615" y="1210614"/>
            <a:ext cx="5286664" cy="5033341"/>
          </a:xfrm>
          <a:prstGeom prst="rect">
            <a:avLst/>
          </a:prstGeom>
        </p:spPr>
      </p:pic>
    </p:spTree>
    <p:extLst>
      <p:ext uri="{BB962C8B-B14F-4D97-AF65-F5344CB8AC3E}">
        <p14:creationId xmlns:p14="http://schemas.microsoft.com/office/powerpoint/2010/main" val="723119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iSTAT</a:t>
            </a:r>
            <a:r>
              <a:rPr lang="en-US" dirty="0"/>
              <a:t> Step by Step Guide </a:t>
            </a:r>
            <a:r>
              <a:rPr lang="en-US" dirty="0" smtClean="0"/>
              <a:t>Simulator continued</a:t>
            </a:r>
            <a:br>
              <a:rPr lang="en-US" dirty="0" smtClean="0"/>
            </a:br>
            <a:endParaRPr lang="en-US" dirty="0"/>
          </a:p>
        </p:txBody>
      </p:sp>
      <p:sp>
        <p:nvSpPr>
          <p:cNvPr id="3" name="Content Placeholder 2"/>
          <p:cNvSpPr>
            <a:spLocks noGrp="1"/>
          </p:cNvSpPr>
          <p:nvPr>
            <p:ph idx="1"/>
          </p:nvPr>
        </p:nvSpPr>
        <p:spPr>
          <a:xfrm>
            <a:off x="1103312" y="2052918"/>
            <a:ext cx="8946541" cy="2390293"/>
          </a:xfrm>
        </p:spPr>
        <p:txBody>
          <a:bodyPr/>
          <a:lstStyle/>
          <a:p>
            <a:pPr marL="0" indent="0">
              <a:buNone/>
            </a:pPr>
            <a:endParaRPr lang="en-US" dirty="0" smtClean="0"/>
          </a:p>
          <a:p>
            <a:pPr lvl="1"/>
            <a:r>
              <a:rPr lang="en-US" dirty="0" smtClean="0"/>
              <a:t>Results will appear on the screen</a:t>
            </a:r>
          </a:p>
          <a:p>
            <a:pPr lvl="1"/>
            <a:r>
              <a:rPr lang="en-US" dirty="0" smtClean="0"/>
              <a:t>If the word PASS is displayed it is okay to use the analyzer</a:t>
            </a:r>
          </a:p>
          <a:p>
            <a:pPr lvl="1"/>
            <a:r>
              <a:rPr lang="en-US" dirty="0" smtClean="0"/>
              <a:t>If the word FAIL is displayed, repeat the simulator test. </a:t>
            </a:r>
          </a:p>
          <a:p>
            <a:pPr lvl="1"/>
            <a:r>
              <a:rPr lang="en-US" dirty="0" smtClean="0"/>
              <a:t>If the simulator FAIL two times consecutive, DO NOT use the analyzer, Contact technical support. </a:t>
            </a:r>
            <a:endParaRPr lang="en-US" dirty="0"/>
          </a:p>
        </p:txBody>
      </p:sp>
    </p:spTree>
    <p:extLst>
      <p:ext uri="{BB962C8B-B14F-4D97-AF65-F5344CB8AC3E}">
        <p14:creationId xmlns:p14="http://schemas.microsoft.com/office/powerpoint/2010/main" val="1652465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the </a:t>
            </a:r>
            <a:r>
              <a:rPr lang="en-US" dirty="0" err="1" smtClean="0"/>
              <a:t>i</a:t>
            </a:r>
            <a:r>
              <a:rPr lang="en-US" dirty="0" smtClean="0"/>
              <a:t>-STAT</a:t>
            </a:r>
            <a:endParaRPr lang="en-US" dirty="0"/>
          </a:p>
        </p:txBody>
      </p:sp>
      <p:sp>
        <p:nvSpPr>
          <p:cNvPr id="3" name="Content Placeholder 2"/>
          <p:cNvSpPr>
            <a:spLocks noGrp="1"/>
          </p:cNvSpPr>
          <p:nvPr>
            <p:ph idx="1"/>
          </p:nvPr>
        </p:nvSpPr>
        <p:spPr/>
        <p:txBody>
          <a:bodyPr>
            <a:normAutofit fontScale="85000" lnSpcReduction="10000"/>
          </a:bodyPr>
          <a:lstStyle/>
          <a:p>
            <a:r>
              <a:rPr lang="en-US" dirty="0"/>
              <a:t>1. Press to turn on handheld.</a:t>
            </a:r>
          </a:p>
          <a:p>
            <a:r>
              <a:rPr lang="en-US" dirty="0"/>
              <a:t>2. Press </a:t>
            </a:r>
            <a:r>
              <a:rPr lang="en-US" dirty="0" err="1"/>
              <a:t>i</a:t>
            </a:r>
            <a:r>
              <a:rPr lang="en-US" dirty="0"/>
              <a:t>-STAT Cartridge.</a:t>
            </a:r>
          </a:p>
          <a:p>
            <a:r>
              <a:rPr lang="en-US" dirty="0"/>
              <a:t>3. Follow handheld prompts.</a:t>
            </a:r>
          </a:p>
          <a:p>
            <a:r>
              <a:rPr lang="en-US" dirty="0"/>
              <a:t>4. Scan the lot number on the cartridge pouch.</a:t>
            </a:r>
          </a:p>
          <a:p>
            <a:r>
              <a:rPr lang="en-US" dirty="0"/>
              <a:t>• Position barcode 3-9 inches from scanner</a:t>
            </a:r>
          </a:p>
          <a:p>
            <a:r>
              <a:rPr lang="en-US" dirty="0"/>
              <a:t>window on the handheld.</a:t>
            </a:r>
          </a:p>
          <a:p>
            <a:r>
              <a:rPr lang="en-US" dirty="0"/>
              <a:t>• Press and hold to activate the scanner.</a:t>
            </a:r>
          </a:p>
          <a:p>
            <a:r>
              <a:rPr lang="en-US" dirty="0"/>
              <a:t>• Align the red laser light so it covers entire barcode.</a:t>
            </a:r>
          </a:p>
          <a:p>
            <a:r>
              <a:rPr lang="en-US" dirty="0"/>
              <a:t>• The handheld will beep when it reads the</a:t>
            </a:r>
          </a:p>
          <a:p>
            <a:r>
              <a:rPr lang="en-US" dirty="0"/>
              <a:t>barcode successfully.</a:t>
            </a:r>
          </a:p>
          <a:p>
            <a:endParaRPr lang="en-US" dirty="0"/>
          </a:p>
        </p:txBody>
      </p:sp>
      <p:pic>
        <p:nvPicPr>
          <p:cNvPr id="5" name="Picture 4"/>
          <p:cNvPicPr>
            <a:picLocks noChangeAspect="1"/>
          </p:cNvPicPr>
          <p:nvPr/>
        </p:nvPicPr>
        <p:blipFill>
          <a:blip r:embed="rId2"/>
          <a:stretch>
            <a:fillRect/>
          </a:stretch>
        </p:blipFill>
        <p:spPr>
          <a:xfrm>
            <a:off x="1154953" y="3129281"/>
            <a:ext cx="3401063" cy="2890520"/>
          </a:xfrm>
          <a:prstGeom prst="rect">
            <a:avLst/>
          </a:prstGeo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592864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the Sample	</a:t>
            </a:r>
            <a:br>
              <a:rPr lang="en-US" dirty="0" smtClean="0"/>
            </a:br>
            <a:endParaRPr lang="en-US" dirty="0"/>
          </a:p>
        </p:txBody>
      </p:sp>
      <p:sp>
        <p:nvSpPr>
          <p:cNvPr id="3" name="Content Placeholder 2"/>
          <p:cNvSpPr>
            <a:spLocks noGrp="1"/>
          </p:cNvSpPr>
          <p:nvPr>
            <p:ph idx="1"/>
          </p:nvPr>
        </p:nvSpPr>
        <p:spPr/>
        <p:txBody>
          <a:bodyPr/>
          <a:lstStyle/>
          <a:p>
            <a:r>
              <a:rPr lang="en-US" dirty="0" smtClean="0"/>
              <a:t>Replace the needle with sample application tip</a:t>
            </a:r>
          </a:p>
          <a:p>
            <a:r>
              <a:rPr lang="en-US" dirty="0" smtClean="0"/>
              <a:t>Mix the sample</a:t>
            </a:r>
          </a:p>
          <a:p>
            <a:r>
              <a:rPr lang="en-US" dirty="0" smtClean="0"/>
              <a:t>Remove air bubbles from syringe</a:t>
            </a:r>
          </a:p>
          <a:p>
            <a:r>
              <a:rPr lang="en-US" dirty="0" smtClean="0"/>
              <a:t>Discard at least 3 drops of sample</a:t>
            </a:r>
          </a:p>
          <a:p>
            <a:r>
              <a:rPr lang="en-US" dirty="0" smtClean="0"/>
              <a:t>Place sample tip into sample well</a:t>
            </a:r>
          </a:p>
          <a:p>
            <a:r>
              <a:rPr lang="en-US" dirty="0" smtClean="0"/>
              <a:t>Dispense into test cartridge until the sample reaches the fill mark located on the test cartridge</a:t>
            </a:r>
            <a:endParaRPr lang="en-US" dirty="0"/>
          </a:p>
        </p:txBody>
      </p:sp>
      <p:pic>
        <p:nvPicPr>
          <p:cNvPr id="5" name="Picture 4"/>
          <p:cNvPicPr>
            <a:picLocks noChangeAspect="1"/>
          </p:cNvPicPr>
          <p:nvPr/>
        </p:nvPicPr>
        <p:blipFill>
          <a:blip r:embed="rId2"/>
          <a:stretch>
            <a:fillRect/>
          </a:stretch>
        </p:blipFill>
        <p:spPr>
          <a:xfrm>
            <a:off x="1154953" y="3129280"/>
            <a:ext cx="3401063" cy="2890520"/>
          </a:xfrm>
          <a:prstGeom prst="rect">
            <a:avLst/>
          </a:prstGeo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998603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6111" y="452718"/>
            <a:ext cx="9404723" cy="963958"/>
          </a:xfrm>
        </p:spPr>
        <p:txBody>
          <a:bodyPr/>
          <a:lstStyle/>
          <a:p>
            <a:r>
              <a:rPr lang="en-US" dirty="0" smtClean="0"/>
              <a:t>Close the Door</a:t>
            </a:r>
            <a:endParaRPr lang="en-US" dirty="0"/>
          </a:p>
        </p:txBody>
      </p:sp>
      <p:sp>
        <p:nvSpPr>
          <p:cNvPr id="3" name="Content Placeholder 2"/>
          <p:cNvSpPr>
            <a:spLocks noGrp="1"/>
          </p:cNvSpPr>
          <p:nvPr>
            <p:ph idx="1"/>
          </p:nvPr>
        </p:nvSpPr>
        <p:spPr>
          <a:xfrm>
            <a:off x="875201" y="1576400"/>
            <a:ext cx="8946541" cy="1862259"/>
          </a:xfrm>
        </p:spPr>
        <p:txBody>
          <a:bodyPr>
            <a:normAutofit/>
          </a:bodyPr>
          <a:lstStyle/>
          <a:p>
            <a:r>
              <a:rPr lang="en-US" dirty="0" smtClean="0"/>
              <a:t>Close the cover over the sample well on the test cartridge, avoiding applying direct pressure on the sample well</a:t>
            </a:r>
          </a:p>
          <a:p>
            <a:r>
              <a:rPr lang="en-US" dirty="0" smtClean="0"/>
              <a:t>Inspect the test cartridge for air bubbles and adequate fill. If air bubbles or the sample fill appears inadequate, repeat sample loading with a new test cartridge. </a:t>
            </a:r>
            <a:endParaRPr lang="en-US" dirty="0"/>
          </a:p>
        </p:txBody>
      </p:sp>
      <p:pic>
        <p:nvPicPr>
          <p:cNvPr id="7" name="Picture 6"/>
          <p:cNvPicPr>
            <a:picLocks noChangeAspect="1"/>
          </p:cNvPicPr>
          <p:nvPr/>
        </p:nvPicPr>
        <p:blipFill>
          <a:blip r:embed="rId2"/>
          <a:stretch>
            <a:fillRect/>
          </a:stretch>
        </p:blipFill>
        <p:spPr>
          <a:xfrm>
            <a:off x="5348471" y="3438659"/>
            <a:ext cx="2495550" cy="3314700"/>
          </a:xfrm>
          <a:prstGeom prst="rect">
            <a:avLst/>
          </a:prstGeom>
        </p:spPr>
      </p:pic>
    </p:spTree>
    <p:extLst>
      <p:ext uri="{BB962C8B-B14F-4D97-AF65-F5344CB8AC3E}">
        <p14:creationId xmlns:p14="http://schemas.microsoft.com/office/powerpoint/2010/main" val="77538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the Cartridge</a:t>
            </a:r>
            <a:endParaRPr lang="en-US" dirty="0"/>
          </a:p>
        </p:txBody>
      </p:sp>
      <p:sp>
        <p:nvSpPr>
          <p:cNvPr id="3" name="Content Placeholder 2"/>
          <p:cNvSpPr>
            <a:spLocks noGrp="1"/>
          </p:cNvSpPr>
          <p:nvPr>
            <p:ph idx="1"/>
          </p:nvPr>
        </p:nvSpPr>
        <p:spPr>
          <a:xfrm>
            <a:off x="1103312" y="2052918"/>
            <a:ext cx="8946541" cy="1617561"/>
          </a:xfrm>
        </p:spPr>
        <p:txBody>
          <a:bodyPr/>
          <a:lstStyle/>
          <a:p>
            <a:r>
              <a:rPr lang="en-US" dirty="0" smtClean="0"/>
              <a:t>Insert the cartridge into the port located on the bottom of the </a:t>
            </a:r>
            <a:r>
              <a:rPr lang="en-US" dirty="0" err="1" smtClean="0"/>
              <a:t>i</a:t>
            </a:r>
            <a:r>
              <a:rPr lang="en-US" dirty="0" smtClean="0"/>
              <a:t>-STAT analyzer. </a:t>
            </a:r>
          </a:p>
          <a:p>
            <a:r>
              <a:rPr lang="en-US" dirty="0" smtClean="0"/>
              <a:t>Listen for the “click” to ensure the cartridge is properly seated in the port on the analyzer. </a:t>
            </a:r>
            <a:endParaRPr lang="en-US" dirty="0"/>
          </a:p>
        </p:txBody>
      </p:sp>
      <p:pic>
        <p:nvPicPr>
          <p:cNvPr id="4" name="Picture 3"/>
          <p:cNvPicPr>
            <a:picLocks noChangeAspect="1"/>
          </p:cNvPicPr>
          <p:nvPr/>
        </p:nvPicPr>
        <p:blipFill>
          <a:blip r:embed="rId2"/>
          <a:stretch>
            <a:fillRect/>
          </a:stretch>
        </p:blipFill>
        <p:spPr>
          <a:xfrm>
            <a:off x="5306096" y="3271234"/>
            <a:ext cx="2832711" cy="3361386"/>
          </a:xfrm>
          <a:prstGeom prst="rect">
            <a:avLst/>
          </a:prstGeom>
        </p:spPr>
      </p:pic>
    </p:spTree>
    <p:extLst>
      <p:ext uri="{BB962C8B-B14F-4D97-AF65-F5344CB8AC3E}">
        <p14:creationId xmlns:p14="http://schemas.microsoft.com/office/powerpoint/2010/main" val="1312319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Results will appear on the screen. </a:t>
            </a:r>
          </a:p>
          <a:p>
            <a:r>
              <a:rPr lang="en-US" dirty="0" smtClean="0"/>
              <a:t>Review the information carefully to ensure all tests were performed. No missing data for either measured or calculated results. </a:t>
            </a:r>
          </a:p>
          <a:p>
            <a:r>
              <a:rPr lang="en-US" dirty="0" smtClean="0"/>
              <a:t>Align the printer with the top of the analyzer</a:t>
            </a:r>
          </a:p>
          <a:p>
            <a:r>
              <a:rPr lang="en-US" dirty="0" smtClean="0"/>
              <a:t>Press the “print” button, holding the analyzer in place until printing is complete</a:t>
            </a:r>
          </a:p>
          <a:p>
            <a:r>
              <a:rPr lang="en-US" dirty="0" smtClean="0"/>
              <a:t>Attach the printout from the analyzer to the necessary form and have the respiratory therapist or provider review and sign it</a:t>
            </a:r>
          </a:p>
          <a:p>
            <a:r>
              <a:rPr lang="en-US" dirty="0" smtClean="0"/>
              <a:t>Make a copy of the results and forward to the laboratory</a:t>
            </a:r>
            <a:endParaRPr lang="en-US" dirty="0"/>
          </a:p>
        </p:txBody>
      </p:sp>
    </p:spTree>
    <p:extLst>
      <p:ext uri="{BB962C8B-B14F-4D97-AF65-F5344CB8AC3E}">
        <p14:creationId xmlns:p14="http://schemas.microsoft.com/office/powerpoint/2010/main" val="38607432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t>
            </a:r>
            <a:r>
              <a:rPr lang="en-US" dirty="0" smtClean="0"/>
              <a:t>-STAT </a:t>
            </a:r>
            <a:r>
              <a:rPr lang="en-US" i="1" dirty="0" smtClean="0"/>
              <a:t>Quick </a:t>
            </a:r>
            <a:r>
              <a:rPr lang="en-US" dirty="0" smtClean="0"/>
              <a:t>Notes	</a:t>
            </a:r>
            <a:endParaRPr lang="en-US" dirty="0"/>
          </a:p>
        </p:txBody>
      </p:sp>
      <p:sp>
        <p:nvSpPr>
          <p:cNvPr id="3" name="Content Placeholder 2"/>
          <p:cNvSpPr>
            <a:spLocks noGrp="1"/>
          </p:cNvSpPr>
          <p:nvPr>
            <p:ph idx="1"/>
          </p:nvPr>
        </p:nvSpPr>
        <p:spPr>
          <a:xfrm>
            <a:off x="1103312" y="1249252"/>
            <a:ext cx="8946541" cy="4520483"/>
          </a:xfrm>
        </p:spPr>
        <p:txBody>
          <a:bodyPr/>
          <a:lstStyle/>
          <a:p>
            <a:r>
              <a:rPr lang="en-US" dirty="0" smtClean="0"/>
              <a:t>CARTRIDGES</a:t>
            </a:r>
          </a:p>
          <a:p>
            <a:pPr lvl="1"/>
            <a:r>
              <a:rPr lang="en-US" dirty="0" smtClean="0"/>
              <a:t>Can ONLY be touched on the sides , bottom or area to the left of the sample well</a:t>
            </a:r>
          </a:p>
          <a:p>
            <a:pPr lvl="1"/>
            <a:r>
              <a:rPr lang="en-US" dirty="0" smtClean="0"/>
              <a:t>MUST be at ROOM TEMPERATURE BEFORE use</a:t>
            </a:r>
          </a:p>
          <a:p>
            <a:pPr lvl="1"/>
            <a:r>
              <a:rPr lang="en-US" dirty="0" smtClean="0"/>
              <a:t>Dated with new 2 MONTH EXPIRATION DATE once REMOVED from the REFRIGERATOR. DO NOT RE-REFRIGERATE</a:t>
            </a:r>
          </a:p>
          <a:p>
            <a:pPr lvl="1"/>
            <a:r>
              <a:rPr lang="en-US" dirty="0" smtClean="0"/>
              <a:t>DO NOT remove the cartridge while “CARTRIDGE LOCKED” is displayed on the screen</a:t>
            </a:r>
          </a:p>
          <a:p>
            <a:pPr lvl="1"/>
            <a:r>
              <a:rPr lang="en-US" dirty="0" smtClean="0"/>
              <a:t>There is an EIGHT (8) minute window once the prompt “INSERT CARTRIDGE” is displayed. Press the SCAN KEY again if more time is needed</a:t>
            </a:r>
          </a:p>
        </p:txBody>
      </p:sp>
    </p:spTree>
    <p:extLst>
      <p:ext uri="{BB962C8B-B14F-4D97-AF65-F5344CB8AC3E}">
        <p14:creationId xmlns:p14="http://schemas.microsoft.com/office/powerpoint/2010/main" val="20710408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t>
            </a:r>
            <a:r>
              <a:rPr lang="en-US" dirty="0" smtClean="0"/>
              <a:t>-STAT Quick Notes</a:t>
            </a:r>
            <a:endParaRPr lang="en-US" dirty="0"/>
          </a:p>
        </p:txBody>
      </p:sp>
      <p:sp>
        <p:nvSpPr>
          <p:cNvPr id="3" name="Content Placeholder 2"/>
          <p:cNvSpPr>
            <a:spLocks noGrp="1"/>
          </p:cNvSpPr>
          <p:nvPr>
            <p:ph idx="1"/>
          </p:nvPr>
        </p:nvSpPr>
        <p:spPr/>
        <p:txBody>
          <a:bodyPr/>
          <a:lstStyle/>
          <a:p>
            <a:r>
              <a:rPr lang="en-US" dirty="0" smtClean="0"/>
              <a:t>The MENU button can be used as a “HOME” key to back out of screens</a:t>
            </a:r>
          </a:p>
          <a:p>
            <a:r>
              <a:rPr lang="en-US" dirty="0" smtClean="0"/>
              <a:t>The </a:t>
            </a:r>
            <a:r>
              <a:rPr lang="en-US" dirty="0" err="1" smtClean="0"/>
              <a:t>i</a:t>
            </a:r>
            <a:r>
              <a:rPr lang="en-US" dirty="0" smtClean="0"/>
              <a:t>-STAT uses two 9 volt lithium batteries or a rechargeable battery</a:t>
            </a:r>
          </a:p>
          <a:p>
            <a:endParaRPr lang="en-US" dirty="0" smtClean="0"/>
          </a:p>
          <a:p>
            <a:r>
              <a:rPr lang="en-US" dirty="0" smtClean="0"/>
              <a:t>If </a:t>
            </a:r>
            <a:r>
              <a:rPr lang="en-US" b="1" dirty="0" smtClean="0"/>
              <a:t>LESS</a:t>
            </a:r>
            <a:r>
              <a:rPr lang="en-US" dirty="0" smtClean="0"/>
              <a:t> than </a:t>
            </a:r>
            <a:r>
              <a:rPr lang="en-US" b="1" dirty="0" smtClean="0"/>
              <a:t>10</a:t>
            </a:r>
            <a:r>
              <a:rPr lang="en-US" dirty="0" smtClean="0"/>
              <a:t> minutes from sample draw time </a:t>
            </a:r>
          </a:p>
          <a:p>
            <a:pPr lvl="1"/>
            <a:r>
              <a:rPr lang="en-US" dirty="0" smtClean="0"/>
              <a:t>Remix the sample</a:t>
            </a:r>
          </a:p>
          <a:p>
            <a:pPr lvl="1"/>
            <a:r>
              <a:rPr lang="en-US" dirty="0" smtClean="0"/>
              <a:t>Repeat with a new cartridge</a:t>
            </a:r>
          </a:p>
          <a:p>
            <a:r>
              <a:rPr lang="en-US" dirty="0" smtClean="0"/>
              <a:t>If </a:t>
            </a:r>
            <a:r>
              <a:rPr lang="en-US" b="1" dirty="0" smtClean="0"/>
              <a:t>GREATER</a:t>
            </a:r>
            <a:r>
              <a:rPr lang="en-US" dirty="0" smtClean="0"/>
              <a:t> than </a:t>
            </a:r>
            <a:r>
              <a:rPr lang="en-US" b="1" dirty="0" smtClean="0"/>
              <a:t>10</a:t>
            </a:r>
            <a:r>
              <a:rPr lang="en-US" dirty="0" smtClean="0"/>
              <a:t> minutes from sample draw time</a:t>
            </a:r>
          </a:p>
          <a:p>
            <a:pPr lvl="1"/>
            <a:r>
              <a:rPr lang="en-US" dirty="0" smtClean="0"/>
              <a:t>Redraw the sample</a:t>
            </a:r>
          </a:p>
          <a:p>
            <a:pPr lvl="1"/>
            <a:r>
              <a:rPr lang="en-US" dirty="0" smtClean="0"/>
              <a:t>Repeat with a new cartridge</a:t>
            </a:r>
          </a:p>
        </p:txBody>
      </p:sp>
    </p:spTree>
    <p:extLst>
      <p:ext uri="{BB962C8B-B14F-4D97-AF65-F5344CB8AC3E}">
        <p14:creationId xmlns:p14="http://schemas.microsoft.com/office/powerpoint/2010/main" val="12098518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439839"/>
            <a:ext cx="9404723" cy="860927"/>
          </a:xfrm>
        </p:spPr>
        <p:txBody>
          <a:bodyPr/>
          <a:lstStyle/>
          <a:p>
            <a:r>
              <a:rPr lang="en-US" dirty="0" smtClean="0"/>
              <a:t>Troubleshooting and Error Codes</a:t>
            </a:r>
            <a:endParaRPr lang="en-US" dirty="0"/>
          </a:p>
        </p:txBody>
      </p:sp>
      <p:sp>
        <p:nvSpPr>
          <p:cNvPr id="3" name="Content Placeholder 2"/>
          <p:cNvSpPr>
            <a:spLocks noGrp="1"/>
          </p:cNvSpPr>
          <p:nvPr>
            <p:ph idx="1"/>
          </p:nvPr>
        </p:nvSpPr>
        <p:spPr>
          <a:xfrm>
            <a:off x="1103312" y="1506828"/>
            <a:ext cx="8946541" cy="4741571"/>
          </a:xfrm>
        </p:spPr>
        <p:txBody>
          <a:bodyPr>
            <a:normAutofit fontScale="92500" lnSpcReduction="10000"/>
          </a:bodyPr>
          <a:lstStyle/>
          <a:p>
            <a:r>
              <a:rPr lang="en-US" dirty="0" smtClean="0"/>
              <a:t>CODE 21= Cartridge Pre-burst (caused by damage to the center of the cartridge reagent/calibrator bubbles</a:t>
            </a:r>
          </a:p>
          <a:p>
            <a:r>
              <a:rPr lang="en-US" dirty="0" smtClean="0"/>
              <a:t>CODE 31= Unable to position sample (clot in sample or snap closure not sealed)</a:t>
            </a:r>
          </a:p>
          <a:p>
            <a:r>
              <a:rPr lang="en-US" dirty="0" smtClean="0"/>
              <a:t>CODE 30/37= Overfill (caused by direct pressure over sample well during door close)</a:t>
            </a:r>
          </a:p>
          <a:p>
            <a:r>
              <a:rPr lang="en-US" dirty="0" smtClean="0"/>
              <a:t>CODE 35/36= Under fill</a:t>
            </a:r>
          </a:p>
          <a:p>
            <a:r>
              <a:rPr lang="en-US" dirty="0" smtClean="0"/>
              <a:t>FLAGS</a:t>
            </a:r>
          </a:p>
          <a:p>
            <a:pPr lvl="1"/>
            <a:r>
              <a:rPr lang="en-US" dirty="0" smtClean="0"/>
              <a:t>**** = star out caused by sensor damage</a:t>
            </a:r>
          </a:p>
          <a:p>
            <a:pPr lvl="1"/>
            <a:r>
              <a:rPr lang="en-US" dirty="0" smtClean="0"/>
              <a:t>&gt; = above reportable range</a:t>
            </a:r>
          </a:p>
          <a:p>
            <a:pPr lvl="1"/>
            <a:r>
              <a:rPr lang="en-US" dirty="0" smtClean="0"/>
              <a:t>&lt; = below reportable range</a:t>
            </a:r>
          </a:p>
          <a:p>
            <a:pPr lvl="1"/>
            <a:r>
              <a:rPr lang="en-US" dirty="0" smtClean="0"/>
              <a:t>&lt; &gt; = The result is dependent on another test that has been flagged. Any TCO2 outside of reportable range will cause this flag on the other blood results</a:t>
            </a:r>
          </a:p>
          <a:p>
            <a:pPr lvl="1"/>
            <a:endParaRPr lang="en-US" dirty="0" smtClean="0"/>
          </a:p>
          <a:p>
            <a:endParaRPr lang="en-US" dirty="0"/>
          </a:p>
        </p:txBody>
      </p:sp>
    </p:spTree>
    <p:extLst>
      <p:ext uri="{BB962C8B-B14F-4D97-AF65-F5344CB8AC3E}">
        <p14:creationId xmlns:p14="http://schemas.microsoft.com/office/powerpoint/2010/main" val="41774828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103312" y="2653048"/>
            <a:ext cx="8946541" cy="3232597"/>
          </a:xfrm>
        </p:spPr>
        <p:txBody>
          <a:bodyPr/>
          <a:lstStyle/>
          <a:p>
            <a:r>
              <a:rPr lang="en-US" dirty="0" smtClean="0"/>
              <a:t>Arterial Blood Gases (ABGs) consist of measured </a:t>
            </a:r>
            <a:r>
              <a:rPr lang="en-US" dirty="0" err="1" smtClean="0"/>
              <a:t>analytes</a:t>
            </a:r>
            <a:r>
              <a:rPr lang="en-US" dirty="0" smtClean="0"/>
              <a:t> (pH,PCO2 and PO2) as well as calculated </a:t>
            </a:r>
            <a:r>
              <a:rPr lang="en-US" dirty="0" err="1" smtClean="0"/>
              <a:t>analytes</a:t>
            </a:r>
            <a:r>
              <a:rPr lang="en-US" dirty="0" smtClean="0"/>
              <a:t> (BE,HCO3,TCO2 and SO2). ABG testing will be performed on an </a:t>
            </a:r>
            <a:r>
              <a:rPr lang="en-US" dirty="0" err="1" smtClean="0"/>
              <a:t>i</a:t>
            </a:r>
            <a:r>
              <a:rPr lang="en-US" dirty="0" smtClean="0"/>
              <a:t>-STAT, a hand held POCT (Point of Care Testing) device. Arterial blood will be collected by a respiratory therapist or provider bed side and given to the testing personnel for analysis. At the conclusion of testing, the patient’s ABG results will be attached to the appropriate form and forwarded to the respiratory therapist or provider for review. A final report will follow either via fax or online access. </a:t>
            </a:r>
            <a:endParaRPr lang="en-US" dirty="0"/>
          </a:p>
        </p:txBody>
      </p:sp>
    </p:spTree>
    <p:extLst>
      <p:ext uri="{BB962C8B-B14F-4D97-AF65-F5344CB8AC3E}">
        <p14:creationId xmlns:p14="http://schemas.microsoft.com/office/powerpoint/2010/main" val="83450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r>
              <a:rPr lang="en-US" dirty="0" smtClean="0"/>
              <a:t>ALWAYS check your supplies before arrival at the facility for testing</a:t>
            </a:r>
          </a:p>
          <a:p>
            <a:r>
              <a:rPr lang="en-US" dirty="0" smtClean="0"/>
              <a:t>Make it a POINT to perform your ELECTRONIC SIMULATOR every day, ensuring that it is working properly</a:t>
            </a:r>
            <a:endParaRPr lang="en-US" dirty="0"/>
          </a:p>
        </p:txBody>
      </p:sp>
      <p:pic>
        <p:nvPicPr>
          <p:cNvPr id="4" name="Picture 3"/>
          <p:cNvPicPr>
            <a:picLocks noChangeAspect="1"/>
          </p:cNvPicPr>
          <p:nvPr/>
        </p:nvPicPr>
        <p:blipFill>
          <a:blip r:embed="rId2"/>
          <a:stretch>
            <a:fillRect/>
          </a:stretch>
        </p:blipFill>
        <p:spPr>
          <a:xfrm>
            <a:off x="4433483" y="3442332"/>
            <a:ext cx="2286198" cy="2420322"/>
          </a:xfrm>
          <a:prstGeom prst="rect">
            <a:avLst/>
          </a:prstGeom>
        </p:spPr>
      </p:pic>
    </p:spTree>
    <p:extLst>
      <p:ext uri="{BB962C8B-B14F-4D97-AF65-F5344CB8AC3E}">
        <p14:creationId xmlns:p14="http://schemas.microsoft.com/office/powerpoint/2010/main" val="996442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49009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a:xfrm>
            <a:off x="1103312" y="2052918"/>
            <a:ext cx="8946541" cy="2261505"/>
          </a:xfrm>
        </p:spPr>
        <p:txBody>
          <a:bodyPr/>
          <a:lstStyle/>
          <a:p>
            <a:r>
              <a:rPr lang="en-US" dirty="0" smtClean="0"/>
              <a:t>1.	VISTA Personnel will bring all the equipment required to draw and run the ABG. The facility must supply the following items:</a:t>
            </a:r>
          </a:p>
          <a:p>
            <a:pPr lvl="1"/>
            <a:r>
              <a:rPr lang="en-US" dirty="0" smtClean="0"/>
              <a:t>A.	physician’s order</a:t>
            </a:r>
          </a:p>
          <a:p>
            <a:pPr lvl="1"/>
            <a:r>
              <a:rPr lang="en-US" dirty="0" smtClean="0"/>
              <a:t>B.	a completed Vista requisition</a:t>
            </a:r>
          </a:p>
          <a:p>
            <a:pPr lvl="1"/>
            <a:r>
              <a:rPr lang="en-US" dirty="0" smtClean="0"/>
              <a:t>C.	a copy of the patient’s face sheet</a:t>
            </a:r>
          </a:p>
          <a:p>
            <a:pPr lvl="1"/>
            <a:endParaRPr lang="en-US" dirty="0"/>
          </a:p>
          <a:p>
            <a:pPr lvl="1"/>
            <a:endParaRPr lang="en-US" dirty="0" smtClean="0"/>
          </a:p>
        </p:txBody>
      </p:sp>
    </p:spTree>
    <p:extLst>
      <p:ext uri="{BB962C8B-B14F-4D97-AF65-F5344CB8AC3E}">
        <p14:creationId xmlns:p14="http://schemas.microsoft.com/office/powerpoint/2010/main" val="120133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lstStyle/>
          <a:p>
            <a:r>
              <a:rPr lang="en-US" dirty="0" smtClean="0"/>
              <a:t>2. The Respiratory Therapist or Patient Provider will obtain the arterial sample using a 22gx1” needle attached to a 3ml blood gas sampler syringe coated with balanced heparin</a:t>
            </a:r>
          </a:p>
          <a:p>
            <a:endParaRPr lang="en-US" dirty="0"/>
          </a:p>
          <a:p>
            <a:r>
              <a:rPr lang="en-US" dirty="0" smtClean="0"/>
              <a:t>3. Once the sample is obtained, the trained VISTA personnel will analyze the sample on the </a:t>
            </a:r>
            <a:r>
              <a:rPr lang="en-US" dirty="0" err="1" smtClean="0"/>
              <a:t>i</a:t>
            </a:r>
            <a:r>
              <a:rPr lang="en-US" dirty="0" smtClean="0"/>
              <a:t>-STAT analyzer. </a:t>
            </a:r>
          </a:p>
          <a:p>
            <a:endParaRPr lang="en-US" dirty="0"/>
          </a:p>
          <a:p>
            <a:r>
              <a:rPr lang="en-US" dirty="0" smtClean="0"/>
              <a:t>4.The </a:t>
            </a:r>
            <a:r>
              <a:rPr lang="en-US" dirty="0" err="1" smtClean="0"/>
              <a:t>i</a:t>
            </a:r>
            <a:r>
              <a:rPr lang="en-US" dirty="0" smtClean="0"/>
              <a:t>-STAT generates a report that will be printed, attached to the appropriate form and given to the respiratory therapist/provider for his/her review. Both VISTA personnel and RT/Provider will sign form with attached ABG results. </a:t>
            </a:r>
            <a:endParaRPr lang="en-US" dirty="0"/>
          </a:p>
        </p:txBody>
      </p:sp>
    </p:spTree>
    <p:extLst>
      <p:ext uri="{BB962C8B-B14F-4D97-AF65-F5344CB8AC3E}">
        <p14:creationId xmlns:p14="http://schemas.microsoft.com/office/powerpoint/2010/main" val="131219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3806"/>
          </a:xfrm>
        </p:spPr>
        <p:txBody>
          <a:bodyPr/>
          <a:lstStyle/>
          <a:p>
            <a:r>
              <a:rPr lang="en-US" dirty="0" smtClean="0"/>
              <a:t>Note    </a:t>
            </a:r>
            <a:endParaRPr lang="en-US" dirty="0"/>
          </a:p>
        </p:txBody>
      </p:sp>
      <p:sp>
        <p:nvSpPr>
          <p:cNvPr id="3" name="Content Placeholder 2"/>
          <p:cNvSpPr>
            <a:spLocks noGrp="1"/>
          </p:cNvSpPr>
          <p:nvPr>
            <p:ph idx="1"/>
          </p:nvPr>
        </p:nvSpPr>
        <p:spPr>
          <a:xfrm>
            <a:off x="1104293" y="1803041"/>
            <a:ext cx="8946541" cy="1378040"/>
          </a:xfrm>
        </p:spPr>
        <p:txBody>
          <a:bodyPr/>
          <a:lstStyle/>
          <a:p>
            <a:r>
              <a:rPr lang="en-US" i="1" dirty="0" smtClean="0"/>
              <a:t>CLIA and AHCA require that the final (COPIA) ABG report be completed and forwarded to the facility to be included in the patient’s chart. The turn around time from obtaining the sample to completion in COPIA should be less than 24 hours. </a:t>
            </a:r>
            <a:endParaRPr lang="en-US" i="1" dirty="0"/>
          </a:p>
        </p:txBody>
      </p:sp>
      <p:pic>
        <p:nvPicPr>
          <p:cNvPr id="4" name="Picture 3"/>
          <p:cNvPicPr>
            <a:picLocks noChangeAspect="1"/>
          </p:cNvPicPr>
          <p:nvPr/>
        </p:nvPicPr>
        <p:blipFill>
          <a:blip r:embed="rId2"/>
          <a:stretch>
            <a:fillRect/>
          </a:stretch>
        </p:blipFill>
        <p:spPr>
          <a:xfrm>
            <a:off x="4447472" y="4134118"/>
            <a:ext cx="2286000" cy="2419350"/>
          </a:xfrm>
          <a:prstGeom prst="rect">
            <a:avLst/>
          </a:prstGeom>
        </p:spPr>
      </p:pic>
    </p:spTree>
    <p:extLst>
      <p:ext uri="{BB962C8B-B14F-4D97-AF65-F5344CB8AC3E}">
        <p14:creationId xmlns:p14="http://schemas.microsoft.com/office/powerpoint/2010/main" val="163128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99564"/>
          </a:xfrm>
        </p:spPr>
        <p:txBody>
          <a:bodyPr/>
          <a:lstStyle/>
          <a:p>
            <a:r>
              <a:rPr lang="en-US" dirty="0" smtClean="0"/>
              <a:t>Blood Gas Basics</a:t>
            </a:r>
            <a:endParaRPr lang="en-US" dirty="0"/>
          </a:p>
        </p:txBody>
      </p:sp>
      <p:pic>
        <p:nvPicPr>
          <p:cNvPr id="4" name="Content Placeholder 3"/>
          <p:cNvPicPr>
            <a:picLocks noGrp="1" noChangeAspect="1"/>
          </p:cNvPicPr>
          <p:nvPr>
            <p:ph idx="1"/>
          </p:nvPr>
        </p:nvPicPr>
        <p:blipFill>
          <a:blip r:embed="rId2"/>
          <a:stretch>
            <a:fillRect/>
          </a:stretch>
        </p:blipFill>
        <p:spPr>
          <a:xfrm>
            <a:off x="1790162" y="1352283"/>
            <a:ext cx="7122017" cy="5267458"/>
          </a:xfrm>
          <a:prstGeom prst="rect">
            <a:avLst/>
          </a:prstGeom>
        </p:spPr>
      </p:pic>
    </p:spTree>
    <p:extLst>
      <p:ext uri="{BB962C8B-B14F-4D97-AF65-F5344CB8AC3E}">
        <p14:creationId xmlns:p14="http://schemas.microsoft.com/office/powerpoint/2010/main" val="18006113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Gas Basics</a:t>
            </a:r>
            <a:endParaRPr lang="en-US" dirty="0"/>
          </a:p>
        </p:txBody>
      </p:sp>
      <p:pic>
        <p:nvPicPr>
          <p:cNvPr id="4" name="Content Placeholder 3"/>
          <p:cNvPicPr>
            <a:picLocks noGrp="1" noChangeAspect="1"/>
          </p:cNvPicPr>
          <p:nvPr>
            <p:ph idx="1"/>
          </p:nvPr>
        </p:nvPicPr>
        <p:blipFill>
          <a:blip r:embed="rId2"/>
          <a:stretch>
            <a:fillRect/>
          </a:stretch>
        </p:blipFill>
        <p:spPr>
          <a:xfrm>
            <a:off x="1481070" y="1300766"/>
            <a:ext cx="7830355" cy="4947634"/>
          </a:xfrm>
          <a:prstGeom prst="rect">
            <a:avLst/>
          </a:prstGeom>
        </p:spPr>
      </p:pic>
    </p:spTree>
    <p:extLst>
      <p:ext uri="{BB962C8B-B14F-4D97-AF65-F5344CB8AC3E}">
        <p14:creationId xmlns:p14="http://schemas.microsoft.com/office/powerpoint/2010/main" val="18781241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and Causes</a:t>
            </a:r>
            <a:endParaRPr lang="en-US" dirty="0"/>
          </a:p>
        </p:txBody>
      </p:sp>
      <p:sp>
        <p:nvSpPr>
          <p:cNvPr id="3" name="Content Placeholder 2"/>
          <p:cNvSpPr>
            <a:spLocks noGrp="1"/>
          </p:cNvSpPr>
          <p:nvPr>
            <p:ph idx="1"/>
          </p:nvPr>
        </p:nvSpPr>
        <p:spPr>
          <a:xfrm>
            <a:off x="296214" y="2052918"/>
            <a:ext cx="11565228" cy="3472119"/>
          </a:xfrm>
        </p:spPr>
        <p:txBody>
          <a:bodyPr/>
          <a:lstStyle/>
          <a:p>
            <a:r>
              <a:rPr lang="en-US" dirty="0" smtClean="0"/>
              <a:t>Metabolic acidosis		pH=&lt;7.4  HCO3 Low	Kidney Failure, Shock, diabetic ketoacidosis</a:t>
            </a:r>
          </a:p>
          <a:p>
            <a:endParaRPr lang="en-US" dirty="0"/>
          </a:p>
          <a:p>
            <a:r>
              <a:rPr lang="en-US" dirty="0" smtClean="0"/>
              <a:t>Metabolic alkalosis		pH=&gt;7.4  HCO3 High	Chronic Vomiting, low Potassium</a:t>
            </a:r>
          </a:p>
          <a:p>
            <a:endParaRPr lang="en-US" dirty="0"/>
          </a:p>
          <a:p>
            <a:r>
              <a:rPr lang="en-US" dirty="0" smtClean="0"/>
              <a:t>Respiratory acidosis	pH=&lt;7.4  pCO2 High    Lung Disease, COPD</a:t>
            </a:r>
          </a:p>
          <a:p>
            <a:endParaRPr lang="en-US" dirty="0"/>
          </a:p>
          <a:p>
            <a:r>
              <a:rPr lang="en-US" dirty="0" smtClean="0"/>
              <a:t>Respiratory alkalosis	pH=&gt;7.4  pCO2 Low	Hyperventilation, </a:t>
            </a:r>
            <a:r>
              <a:rPr lang="en-US" dirty="0" err="1" smtClean="0"/>
              <a:t>pain,anxiety</a:t>
            </a:r>
            <a:endParaRPr lang="en-US" dirty="0"/>
          </a:p>
        </p:txBody>
      </p:sp>
    </p:spTree>
    <p:extLst>
      <p:ext uri="{BB962C8B-B14F-4D97-AF65-F5344CB8AC3E}">
        <p14:creationId xmlns:p14="http://schemas.microsoft.com/office/powerpoint/2010/main" val="1049214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870397"/>
          </a:xfrm>
        </p:spPr>
        <p:txBody>
          <a:bodyPr/>
          <a:lstStyle/>
          <a:p>
            <a:r>
              <a:rPr lang="en-US" dirty="0" err="1" smtClean="0"/>
              <a:t>iSTAT</a:t>
            </a:r>
            <a:r>
              <a:rPr lang="en-US" dirty="0" smtClean="0"/>
              <a:t> Step by Step Guide Simulator</a:t>
            </a:r>
            <a:endParaRPr lang="en-US" dirty="0"/>
          </a:p>
        </p:txBody>
      </p:sp>
      <p:pic>
        <p:nvPicPr>
          <p:cNvPr id="5" name="Content Placeholder 4"/>
          <p:cNvPicPr>
            <a:picLocks noGrp="1" noChangeAspect="1"/>
          </p:cNvPicPr>
          <p:nvPr>
            <p:ph idx="1"/>
          </p:nvPr>
        </p:nvPicPr>
        <p:blipFill>
          <a:blip r:embed="rId2"/>
          <a:stretch>
            <a:fillRect/>
          </a:stretch>
        </p:blipFill>
        <p:spPr>
          <a:xfrm>
            <a:off x="5035638" y="888642"/>
            <a:ext cx="4069725" cy="5331854"/>
          </a:xfrm>
          <a:prstGeom prst="rect">
            <a:avLst/>
          </a:prstGeom>
        </p:spPr>
      </p:pic>
      <p:sp>
        <p:nvSpPr>
          <p:cNvPr id="4" name="Text Placeholder 3"/>
          <p:cNvSpPr>
            <a:spLocks noGrp="1"/>
          </p:cNvSpPr>
          <p:nvPr>
            <p:ph type="body" sz="half" idx="2"/>
          </p:nvPr>
        </p:nvSpPr>
        <p:spPr>
          <a:xfrm>
            <a:off x="1154953" y="2318198"/>
            <a:ext cx="3401063" cy="3706682"/>
          </a:xfrm>
        </p:spPr>
        <p:txBody>
          <a:bodyPr>
            <a:normAutofit lnSpcReduction="10000"/>
          </a:bodyPr>
          <a:lstStyle/>
          <a:p>
            <a:pPr lvl="1"/>
            <a:r>
              <a:rPr lang="en-US" sz="1600" dirty="0"/>
              <a:t>Press the POWER Button</a:t>
            </a:r>
          </a:p>
          <a:p>
            <a:pPr lvl="1"/>
            <a:r>
              <a:rPr lang="en-US" sz="1600" dirty="0"/>
              <a:t>Press the MENU button until “Analyzer Function” screen appears</a:t>
            </a:r>
          </a:p>
          <a:p>
            <a:pPr lvl="1"/>
            <a:r>
              <a:rPr lang="en-US" sz="1600" dirty="0"/>
              <a:t>Press the #3 “Quality Test”</a:t>
            </a:r>
          </a:p>
          <a:p>
            <a:pPr lvl="1"/>
            <a:r>
              <a:rPr lang="en-US" sz="1600" dirty="0"/>
              <a:t>Press the #4 “Simulator”</a:t>
            </a:r>
          </a:p>
          <a:p>
            <a:pPr lvl="1"/>
            <a:r>
              <a:rPr lang="en-US" sz="1600" dirty="0"/>
              <a:t>Follow the prompts at the top of the screen</a:t>
            </a:r>
          </a:p>
          <a:p>
            <a:pPr lvl="1"/>
            <a:r>
              <a:rPr lang="en-US" sz="1600" dirty="0"/>
              <a:t>Scan or Enter your operator ID</a:t>
            </a:r>
          </a:p>
          <a:p>
            <a:pPr lvl="1"/>
            <a:r>
              <a:rPr lang="en-US" sz="1600" dirty="0"/>
              <a:t>Scan or Enter Simulator ID (on side of simulator box)</a:t>
            </a:r>
          </a:p>
          <a:p>
            <a:endParaRPr lang="en-US" dirty="0"/>
          </a:p>
        </p:txBody>
      </p:sp>
    </p:spTree>
    <p:extLst>
      <p:ext uri="{BB962C8B-B14F-4D97-AF65-F5344CB8AC3E}">
        <p14:creationId xmlns:p14="http://schemas.microsoft.com/office/powerpoint/2010/main" val="41592150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321</TotalTime>
  <Words>1019</Words>
  <Application>Microsoft Office PowerPoint</Application>
  <PresentationFormat>Widescreen</PresentationFormat>
  <Paragraphs>109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vt:lpstr>
      <vt:lpstr>iSTAT </vt:lpstr>
      <vt:lpstr>Summary</vt:lpstr>
      <vt:lpstr>Procedure</vt:lpstr>
      <vt:lpstr>Procedure</vt:lpstr>
      <vt:lpstr>Note    </vt:lpstr>
      <vt:lpstr>Blood Gas Basics</vt:lpstr>
      <vt:lpstr>Blood Gas Basics</vt:lpstr>
      <vt:lpstr>Conditions and Causes</vt:lpstr>
      <vt:lpstr>iSTAT Step by Step Guide Simulator</vt:lpstr>
      <vt:lpstr>iSTAT Step by Step Guide Simulator</vt:lpstr>
      <vt:lpstr>iSTAT Step by Step Guide Simulator continued </vt:lpstr>
      <vt:lpstr>Program the i-STAT</vt:lpstr>
      <vt:lpstr>Apply the Sample  </vt:lpstr>
      <vt:lpstr>Close the Door</vt:lpstr>
      <vt:lpstr>Insert the Cartridge</vt:lpstr>
      <vt:lpstr>Results</vt:lpstr>
      <vt:lpstr>i-STAT Quick Notes </vt:lpstr>
      <vt:lpstr>i-STAT Quick Notes</vt:lpstr>
      <vt:lpstr>Troubleshooting and Error Codes</vt:lpstr>
      <vt:lpstr>Note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iSTAT</dc:title>
  <dc:creator>Paul Hardin</dc:creator>
  <cp:lastModifiedBy>Paul Hardin</cp:lastModifiedBy>
  <cp:revision>19</cp:revision>
  <dcterms:created xsi:type="dcterms:W3CDTF">2015-05-06T20:00:55Z</dcterms:created>
  <dcterms:modified xsi:type="dcterms:W3CDTF">2015-05-07T21:15:04Z</dcterms:modified>
</cp:coreProperties>
</file>