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306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550007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8" name="Shape 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2" name="Shape 5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5" name="Shape 5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8" name="Shape 6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5176499"/>
          </a:xfrm>
          <a:prstGeom prst="rect">
            <a:avLst/>
          </a:prstGeom>
          <a:gradFill>
            <a:gsLst>
              <a:gs pos="0">
                <a:srgbClr val="003171"/>
              </a:gs>
              <a:gs pos="100000">
                <a:srgbClr val="549FFF"/>
              </a:gs>
            </a:gsLst>
            <a:lin ang="792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 flipH="1">
            <a:off x="-3832" y="12039"/>
            <a:ext cx="10925833" cy="5165065"/>
          </a:xfrm>
          <a:custGeom>
            <a:avLst/>
            <a:gdLst/>
            <a:ahLst/>
            <a:cxnLst/>
            <a:rect l="0" t="0" r="0" b="0"/>
            <a:pathLst>
              <a:path w="24279631" h="6863875" extrusionOk="0">
                <a:moveTo>
                  <a:pt x="9291599" y="0"/>
                </a:moveTo>
                <a:lnTo>
                  <a:pt x="24279631" y="5875"/>
                </a:lnTo>
                <a:lnTo>
                  <a:pt x="24250422" y="6863875"/>
                </a:lnTo>
                <a:lnTo>
                  <a:pt x="8740466" y="6858000"/>
                </a:lnTo>
                <a:cubicBezTo>
                  <a:pt x="0" y="3062308"/>
                  <a:pt x="7449035" y="312298"/>
                  <a:pt x="9291599" y="0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40784"/>
                </a:srgbClr>
              </a:gs>
              <a:gs pos="41000">
                <a:srgbClr val="003171">
                  <a:alpha val="94901"/>
                </a:srgbClr>
              </a:gs>
              <a:gs pos="100000">
                <a:srgbClr val="003171">
                  <a:alpha val="94901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14659" y="660"/>
            <a:ext cx="10500940" cy="5165065"/>
          </a:xfrm>
          <a:custGeom>
            <a:avLst/>
            <a:gdLst/>
            <a:ahLst/>
            <a:cxnLst/>
            <a:rect l="0" t="0" r="0" b="0"/>
            <a:pathLst>
              <a:path w="24279631" h="6863875" extrusionOk="0">
                <a:moveTo>
                  <a:pt x="9291599" y="0"/>
                </a:moveTo>
                <a:lnTo>
                  <a:pt x="24279631" y="5875"/>
                </a:lnTo>
                <a:lnTo>
                  <a:pt x="24250422" y="6863875"/>
                </a:lnTo>
                <a:lnTo>
                  <a:pt x="8740466" y="6858000"/>
                </a:lnTo>
                <a:cubicBezTo>
                  <a:pt x="0" y="3062308"/>
                  <a:pt x="7449035" y="312298"/>
                  <a:pt x="9291599" y="0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-846666" y="-661"/>
            <a:ext cx="2167466" cy="5176308"/>
          </a:xfrm>
          <a:custGeom>
            <a:avLst/>
            <a:gdLst/>
            <a:ahLst/>
            <a:cxnLst/>
            <a:rect l="0" t="0" r="0" b="0"/>
            <a:pathLst>
              <a:path w="2167467" h="6180667" extrusionOk="0">
                <a:moveTo>
                  <a:pt x="939800" y="0"/>
                </a:moveTo>
                <a:lnTo>
                  <a:pt x="1905000" y="5881"/>
                </a:lnTo>
                <a:cubicBezTo>
                  <a:pt x="2167467" y="1035992"/>
                  <a:pt x="0" y="1848556"/>
                  <a:pt x="1896533" y="6180667"/>
                </a:cubicBezTo>
                <a:lnTo>
                  <a:pt x="939800" y="6180667"/>
                </a:lnTo>
                <a:lnTo>
                  <a:pt x="939800" y="0"/>
                </a:lnTo>
                <a:close/>
              </a:path>
            </a:pathLst>
          </a:custGeom>
          <a:gradFill>
            <a:gsLst>
              <a:gs pos="0">
                <a:srgbClr val="003171">
                  <a:alpha val="20784"/>
                </a:srgbClr>
              </a:gs>
              <a:gs pos="100000">
                <a:srgbClr val="65A8FF">
                  <a:alpha val="20784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 rot="10800000" flipH="1">
            <a:off x="-524933" y="131"/>
            <a:ext cx="1403434" cy="5176308"/>
          </a:xfrm>
          <a:custGeom>
            <a:avLst/>
            <a:gdLst/>
            <a:ahLst/>
            <a:cxnLst/>
            <a:rect l="0" t="0" r="0" b="0"/>
            <a:pathLst>
              <a:path w="2167467" h="6180667" extrusionOk="0">
                <a:moveTo>
                  <a:pt x="939800" y="0"/>
                </a:moveTo>
                <a:lnTo>
                  <a:pt x="1905000" y="5881"/>
                </a:lnTo>
                <a:cubicBezTo>
                  <a:pt x="2167467" y="1035992"/>
                  <a:pt x="0" y="1848556"/>
                  <a:pt x="1896533" y="6180667"/>
                </a:cubicBezTo>
                <a:lnTo>
                  <a:pt x="939800" y="6180667"/>
                </a:lnTo>
                <a:lnTo>
                  <a:pt x="939800" y="0"/>
                </a:lnTo>
                <a:close/>
              </a:path>
            </a:pathLst>
          </a:custGeom>
          <a:gradFill>
            <a:gsLst>
              <a:gs pos="0">
                <a:srgbClr val="003171">
                  <a:alpha val="20784"/>
                </a:srgbClr>
              </a:gs>
              <a:gs pos="100000">
                <a:srgbClr val="65A8FF">
                  <a:alpha val="20784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082040" y="1242060"/>
            <a:ext cx="7050900" cy="1102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1082040" y="2423159"/>
            <a:ext cx="7035899" cy="694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algn="r">
              <a:spcBef>
                <a:spcPts val="0"/>
              </a:spcBef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3pPr>
            <a:lvl4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 rot="10800000" flipH="1">
            <a:off x="-348182" y="-16424"/>
            <a:ext cx="1723519" cy="5159924"/>
          </a:xfrm>
          <a:custGeom>
            <a:avLst/>
            <a:gdLst/>
            <a:ahLst/>
            <a:cxnLst/>
            <a:rect l="0" t="0" r="0" b="0"/>
            <a:pathLst>
              <a:path w="4476675" h="6879900" extrusionOk="0">
                <a:moveTo>
                  <a:pt x="4476676" y="16025"/>
                </a:moveTo>
                <a:lnTo>
                  <a:pt x="879695" y="0"/>
                </a:lnTo>
                <a:cubicBezTo>
                  <a:pt x="886211" y="2293300"/>
                  <a:pt x="892726" y="4586600"/>
                  <a:pt x="899242" y="6879900"/>
                </a:cubicBezTo>
                <a:lnTo>
                  <a:pt x="3909760" y="6861462"/>
                </a:lnTo>
                <a:cubicBezTo>
                  <a:pt x="0" y="3547544"/>
                  <a:pt x="1695771" y="1824359"/>
                  <a:pt x="447667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/>
          <p:nvPr/>
        </p:nvSpPr>
        <p:spPr>
          <a:xfrm rot="10800000" flipH="1">
            <a:off x="-1118653" y="774"/>
            <a:ext cx="3100650" cy="5142725"/>
          </a:xfrm>
          <a:custGeom>
            <a:avLst/>
            <a:gdLst/>
            <a:ahLst/>
            <a:cxnLst/>
            <a:rect l="0" t="0" r="0" b="0"/>
            <a:pathLst>
              <a:path w="8053639" h="6879900" extrusionOk="0">
                <a:moveTo>
                  <a:pt x="4696126" y="16025"/>
                </a:moveTo>
                <a:lnTo>
                  <a:pt x="2920537" y="0"/>
                </a:lnTo>
                <a:cubicBezTo>
                  <a:pt x="2927053" y="2293300"/>
                  <a:pt x="2933568" y="4586600"/>
                  <a:pt x="2940084" y="6879900"/>
                </a:cubicBezTo>
                <a:lnTo>
                  <a:pt x="4085318" y="6861462"/>
                </a:lnTo>
                <a:cubicBezTo>
                  <a:pt x="8053639" y="4651267"/>
                  <a:pt x="0" y="3113439"/>
                  <a:pt x="469612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 rot="10800000">
            <a:off x="8088846" y="-9550"/>
            <a:ext cx="1100667" cy="5153050"/>
          </a:xfrm>
          <a:custGeom>
            <a:avLst/>
            <a:gdLst/>
            <a:ahLst/>
            <a:cxnLst/>
            <a:rect l="0" t="0" r="0" b="0"/>
            <a:pathLst>
              <a:path w="1100668" h="6916846" extrusionOk="0">
                <a:moveTo>
                  <a:pt x="0" y="11711"/>
                </a:moveTo>
                <a:lnTo>
                  <a:pt x="956734" y="0"/>
                </a:lnTo>
                <a:cubicBezTo>
                  <a:pt x="33869" y="3419922"/>
                  <a:pt x="220135" y="4504457"/>
                  <a:pt x="1100668" y="6916846"/>
                </a:cubicBezTo>
                <a:lnTo>
                  <a:pt x="0" y="6916846"/>
                </a:lnTo>
                <a:lnTo>
                  <a:pt x="0" y="11711"/>
                </a:lnTo>
                <a:close/>
              </a:path>
            </a:pathLst>
          </a:custGeom>
          <a:gradFill>
            <a:gsLst>
              <a:gs pos="0">
                <a:srgbClr val="003171"/>
              </a:gs>
              <a:gs pos="100000">
                <a:srgbClr val="65A8FF"/>
              </a:gs>
            </a:gsLst>
            <a:lin ang="57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-348182" y="-16424"/>
            <a:ext cx="1723519" cy="5159924"/>
          </a:xfrm>
          <a:custGeom>
            <a:avLst/>
            <a:gdLst/>
            <a:ahLst/>
            <a:cxnLst/>
            <a:rect l="0" t="0" r="0" b="0"/>
            <a:pathLst>
              <a:path w="4476675" h="6879900" extrusionOk="0">
                <a:moveTo>
                  <a:pt x="4476676" y="16025"/>
                </a:moveTo>
                <a:lnTo>
                  <a:pt x="879695" y="0"/>
                </a:lnTo>
                <a:cubicBezTo>
                  <a:pt x="886211" y="2293300"/>
                  <a:pt x="892726" y="4586600"/>
                  <a:pt x="899242" y="6879900"/>
                </a:cubicBezTo>
                <a:lnTo>
                  <a:pt x="3909760" y="6861462"/>
                </a:lnTo>
                <a:cubicBezTo>
                  <a:pt x="0" y="3547544"/>
                  <a:pt x="1695771" y="1824359"/>
                  <a:pt x="447667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 rot="10800000" flipH="1">
            <a:off x="-1118653" y="774"/>
            <a:ext cx="3100650" cy="5142725"/>
          </a:xfrm>
          <a:custGeom>
            <a:avLst/>
            <a:gdLst/>
            <a:ahLst/>
            <a:cxnLst/>
            <a:rect l="0" t="0" r="0" b="0"/>
            <a:pathLst>
              <a:path w="8053639" h="6879900" extrusionOk="0">
                <a:moveTo>
                  <a:pt x="4696126" y="16025"/>
                </a:moveTo>
                <a:lnTo>
                  <a:pt x="2920537" y="0"/>
                </a:lnTo>
                <a:cubicBezTo>
                  <a:pt x="2927053" y="2293300"/>
                  <a:pt x="2933568" y="4586600"/>
                  <a:pt x="2940084" y="6879900"/>
                </a:cubicBezTo>
                <a:lnTo>
                  <a:pt x="4085318" y="6861462"/>
                </a:lnTo>
                <a:cubicBezTo>
                  <a:pt x="8053639" y="4651267"/>
                  <a:pt x="0" y="3113439"/>
                  <a:pt x="469612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 rot="10800000">
            <a:off x="8088846" y="-9550"/>
            <a:ext cx="1100667" cy="5153050"/>
          </a:xfrm>
          <a:custGeom>
            <a:avLst/>
            <a:gdLst/>
            <a:ahLst/>
            <a:cxnLst/>
            <a:rect l="0" t="0" r="0" b="0"/>
            <a:pathLst>
              <a:path w="1100668" h="6916846" extrusionOk="0">
                <a:moveTo>
                  <a:pt x="0" y="11711"/>
                </a:moveTo>
                <a:lnTo>
                  <a:pt x="956734" y="0"/>
                </a:lnTo>
                <a:cubicBezTo>
                  <a:pt x="33869" y="3419922"/>
                  <a:pt x="220135" y="4504457"/>
                  <a:pt x="1100668" y="6916846"/>
                </a:cubicBezTo>
                <a:lnTo>
                  <a:pt x="0" y="6916846"/>
                </a:lnTo>
                <a:lnTo>
                  <a:pt x="0" y="11711"/>
                </a:lnTo>
                <a:close/>
              </a:path>
            </a:pathLst>
          </a:custGeom>
          <a:gradFill>
            <a:gsLst>
              <a:gs pos="0">
                <a:srgbClr val="003171"/>
              </a:gs>
              <a:gs pos="100000">
                <a:srgbClr val="65A8FF"/>
              </a:gs>
            </a:gsLst>
            <a:lin ang="57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4038599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  <a:lvl6pPr>
              <a:spcBef>
                <a:spcPts val="0"/>
              </a:spcBef>
              <a:defRPr sz="1800"/>
            </a:lvl6pPr>
            <a:lvl7pPr>
              <a:spcBef>
                <a:spcPts val="0"/>
              </a:spcBef>
              <a:defRPr sz="1800"/>
            </a:lvl7pPr>
            <a:lvl8pPr>
              <a:spcBef>
                <a:spcPts val="0"/>
              </a:spcBef>
              <a:defRPr sz="1800"/>
            </a:lvl8pPr>
            <a:lvl9pPr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648200" y="1244242"/>
            <a:ext cx="4038599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  <a:lvl6pPr>
              <a:spcBef>
                <a:spcPts val="0"/>
              </a:spcBef>
              <a:defRPr sz="1800"/>
            </a:lvl6pPr>
            <a:lvl7pPr>
              <a:spcBef>
                <a:spcPts val="0"/>
              </a:spcBef>
              <a:defRPr sz="1800"/>
            </a:lvl7pPr>
            <a:lvl8pPr>
              <a:spcBef>
                <a:spcPts val="0"/>
              </a:spcBef>
              <a:defRPr sz="1800"/>
            </a:lvl8pPr>
            <a:lvl9pPr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rot="10800000" flipH="1">
            <a:off x="-348182" y="-16424"/>
            <a:ext cx="1723519" cy="5159924"/>
          </a:xfrm>
          <a:custGeom>
            <a:avLst/>
            <a:gdLst/>
            <a:ahLst/>
            <a:cxnLst/>
            <a:rect l="0" t="0" r="0" b="0"/>
            <a:pathLst>
              <a:path w="4476675" h="6879900" extrusionOk="0">
                <a:moveTo>
                  <a:pt x="4476676" y="16025"/>
                </a:moveTo>
                <a:lnTo>
                  <a:pt x="879695" y="0"/>
                </a:lnTo>
                <a:cubicBezTo>
                  <a:pt x="886211" y="2293300"/>
                  <a:pt x="892726" y="4586600"/>
                  <a:pt x="899242" y="6879900"/>
                </a:cubicBezTo>
                <a:lnTo>
                  <a:pt x="3909760" y="6861462"/>
                </a:lnTo>
                <a:cubicBezTo>
                  <a:pt x="0" y="3547544"/>
                  <a:pt x="1695771" y="1824359"/>
                  <a:pt x="447667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 rot="10800000" flipH="1">
            <a:off x="-1118653" y="774"/>
            <a:ext cx="3100650" cy="5142725"/>
          </a:xfrm>
          <a:custGeom>
            <a:avLst/>
            <a:gdLst/>
            <a:ahLst/>
            <a:cxnLst/>
            <a:rect l="0" t="0" r="0" b="0"/>
            <a:pathLst>
              <a:path w="8053639" h="6879900" extrusionOk="0">
                <a:moveTo>
                  <a:pt x="4696126" y="16025"/>
                </a:moveTo>
                <a:lnTo>
                  <a:pt x="2920537" y="0"/>
                </a:lnTo>
                <a:cubicBezTo>
                  <a:pt x="2927053" y="2293300"/>
                  <a:pt x="2933568" y="4586600"/>
                  <a:pt x="2940084" y="6879900"/>
                </a:cubicBezTo>
                <a:lnTo>
                  <a:pt x="4085318" y="6861462"/>
                </a:lnTo>
                <a:cubicBezTo>
                  <a:pt x="8053639" y="4651267"/>
                  <a:pt x="0" y="3113439"/>
                  <a:pt x="469612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 rot="10800000">
            <a:off x="8088846" y="-9550"/>
            <a:ext cx="1100667" cy="5153050"/>
          </a:xfrm>
          <a:custGeom>
            <a:avLst/>
            <a:gdLst/>
            <a:ahLst/>
            <a:cxnLst/>
            <a:rect l="0" t="0" r="0" b="0"/>
            <a:pathLst>
              <a:path w="1100668" h="6916846" extrusionOk="0">
                <a:moveTo>
                  <a:pt x="0" y="11711"/>
                </a:moveTo>
                <a:lnTo>
                  <a:pt x="956734" y="0"/>
                </a:lnTo>
                <a:cubicBezTo>
                  <a:pt x="33869" y="3419922"/>
                  <a:pt x="220135" y="4504457"/>
                  <a:pt x="1100668" y="6916846"/>
                </a:cubicBezTo>
                <a:lnTo>
                  <a:pt x="0" y="6916846"/>
                </a:lnTo>
                <a:lnTo>
                  <a:pt x="0" y="11711"/>
                </a:lnTo>
                <a:close/>
              </a:path>
            </a:pathLst>
          </a:custGeom>
          <a:gradFill>
            <a:gsLst>
              <a:gs pos="0">
                <a:srgbClr val="003171"/>
              </a:gs>
              <a:gs pos="100000">
                <a:srgbClr val="65A8FF"/>
              </a:gs>
            </a:gsLst>
            <a:lin ang="57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hape 39"/>
          <p:cNvGrpSpPr/>
          <p:nvPr/>
        </p:nvGrpSpPr>
        <p:grpSpPr>
          <a:xfrm>
            <a:off x="-6264" y="3700039"/>
            <a:ext cx="9150267" cy="2325488"/>
            <a:chOff x="-6264" y="4933386"/>
            <a:chExt cx="9150267" cy="3100650"/>
          </a:xfrm>
        </p:grpSpPr>
        <p:sp>
          <p:nvSpPr>
            <p:cNvPr id="40" name="Shape 40"/>
            <p:cNvSpPr/>
            <p:nvPr/>
          </p:nvSpPr>
          <p:spPr>
            <a:xfrm>
              <a:off x="-7" y="5537200"/>
              <a:ext cx="9144008" cy="1574769"/>
            </a:xfrm>
            <a:custGeom>
              <a:avLst/>
              <a:gdLst/>
              <a:ahLst/>
              <a:cxnLst/>
              <a:rect l="0" t="0" r="0" b="0"/>
              <a:pathLst>
                <a:path w="9144009" h="1257301" extrusionOk="0">
                  <a:moveTo>
                    <a:pt x="5" y="266700"/>
                  </a:moveTo>
                  <a:cubicBezTo>
                    <a:pt x="8115305" y="1257301"/>
                    <a:pt x="7620009" y="0"/>
                    <a:pt x="9144009" y="186267"/>
                  </a:cubicBezTo>
                  <a:cubicBezTo>
                    <a:pt x="9144008" y="441678"/>
                    <a:pt x="9143998" y="818763"/>
                    <a:pt x="9143997" y="1074174"/>
                  </a:cubicBezTo>
                  <a:lnTo>
                    <a:pt x="0" y="1086874"/>
                  </a:lnTo>
                  <a:cubicBezTo>
                    <a:pt x="0" y="854041"/>
                    <a:pt x="5" y="499533"/>
                    <a:pt x="5" y="266700"/>
                  </a:cubicBezTo>
                  <a:close/>
                </a:path>
              </a:pathLst>
            </a:custGeom>
            <a:gradFill>
              <a:gsLst>
                <a:gs pos="0">
                  <a:srgbClr val="549FFF"/>
                </a:gs>
                <a:gs pos="100000">
                  <a:srgbClr val="003171">
                    <a:alpha val="51764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 rot="5400000" flipH="1">
              <a:off x="3018543" y="1908578"/>
              <a:ext cx="3100650" cy="9150266"/>
            </a:xfrm>
            <a:custGeom>
              <a:avLst/>
              <a:gdLst/>
              <a:ahLst/>
              <a:cxnLst/>
              <a:rect l="0" t="0" r="0" b="0"/>
              <a:pathLst>
                <a:path w="8053639" h="6879900" extrusionOk="0">
                  <a:moveTo>
                    <a:pt x="4696126" y="16025"/>
                  </a:moveTo>
                  <a:lnTo>
                    <a:pt x="2920537" y="0"/>
                  </a:lnTo>
                  <a:cubicBezTo>
                    <a:pt x="2927053" y="2293300"/>
                    <a:pt x="2933568" y="4586600"/>
                    <a:pt x="2940084" y="6879900"/>
                  </a:cubicBezTo>
                  <a:lnTo>
                    <a:pt x="4085318" y="6861462"/>
                  </a:lnTo>
                  <a:cubicBezTo>
                    <a:pt x="8053639" y="4651267"/>
                    <a:pt x="0" y="3113439"/>
                    <a:pt x="4696126" y="16025"/>
                  </a:cubicBezTo>
                  <a:close/>
                </a:path>
              </a:pathLst>
            </a:custGeom>
            <a:gradFill>
              <a:gsLst>
                <a:gs pos="0">
                  <a:srgbClr val="549FFF">
                    <a:alpha val="78823"/>
                  </a:srgbClr>
                </a:gs>
                <a:gs pos="41000">
                  <a:srgbClr val="003171">
                    <a:alpha val="78823"/>
                  </a:srgbClr>
                </a:gs>
                <a:gs pos="100000">
                  <a:srgbClr val="003171">
                    <a:alpha val="78823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-7" y="5740400"/>
              <a:ext cx="9144010" cy="1574769"/>
            </a:xfrm>
            <a:custGeom>
              <a:avLst/>
              <a:gdLst/>
              <a:ahLst/>
              <a:cxnLst/>
              <a:rect l="0" t="0" r="0" b="0"/>
              <a:pathLst>
                <a:path w="9144011" h="1257301" extrusionOk="0">
                  <a:moveTo>
                    <a:pt x="7" y="266700"/>
                  </a:moveTo>
                  <a:cubicBezTo>
                    <a:pt x="8115307" y="1257301"/>
                    <a:pt x="7620011" y="0"/>
                    <a:pt x="9144011" y="186267"/>
                  </a:cubicBezTo>
                  <a:lnTo>
                    <a:pt x="9144011" y="921775"/>
                  </a:lnTo>
                  <a:lnTo>
                    <a:pt x="0" y="931914"/>
                  </a:lnTo>
                  <a:cubicBezTo>
                    <a:pt x="0" y="699081"/>
                    <a:pt x="7" y="499533"/>
                    <a:pt x="7" y="266700"/>
                  </a:cubicBezTo>
                  <a:close/>
                </a:path>
              </a:pathLst>
            </a:custGeom>
            <a:gradFill>
              <a:gsLst>
                <a:gs pos="0">
                  <a:srgbClr val="549FFF">
                    <a:alpha val="81960"/>
                  </a:srgbClr>
                </a:gs>
                <a:gs pos="100000">
                  <a:srgbClr val="003171">
                    <a:alpha val="8196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buNone/>
              <a:defRPr sz="2400"/>
            </a:lvl1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Font typeface="Trebuchet MS"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560"/>
              </a:spcBef>
              <a:buClr>
                <a:schemeClr val="dk2"/>
              </a:buClr>
              <a:buSzPct val="100000"/>
              <a:buFont typeface="Trebuchet MS"/>
              <a:defRPr sz="2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480"/>
              </a:spcBef>
              <a:buClr>
                <a:schemeClr val="dk2"/>
              </a:buClr>
              <a:buSzPct val="100000"/>
              <a:buFont typeface="Trebuchet MS"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5.jp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4.jpg"/><Relationship Id="rId10" Type="http://schemas.openxmlformats.org/officeDocument/2006/relationships/image" Target="../media/image101.jpg"/><Relationship Id="rId4" Type="http://schemas.openxmlformats.org/officeDocument/2006/relationships/image" Target="../media/image96.jpg"/><Relationship Id="rId9" Type="http://schemas.openxmlformats.org/officeDocument/2006/relationships/image" Target="../media/image100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5.jp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4.jpg"/><Relationship Id="rId10" Type="http://schemas.openxmlformats.org/officeDocument/2006/relationships/image" Target="../media/image101.jpg"/><Relationship Id="rId4" Type="http://schemas.openxmlformats.org/officeDocument/2006/relationships/image" Target="../media/image96.jpg"/><Relationship Id="rId9" Type="http://schemas.openxmlformats.org/officeDocument/2006/relationships/image" Target="../media/image100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ctrTitle"/>
          </p:nvPr>
        </p:nvSpPr>
        <p:spPr>
          <a:xfrm>
            <a:off x="1082040" y="1242060"/>
            <a:ext cx="7050900" cy="1102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Urinary Analysis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1082040" y="2423159"/>
            <a:ext cx="7035899" cy="694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 Brief Review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ACID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44250"/>
            <a:ext cx="4072063" cy="27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921" y="1244250"/>
            <a:ext cx="3986878" cy="270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Amorphous urates</a:t>
            </a:r>
            <a:r>
              <a:rPr lang="en"/>
              <a:t> (Ca+, Mg, Na+, K+)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-Small granule clusters appearing yellow-brown to pink-red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</a:t>
            </a:r>
            <a:r>
              <a:rPr lang="en">
                <a:solidFill>
                  <a:srgbClr val="38761D"/>
                </a:solidFill>
              </a:rPr>
              <a:t>NORMAL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ACID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Crystals: ACID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825" y="1244250"/>
            <a:ext cx="2969950" cy="36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6550" y="1244250"/>
            <a:ext cx="2718275" cy="18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6550" y="3054375"/>
            <a:ext cx="2718274" cy="181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Uric acid</a:t>
            </a:r>
          </a:p>
          <a:p>
            <a:pPr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	</a:t>
            </a:r>
            <a:r>
              <a:rPr lang="en" sz="1800" b="1" dirty="0">
                <a:solidFill>
                  <a:srgbClr val="00387E"/>
                </a:solidFill>
              </a:rPr>
              <a:t>-Seen in a variety of shapes: Rhombic, 4-sided flat plate, prisms, ovals with pointed ends (‘lemons’), wedges, rosettes, and irregular plates</a:t>
            </a:r>
          </a:p>
          <a:p>
            <a:pPr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00387E"/>
                </a:solidFill>
              </a:rPr>
              <a:t>	-Usually yellow to reddish brown/brown colored, more rarely clear</a:t>
            </a:r>
          </a:p>
          <a:p>
            <a:pPr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00387E"/>
                </a:solidFill>
              </a:rPr>
              <a:t>	-The rare 6-sided crystals that appear like clinically significant cystine crystals have birefringence under polarization (appear colorful).  Cystine crystals do not</a:t>
            </a:r>
          </a:p>
          <a:p>
            <a:pPr>
              <a:spcBef>
                <a:spcPts val="0"/>
              </a:spcBef>
              <a:buNone/>
            </a:pPr>
            <a:r>
              <a:rPr lang="en" sz="1800" b="1" dirty="0">
                <a:solidFill>
                  <a:srgbClr val="00387E"/>
                </a:solidFill>
              </a:rPr>
              <a:t>	-</a:t>
            </a:r>
            <a:r>
              <a:rPr lang="en" sz="1800" b="1" dirty="0">
                <a:solidFill>
                  <a:srgbClr val="38761D"/>
                </a:solidFill>
              </a:rPr>
              <a:t>NORMAL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Crystals: ACID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4064" y="3714750"/>
            <a:ext cx="2004250" cy="120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ACID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850000"/>
            <a:ext cx="2763225" cy="209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0425" y="1244250"/>
            <a:ext cx="5459104" cy="36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1244247"/>
            <a:ext cx="2763224" cy="183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 b="1">
                <a:solidFill>
                  <a:srgbClr val="FF0000"/>
                </a:solidFill>
              </a:rPr>
              <a:t>Calcium oxalate</a:t>
            </a:r>
            <a:r>
              <a:rPr lang="en" sz="1800"/>
              <a:t> (typically acid pH,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however can be found in alkaline pH)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-Monohydrate and dihydrate forms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-Monohydrate- commonly dumbbell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-Dihydrate- ‘letter envelopes’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-White when polarization field black,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birefringence when pink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-Usually </a:t>
            </a:r>
            <a:r>
              <a:rPr lang="en" sz="1800">
                <a:solidFill>
                  <a:srgbClr val="38761D"/>
                </a:solidFill>
              </a:rPr>
              <a:t>NORMAL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	UNLESS </a:t>
            </a:r>
            <a:r>
              <a:rPr lang="en" sz="1800">
                <a:solidFill>
                  <a:srgbClr val="FF0000"/>
                </a:solidFill>
              </a:rPr>
              <a:t>ABNORMAL</a:t>
            </a:r>
          </a:p>
          <a:p>
            <a:pPr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Can correlate with...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		-Renal calculii (kidney stones)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		-Ethylene glycol ingestion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	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ACID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500" y="105487"/>
            <a:ext cx="2647774" cy="49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3274" y="2888108"/>
            <a:ext cx="1759309" cy="120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3273" y="1352551"/>
            <a:ext cx="1759310" cy="1205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ALKALINE</a:t>
            </a:r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200" y="1278225"/>
            <a:ext cx="5181600" cy="35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Amorphous phosphates</a:t>
            </a:r>
            <a:r>
              <a:rPr lang="en"/>
              <a:t> (Ca+, Mg)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-Colorless, fine granular precipitates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-Dissolves with our (dilute) acetic acid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	-</a:t>
            </a:r>
            <a:r>
              <a:rPr lang="en">
                <a:solidFill>
                  <a:srgbClr val="38761D"/>
                </a:solidFill>
              </a:rPr>
              <a:t>NORMAL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ALKALINE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Crystals: ALKALINE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44250"/>
            <a:ext cx="2684299" cy="292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1500" y="1244250"/>
            <a:ext cx="2849449" cy="29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2500" y="1244250"/>
            <a:ext cx="2684299" cy="292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Calcium phosphate</a:t>
            </a:r>
          </a:p>
          <a:p>
            <a:pPr indent="457200" rtl="0">
              <a:spcBef>
                <a:spcPts val="0"/>
              </a:spcBef>
              <a:buNone/>
            </a:pPr>
            <a:r>
              <a:rPr lang="en"/>
              <a:t>-Colorless, star shaped or long thin prisms/needles, also rosette forms</a:t>
            </a:r>
          </a:p>
          <a:p>
            <a:pPr indent="457200" rtl="0">
              <a:spcBef>
                <a:spcPts val="0"/>
              </a:spcBef>
              <a:buNone/>
            </a:pPr>
            <a:r>
              <a:rPr lang="en"/>
              <a:t>-Dissolves in dilute acetic acid</a:t>
            </a:r>
          </a:p>
          <a:p>
            <a:pPr indent="457200" rtl="0">
              <a:spcBef>
                <a:spcPts val="0"/>
              </a:spcBef>
              <a:buNone/>
            </a:pPr>
            <a:r>
              <a:rPr lang="en"/>
              <a:t>-Birefringence w/ polarization</a:t>
            </a:r>
          </a:p>
          <a:p>
            <a:pPr indent="457200">
              <a:spcBef>
                <a:spcPts val="0"/>
              </a:spcBef>
              <a:buNone/>
            </a:pPr>
            <a:r>
              <a:rPr lang="en"/>
              <a:t>-</a:t>
            </a:r>
            <a:r>
              <a:rPr lang="en">
                <a:solidFill>
                  <a:srgbClr val="38761D"/>
                </a:solidFill>
              </a:rPr>
              <a:t>NORMAL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ALKALINE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1525" y="2836574"/>
            <a:ext cx="2492470" cy="2306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 dirty="0"/>
              <a:t>*Mix and test samples as soon as possible.  Compounds such as bilirubin and urobilinogen are unstable at room temp and in light</a:t>
            </a:r>
          </a:p>
          <a:p>
            <a:pPr indent="457200" rtl="0">
              <a:spcBef>
                <a:spcPts val="0"/>
              </a:spcBef>
              <a:buNone/>
            </a:pPr>
            <a:r>
              <a:rPr lang="en" sz="1800" dirty="0"/>
              <a:t>-If unable to test right away, refrigerate sample immediately and let return to room temp before testing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 sz="1800" dirty="0"/>
              <a:t>*Do not test any samples at room temp longer than 2 hours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 sz="1800" dirty="0"/>
              <a:t>*Only accept fresh urines in sterile non-leaking UA containers and the yellow/red marble top BD UA preservation tubes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 sz="1800" dirty="0"/>
              <a:t>*Label original UA container with UA </a:t>
            </a:r>
            <a:r>
              <a:rPr lang="en" sz="1800" dirty="0" smtClean="0"/>
              <a:t>Beaker Specimen </a:t>
            </a:r>
            <a:r>
              <a:rPr lang="en" sz="1800" dirty="0"/>
              <a:t>label (to confirm ID)  *Label the 12 mL aliquot with smaller label (patient name and MRN)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 sz="1800" dirty="0"/>
              <a:t>*Dip MultiStix in the aliquot and drag on vial side for the Clinitek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 sz="1800" dirty="0"/>
              <a:t>*Specimens 10 mL or under CANNOT be centrifuged.  Perform direct microscopic exam on unspun urine and add the comment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 sz="1800" dirty="0"/>
              <a:t>				</a:t>
            </a:r>
            <a:r>
              <a:rPr lang="en" sz="1800" b="1" dirty="0">
                <a:solidFill>
                  <a:srgbClr val="FF0000"/>
                </a:solidFill>
              </a:rPr>
              <a:t>	</a:t>
            </a:r>
            <a:r>
              <a:rPr lang="en" sz="2400" b="1" dirty="0">
                <a:solidFill>
                  <a:srgbClr val="FF0000"/>
                </a:solidFill>
              </a:rPr>
              <a:t>.hhcqnsua</a:t>
            </a:r>
          </a:p>
          <a:p>
            <a:pPr marL="0" indent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Sample Processing Reminders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ALKALINE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325" y="1244250"/>
            <a:ext cx="3379825" cy="363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9150" y="1244250"/>
            <a:ext cx="3379825" cy="36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Triple phosphate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-Colorless ‘coffin lids’ or ‘gold bricks’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-Dissolves in dilute acetic acid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-Birefringence w/ polarization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</a:t>
            </a:r>
            <a:r>
              <a:rPr lang="en">
                <a:solidFill>
                  <a:srgbClr val="38761D"/>
                </a:solidFill>
              </a:rPr>
              <a:t>NORMAL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ALKALINE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1025" y="3283825"/>
            <a:ext cx="3121949" cy="18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Crystals: ALKALINE</a:t>
            </a:r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44250"/>
            <a:ext cx="4109573" cy="36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Calcium carbonate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/>
              <a:t>	-Uncommon, dumbbell or spherical shapes, pairs, 4s, or clumps</a:t>
            </a:r>
          </a:p>
          <a:p>
            <a:pPr indent="457200">
              <a:spcBef>
                <a:spcPts val="0"/>
              </a:spcBef>
              <a:buNone/>
            </a:pPr>
            <a:r>
              <a:rPr lang="en"/>
              <a:t>-</a:t>
            </a:r>
            <a:r>
              <a:rPr lang="en">
                <a:solidFill>
                  <a:srgbClr val="38761D"/>
                </a:solidFill>
              </a:rPr>
              <a:t>NORMAL</a:t>
            </a:r>
            <a:r>
              <a:rPr lang="en"/>
              <a:t>	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ALKALINE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2425" y="2777725"/>
            <a:ext cx="3972700" cy="23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ALKALINE</a:t>
            </a: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3062100"/>
            <a:ext cx="3593448" cy="22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244250"/>
            <a:ext cx="3593449" cy="18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0650" y="1244250"/>
            <a:ext cx="4636150" cy="403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Ammonium biurate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-Dark yellow/brown ‘thorny apples’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</a:t>
            </a:r>
            <a:r>
              <a:rPr lang="en">
                <a:solidFill>
                  <a:srgbClr val="38761D"/>
                </a:solidFill>
              </a:rPr>
              <a:t>NORMAL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ALKALINE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2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REVIEW: Normal Crystals</a:t>
            </a:r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87" y="517875"/>
            <a:ext cx="7474626" cy="462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ABNORMAL</a:t>
            </a:r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792575"/>
            <a:ext cx="381000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6251" y="1221075"/>
            <a:ext cx="3990549" cy="36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Cystine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-Crystals produced as a result of a genetic defect in cystine (the amino acid) transport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-Colorless hexagonal plates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-NO birefringence with polarization (unlike uric acid hexagons)</a:t>
            </a:r>
          </a:p>
          <a:p>
            <a:pPr>
              <a:spcBef>
                <a:spcPts val="0"/>
              </a:spcBef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ABNORMAL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ABNORMAL</a:t>
            </a:r>
          </a:p>
        </p:txBody>
      </p:sp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413725"/>
            <a:ext cx="3962400" cy="285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600" y="1413725"/>
            <a:ext cx="42672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05970"/>
            <a:ext cx="8229600" cy="2218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Multistix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Dipstick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Detection</a:t>
            </a:r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9800" y="0"/>
            <a:ext cx="54470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 b="1">
                <a:solidFill>
                  <a:srgbClr val="FF0000"/>
                </a:solidFill>
              </a:rPr>
              <a:t>Cholesterol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	-Rare, colorless crystals, generally appear as ‘flat plates with notched corners’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	-Typically accompanies fatty casts and OFBs in nephrotic syndrome</a:t>
            </a:r>
          </a:p>
          <a:p>
            <a:pPr>
              <a:spcBef>
                <a:spcPts val="0"/>
              </a:spcBef>
              <a:buNone/>
            </a:pPr>
            <a:r>
              <a:rPr lang="en" sz="2400"/>
              <a:t>	</a:t>
            </a:r>
          </a:p>
        </p:txBody>
      </p:sp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ABNORMAL</a:t>
            </a:r>
          </a:p>
        </p:txBody>
      </p:sp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7975" y="2876725"/>
            <a:ext cx="3210425" cy="213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Can you identify these two crystal types almost always found together in urine of patients with severe liver disease?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ABNORMAL</a:t>
            </a:r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338" y="2867400"/>
            <a:ext cx="2276071" cy="22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2500" y="2867400"/>
            <a:ext cx="2276075" cy="22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Left: </a:t>
            </a:r>
            <a:r>
              <a:rPr lang="en" sz="2400" b="1">
                <a:solidFill>
                  <a:srgbClr val="FF0000"/>
                </a:solidFill>
              </a:rPr>
              <a:t>Leucine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	-</a:t>
            </a:r>
            <a:r>
              <a:rPr lang="en" sz="1800"/>
              <a:t>Yellow, oily appearing spheres with radial striations (‘wagon wheels’)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" sz="2400"/>
              <a:t>Right: </a:t>
            </a:r>
            <a:r>
              <a:rPr lang="en" sz="2400">
                <a:solidFill>
                  <a:srgbClr val="FF0000"/>
                </a:solidFill>
              </a:rPr>
              <a:t>Tyrosine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	-Colorless or yellow fine, 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silky needles in sheaves or rosettes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	-Can also be yellow-brown spheres</a:t>
            </a:r>
          </a:p>
          <a:p>
            <a:pPr>
              <a:spcBef>
                <a:spcPts val="0"/>
              </a:spcBef>
              <a:buNone/>
            </a:pPr>
            <a:endParaRPr sz="2400">
              <a:solidFill>
                <a:srgbClr val="FF0000"/>
              </a:solidFill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ABNORMAL</a:t>
            </a:r>
          </a:p>
        </p:txBody>
      </p:sp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9950" y="2048000"/>
            <a:ext cx="2192700" cy="14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2350" y="3532550"/>
            <a:ext cx="2192700" cy="161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5050" y="3532550"/>
            <a:ext cx="2192699" cy="161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What other crystal, not yet mentioned, can be associated with liver problems?</a:t>
            </a:r>
          </a:p>
        </p:txBody>
      </p:sp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ABNORMAL</a:t>
            </a:r>
          </a:p>
        </p:txBody>
      </p:sp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22860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FF0000"/>
                </a:solidFill>
              </a:rPr>
              <a:t>Bilirubin</a:t>
            </a:r>
          </a:p>
          <a:p>
            <a:pPr rtl="0">
              <a:spcBef>
                <a:spcPts val="0"/>
              </a:spcBef>
              <a:buNone/>
            </a:pPr>
            <a:r>
              <a:rPr lang="en" sz="2400" dirty="0"/>
              <a:t>	-Yellow to reddish/brown in color</a:t>
            </a:r>
          </a:p>
          <a:p>
            <a:pPr rtl="0">
              <a:spcBef>
                <a:spcPts val="0"/>
              </a:spcBef>
              <a:buNone/>
            </a:pPr>
            <a:r>
              <a:rPr lang="en" sz="2400" dirty="0"/>
              <a:t>	-Shapes: Amorphous needles, rhombic plates, or </a:t>
            </a:r>
            <a:r>
              <a:rPr lang="en" sz="2400" dirty="0" smtClean="0"/>
              <a:t>	cubes</a:t>
            </a:r>
            <a:endParaRPr lang="en" sz="2400" dirty="0"/>
          </a:p>
          <a:p>
            <a:pPr rtl="0">
              <a:spcBef>
                <a:spcPts val="0"/>
              </a:spcBef>
              <a:buNone/>
            </a:pPr>
            <a:r>
              <a:rPr lang="en" sz="2400" dirty="0"/>
              <a:t>	-Should correlate with positive bilirubin dipstick</a:t>
            </a:r>
          </a:p>
          <a:p>
            <a:pPr>
              <a:spcBef>
                <a:spcPts val="0"/>
              </a:spcBef>
              <a:buNone/>
            </a:pP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Crystals: ABNORMAL</a:t>
            </a:r>
          </a:p>
        </p:txBody>
      </p:sp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575" y="3181349"/>
            <a:ext cx="3222425" cy="19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‘Textbook’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form...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ABNORMAL</a:t>
            </a:r>
          </a:p>
        </p:txBody>
      </p:sp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0473" y="1244250"/>
            <a:ext cx="5474899" cy="375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762000" y="987710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b="1" dirty="0">
                <a:solidFill>
                  <a:srgbClr val="FF0000"/>
                </a:solidFill>
              </a:rPr>
              <a:t>Sulfa crystals--</a:t>
            </a:r>
            <a:r>
              <a:rPr lang="en" sz="1400" dirty="0"/>
              <a:t>Various forms based on compound</a:t>
            </a:r>
          </a:p>
          <a:p>
            <a:pPr marL="457200" lvl="0" indent="-317500" rtl="0">
              <a:spcBef>
                <a:spcPts val="0"/>
              </a:spcBef>
              <a:buClr>
                <a:schemeClr val="dk2"/>
              </a:buClr>
              <a:buSzPct val="100000"/>
              <a:buFont typeface="Trebuchet MS"/>
              <a:buAutoNum type="alphaUcPeriod"/>
            </a:pPr>
            <a:r>
              <a:rPr lang="en" sz="1400" dirty="0"/>
              <a:t>Sulfamethoxazole</a:t>
            </a:r>
          </a:p>
          <a:p>
            <a:pPr rtl="0">
              <a:spcBef>
                <a:spcPts val="0"/>
              </a:spcBef>
              <a:buNone/>
            </a:pPr>
            <a:r>
              <a:rPr lang="en" sz="1400" dirty="0"/>
              <a:t>-Most common urine sulfa crystal from high doses of Bactrim </a:t>
            </a:r>
          </a:p>
          <a:p>
            <a:pPr rtl="0">
              <a:spcBef>
                <a:spcPts val="0"/>
              </a:spcBef>
              <a:buNone/>
            </a:pPr>
            <a:r>
              <a:rPr lang="en" sz="1400" dirty="0"/>
              <a:t>and Septra</a:t>
            </a:r>
          </a:p>
          <a:p>
            <a:pPr rtl="0">
              <a:spcBef>
                <a:spcPts val="0"/>
              </a:spcBef>
              <a:buNone/>
            </a:pPr>
            <a:r>
              <a:rPr lang="en" sz="1400" dirty="0"/>
              <a:t>-Seen as an irregular divided sphere or dense brown sphere</a:t>
            </a:r>
          </a:p>
          <a:p>
            <a:pPr lvl="0" rtl="0">
              <a:spcBef>
                <a:spcPts val="0"/>
              </a:spcBef>
              <a:buNone/>
            </a:pPr>
            <a:endParaRPr sz="1400" dirty="0"/>
          </a:p>
          <a:p>
            <a:pPr marL="457200" lvl="0" indent="-317500" rtl="0">
              <a:spcBef>
                <a:spcPts val="0"/>
              </a:spcBef>
              <a:buClr>
                <a:schemeClr val="dk2"/>
              </a:buClr>
              <a:buSzPct val="100000"/>
              <a:buFont typeface="Trebuchet MS"/>
              <a:buAutoNum type="alphaUcPeriod"/>
            </a:pPr>
            <a:r>
              <a:rPr lang="en" sz="1400" dirty="0"/>
              <a:t>Acetylsulfadiazine</a:t>
            </a:r>
          </a:p>
          <a:p>
            <a:pPr rtl="0">
              <a:spcBef>
                <a:spcPts val="0"/>
              </a:spcBef>
              <a:buNone/>
            </a:pPr>
            <a:r>
              <a:rPr lang="en" sz="1400" dirty="0"/>
              <a:t>-Rarely used yet dangerous (‘yellow/brown sheaves of wheat’)</a:t>
            </a:r>
          </a:p>
          <a:p>
            <a:pPr lvl="0" rtl="0">
              <a:spcBef>
                <a:spcPts val="0"/>
              </a:spcBef>
              <a:buNone/>
            </a:pPr>
            <a:endParaRPr sz="1400" dirty="0"/>
          </a:p>
          <a:p>
            <a:pPr marL="457200" lvl="0" indent="-317500" rtl="0">
              <a:spcBef>
                <a:spcPts val="0"/>
              </a:spcBef>
              <a:buClr>
                <a:schemeClr val="dk2"/>
              </a:buClr>
              <a:buSzPct val="100000"/>
              <a:buFont typeface="Trebuchet MS"/>
              <a:buAutoNum type="alphaUcPeriod"/>
            </a:pPr>
            <a:r>
              <a:rPr lang="en" sz="1400" dirty="0"/>
              <a:t>Sulfadiazine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 dirty="0"/>
              <a:t>-Rarely used yet dangerous (brown dense globules, below)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4177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Crystals: </a:t>
            </a:r>
            <a:r>
              <a:rPr lang="en" dirty="0">
                <a:solidFill>
                  <a:schemeClr val="dk2"/>
                </a:solidFill>
              </a:rPr>
              <a:t>ABNORMAL</a:t>
            </a:r>
          </a:p>
        </p:txBody>
      </p:sp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499" y="959412"/>
            <a:ext cx="1676249" cy="121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3675" y="3486150"/>
            <a:ext cx="456675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7748" y="952998"/>
            <a:ext cx="1676250" cy="12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3450" y="2284624"/>
            <a:ext cx="1888940" cy="14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ABNORMAL</a:t>
            </a:r>
          </a:p>
        </p:txBody>
      </p:sp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67879"/>
            <a:ext cx="9144000" cy="2962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FF0000"/>
                </a:solidFill>
              </a:rPr>
              <a:t>Radiographic media</a:t>
            </a:r>
            <a:r>
              <a:rPr lang="en" sz="2400" dirty="0"/>
              <a:t> (radio dye)</a:t>
            </a:r>
          </a:p>
          <a:p>
            <a:pPr rtl="0">
              <a:spcBef>
                <a:spcPts val="0"/>
              </a:spcBef>
              <a:buNone/>
            </a:pPr>
            <a:r>
              <a:rPr lang="en" sz="2400" dirty="0" smtClean="0"/>
              <a:t>-</a:t>
            </a:r>
            <a:r>
              <a:rPr lang="en" sz="2400" dirty="0"/>
              <a:t>Should corollate with specific gravity &gt;1.040</a:t>
            </a:r>
          </a:p>
          <a:p>
            <a:pPr rtl="0">
              <a:spcBef>
                <a:spcPts val="0"/>
              </a:spcBef>
              <a:buNone/>
            </a:pPr>
            <a:r>
              <a:rPr lang="en" sz="2400" dirty="0" smtClean="0"/>
              <a:t>-</a:t>
            </a:r>
            <a:r>
              <a:rPr lang="en" sz="2400" dirty="0"/>
              <a:t>Flat, colorless, thin rhombic plates (may be notched) or </a:t>
            </a:r>
            <a:r>
              <a:rPr lang="en" sz="2400" dirty="0" smtClean="0"/>
              <a:t>	long</a:t>
            </a:r>
            <a:r>
              <a:rPr lang="en" sz="2400" dirty="0"/>
              <a:t>, slender rectangles ‘broken glass</a:t>
            </a:r>
            <a:r>
              <a:rPr lang="en" sz="2400" dirty="0" smtClean="0"/>
              <a:t>’</a:t>
            </a:r>
          </a:p>
          <a:p>
            <a:pPr rtl="0">
              <a:spcBef>
                <a:spcPts val="0"/>
              </a:spcBef>
              <a:buNone/>
            </a:pPr>
            <a:r>
              <a:rPr lang="en" sz="2400" dirty="0" smtClean="0"/>
              <a:t>-</a:t>
            </a:r>
            <a:r>
              <a:rPr lang="en" sz="2400" dirty="0"/>
              <a:t>Most noteable because may be mistaken for </a:t>
            </a:r>
            <a:r>
              <a:rPr lang="en" sz="2400" dirty="0" smtClean="0"/>
              <a:t>cholesterol</a:t>
            </a:r>
          </a:p>
          <a:p>
            <a:pPr rtl="0">
              <a:spcBef>
                <a:spcPts val="0"/>
              </a:spcBef>
              <a:buNone/>
            </a:pPr>
            <a:r>
              <a:rPr lang="en" sz="2400" dirty="0" smtClean="0"/>
              <a:t>-Can </a:t>
            </a:r>
            <a:r>
              <a:rPr lang="en" sz="2400" dirty="0"/>
              <a:t>indicate renal blockage in dehydrated elderly patients receiving dye for imaging</a:t>
            </a:r>
          </a:p>
        </p:txBody>
      </p:sp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Crystals: ABNORMAL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ABNORMAL</a:t>
            </a:r>
          </a:p>
        </p:txBody>
      </p:sp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77443"/>
            <a:ext cx="9144001" cy="2941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*Keep in mind there are artifacts; refrigeration can increase precipitation of various amorphous and crystalline materials including: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	-Calcium oxalates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	-Amorphous urates (‘pink brick dust’ macroscopically)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	-Amorphous phosphates</a:t>
            </a:r>
          </a:p>
          <a:p>
            <a:pPr>
              <a:spcBef>
                <a:spcPts val="0"/>
              </a:spcBef>
              <a:buNone/>
            </a:pPr>
            <a:r>
              <a:rPr lang="en" sz="2400"/>
              <a:t>*Another reason to analyze samples ASAP; may need to recollect a refrigerated sample to determine if crystals are true to specimen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If Sample Is Refrigerated...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Ampicillin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-Long fine colorless structures (left); refrigeration creates ‘bundle’ forms (right)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-Noticed in urine of patients on very high doses (i.e. bacterial meningitis)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Crystals: ABNORMAL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8229600" cy="455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REVIEW: Abnormal Crystals</a:t>
            </a:r>
          </a:p>
        </p:txBody>
      </p:sp>
      <p:pic>
        <p:nvPicPr>
          <p:cNvPr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675" y="599250"/>
            <a:ext cx="6902450" cy="454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 b="1">
                <a:solidFill>
                  <a:srgbClr val="FF0000"/>
                </a:solidFill>
              </a:rPr>
              <a:t>Squamous epithelial cell</a:t>
            </a:r>
          </a:p>
          <a:p>
            <a:pPr rtl="0">
              <a:spcBef>
                <a:spcPts val="0"/>
              </a:spcBef>
              <a:buNone/>
            </a:pPr>
            <a:endParaRPr sz="3000"/>
          </a:p>
          <a:p>
            <a:pPr rtl="0">
              <a:spcBef>
                <a:spcPts val="0"/>
              </a:spcBef>
              <a:buNone/>
            </a:pPr>
            <a:endParaRPr sz="3000"/>
          </a:p>
          <a:p>
            <a:pPr rtl="0">
              <a:spcBef>
                <a:spcPts val="0"/>
              </a:spcBef>
              <a:buNone/>
            </a:pPr>
            <a:endParaRPr sz="3000"/>
          </a:p>
          <a:p>
            <a:pPr rtl="0">
              <a:spcBef>
                <a:spcPts val="0"/>
              </a:spcBef>
              <a:buNone/>
            </a:pPr>
            <a:endParaRPr sz="3000"/>
          </a:p>
          <a:p>
            <a:pPr rtl="0">
              <a:spcBef>
                <a:spcPts val="0"/>
              </a:spcBef>
              <a:buNone/>
            </a:pPr>
            <a:endParaRPr sz="3000"/>
          </a:p>
          <a:p>
            <a:pPr rtl="0">
              <a:spcBef>
                <a:spcPts val="0"/>
              </a:spcBef>
              <a:buNone/>
            </a:pPr>
            <a:r>
              <a:rPr lang="en" sz="3000"/>
              <a:t>Skin contaminant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Epithelial Cells</a:t>
            </a:r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1300" y="1827748"/>
            <a:ext cx="4164099" cy="271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Epithelial Cells</a:t>
            </a:r>
          </a:p>
        </p:txBody>
      </p:sp>
      <p:pic>
        <p:nvPicPr>
          <p:cNvPr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1244250"/>
            <a:ext cx="5715000" cy="36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Clue cell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	-Squamous epithelial cell covered with bacteria (bacterial vaginosis)</a:t>
            </a:r>
          </a:p>
        </p:txBody>
      </p:sp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Epithelial Cells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Epithelial Cells</a:t>
            </a:r>
          </a:p>
        </p:txBody>
      </p:sp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9050" y="1274587"/>
            <a:ext cx="4025892" cy="356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Transitional epithelial cell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-Not of clinical significance unless in large clumps/sheets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-Can be increased in catheterization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	-1:3 nucleus to cell ratio</a:t>
            </a:r>
          </a:p>
        </p:txBody>
      </p:sp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Epithelial Cells</a:t>
            </a:r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Epithelial Cells</a:t>
            </a:r>
          </a:p>
        </p:txBody>
      </p:sp>
      <p:pic>
        <p:nvPicPr>
          <p:cNvPr id="386" name="Shape 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8200" y="1430187"/>
            <a:ext cx="4927600" cy="325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Renal tubular epithelial cell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-Tubular damage/necrosis if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increased (&gt;2 per hpf)</a:t>
            </a:r>
          </a:p>
        </p:txBody>
      </p:sp>
      <p:sp>
        <p:nvSpPr>
          <p:cNvPr id="392" name="Shape 39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Epithelial Cells</a:t>
            </a:r>
          </a:p>
        </p:txBody>
      </p:sp>
      <p:pic>
        <p:nvPicPr>
          <p:cNvPr id="393" name="Shape 3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0325" y="358275"/>
            <a:ext cx="2867200" cy="44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6975" y="3137387"/>
            <a:ext cx="4114800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Epithelial Cells</a:t>
            </a:r>
          </a:p>
        </p:txBody>
      </p:sp>
      <p:pic>
        <p:nvPicPr>
          <p:cNvPr id="401" name="Shape 4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368700"/>
            <a:ext cx="4572000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*Did you know?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	-High alkaline urine with low specific gravity can lyse RBCs and cause casts to dissolve</a:t>
            </a:r>
          </a:p>
          <a:p>
            <a:pPr>
              <a:spcBef>
                <a:spcPts val="0"/>
              </a:spcBef>
              <a:buNone/>
            </a:pPr>
            <a:r>
              <a:rPr lang="en" sz="2400"/>
              <a:t>	-Acetic acid and polarization can be your friends!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Urine Microscopic Examination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3912" y="2790975"/>
            <a:ext cx="5396175" cy="235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Ovoid fat body (OFB)</a:t>
            </a:r>
          </a:p>
          <a:p>
            <a:pPr indent="457200" rtl="0">
              <a:spcBef>
                <a:spcPts val="0"/>
              </a:spcBef>
              <a:buNone/>
            </a:pPr>
            <a:r>
              <a:rPr lang="en" dirty="0"/>
              <a:t>-Renal epithelial cells with fat droplets (lipids) inside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	-Often seen with fatty casts &amp; fat drops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	-Very serious, usually indicative of nephrotic syndrome but also diabetic nephropathy or lupus nephritis</a:t>
            </a:r>
          </a:p>
        </p:txBody>
      </p:sp>
      <p:sp>
        <p:nvSpPr>
          <p:cNvPr id="407" name="Shape 4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4177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Epithelial Cells</a:t>
            </a:r>
          </a:p>
        </p:txBody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414" name="Shape 4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350" y="1222212"/>
            <a:ext cx="5199300" cy="367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457200" y="894525"/>
            <a:ext cx="8229600" cy="3980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Hyaline cast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-No clinical significance; colorless, transparent with low refractivity (hard to see), and rounded ends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</a:t>
            </a:r>
            <a:r>
              <a:rPr lang="en" u="sng"/>
              <a:t>Cylindroids</a:t>
            </a:r>
            <a:r>
              <a:rPr lang="en"/>
              <a:t> are a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type of hyaline cast</a:t>
            </a:r>
          </a:p>
        </p:txBody>
      </p:sp>
      <p:sp>
        <p:nvSpPr>
          <p:cNvPr id="420" name="Shape 4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421" name="Shape 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5245" y="2724150"/>
            <a:ext cx="3389775" cy="225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428" name="Shape 4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44250"/>
            <a:ext cx="4000500" cy="36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Shape 4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7700" y="1503362"/>
            <a:ext cx="4229100" cy="31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457200" y="1244250"/>
            <a:ext cx="83940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Waxy cast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	-Indicates renal failure (renal failure cast)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	-Sharp refractile outline; matrix clear; irregular ‘broken off’ ends</a:t>
            </a:r>
          </a:p>
        </p:txBody>
      </p:sp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Casts</a:t>
            </a:r>
          </a:p>
        </p:txBody>
      </p:sp>
      <p:pic>
        <p:nvPicPr>
          <p:cNvPr id="436" name="Shape 4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525" y="3283824"/>
            <a:ext cx="2649275" cy="176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Shape 4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800" y="3283824"/>
            <a:ext cx="2649275" cy="176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8932" y="1244250"/>
            <a:ext cx="5186143" cy="36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457200" y="870975"/>
            <a:ext cx="8229600" cy="4003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 b="1">
                <a:solidFill>
                  <a:srgbClr val="FF0000"/>
                </a:solidFill>
              </a:rPr>
              <a:t>RBC cast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	-Red cells in a hyaline matrix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	-Infection, inflammation, and strenuous exercise</a:t>
            </a:r>
          </a:p>
          <a:p>
            <a:pPr>
              <a:spcBef>
                <a:spcPts val="0"/>
              </a:spcBef>
              <a:buNone/>
            </a:pPr>
            <a:r>
              <a:rPr lang="en" sz="2400"/>
              <a:t>	-RBCs may degenerate and appear as a reddish-brown granular cast (this is a </a:t>
            </a:r>
            <a:r>
              <a:rPr lang="en" sz="2400" u="sng"/>
              <a:t>hemoglobin cast</a:t>
            </a:r>
            <a:r>
              <a:rPr lang="en" sz="2400"/>
              <a:t>)</a:t>
            </a:r>
          </a:p>
        </p:txBody>
      </p:sp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451" name="Shape 4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3525" y="2848349"/>
            <a:ext cx="3489675" cy="216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458" name="Shape 4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754475"/>
            <a:ext cx="3600450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0896" y="1697325"/>
            <a:ext cx="3925904" cy="266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WBC cast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-WBCs in a hyaline matrix; should see multilobed nuclei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	-Found with infection and inflammation</a:t>
            </a:r>
          </a:p>
        </p:txBody>
      </p:sp>
      <p:sp>
        <p:nvSpPr>
          <p:cNvPr id="465" name="Shape 46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Stained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to help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visualize</a:t>
            </a:r>
          </a:p>
        </p:txBody>
      </p:sp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472" name="Shape 4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8350" y="1187200"/>
            <a:ext cx="4876849" cy="374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 dirty="0"/>
              <a:t>*Located in the brown plastic bottle by the UA scope</a:t>
            </a:r>
          </a:p>
          <a:p>
            <a:pPr rtl="0">
              <a:spcBef>
                <a:spcPts val="0"/>
              </a:spcBef>
              <a:buNone/>
            </a:pPr>
            <a:r>
              <a:rPr lang="en" sz="2400" dirty="0"/>
              <a:t>*Take 1 drop of urine to 1 drop of acetic acid (or whatever to make a 1:2 dilution) in glass tube, mix, pipette in slide</a:t>
            </a:r>
          </a:p>
          <a:p>
            <a:pPr rtl="0">
              <a:spcBef>
                <a:spcPts val="0"/>
              </a:spcBef>
              <a:buNone/>
            </a:pPr>
            <a:r>
              <a:rPr lang="en" sz="2400" dirty="0"/>
              <a:t>*Lyses RBCs and can dissolve some mucous</a:t>
            </a:r>
          </a:p>
          <a:p>
            <a:pPr rtl="0">
              <a:spcBef>
                <a:spcPts val="0"/>
              </a:spcBef>
              <a:buNone/>
            </a:pPr>
            <a:r>
              <a:rPr lang="en" sz="2400" dirty="0"/>
              <a:t>	-Clears up field for more accurate microscopic exam</a:t>
            </a:r>
          </a:p>
          <a:p>
            <a:pPr rtl="0">
              <a:spcBef>
                <a:spcPts val="0"/>
              </a:spcBef>
              <a:buNone/>
            </a:pPr>
            <a:r>
              <a:rPr lang="en" sz="2400" dirty="0"/>
              <a:t>	-Helps quantify yeast better (since yeast and RBCs can be confused with each other)</a:t>
            </a:r>
          </a:p>
          <a:p>
            <a:pPr rtl="0">
              <a:spcBef>
                <a:spcPts val="0"/>
              </a:spcBef>
              <a:buNone/>
            </a:pPr>
            <a:r>
              <a:rPr lang="en" sz="2400" dirty="0"/>
              <a:t>	-Can dissolve amorphous phosphates (alkaline pH)</a:t>
            </a:r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>
              <a:spcBef>
                <a:spcPts val="0"/>
              </a:spcBef>
              <a:buNone/>
            </a:pPr>
            <a:r>
              <a:rPr lang="en" sz="2400" dirty="0"/>
              <a:t>*We are using low concentration acetic acid (vs. glacial)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Acetic Acid</a:t>
            </a:r>
          </a:p>
        </p:txBody>
      </p:sp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Renal epithelial cast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-May be hard to differentiate from WBC cast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-Kidney tubular damage from inflammation/necrosis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	-Often observed with RBC and WBC casts</a:t>
            </a:r>
          </a:p>
        </p:txBody>
      </p:sp>
      <p:sp>
        <p:nvSpPr>
          <p:cNvPr id="478" name="Shape 47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485" name="Shape 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400" y="1316825"/>
            <a:ext cx="2744249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Shape 4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587" y="1612100"/>
            <a:ext cx="4029075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Mixed cell cast</a:t>
            </a:r>
          </a:p>
          <a:p>
            <a:pPr rtl="0">
              <a:spcBef>
                <a:spcPts val="0"/>
              </a:spcBef>
              <a:buNone/>
            </a:pPr>
            <a:r>
              <a:rPr lang="en" dirty="0" smtClean="0"/>
              <a:t>-</a:t>
            </a:r>
            <a:r>
              <a:rPr lang="en" dirty="0"/>
              <a:t>A mix of different cell types in a </a:t>
            </a:r>
            <a:r>
              <a:rPr lang="en" dirty="0" smtClean="0"/>
              <a:t>cast</a:t>
            </a:r>
          </a:p>
          <a:p>
            <a:pPr rtl="0">
              <a:spcBef>
                <a:spcPts val="0"/>
              </a:spcBef>
              <a:buNone/>
            </a:pPr>
            <a:r>
              <a:rPr lang="en" dirty="0" smtClean="0"/>
              <a:t>-I.e</a:t>
            </a:r>
            <a:r>
              <a:rPr lang="en" dirty="0"/>
              <a:t>. eukocyte/renal, erythrocyte/leukocyte, etc</a:t>
            </a:r>
            <a:r>
              <a:rPr lang="en" dirty="0" smtClean="0"/>
              <a:t>.</a:t>
            </a:r>
          </a:p>
          <a:p>
            <a:pPr rtl="0">
              <a:spcBef>
                <a:spcPts val="0"/>
              </a:spcBef>
              <a:buNone/>
            </a:pPr>
            <a:r>
              <a:rPr lang="en" dirty="0" smtClean="0"/>
              <a:t>-</a:t>
            </a:r>
            <a:r>
              <a:rPr lang="en" dirty="0"/>
              <a:t>If cells too degraded to distinguish it is then referred to as a </a:t>
            </a:r>
            <a:r>
              <a:rPr lang="en" u="sng" dirty="0"/>
              <a:t>cellular cast</a:t>
            </a:r>
          </a:p>
        </p:txBody>
      </p:sp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Casts</a:t>
            </a:r>
          </a:p>
        </p:txBody>
      </p:sp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499" name="Shape 4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1625" y="1529850"/>
            <a:ext cx="4500750" cy="305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457200" y="882750"/>
            <a:ext cx="8229600" cy="399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 b="1">
                <a:solidFill>
                  <a:srgbClr val="FF0000"/>
                </a:solidFill>
              </a:rPr>
              <a:t>Granular cast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	-A degenerated cellular cast; can be clinically significant</a:t>
            </a:r>
          </a:p>
          <a:p>
            <a:pPr>
              <a:spcBef>
                <a:spcPts val="0"/>
              </a:spcBef>
              <a:buNone/>
            </a:pPr>
            <a:r>
              <a:rPr lang="en" sz="2400"/>
              <a:t>	-Opaque granules filling a matrix with rounded ends (compared to a granular hyaline cast [below] which does not have many granules)</a:t>
            </a:r>
          </a:p>
        </p:txBody>
      </p:sp>
      <p:sp>
        <p:nvSpPr>
          <p:cNvPr id="505" name="Shape 50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506" name="Shape 5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2813051"/>
            <a:ext cx="2613300" cy="21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513" name="Shape 5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95925"/>
            <a:ext cx="3462224" cy="272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Shape 5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0000" y="1695925"/>
            <a:ext cx="3717927" cy="27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 b="1">
                <a:solidFill>
                  <a:srgbClr val="FF0000"/>
                </a:solidFill>
              </a:rPr>
              <a:t>Fatty cast</a:t>
            </a:r>
          </a:p>
          <a:p>
            <a:pPr rtl="0">
              <a:spcBef>
                <a:spcPts val="0"/>
              </a:spcBef>
              <a:buNone/>
            </a:pPr>
            <a:r>
              <a:rPr lang="en" sz="3000"/>
              <a:t>	-Fatty material incorporated into cast matrix from lipid filled renal epithelial cells</a:t>
            </a:r>
          </a:p>
          <a:p>
            <a:pPr rtl="0">
              <a:spcBef>
                <a:spcPts val="0"/>
              </a:spcBef>
              <a:buNone/>
            </a:pPr>
            <a:r>
              <a:rPr lang="en" sz="3000"/>
              <a:t>	-Very refractive, yellow to brown in color</a:t>
            </a:r>
          </a:p>
          <a:p>
            <a:pPr rtl="0">
              <a:spcBef>
                <a:spcPts val="0"/>
              </a:spcBef>
              <a:buNone/>
            </a:pPr>
            <a:r>
              <a:rPr lang="en" sz="3000"/>
              <a:t>	-With polarization produces maltese crosses within the cast</a:t>
            </a:r>
          </a:p>
          <a:p>
            <a:pPr>
              <a:spcBef>
                <a:spcPts val="0"/>
              </a:spcBef>
              <a:buNone/>
            </a:pPr>
            <a:r>
              <a:rPr lang="en" sz="3000"/>
              <a:t>	-Indicative of nephrotic syndrome; usually found with OFBs and fat droplets</a:t>
            </a:r>
          </a:p>
        </p:txBody>
      </p:sp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527" name="Shape 5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500" y="1244250"/>
            <a:ext cx="5199000" cy="36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444619" y="996939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Crystal cast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	-Can see any crystal in a cast matrix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	-Strong polarization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33" name="Shape 5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534" name="Shape 5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6" y="2792551"/>
            <a:ext cx="3562249" cy="22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Shape 535"/>
          <p:cNvSpPr txBox="1"/>
          <p:nvPr/>
        </p:nvSpPr>
        <p:spPr>
          <a:xfrm>
            <a:off x="4219550" y="3966475"/>
            <a:ext cx="2306999" cy="659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b="1"/>
              <a:t>(Bilirubin cast)</a:t>
            </a:r>
          </a:p>
        </p:txBody>
      </p:sp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  <p:pic>
        <p:nvPicPr>
          <p:cNvPr id="542" name="Shape 5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3475" y="1532724"/>
            <a:ext cx="3333750" cy="28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Shape 5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850" y="1532725"/>
            <a:ext cx="3278076" cy="2810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*Can help see and differentiate crystals and fibers as well as </a:t>
            </a:r>
            <a:r>
              <a:rPr lang="en" sz="2400" u="sng"/>
              <a:t>starch granules</a:t>
            </a:r>
            <a:r>
              <a:rPr lang="en" sz="2400"/>
              <a:t>, </a:t>
            </a:r>
            <a:r>
              <a:rPr lang="en" sz="2400" u="sng"/>
              <a:t>fat droplets</a:t>
            </a:r>
            <a:r>
              <a:rPr lang="en" sz="2400"/>
              <a:t>, </a:t>
            </a:r>
            <a:r>
              <a:rPr lang="en" sz="2400" u="sng"/>
              <a:t>ovoid fat bodies</a:t>
            </a:r>
            <a:r>
              <a:rPr lang="en" sz="2400"/>
              <a:t> (OFBs) and </a:t>
            </a:r>
            <a:r>
              <a:rPr lang="en" sz="2400" u="sng"/>
              <a:t>fatty casts</a:t>
            </a:r>
            <a:r>
              <a:rPr lang="en" sz="2400"/>
              <a:t> (all produce </a:t>
            </a:r>
            <a:r>
              <a:rPr lang="en" sz="2400" u="sng"/>
              <a:t>maltese cross</a:t>
            </a:r>
            <a:r>
              <a:rPr lang="en" sz="2400"/>
              <a:t>).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Polarization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725" y="2461050"/>
            <a:ext cx="1828275" cy="136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550" y="3825225"/>
            <a:ext cx="1828264" cy="136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5425" y="2377300"/>
            <a:ext cx="2096475" cy="1379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3762" y="3756800"/>
            <a:ext cx="2096473" cy="209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19150" y="3672250"/>
            <a:ext cx="1912799" cy="14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19150" y="2410468"/>
            <a:ext cx="1912800" cy="126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457200" y="1244250"/>
            <a:ext cx="85587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Broad cast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	-Diameter 2-6x the size of a regular cast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	-Indicates chronic renal failure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	</a:t>
            </a:r>
            <a:r>
              <a:rPr lang="en" dirty="0" smtClean="0"/>
              <a:t>-</a:t>
            </a:r>
            <a:r>
              <a:rPr lang="en" dirty="0"/>
              <a:t>Poor prognosis (end stage renal </a:t>
            </a:r>
            <a:r>
              <a:rPr lang="en" dirty="0" smtClean="0"/>
              <a:t>	disease</a:t>
            </a:r>
            <a:r>
              <a:rPr lang="en" dirty="0"/>
              <a:t>)</a:t>
            </a:r>
          </a:p>
        </p:txBody>
      </p:sp>
      <p:sp>
        <p:nvSpPr>
          <p:cNvPr id="549" name="Shape 54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Casts</a:t>
            </a:r>
          </a:p>
        </p:txBody>
      </p:sp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58850"/>
            <a:ext cx="8229600" cy="1788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REVIEW: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 Casts</a:t>
            </a:r>
          </a:p>
        </p:txBody>
      </p:sp>
      <p:pic>
        <p:nvPicPr>
          <p:cNvPr id="556" name="Shape 5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3175" y="-70625"/>
            <a:ext cx="4848999" cy="53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 b="0">
                <a:solidFill>
                  <a:schemeClr val="dk2"/>
                </a:solidFill>
              </a:rPr>
              <a:t>Other: Yeast, Bacteria, Trichomonas, Etc.</a:t>
            </a:r>
          </a:p>
        </p:txBody>
      </p:sp>
      <p:pic>
        <p:nvPicPr>
          <p:cNvPr id="563" name="Shape 5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1700" y="1222212"/>
            <a:ext cx="2209800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Shape 564"/>
          <p:cNvSpPr txBox="1"/>
          <p:nvPr/>
        </p:nvSpPr>
        <p:spPr>
          <a:xfrm>
            <a:off x="647350" y="1977375"/>
            <a:ext cx="717899" cy="2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565" name="Shape 5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100" y="3054025"/>
            <a:ext cx="2209800" cy="166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" y="1244250"/>
            <a:ext cx="2209800" cy="182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Shape 5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350" y="3054000"/>
            <a:ext cx="2172049" cy="16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Shape 5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3800" y="1200175"/>
            <a:ext cx="2412999" cy="185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Shape 5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6775" y="3054001"/>
            <a:ext cx="3067050" cy="166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b="0">
                <a:solidFill>
                  <a:schemeClr val="dk2"/>
                </a:solidFill>
              </a:rPr>
              <a:t>Other: Yeast, Bacteria, Trichomonas, Etc.</a:t>
            </a:r>
          </a:p>
        </p:txBody>
      </p:sp>
      <p:pic>
        <p:nvPicPr>
          <p:cNvPr id="576" name="Shape 5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1700" y="1222212"/>
            <a:ext cx="2209800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Shape 577"/>
          <p:cNvSpPr txBox="1"/>
          <p:nvPr/>
        </p:nvSpPr>
        <p:spPr>
          <a:xfrm>
            <a:off x="647350" y="1977375"/>
            <a:ext cx="717899" cy="2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578" name="Shape 5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100" y="3054025"/>
            <a:ext cx="2209800" cy="166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Shape 5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" y="1244250"/>
            <a:ext cx="2209800" cy="182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Shape 5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350" y="3054000"/>
            <a:ext cx="2172049" cy="16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Shape 5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3800" y="1200175"/>
            <a:ext cx="2412999" cy="185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Shape 5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6775" y="3054001"/>
            <a:ext cx="3067050" cy="16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Shape 583"/>
          <p:cNvSpPr txBox="1"/>
          <p:nvPr/>
        </p:nvSpPr>
        <p:spPr>
          <a:xfrm>
            <a:off x="694425" y="4637400"/>
            <a:ext cx="8109600" cy="50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/>
              <a:t>Bacteria	</a:t>
            </a:r>
            <a:r>
              <a:rPr lang="en"/>
              <a:t>			        </a:t>
            </a:r>
            <a:r>
              <a:rPr lang="en" b="1"/>
              <a:t>Yeast	(not lysed with acetic acid)</a:t>
            </a:r>
            <a:r>
              <a:rPr lang="en"/>
              <a:t>                </a:t>
            </a:r>
            <a:r>
              <a:rPr lang="en" b="1"/>
              <a:t>Trichomonas</a:t>
            </a:r>
          </a:p>
          <a:p>
            <a:pPr>
              <a:spcBef>
                <a:spcPts val="0"/>
              </a:spcBef>
              <a:buNone/>
            </a:pPr>
            <a:r>
              <a:rPr lang="en" b="1"/>
              <a:t>						Unlike RBCs which are lysed</a:t>
            </a:r>
          </a:p>
        </p:txBody>
      </p:sp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        A					      B			          C</a:t>
            </a:r>
          </a:p>
        </p:txBody>
      </p:sp>
      <p:sp>
        <p:nvSpPr>
          <p:cNvPr id="589" name="Shape 58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 b="0">
                <a:solidFill>
                  <a:schemeClr val="dk2"/>
                </a:solidFill>
              </a:rPr>
              <a:t>Other: Yeast, Bacteria, Trichomonas, Etc.</a:t>
            </a:r>
          </a:p>
        </p:txBody>
      </p:sp>
      <p:pic>
        <p:nvPicPr>
          <p:cNvPr id="590" name="Shape 5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44250"/>
            <a:ext cx="2589175" cy="17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Shape 5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5037" y="1230024"/>
            <a:ext cx="2589175" cy="175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Shape 5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2875" y="1244224"/>
            <a:ext cx="2493924" cy="175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body" idx="1"/>
          </p:nvPr>
        </p:nvSpPr>
        <p:spPr>
          <a:xfrm>
            <a:off x="457200" y="1244250"/>
            <a:ext cx="8358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marL="457200" lvl="0" indent="-431800" rtl="0">
              <a:spcBef>
                <a:spcPts val="0"/>
              </a:spcBef>
              <a:buClr>
                <a:schemeClr val="dk2"/>
              </a:buClr>
              <a:buSzPct val="100000"/>
              <a:buFont typeface="Trebuchet MS"/>
              <a:buAutoNum type="alphaUcPeriod"/>
            </a:pPr>
            <a:r>
              <a:rPr lang="en"/>
              <a:t>Mucous--Can falsely increase protein</a:t>
            </a:r>
          </a:p>
          <a:p>
            <a:pPr marL="457200" lvl="0" indent="-431800" rtl="0">
              <a:spcBef>
                <a:spcPts val="0"/>
              </a:spcBef>
              <a:buClr>
                <a:schemeClr val="dk2"/>
              </a:buClr>
              <a:buSzPct val="100000"/>
              <a:buFont typeface="Trebuchet MS"/>
              <a:buAutoNum type="alphaUcPeriod"/>
            </a:pPr>
            <a:r>
              <a:rPr lang="en"/>
              <a:t>Sperm--Can falsely increase protein</a:t>
            </a:r>
          </a:p>
          <a:p>
            <a:pPr marL="457200" lvl="0" indent="-431800" rtl="0">
              <a:spcBef>
                <a:spcPts val="0"/>
              </a:spcBef>
              <a:buClr>
                <a:schemeClr val="dk2"/>
              </a:buClr>
              <a:buSzPct val="100000"/>
              <a:buFont typeface="Trebuchet MS"/>
              <a:buAutoNum type="alphaUcPeriod"/>
            </a:pPr>
            <a:r>
              <a:rPr lang="en"/>
              <a:t>Pinworm Ova--Common 1st world parasite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b="0">
                <a:solidFill>
                  <a:schemeClr val="dk2"/>
                </a:solidFill>
              </a:rPr>
              <a:t>Other: Yeast, Bacteria, Trichomonas, Etc.</a:t>
            </a:r>
          </a:p>
        </p:txBody>
      </p:sp>
      <p:pic>
        <p:nvPicPr>
          <p:cNvPr id="599" name="Shape 5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44250"/>
            <a:ext cx="2589175" cy="17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Shape 6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5037" y="1230024"/>
            <a:ext cx="2589175" cy="175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Shape 6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2875" y="1244224"/>
            <a:ext cx="2493924" cy="175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>
            <a:spLocks noGrp="1"/>
          </p:cNvSpPr>
          <p:nvPr>
            <p:ph type="body" idx="1"/>
          </p:nvPr>
        </p:nvSpPr>
        <p:spPr>
          <a:xfrm>
            <a:off x="457200" y="447249"/>
            <a:ext cx="8229600" cy="442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Last game: Can you identify the artifacts?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7" name="Shape 607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8229600" cy="488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 b="0">
                <a:solidFill>
                  <a:schemeClr val="dk2"/>
                </a:solidFill>
              </a:rPr>
              <a:t>Artifacts</a:t>
            </a:r>
          </a:p>
        </p:txBody>
      </p:sp>
      <p:pic>
        <p:nvPicPr>
          <p:cNvPr id="608" name="Shape 6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" y="1057394"/>
            <a:ext cx="1835275" cy="156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Shape 6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775" y="2671799"/>
            <a:ext cx="1830125" cy="18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Shape 6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3725" y="1073775"/>
            <a:ext cx="1885874" cy="15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Shape 6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3725" y="2671800"/>
            <a:ext cx="1885875" cy="180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Shape 6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0850" y="1057400"/>
            <a:ext cx="2130374" cy="173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Shape 6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60850" y="2671800"/>
            <a:ext cx="2130375" cy="180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Shape 6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32475" y="1057400"/>
            <a:ext cx="1954325" cy="16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Shape 6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32475" y="2671800"/>
            <a:ext cx="1954325" cy="180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 txBox="1">
            <a:spLocks noGrp="1"/>
          </p:cNvSpPr>
          <p:nvPr>
            <p:ph type="body" idx="1"/>
          </p:nvPr>
        </p:nvSpPr>
        <p:spPr>
          <a:xfrm>
            <a:off x="457200" y="447249"/>
            <a:ext cx="8229600" cy="442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Last game: Can you identify the artifacts?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21" name="Shape 621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8229600" cy="488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b="0">
                <a:solidFill>
                  <a:schemeClr val="dk2"/>
                </a:solidFill>
              </a:rPr>
              <a:t>Artifacts</a:t>
            </a:r>
          </a:p>
        </p:txBody>
      </p:sp>
      <p:pic>
        <p:nvPicPr>
          <p:cNvPr id="622" name="Shape 6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" y="1057394"/>
            <a:ext cx="1835275" cy="156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Shape 6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775" y="2671799"/>
            <a:ext cx="1830125" cy="18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Shape 6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3725" y="1073775"/>
            <a:ext cx="1885874" cy="15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Shape 6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3725" y="2671800"/>
            <a:ext cx="1885875" cy="180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Shape 6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0850" y="1057400"/>
            <a:ext cx="2130374" cy="173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Shape 6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60850" y="2671800"/>
            <a:ext cx="2130375" cy="180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32475" y="1057400"/>
            <a:ext cx="1954325" cy="16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32475" y="2671800"/>
            <a:ext cx="1954325" cy="1806699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Shape 630"/>
          <p:cNvSpPr txBox="1"/>
          <p:nvPr/>
        </p:nvSpPr>
        <p:spPr>
          <a:xfrm>
            <a:off x="470800" y="4578550"/>
            <a:ext cx="8203800" cy="5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Starch granules			Fibers				Air bubbles			Pollen granules</a:t>
            </a:r>
          </a:p>
          <a:p>
            <a:pPr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ALL CAN BE MISTAKEN FOR OTHER MICROSCOPIC FINDINGS</a:t>
            </a:r>
          </a:p>
        </p:txBody>
      </p:sp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dirty="0"/>
          </a:p>
          <a:p>
            <a:pPr rtl="0">
              <a:spcBef>
                <a:spcPts val="0"/>
              </a:spcBef>
              <a:buNone/>
            </a:pPr>
            <a:r>
              <a:rPr lang="en" dirty="0"/>
              <a:t>Questions?  Comments?</a:t>
            </a: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rgbClr val="9900FF"/>
                </a:solidFill>
              </a:rPr>
              <a:t>Remember:</a:t>
            </a:r>
            <a:r>
              <a:rPr lang="en" dirty="0"/>
              <a:t> UA book in drawer is a great resource when in question!</a:t>
            </a: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36" name="Shape 636"/>
          <p:cNvSpPr txBox="1">
            <a:spLocks noGrp="1"/>
          </p:cNvSpPr>
          <p:nvPr>
            <p:ph type="title"/>
          </p:nvPr>
        </p:nvSpPr>
        <p:spPr>
          <a:xfrm>
            <a:off x="457200" y="205974"/>
            <a:ext cx="8229600" cy="1124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Thank you for your attention and participation!!!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57200" y="918175"/>
            <a:ext cx="8229600" cy="3956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/>
              <a:t>*Take a drop of urine (sediment) and place on a slide with a coverslip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*Bring over to hematology microscope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*Pull out the knob, find compensator and put the dial in center position, screw on when the field is entirely BLACK.  When move dial should be PINK.</a:t>
            </a:r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rtl="0">
              <a:spcBef>
                <a:spcPts val="0"/>
              </a:spcBef>
              <a:buNone/>
            </a:pPr>
            <a:r>
              <a:rPr lang="en" sz="1800" b="1">
                <a:solidFill>
                  <a:srgbClr val="FF0000"/>
                </a:solidFill>
              </a:rPr>
              <a:t>*FEEL FREE TO ASK AMY TO GIVE YOU A LAB DEMONSTRATION!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8229600" cy="712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How To Polarize</a:t>
            </a:r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173" y="2167325"/>
            <a:ext cx="3461551" cy="223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125" y="2167325"/>
            <a:ext cx="3162099" cy="223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*Crystals: Acid/Alkaline/Abnormal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*Epithelial Cells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*Casts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*Other: Yeast, Bacteria, Trichomonas, Etc.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*Artifacts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Urine Microscopic Review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wave">
  <a:themeElements>
    <a:clrScheme name="Custom 506">
      <a:dk1>
        <a:srgbClr val="000000"/>
      </a:dk1>
      <a:lt1>
        <a:srgbClr val="FFFFFF"/>
      </a:lt1>
      <a:dk2>
        <a:srgbClr val="00387E"/>
      </a:dk2>
      <a:lt2>
        <a:srgbClr val="C6D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87E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984</Words>
  <Application>Microsoft Office PowerPoint</Application>
  <PresentationFormat>On-screen Show (16:9)</PresentationFormat>
  <Paragraphs>293</Paragraphs>
  <Slides>78</Slides>
  <Notes>78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wave</vt:lpstr>
      <vt:lpstr>Urinary Analysis</vt:lpstr>
      <vt:lpstr>Sample Processing Reminders</vt:lpstr>
      <vt:lpstr>Multistix Dipstick Detection</vt:lpstr>
      <vt:lpstr>If Sample Is Refrigerated...</vt:lpstr>
      <vt:lpstr>Urine Microscopic Examination</vt:lpstr>
      <vt:lpstr>Acetic Acid</vt:lpstr>
      <vt:lpstr>Polarization</vt:lpstr>
      <vt:lpstr>How To Polarize</vt:lpstr>
      <vt:lpstr>Urine Microscopic Review</vt:lpstr>
      <vt:lpstr>Crystals: ACID</vt:lpstr>
      <vt:lpstr>Crystals: ACID</vt:lpstr>
      <vt:lpstr>Crystals: ACID</vt:lpstr>
      <vt:lpstr>Crystals: ACID</vt:lpstr>
      <vt:lpstr>Crystals: ACID</vt:lpstr>
      <vt:lpstr>Crystals: ACID</vt:lpstr>
      <vt:lpstr>Crystals: ALKALINE</vt:lpstr>
      <vt:lpstr>Crystals: ALKALINE</vt:lpstr>
      <vt:lpstr>Crystals: ALKALINE</vt:lpstr>
      <vt:lpstr>Crystals: ALKALINE</vt:lpstr>
      <vt:lpstr>Crystals: ALKALINE</vt:lpstr>
      <vt:lpstr>Crystals: ALKALINE</vt:lpstr>
      <vt:lpstr>Crystals: ALKALINE</vt:lpstr>
      <vt:lpstr>Crystals: ALKALINE</vt:lpstr>
      <vt:lpstr>Crystals: ALKALINE</vt:lpstr>
      <vt:lpstr>Crystals: ALKALINE</vt:lpstr>
      <vt:lpstr>REVIEW: Normal Crystals</vt:lpstr>
      <vt:lpstr>Crystals: ABNORMAL</vt:lpstr>
      <vt:lpstr>Crystals: ABNORMAL</vt:lpstr>
      <vt:lpstr>Crystals: ABNORMAL</vt:lpstr>
      <vt:lpstr>Crystals: ABNORMAL</vt:lpstr>
      <vt:lpstr>Crystals: ABNORMAL</vt:lpstr>
      <vt:lpstr>Crystals: ABNORMAL</vt:lpstr>
      <vt:lpstr>Crystals: ABNORMAL</vt:lpstr>
      <vt:lpstr>Crystals: ABNORMAL</vt:lpstr>
      <vt:lpstr>Crystals: ABNORMAL</vt:lpstr>
      <vt:lpstr>Crystals: ABNORMAL</vt:lpstr>
      <vt:lpstr>Crystals: ABNORMAL</vt:lpstr>
      <vt:lpstr>Crystals: ABNORMAL</vt:lpstr>
      <vt:lpstr>Crystals: ABNORMAL</vt:lpstr>
      <vt:lpstr>Crystals: ABNORMAL</vt:lpstr>
      <vt:lpstr>REVIEW: Abnormal Crystals</vt:lpstr>
      <vt:lpstr>Epithelial Cells</vt:lpstr>
      <vt:lpstr>Epithelial Cells</vt:lpstr>
      <vt:lpstr>Epithelial Cells</vt:lpstr>
      <vt:lpstr>Epithelial Cells</vt:lpstr>
      <vt:lpstr>Epithelial Cells</vt:lpstr>
      <vt:lpstr>Epithelial Cells</vt:lpstr>
      <vt:lpstr>Epithelial Cells</vt:lpstr>
      <vt:lpstr>Epithelial Cells</vt:lpstr>
      <vt:lpstr>Epithelial Cells</vt:lpstr>
      <vt:lpstr>Casts</vt:lpstr>
      <vt:lpstr>Casts</vt:lpstr>
      <vt:lpstr>Casts</vt:lpstr>
      <vt:lpstr>Casts</vt:lpstr>
      <vt:lpstr>Casts</vt:lpstr>
      <vt:lpstr>Casts</vt:lpstr>
      <vt:lpstr>Casts</vt:lpstr>
      <vt:lpstr>Casts</vt:lpstr>
      <vt:lpstr>Casts</vt:lpstr>
      <vt:lpstr>Casts</vt:lpstr>
      <vt:lpstr>Casts</vt:lpstr>
      <vt:lpstr>Casts</vt:lpstr>
      <vt:lpstr>Casts</vt:lpstr>
      <vt:lpstr>Casts</vt:lpstr>
      <vt:lpstr>Casts</vt:lpstr>
      <vt:lpstr>Casts</vt:lpstr>
      <vt:lpstr>Casts</vt:lpstr>
      <vt:lpstr>Casts</vt:lpstr>
      <vt:lpstr>Casts</vt:lpstr>
      <vt:lpstr>Casts</vt:lpstr>
      <vt:lpstr>REVIEW:  Casts</vt:lpstr>
      <vt:lpstr>Other: Yeast, Bacteria, Trichomonas, Etc.</vt:lpstr>
      <vt:lpstr>Other: Yeast, Bacteria, Trichomonas, Etc.</vt:lpstr>
      <vt:lpstr>Other: Yeast, Bacteria, Trichomonas, Etc.</vt:lpstr>
      <vt:lpstr>Other: Yeast, Bacteria, Trichomonas, Etc.</vt:lpstr>
      <vt:lpstr>Artifacts</vt:lpstr>
      <vt:lpstr>Artifacts</vt:lpstr>
      <vt:lpstr>Thank you for your attention and participation!!!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Urinary Analysis</dc:title>
  <dc:creator>Dennis, Jolene M</dc:creator>
  <cp:lastModifiedBy>smpu00</cp:lastModifiedBy>
  <cp:revision>3</cp:revision>
  <dcterms:modified xsi:type="dcterms:W3CDTF">2015-07-24T19:35:56Z</dcterms:modified>
</cp:coreProperties>
</file>