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8" r:id="rId2"/>
    <p:sldId id="258" r:id="rId3"/>
    <p:sldId id="261" r:id="rId4"/>
    <p:sldId id="256" r:id="rId5"/>
    <p:sldId id="259" r:id="rId6"/>
    <p:sldId id="263" r:id="rId7"/>
    <p:sldId id="264" r:id="rId8"/>
    <p:sldId id="267" r:id="rId9"/>
    <p:sldId id="260" r:id="rId10"/>
    <p:sldId id="257" r:id="rId11"/>
    <p:sldId id="266" r:id="rId12"/>
    <p:sldId id="265" r:id="rId13"/>
    <p:sldId id="270" r:id="rId14"/>
    <p:sldId id="271" r:id="rId15"/>
    <p:sldId id="272"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ells in CSF" id="{01249074-4A6B-4FB7-BD88-200EE048AC87}">
          <p14:sldIdLst>
            <p14:sldId id="268"/>
          </p14:sldIdLst>
        </p14:section>
        <p14:section name="Malignant Cells" id="{50C3AA2D-205A-4E0B-B8DC-5EE800867ACE}">
          <p14:sldIdLst>
            <p14:sldId id="258"/>
            <p14:sldId id="261"/>
            <p14:sldId id="256"/>
            <p14:sldId id="259"/>
            <p14:sldId id="263"/>
            <p14:sldId id="264"/>
            <p14:sldId id="267"/>
          </p14:sldIdLst>
        </p14:section>
        <p14:section name="Monocyte/Macrophage vs Neutrophil" id="{A6D7D97D-6A6C-43AB-92D4-2D2674BEABF8}">
          <p14:sldIdLst>
            <p14:sldId id="260"/>
            <p14:sldId id="257"/>
            <p14:sldId id="266"/>
            <p14:sldId id="265"/>
          </p14:sldIdLst>
        </p14:section>
        <p14:section name="Crystals/Inclusions" id="{8DE0C967-DA38-4073-AAAF-5E8CCADD9113}">
          <p14:sldIdLst>
            <p14:sldId id="270"/>
            <p14:sldId id="271"/>
            <p14:sldId id="272"/>
          </p14:sldIdLst>
        </p14:section>
        <p14:section name="Hutch Health" id="{19FA8157-DC8F-4155-BD73-87E1B1C2AB03}">
          <p14:sldIdLst>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19E95-570F-408A-B631-42B671472365}" type="datetimeFigureOut">
              <a:rPr lang="en-US" smtClean="0"/>
              <a:t>7/27/2017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4A82E-F8F1-4A21-8CF4-2E51A035A6A0}" type="slidenum">
              <a:rPr lang="en-US" smtClean="0"/>
              <a:t>‹#›</a:t>
            </a:fld>
            <a:endParaRPr lang="en-US"/>
          </a:p>
        </p:txBody>
      </p:sp>
    </p:spTree>
    <p:extLst>
      <p:ext uri="{BB962C8B-B14F-4D97-AF65-F5344CB8AC3E}">
        <p14:creationId xmlns:p14="http://schemas.microsoft.com/office/powerpoint/2010/main" val="2481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4F9010-3EE8-4CEC-8201-5ACA5F4C252B}"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2F77-12FF-4EC6-A895-DBFEAE5230E0}" type="slidenum">
              <a:rPr lang="en-US" smtClean="0"/>
              <a:t>‹#›</a:t>
            </a:fld>
            <a:endParaRPr lang="en-US"/>
          </a:p>
        </p:txBody>
      </p:sp>
    </p:spTree>
    <p:extLst>
      <p:ext uri="{BB962C8B-B14F-4D97-AF65-F5344CB8AC3E}">
        <p14:creationId xmlns:p14="http://schemas.microsoft.com/office/powerpoint/2010/main" val="56263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F9010-3EE8-4CEC-8201-5ACA5F4C252B}"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2F77-12FF-4EC6-A895-DBFEAE5230E0}" type="slidenum">
              <a:rPr lang="en-US" smtClean="0"/>
              <a:t>‹#›</a:t>
            </a:fld>
            <a:endParaRPr lang="en-US"/>
          </a:p>
        </p:txBody>
      </p:sp>
    </p:spTree>
    <p:extLst>
      <p:ext uri="{BB962C8B-B14F-4D97-AF65-F5344CB8AC3E}">
        <p14:creationId xmlns:p14="http://schemas.microsoft.com/office/powerpoint/2010/main" val="280817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F9010-3EE8-4CEC-8201-5ACA5F4C252B}"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2F77-12FF-4EC6-A895-DBFEAE5230E0}" type="slidenum">
              <a:rPr lang="en-US" smtClean="0"/>
              <a:t>‹#›</a:t>
            </a:fld>
            <a:endParaRPr lang="en-US"/>
          </a:p>
        </p:txBody>
      </p:sp>
    </p:spTree>
    <p:extLst>
      <p:ext uri="{BB962C8B-B14F-4D97-AF65-F5344CB8AC3E}">
        <p14:creationId xmlns:p14="http://schemas.microsoft.com/office/powerpoint/2010/main" val="207846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F9010-3EE8-4CEC-8201-5ACA5F4C252B}"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2F77-12FF-4EC6-A895-DBFEAE5230E0}" type="slidenum">
              <a:rPr lang="en-US" smtClean="0"/>
              <a:t>‹#›</a:t>
            </a:fld>
            <a:endParaRPr lang="en-US"/>
          </a:p>
        </p:txBody>
      </p:sp>
    </p:spTree>
    <p:extLst>
      <p:ext uri="{BB962C8B-B14F-4D97-AF65-F5344CB8AC3E}">
        <p14:creationId xmlns:p14="http://schemas.microsoft.com/office/powerpoint/2010/main" val="406973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4F9010-3EE8-4CEC-8201-5ACA5F4C252B}"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2F77-12FF-4EC6-A895-DBFEAE5230E0}" type="slidenum">
              <a:rPr lang="en-US" smtClean="0"/>
              <a:t>‹#›</a:t>
            </a:fld>
            <a:endParaRPr lang="en-US"/>
          </a:p>
        </p:txBody>
      </p:sp>
    </p:spTree>
    <p:extLst>
      <p:ext uri="{BB962C8B-B14F-4D97-AF65-F5344CB8AC3E}">
        <p14:creationId xmlns:p14="http://schemas.microsoft.com/office/powerpoint/2010/main" val="9313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4F9010-3EE8-4CEC-8201-5ACA5F4C252B}"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2F77-12FF-4EC6-A895-DBFEAE5230E0}" type="slidenum">
              <a:rPr lang="en-US" smtClean="0"/>
              <a:t>‹#›</a:t>
            </a:fld>
            <a:endParaRPr lang="en-US"/>
          </a:p>
        </p:txBody>
      </p:sp>
    </p:spTree>
    <p:extLst>
      <p:ext uri="{BB962C8B-B14F-4D97-AF65-F5344CB8AC3E}">
        <p14:creationId xmlns:p14="http://schemas.microsoft.com/office/powerpoint/2010/main" val="156173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4F9010-3EE8-4CEC-8201-5ACA5F4C252B}" type="datetimeFigureOut">
              <a:rPr lang="en-US" smtClean="0"/>
              <a:t>7/27/2017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42F77-12FF-4EC6-A895-DBFEAE5230E0}" type="slidenum">
              <a:rPr lang="en-US" smtClean="0"/>
              <a:t>‹#›</a:t>
            </a:fld>
            <a:endParaRPr lang="en-US"/>
          </a:p>
        </p:txBody>
      </p:sp>
    </p:spTree>
    <p:extLst>
      <p:ext uri="{BB962C8B-B14F-4D97-AF65-F5344CB8AC3E}">
        <p14:creationId xmlns:p14="http://schemas.microsoft.com/office/powerpoint/2010/main" val="80680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4F9010-3EE8-4CEC-8201-5ACA5F4C252B}" type="datetimeFigureOut">
              <a:rPr lang="en-US" smtClean="0"/>
              <a:t>7/27/2017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42F77-12FF-4EC6-A895-DBFEAE5230E0}" type="slidenum">
              <a:rPr lang="en-US" smtClean="0"/>
              <a:t>‹#›</a:t>
            </a:fld>
            <a:endParaRPr lang="en-US"/>
          </a:p>
        </p:txBody>
      </p:sp>
    </p:spTree>
    <p:extLst>
      <p:ext uri="{BB962C8B-B14F-4D97-AF65-F5344CB8AC3E}">
        <p14:creationId xmlns:p14="http://schemas.microsoft.com/office/powerpoint/2010/main" val="73113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F9010-3EE8-4CEC-8201-5ACA5F4C252B}" type="datetimeFigureOut">
              <a:rPr lang="en-US" smtClean="0"/>
              <a:t>7/27/2017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42F77-12FF-4EC6-A895-DBFEAE5230E0}" type="slidenum">
              <a:rPr lang="en-US" smtClean="0"/>
              <a:t>‹#›</a:t>
            </a:fld>
            <a:endParaRPr lang="en-US"/>
          </a:p>
        </p:txBody>
      </p:sp>
    </p:spTree>
    <p:extLst>
      <p:ext uri="{BB962C8B-B14F-4D97-AF65-F5344CB8AC3E}">
        <p14:creationId xmlns:p14="http://schemas.microsoft.com/office/powerpoint/2010/main" val="281103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4F9010-3EE8-4CEC-8201-5ACA5F4C252B}"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2F77-12FF-4EC6-A895-DBFEAE5230E0}" type="slidenum">
              <a:rPr lang="en-US" smtClean="0"/>
              <a:t>‹#›</a:t>
            </a:fld>
            <a:endParaRPr lang="en-US"/>
          </a:p>
        </p:txBody>
      </p:sp>
    </p:spTree>
    <p:extLst>
      <p:ext uri="{BB962C8B-B14F-4D97-AF65-F5344CB8AC3E}">
        <p14:creationId xmlns:p14="http://schemas.microsoft.com/office/powerpoint/2010/main" val="370548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4F9010-3EE8-4CEC-8201-5ACA5F4C252B}"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2F77-12FF-4EC6-A895-DBFEAE5230E0}" type="slidenum">
              <a:rPr lang="en-US" smtClean="0"/>
              <a:t>‹#›</a:t>
            </a:fld>
            <a:endParaRPr lang="en-US"/>
          </a:p>
        </p:txBody>
      </p:sp>
    </p:spTree>
    <p:extLst>
      <p:ext uri="{BB962C8B-B14F-4D97-AF65-F5344CB8AC3E}">
        <p14:creationId xmlns:p14="http://schemas.microsoft.com/office/powerpoint/2010/main" val="125653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F9010-3EE8-4CEC-8201-5ACA5F4C252B}" type="datetimeFigureOut">
              <a:rPr lang="en-US" smtClean="0"/>
              <a:t>7/27/2017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42F77-12FF-4EC6-A895-DBFEAE5230E0}" type="slidenum">
              <a:rPr lang="en-US" smtClean="0"/>
              <a:t>‹#›</a:t>
            </a:fld>
            <a:endParaRPr lang="en-US"/>
          </a:p>
        </p:txBody>
      </p:sp>
    </p:spTree>
    <p:extLst>
      <p:ext uri="{BB962C8B-B14F-4D97-AF65-F5344CB8AC3E}">
        <p14:creationId xmlns:p14="http://schemas.microsoft.com/office/powerpoint/2010/main" val="4274716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Cells in CSF</a:t>
            </a:r>
            <a:endParaRPr lang="en-US" dirty="0"/>
          </a:p>
        </p:txBody>
      </p:sp>
      <p:pic>
        <p:nvPicPr>
          <p:cNvPr id="7" name="Content Placeholder 6"/>
          <p:cNvPicPr>
            <a:picLocks noGrp="1" noChangeAspect="1"/>
          </p:cNvPicPr>
          <p:nvPr>
            <p:ph idx="1"/>
          </p:nvPr>
        </p:nvPicPr>
        <p:blipFill>
          <a:blip r:embed="rId2"/>
          <a:stretch>
            <a:fillRect/>
          </a:stretch>
        </p:blipFill>
        <p:spPr>
          <a:xfrm>
            <a:off x="6458619" y="1613568"/>
            <a:ext cx="3621338" cy="3621338"/>
          </a:xfrm>
          <a:prstGeom prst="rect">
            <a:avLst/>
          </a:prstGeom>
        </p:spPr>
      </p:pic>
      <p:sp>
        <p:nvSpPr>
          <p:cNvPr id="6" name="Text Placeholder 5"/>
          <p:cNvSpPr>
            <a:spLocks noGrp="1"/>
          </p:cNvSpPr>
          <p:nvPr>
            <p:ph type="body" sz="half" idx="2"/>
          </p:nvPr>
        </p:nvSpPr>
        <p:spPr/>
        <p:txBody>
          <a:bodyPr>
            <a:normAutofit fontScale="85000" lnSpcReduction="20000"/>
          </a:bodyPr>
          <a:lstStyle/>
          <a:p>
            <a:r>
              <a:rPr lang="en-US" dirty="0"/>
              <a:t>A variety of cell types may be identified microscopically in CSF. </a:t>
            </a:r>
          </a:p>
          <a:p>
            <a:r>
              <a:rPr lang="en-US" dirty="0"/>
              <a:t>Red blood cells (RBC, erythrocytes) are readily identified by their pink color, small size and absent nucleus. </a:t>
            </a:r>
          </a:p>
          <a:p>
            <a:r>
              <a:rPr lang="en-US" dirty="0"/>
              <a:t>The white blood cells consist of cells having segmented </a:t>
            </a:r>
            <a:r>
              <a:rPr lang="en-US" dirty="0" smtClean="0"/>
              <a:t>nuclei (poly) </a:t>
            </a:r>
            <a:r>
              <a:rPr lang="en-US" dirty="0"/>
              <a:t>or </a:t>
            </a:r>
            <a:r>
              <a:rPr lang="en-US" dirty="0" err="1"/>
              <a:t>nonsegmented</a:t>
            </a:r>
            <a:r>
              <a:rPr lang="en-US" dirty="0"/>
              <a:t> </a:t>
            </a:r>
            <a:r>
              <a:rPr lang="en-US" dirty="0" smtClean="0"/>
              <a:t>(mono) nuclei</a:t>
            </a:r>
            <a:r>
              <a:rPr lang="en-US" dirty="0"/>
              <a:t>. The cells with segmented nuclei may have granules in their cytoplasm which are fine and pale pink (neutrophils), coarse and red (eosinophils), or coarse and purple (basophils). </a:t>
            </a:r>
          </a:p>
          <a:p>
            <a:r>
              <a:rPr lang="en-US" dirty="0"/>
              <a:t>The cells with </a:t>
            </a:r>
            <a:r>
              <a:rPr lang="en-US" dirty="0" err="1"/>
              <a:t>nonsegmented</a:t>
            </a:r>
            <a:r>
              <a:rPr lang="en-US" dirty="0"/>
              <a:t> nuclei consist of lymphocytes and </a:t>
            </a:r>
            <a:r>
              <a:rPr lang="en-US" dirty="0" smtClean="0"/>
              <a:t>monocytes/macrophages</a:t>
            </a:r>
            <a:r>
              <a:rPr lang="en-US" dirty="0"/>
              <a:t>. The lymphocytes have scant, pale blue cytoplasm and a round nucleus. Macrophages have larger folded nuclei and abundant pale blue cytoplasm that often contains </a:t>
            </a:r>
            <a:r>
              <a:rPr lang="en-US" dirty="0" smtClean="0"/>
              <a:t>vacuoles</a:t>
            </a:r>
          </a:p>
          <a:p>
            <a:r>
              <a:rPr lang="en-US" dirty="0" smtClean="0"/>
              <a:t>Other cells or variations of the above can be observed in CSF and may be more difficult to identify. The following slides are provided to assist in the recognition of some of these cells.</a:t>
            </a:r>
            <a:endParaRPr lang="en-US" dirty="0"/>
          </a:p>
        </p:txBody>
      </p:sp>
    </p:spTree>
    <p:extLst>
      <p:ext uri="{BB962C8B-B14F-4D97-AF65-F5344CB8AC3E}">
        <p14:creationId xmlns:p14="http://schemas.microsoft.com/office/powerpoint/2010/main" val="2534060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343400" cy="1600200"/>
          </a:xfrm>
        </p:spPr>
        <p:txBody>
          <a:bodyPr/>
          <a:lstStyle/>
          <a:p>
            <a:pPr algn="ctr"/>
            <a:r>
              <a:rPr lang="en-US" dirty="0" smtClean="0"/>
              <a:t>Monocyte/Macrophage Vs</a:t>
            </a:r>
            <a:br>
              <a:rPr lang="en-US" dirty="0" smtClean="0"/>
            </a:br>
            <a:r>
              <a:rPr lang="en-US" dirty="0" smtClean="0"/>
              <a:t> Neutrophil</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
        <p:nvSpPr>
          <p:cNvPr id="4" name="Text Placeholder 3"/>
          <p:cNvSpPr>
            <a:spLocks noGrp="1"/>
          </p:cNvSpPr>
          <p:nvPr>
            <p:ph type="body" sz="half" idx="2"/>
          </p:nvPr>
        </p:nvSpPr>
        <p:spPr/>
        <p:txBody>
          <a:bodyPr/>
          <a:lstStyle/>
          <a:p>
            <a:r>
              <a:rPr lang="en-US" b="1" dirty="0" smtClean="0"/>
              <a:t>Macrophages</a:t>
            </a:r>
            <a:r>
              <a:rPr lang="en-US" dirty="0" smtClean="0"/>
              <a:t> </a:t>
            </a:r>
            <a:r>
              <a:rPr lang="en-US" dirty="0"/>
              <a:t>are commonly present in CSF and have large folded nuclei with mature-appearing chromatin and relatively abundant pale blue-gray cytoplasm. Often the cytoplasmic border is frayed or irregular and occasional clear vacuoles may be seen in the cytoplasm. </a:t>
            </a:r>
          </a:p>
        </p:txBody>
      </p:sp>
      <p:sp>
        <p:nvSpPr>
          <p:cNvPr id="3" name="TextBox 2"/>
          <p:cNvSpPr txBox="1"/>
          <p:nvPr/>
        </p:nvSpPr>
        <p:spPr>
          <a:xfrm>
            <a:off x="7433713" y="3422450"/>
            <a:ext cx="1455014" cy="369332"/>
          </a:xfrm>
          <a:prstGeom prst="rect">
            <a:avLst/>
          </a:prstGeom>
          <a:noFill/>
        </p:spPr>
        <p:txBody>
          <a:bodyPr wrap="none" rtlCol="0">
            <a:spAutoFit/>
          </a:bodyPr>
          <a:lstStyle/>
          <a:p>
            <a:r>
              <a:rPr lang="en-US" dirty="0" smtClean="0"/>
              <a:t>Macrophages</a:t>
            </a:r>
            <a:endParaRPr lang="en-US" dirty="0"/>
          </a:p>
        </p:txBody>
      </p:sp>
      <p:sp>
        <p:nvSpPr>
          <p:cNvPr id="6" name="TextBox 5"/>
          <p:cNvSpPr txBox="1"/>
          <p:nvPr/>
        </p:nvSpPr>
        <p:spPr>
          <a:xfrm>
            <a:off x="6500553" y="1963279"/>
            <a:ext cx="1285416" cy="369332"/>
          </a:xfrm>
          <a:prstGeom prst="rect">
            <a:avLst/>
          </a:prstGeom>
          <a:noFill/>
        </p:spPr>
        <p:txBody>
          <a:bodyPr wrap="none" rtlCol="0">
            <a:spAutoFit/>
          </a:bodyPr>
          <a:lstStyle/>
          <a:p>
            <a:r>
              <a:rPr lang="en-US" dirty="0" smtClean="0"/>
              <a:t>Neutrophils</a:t>
            </a:r>
            <a:endParaRPr lang="en-US" dirty="0"/>
          </a:p>
        </p:txBody>
      </p:sp>
      <p:sp>
        <p:nvSpPr>
          <p:cNvPr id="7" name="Down Arrow 6"/>
          <p:cNvSpPr/>
          <p:nvPr/>
        </p:nvSpPr>
        <p:spPr>
          <a:xfrm>
            <a:off x="6317011" y="1963279"/>
            <a:ext cx="183542" cy="67185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312805" y="1746992"/>
            <a:ext cx="794866" cy="2162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448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205741" cy="1600200"/>
          </a:xfrm>
        </p:spPr>
        <p:txBody>
          <a:bodyPr/>
          <a:lstStyle/>
          <a:p>
            <a:pPr algn="ctr"/>
            <a:r>
              <a:rPr lang="en-US" dirty="0" smtClean="0"/>
              <a:t>Monocyte/Macrophage Vs</a:t>
            </a:r>
            <a:br>
              <a:rPr lang="en-US" dirty="0" smtClean="0"/>
            </a:br>
            <a:r>
              <a:rPr lang="en-US" dirty="0" smtClean="0"/>
              <a:t>Neutrophil</a:t>
            </a:r>
            <a:endParaRPr lang="en-US" dirty="0"/>
          </a:p>
        </p:txBody>
      </p:sp>
      <p:sp>
        <p:nvSpPr>
          <p:cNvPr id="9" name="Text Placeholder 8"/>
          <p:cNvSpPr>
            <a:spLocks noGrp="1"/>
          </p:cNvSpPr>
          <p:nvPr>
            <p:ph type="body" sz="half" idx="2"/>
          </p:nvPr>
        </p:nvSpPr>
        <p:spPr/>
        <p:txBody>
          <a:bodyPr/>
          <a:lstStyle/>
          <a:p>
            <a:r>
              <a:rPr lang="en-US" b="1" dirty="0" smtClean="0">
                <a:effectLst/>
              </a:rPr>
              <a:t>Neutrophil</a:t>
            </a:r>
            <a:r>
              <a:rPr lang="en-US" dirty="0" smtClean="0">
                <a:effectLst/>
              </a:rPr>
              <a:t>s are easily identifiable in body fluids, as they appear quite similar to those found in peripheral blood. </a:t>
            </a:r>
            <a:endParaRPr lang="en-US" dirty="0"/>
          </a:p>
        </p:txBody>
      </p:sp>
      <p:pic>
        <p:nvPicPr>
          <p:cNvPr id="4" name="Picture Placeholder 3"/>
          <p:cNvPicPr>
            <a:picLocks noGrp="1" noChangeAspect="1"/>
          </p:cNvPicPr>
          <p:nvPr>
            <p:ph type="pic" idx="1"/>
          </p:nvPr>
        </p:nvPicPr>
        <p:blipFill>
          <a:blip r:embed="rId2"/>
          <a:srcRect l="55" r="55"/>
          <a:stretch>
            <a:fillRect/>
          </a:stretch>
        </p:blipFill>
        <p:spPr>
          <a:prstGeom prst="rect">
            <a:avLst/>
          </a:prstGeom>
        </p:spPr>
      </p:pic>
    </p:spTree>
    <p:extLst>
      <p:ext uri="{BB962C8B-B14F-4D97-AF65-F5344CB8AC3E}">
        <p14:creationId xmlns:p14="http://schemas.microsoft.com/office/powerpoint/2010/main" val="869792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205741" cy="1600200"/>
          </a:xfrm>
        </p:spPr>
        <p:txBody>
          <a:bodyPr/>
          <a:lstStyle/>
          <a:p>
            <a:pPr algn="ctr"/>
            <a:r>
              <a:rPr lang="en-US" dirty="0" smtClean="0"/>
              <a:t>Monocyte/Macrophage Vs</a:t>
            </a:r>
            <a:br>
              <a:rPr lang="en-US" dirty="0" smtClean="0"/>
            </a:br>
            <a:r>
              <a:rPr lang="en-US" dirty="0" smtClean="0"/>
              <a:t>Neutrophil</a:t>
            </a: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057" b="1057"/>
          <a:stretch>
            <a:fillRect/>
          </a:stretch>
        </p:blipFill>
        <p:spPr>
          <a:xfrm>
            <a:off x="5141624" y="995363"/>
            <a:ext cx="6172200" cy="4873625"/>
          </a:xfrm>
        </p:spPr>
      </p:pic>
      <p:sp>
        <p:nvSpPr>
          <p:cNvPr id="3" name="TextBox 2"/>
          <p:cNvSpPr txBox="1"/>
          <p:nvPr/>
        </p:nvSpPr>
        <p:spPr>
          <a:xfrm>
            <a:off x="9243753" y="4106487"/>
            <a:ext cx="2159758" cy="338554"/>
          </a:xfrm>
          <a:prstGeom prst="rect">
            <a:avLst/>
          </a:prstGeom>
          <a:noFill/>
        </p:spPr>
        <p:txBody>
          <a:bodyPr wrap="none" rtlCol="0">
            <a:spAutoFit/>
          </a:bodyPr>
          <a:lstStyle/>
          <a:p>
            <a:r>
              <a:rPr lang="en-US" sz="1600" dirty="0" smtClean="0"/>
              <a:t>Monocyte/Macrophage</a:t>
            </a:r>
            <a:endParaRPr lang="en-US" sz="1600" dirty="0"/>
          </a:p>
        </p:txBody>
      </p:sp>
      <p:sp>
        <p:nvSpPr>
          <p:cNvPr id="4" name="TextBox 3"/>
          <p:cNvSpPr txBox="1"/>
          <p:nvPr/>
        </p:nvSpPr>
        <p:spPr>
          <a:xfrm>
            <a:off x="5860473" y="3616036"/>
            <a:ext cx="1195648" cy="369332"/>
          </a:xfrm>
          <a:prstGeom prst="rect">
            <a:avLst/>
          </a:prstGeom>
          <a:noFill/>
        </p:spPr>
        <p:txBody>
          <a:bodyPr wrap="none" rtlCol="0">
            <a:spAutoFit/>
          </a:bodyPr>
          <a:lstStyle/>
          <a:p>
            <a:r>
              <a:rPr lang="en-US" dirty="0" smtClean="0"/>
              <a:t>Neutrophil</a:t>
            </a:r>
            <a:endParaRPr lang="en-US" dirty="0"/>
          </a:p>
        </p:txBody>
      </p:sp>
    </p:spTree>
    <p:extLst>
      <p:ext uri="{BB962C8B-B14F-4D97-AF65-F5344CB8AC3E}">
        <p14:creationId xmlns:p14="http://schemas.microsoft.com/office/powerpoint/2010/main" val="2660648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CSF Crystals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479" r="2479"/>
          <a:stretch>
            <a:fillRect/>
          </a:stretch>
        </p:blipFill>
        <p:spPr/>
      </p:pic>
      <p:sp>
        <p:nvSpPr>
          <p:cNvPr id="4" name="Text Placeholder 3"/>
          <p:cNvSpPr>
            <a:spLocks noGrp="1"/>
          </p:cNvSpPr>
          <p:nvPr>
            <p:ph type="body" sz="half" idx="2"/>
          </p:nvPr>
        </p:nvSpPr>
        <p:spPr/>
        <p:txBody>
          <a:bodyPr/>
          <a:lstStyle/>
          <a:p>
            <a:r>
              <a:rPr lang="en-US" b="1" dirty="0" err="1"/>
              <a:t>Hematin</a:t>
            </a:r>
            <a:r>
              <a:rPr lang="en-US" b="1" dirty="0"/>
              <a:t> crystals</a:t>
            </a:r>
            <a:r>
              <a:rPr lang="en-US" dirty="0"/>
              <a:t> are a byproduct of hemoglobin breakdown. They are generally yellow-orange in color and indicate a prior hemorrhage</a:t>
            </a:r>
          </a:p>
        </p:txBody>
      </p:sp>
    </p:spTree>
    <p:extLst>
      <p:ext uri="{BB962C8B-B14F-4D97-AF65-F5344CB8AC3E}">
        <p14:creationId xmlns:p14="http://schemas.microsoft.com/office/powerpoint/2010/main" val="2548953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CSF Crystals</a:t>
            </a:r>
            <a:endParaRPr lang="en-US" dirty="0"/>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t="4446" b="4446"/>
          <a:stretch>
            <a:fillRect/>
          </a:stretch>
        </p:blipFill>
        <p:spPr/>
      </p:pic>
      <p:sp>
        <p:nvSpPr>
          <p:cNvPr id="4" name="Text Placeholder 3"/>
          <p:cNvSpPr>
            <a:spLocks noGrp="1"/>
          </p:cNvSpPr>
          <p:nvPr>
            <p:ph type="body" sz="half" idx="2"/>
          </p:nvPr>
        </p:nvSpPr>
        <p:spPr/>
        <p:txBody>
          <a:bodyPr/>
          <a:lstStyle/>
          <a:p>
            <a:r>
              <a:rPr lang="en-US" b="1" dirty="0"/>
              <a:t>Hemosiderin</a:t>
            </a:r>
            <a:r>
              <a:rPr lang="en-US" dirty="0"/>
              <a:t> is seen as dark blue-black granules and is the residual byproduct of hemoglobin breakdown from phagocytized RBCs. </a:t>
            </a:r>
            <a:endParaRPr lang="en-US" dirty="0" smtClean="0"/>
          </a:p>
          <a:p>
            <a:r>
              <a:rPr lang="en-US" dirty="0" smtClean="0"/>
              <a:t>It is important to be able to distinguish hemosiderin from intracellular bacteria.</a:t>
            </a:r>
            <a:endParaRPr lang="en-US" dirty="0" smtClean="0"/>
          </a:p>
          <a:p>
            <a:endParaRPr lang="en-US" dirty="0"/>
          </a:p>
          <a:p>
            <a:endParaRPr lang="en-US" dirty="0"/>
          </a:p>
        </p:txBody>
      </p:sp>
    </p:spTree>
    <p:extLst>
      <p:ext uri="{BB962C8B-B14F-4D97-AF65-F5344CB8AC3E}">
        <p14:creationId xmlns:p14="http://schemas.microsoft.com/office/powerpoint/2010/main" val="3019615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l="48604" r="663"/>
          <a:stretch/>
        </p:blipFill>
        <p:spPr>
          <a:xfrm rot="10800000">
            <a:off x="4316649" y="737962"/>
            <a:ext cx="3455748" cy="537254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0186"/>
          <a:stretch/>
        </p:blipFill>
        <p:spPr>
          <a:xfrm rot="5400000">
            <a:off x="-13834" y="1796822"/>
            <a:ext cx="5372548" cy="3254829"/>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6394" t="9611"/>
          <a:stretch/>
        </p:blipFill>
        <p:spPr>
          <a:xfrm>
            <a:off x="8033657" y="737962"/>
            <a:ext cx="3658061" cy="5372548"/>
          </a:xfrm>
          <a:prstGeom prst="rect">
            <a:avLst/>
          </a:prstGeom>
        </p:spPr>
      </p:pic>
      <p:sp>
        <p:nvSpPr>
          <p:cNvPr id="9" name="TextBox 8"/>
          <p:cNvSpPr txBox="1"/>
          <p:nvPr/>
        </p:nvSpPr>
        <p:spPr>
          <a:xfrm>
            <a:off x="9013371" y="1094014"/>
            <a:ext cx="948401" cy="369332"/>
          </a:xfrm>
          <a:prstGeom prst="rect">
            <a:avLst/>
          </a:prstGeom>
          <a:noFill/>
        </p:spPr>
        <p:txBody>
          <a:bodyPr wrap="none" rtlCol="0">
            <a:spAutoFit/>
          </a:bodyPr>
          <a:lstStyle/>
          <a:p>
            <a:r>
              <a:rPr lang="en-US" dirty="0"/>
              <a:t>b</a:t>
            </a:r>
            <a:r>
              <a:rPr lang="en-US" dirty="0" smtClean="0"/>
              <a:t>acteria</a:t>
            </a:r>
            <a:endParaRPr lang="en-US" dirty="0"/>
          </a:p>
        </p:txBody>
      </p:sp>
      <p:sp>
        <p:nvSpPr>
          <p:cNvPr id="10" name="TextBox 9"/>
          <p:cNvSpPr txBox="1"/>
          <p:nvPr/>
        </p:nvSpPr>
        <p:spPr>
          <a:xfrm>
            <a:off x="6474837" y="2345089"/>
            <a:ext cx="1362874" cy="369332"/>
          </a:xfrm>
          <a:prstGeom prst="rect">
            <a:avLst/>
          </a:prstGeom>
          <a:noFill/>
        </p:spPr>
        <p:txBody>
          <a:bodyPr wrap="none" rtlCol="0">
            <a:spAutoFit/>
          </a:bodyPr>
          <a:lstStyle/>
          <a:p>
            <a:r>
              <a:rPr lang="en-US" dirty="0" smtClean="0"/>
              <a:t>hemosiderin</a:t>
            </a:r>
            <a:endParaRPr lang="en-US" dirty="0"/>
          </a:p>
        </p:txBody>
      </p:sp>
      <p:sp>
        <p:nvSpPr>
          <p:cNvPr id="11" name="TextBox 10"/>
          <p:cNvSpPr txBox="1"/>
          <p:nvPr/>
        </p:nvSpPr>
        <p:spPr>
          <a:xfrm>
            <a:off x="2400300" y="4229101"/>
            <a:ext cx="948401" cy="369332"/>
          </a:xfrm>
          <a:prstGeom prst="rect">
            <a:avLst/>
          </a:prstGeom>
          <a:noFill/>
        </p:spPr>
        <p:txBody>
          <a:bodyPr wrap="none" rtlCol="0">
            <a:spAutoFit/>
          </a:bodyPr>
          <a:lstStyle/>
          <a:p>
            <a:r>
              <a:rPr lang="en-US" dirty="0" smtClean="0"/>
              <a:t>bacteria</a:t>
            </a:r>
            <a:endParaRPr lang="en-US" dirty="0"/>
          </a:p>
        </p:txBody>
      </p:sp>
    </p:spTree>
    <p:extLst>
      <p:ext uri="{BB962C8B-B14F-4D97-AF65-F5344CB8AC3E}">
        <p14:creationId xmlns:p14="http://schemas.microsoft.com/office/powerpoint/2010/main" val="3796162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152110" cy="1600200"/>
          </a:xfrm>
        </p:spPr>
        <p:txBody>
          <a:bodyPr anchor="ctr"/>
          <a:lstStyle/>
          <a:p>
            <a:r>
              <a:rPr lang="en-US" dirty="0" smtClean="0"/>
              <a:t>Hutchinson Health Lab CSF Manual Differential </a:t>
            </a:r>
            <a:endParaRPr lang="en-US" dirty="0"/>
          </a:p>
        </p:txBody>
      </p:sp>
      <p:sp>
        <p:nvSpPr>
          <p:cNvPr id="4" name="Text Placeholder 3"/>
          <p:cNvSpPr>
            <a:spLocks noGrp="1"/>
          </p:cNvSpPr>
          <p:nvPr>
            <p:ph type="body" sz="half" idx="2"/>
          </p:nvPr>
        </p:nvSpPr>
        <p:spPr>
          <a:xfrm>
            <a:off x="839788" y="2057400"/>
            <a:ext cx="10581899" cy="3811588"/>
          </a:xfrm>
        </p:spPr>
        <p:txBody>
          <a:bodyPr>
            <a:normAutofit/>
          </a:bodyPr>
          <a:lstStyle/>
          <a:p>
            <a:r>
              <a:rPr lang="en-US" dirty="0" smtClean="0"/>
              <a:t>Per the procedure</a:t>
            </a:r>
            <a:r>
              <a:rPr lang="en-US" dirty="0" smtClean="0">
                <a:latin typeface="Calibri" panose="020F0502020204030204" pitchFamily="34" charset="0"/>
                <a:ea typeface="Times New Roman" panose="02020603050405020304" pitchFamily="18" charset="0"/>
                <a:cs typeface="Calibri" panose="020F0502020204030204" pitchFamily="34" charset="0"/>
              </a:rPr>
              <a:t> </a:t>
            </a:r>
            <a:r>
              <a:rPr lang="en-US" i="1" dirty="0" smtClean="0"/>
              <a:t>LAB </a:t>
            </a:r>
            <a:r>
              <a:rPr lang="en-US" i="1" dirty="0"/>
              <a:t>HH HEM CEREBRAL SPINAL FLUID EXAMINATION </a:t>
            </a:r>
            <a:r>
              <a:rPr lang="en-US" i="1" dirty="0" smtClean="0"/>
              <a:t>PROCEDURE, </a:t>
            </a:r>
            <a:r>
              <a:rPr lang="en-US" dirty="0" smtClean="0"/>
              <a:t>when performing a CSF manual differential, the cells are differentiated into two categories </a:t>
            </a:r>
            <a:r>
              <a:rPr lang="en-US" dirty="0" err="1" smtClean="0"/>
              <a:t>Polynuclear</a:t>
            </a:r>
            <a:r>
              <a:rPr lang="en-US" dirty="0" smtClean="0"/>
              <a:t> and Mononuclear.</a:t>
            </a:r>
          </a:p>
          <a:p>
            <a:r>
              <a:rPr lang="en-US" b="1" dirty="0" err="1" smtClean="0"/>
              <a:t>Poly</a:t>
            </a:r>
            <a:r>
              <a:rPr lang="en-US" dirty="0" err="1" smtClean="0"/>
              <a:t>nuclear</a:t>
            </a:r>
            <a:r>
              <a:rPr lang="en-US" dirty="0" smtClean="0"/>
              <a:t> includes neutrophils, basophils and eosinophils. </a:t>
            </a:r>
          </a:p>
          <a:p>
            <a:r>
              <a:rPr lang="en-US" b="1" dirty="0" smtClean="0"/>
              <a:t>Mono</a:t>
            </a:r>
            <a:r>
              <a:rPr lang="en-US" dirty="0" smtClean="0"/>
              <a:t>nuclear includes monocytes, macrophages and lymphocytes. </a:t>
            </a:r>
          </a:p>
          <a:p>
            <a:r>
              <a:rPr lang="en-US" dirty="0" smtClean="0"/>
              <a:t>It is still important to recognize cells other than those listed above such as immature (blasts)/malignant cells or variations of the above such as plasma cells. Identification or suspicion of these cell types would require sending the smear to be reviewed by pathology.</a:t>
            </a:r>
          </a:p>
          <a:p>
            <a:r>
              <a:rPr lang="en-US" dirty="0" smtClean="0"/>
              <a:t>The presence of crystals should also be noted.</a:t>
            </a:r>
            <a:endParaRPr lang="en-US" dirty="0"/>
          </a:p>
          <a:p>
            <a:endParaRPr lang="en-US" dirty="0" smtClean="0"/>
          </a:p>
          <a:p>
            <a:endParaRPr lang="en-US" i="1" dirty="0"/>
          </a:p>
        </p:txBody>
      </p:sp>
    </p:spTree>
    <p:extLst>
      <p:ext uri="{BB962C8B-B14F-4D97-AF65-F5344CB8AC3E}">
        <p14:creationId xmlns:p14="http://schemas.microsoft.com/office/powerpoint/2010/main" val="3295774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Malignant Cells</a:t>
            </a:r>
            <a:endParaRPr lang="en-US" dirty="0"/>
          </a:p>
        </p:txBody>
      </p:sp>
      <p:sp>
        <p:nvSpPr>
          <p:cNvPr id="6" name="Text Placeholder 5"/>
          <p:cNvSpPr>
            <a:spLocks noGrp="1"/>
          </p:cNvSpPr>
          <p:nvPr>
            <p:ph type="body" sz="half" idx="2"/>
          </p:nvPr>
        </p:nvSpPr>
        <p:spPr/>
        <p:txBody>
          <a:bodyPr/>
          <a:lstStyle/>
          <a:p>
            <a:r>
              <a:rPr lang="en-US" dirty="0" smtClean="0"/>
              <a:t>Malignant cells are difficult to specifically identify unless the primary tumor is known. If the primary tumor is known, the specific identity of the malignant cells can often be inferred. </a:t>
            </a:r>
            <a:r>
              <a:rPr lang="en-US" u="sng" dirty="0" smtClean="0"/>
              <a:t>If unusual cells are observed, the slide should be referred to a pathologist for final reporting. </a:t>
            </a:r>
            <a:endParaRPr lang="en-US" u="sng" dirty="0"/>
          </a:p>
        </p:txBody>
      </p:sp>
      <p:sp>
        <p:nvSpPr>
          <p:cNvPr id="7" name="Picture Placeholder 4"/>
          <p:cNvSpPr txBox="1">
            <a:spLocks/>
          </p:cNvSpPr>
          <p:nvPr/>
        </p:nvSpPr>
        <p:spPr>
          <a:xfrm>
            <a:off x="5183188" y="995363"/>
            <a:ext cx="6172200" cy="4873625"/>
          </a:xfrm>
          <a:prstGeom prst="rect">
            <a:avLst/>
          </a:prstGeom>
        </p:spPr>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288" y="457200"/>
            <a:ext cx="4826000" cy="5842000"/>
          </a:xfrm>
          <a:prstGeom prst="rect">
            <a:avLst/>
          </a:prstGeom>
        </p:spPr>
      </p:pic>
    </p:spTree>
    <p:extLst>
      <p:ext uri="{BB962C8B-B14F-4D97-AF65-F5344CB8AC3E}">
        <p14:creationId xmlns:p14="http://schemas.microsoft.com/office/powerpoint/2010/main" val="1963081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Malignant Cells-Blast</a:t>
            </a:r>
            <a:endParaRPr lang="en-US" dirty="0"/>
          </a:p>
        </p:txBody>
      </p:sp>
      <p:sp>
        <p:nvSpPr>
          <p:cNvPr id="6" name="Text Placeholder 5"/>
          <p:cNvSpPr>
            <a:spLocks noGrp="1"/>
          </p:cNvSpPr>
          <p:nvPr>
            <p:ph type="body" sz="half" idx="2"/>
          </p:nvPr>
        </p:nvSpPr>
        <p:spPr/>
        <p:txBody>
          <a:bodyPr/>
          <a:lstStyle/>
          <a:p>
            <a:r>
              <a:rPr lang="en-US" dirty="0"/>
              <a:t>Lymphoid appearing cells having mildly increased size, fine uniform chromatin, and scant pale cytoplasm without identifiable nucleoli are present, consistent with lymphoid blasts. </a:t>
            </a:r>
          </a:p>
        </p:txBody>
      </p:sp>
      <p:sp>
        <p:nvSpPr>
          <p:cNvPr id="7" name="Picture Placeholder 4"/>
          <p:cNvSpPr txBox="1">
            <a:spLocks/>
          </p:cNvSpPr>
          <p:nvPr/>
        </p:nvSpPr>
        <p:spPr>
          <a:xfrm>
            <a:off x="5183188" y="995363"/>
            <a:ext cx="6172200" cy="4873625"/>
          </a:xfrm>
          <a:prstGeom prst="rect">
            <a:avLst/>
          </a:prstGeom>
        </p:spPr>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188" y="854075"/>
            <a:ext cx="5842000" cy="5842000"/>
          </a:xfrm>
          <a:prstGeom prst="rect">
            <a:avLst/>
          </a:prstGeom>
        </p:spPr>
      </p:pic>
    </p:spTree>
    <p:extLst>
      <p:ext uri="{BB962C8B-B14F-4D97-AF65-F5344CB8AC3E}">
        <p14:creationId xmlns:p14="http://schemas.microsoft.com/office/powerpoint/2010/main" val="800350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Malignant Cells-Blast</a:t>
            </a: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
        <p:nvSpPr>
          <p:cNvPr id="6" name="Text Placeholder 5"/>
          <p:cNvSpPr>
            <a:spLocks noGrp="1"/>
          </p:cNvSpPr>
          <p:nvPr>
            <p:ph type="body" sz="half" idx="2"/>
          </p:nvPr>
        </p:nvSpPr>
        <p:spPr/>
        <p:txBody>
          <a:bodyPr/>
          <a:lstStyle/>
          <a:p>
            <a:pPr marL="285750" indent="-285750">
              <a:buFont typeface="Arial" panose="020B0604020202020204" pitchFamily="34" charset="0"/>
              <a:buChar char="•"/>
            </a:pPr>
            <a:r>
              <a:rPr lang="en-US" dirty="0"/>
              <a:t>A single intermediate to large cell having fine chromatin, a distinct nucleolus and a moderate amount of blue cytoplasm with a suggestion of fine pink granules is seen</a:t>
            </a:r>
          </a:p>
        </p:txBody>
      </p:sp>
      <p:sp>
        <p:nvSpPr>
          <p:cNvPr id="7" name="Picture Placeholder 4"/>
          <p:cNvSpPr txBox="1">
            <a:spLocks/>
          </p:cNvSpPr>
          <p:nvPr/>
        </p:nvSpPr>
        <p:spPr>
          <a:xfrm>
            <a:off x="5183188" y="995363"/>
            <a:ext cx="6172200" cy="4873625"/>
          </a:xfrm>
          <a:prstGeom prst="rect">
            <a:avLst/>
          </a:prstGeom>
        </p:spPr>
      </p:sp>
    </p:spTree>
    <p:extLst>
      <p:ext uri="{BB962C8B-B14F-4D97-AF65-F5344CB8AC3E}">
        <p14:creationId xmlns:p14="http://schemas.microsoft.com/office/powerpoint/2010/main" val="1710408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Malignant Cells-Blast</a:t>
            </a:r>
            <a:endParaRPr lang="en-US" dirty="0"/>
          </a:p>
        </p:txBody>
      </p:sp>
      <p:sp>
        <p:nvSpPr>
          <p:cNvPr id="6" name="Text Placeholder 5"/>
          <p:cNvSpPr>
            <a:spLocks noGrp="1"/>
          </p:cNvSpPr>
          <p:nvPr>
            <p:ph type="body" sz="half" idx="2"/>
          </p:nvPr>
        </p:nvSpPr>
        <p:spPr/>
        <p:txBody>
          <a:bodyPr/>
          <a:lstStyle/>
          <a:p>
            <a:pPr marL="285750" indent="-285750">
              <a:buFont typeface="Arial" panose="020B0604020202020204" pitchFamily="34" charset="0"/>
              <a:buChar char="•"/>
            </a:pPr>
            <a:r>
              <a:rPr lang="en-US" dirty="0" smtClean="0"/>
              <a:t>The pictured cell has fine, uniform chromatin and scant pale blue cytoplasm, most consistent with a blast.</a:t>
            </a:r>
          </a:p>
          <a:p>
            <a:pPr marL="285750" indent="-285750">
              <a:buFont typeface="Arial" panose="020B0604020202020204" pitchFamily="34" charset="0"/>
              <a:buChar char="•"/>
            </a:pPr>
            <a:r>
              <a:rPr lang="en-US" dirty="0" smtClean="0"/>
              <a:t> A reactive lymphocyte would typically have more abundant pale to blue cytoplasm and more coarse, heterogeneous chromatin.</a:t>
            </a:r>
            <a:endParaRPr lang="en-US" dirty="0"/>
          </a:p>
        </p:txBody>
      </p:sp>
      <p:sp>
        <p:nvSpPr>
          <p:cNvPr id="7" name="Picture Placeholder 4"/>
          <p:cNvSpPr txBox="1">
            <a:spLocks/>
          </p:cNvSpPr>
          <p:nvPr/>
        </p:nvSpPr>
        <p:spPr>
          <a:xfrm>
            <a:off x="5183188" y="995363"/>
            <a:ext cx="6172200" cy="4873625"/>
          </a:xfrm>
          <a:prstGeom prst="rect">
            <a:avLst/>
          </a:prstGeom>
        </p:spPr>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400" y="981181"/>
            <a:ext cx="3187700" cy="4887807"/>
          </a:xfrm>
          <a:prstGeom prst="rect">
            <a:avLst/>
          </a:prstGeom>
        </p:spPr>
      </p:pic>
    </p:spTree>
    <p:extLst>
      <p:ext uri="{BB962C8B-B14F-4D97-AF65-F5344CB8AC3E}">
        <p14:creationId xmlns:p14="http://schemas.microsoft.com/office/powerpoint/2010/main" val="2034566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343400" cy="1600200"/>
          </a:xfrm>
        </p:spPr>
        <p:txBody>
          <a:bodyPr/>
          <a:lstStyle/>
          <a:p>
            <a:r>
              <a:rPr lang="en-US" dirty="0" smtClean="0"/>
              <a:t>Malignant Cell</a:t>
            </a:r>
            <a:endParaRPr lang="en-US" dirty="0"/>
          </a:p>
        </p:txBody>
      </p:sp>
      <p:sp>
        <p:nvSpPr>
          <p:cNvPr id="4" name="Text Placeholder 3"/>
          <p:cNvSpPr>
            <a:spLocks noGrp="1"/>
          </p:cNvSpPr>
          <p:nvPr>
            <p:ph type="body" sz="half" idx="2"/>
          </p:nvPr>
        </p:nvSpPr>
        <p:spPr/>
        <p:txBody>
          <a:bodyPr/>
          <a:lstStyle/>
          <a:p>
            <a:r>
              <a:rPr lang="en-US" dirty="0" smtClean="0">
                <a:effectLst/>
              </a:rPr>
              <a:t>Morphologic features of </a:t>
            </a:r>
            <a:r>
              <a:rPr lang="en-US" b="1" dirty="0" smtClean="0">
                <a:effectLst/>
              </a:rPr>
              <a:t>malignant cells</a:t>
            </a:r>
            <a:r>
              <a:rPr lang="en-US" dirty="0" smtClean="0">
                <a:effectLst/>
              </a:rPr>
              <a:t> include: Increased N/C ratio, irregular nuclear borders, large nucleoli, vacuoles overlying the nucleus, sharply defined cytoplasmic borders, increased mitosis, and 3-dimensional aggregates. </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4446" b="4446"/>
          <a:stretch>
            <a:fillRect/>
          </a:stretch>
        </p:blipFill>
        <p:spPr/>
      </p:pic>
    </p:spTree>
    <p:extLst>
      <p:ext uri="{BB962C8B-B14F-4D97-AF65-F5344CB8AC3E}">
        <p14:creationId xmlns:p14="http://schemas.microsoft.com/office/powerpoint/2010/main" val="3654701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343400" cy="1600200"/>
          </a:xfrm>
        </p:spPr>
        <p:txBody>
          <a:bodyPr/>
          <a:lstStyle/>
          <a:p>
            <a:r>
              <a:rPr lang="en-US" dirty="0" smtClean="0"/>
              <a:t>Plasma Cells</a:t>
            </a:r>
            <a:endParaRPr lang="en-US" dirty="0"/>
          </a:p>
        </p:txBody>
      </p:sp>
      <p:sp>
        <p:nvSpPr>
          <p:cNvPr id="4" name="Text Placeholder 3"/>
          <p:cNvSpPr>
            <a:spLocks noGrp="1"/>
          </p:cNvSpPr>
          <p:nvPr>
            <p:ph type="body" sz="half" idx="2"/>
          </p:nvPr>
        </p:nvSpPr>
        <p:spPr/>
        <p:txBody>
          <a:bodyPr/>
          <a:lstStyle/>
          <a:p>
            <a:r>
              <a:rPr lang="en-US" b="1" dirty="0" smtClean="0">
                <a:effectLst/>
              </a:rPr>
              <a:t>Plasma cells</a:t>
            </a:r>
            <a:r>
              <a:rPr lang="en-US" dirty="0" smtClean="0">
                <a:effectLst/>
              </a:rPr>
              <a:t> have an eccentrically located nucleus with prominent chromatin clumping. The cytoplasm is basophilic, and a perinuclear zone (</a:t>
            </a:r>
            <a:r>
              <a:rPr lang="en-US" dirty="0" err="1" smtClean="0">
                <a:effectLst/>
              </a:rPr>
              <a:t>hof</a:t>
            </a:r>
            <a:r>
              <a:rPr lang="en-US" dirty="0" smtClean="0">
                <a:effectLst/>
              </a:rPr>
              <a:t>) is present. </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4446" b="4446"/>
          <a:stretch>
            <a:fillRect/>
          </a:stretch>
        </p:blipFill>
        <p:spPr/>
      </p:pic>
      <p:pic>
        <p:nvPicPr>
          <p:cNvPr id="3" name="Picture 2"/>
          <p:cNvPicPr>
            <a:picLocks noChangeAspect="1"/>
          </p:cNvPicPr>
          <p:nvPr/>
        </p:nvPicPr>
        <p:blipFill rotWithShape="1">
          <a:blip r:embed="rId3"/>
          <a:srcRect l="-25683" t="27664" r="25683" b="-27664"/>
          <a:stretch/>
        </p:blipFill>
        <p:spPr>
          <a:xfrm>
            <a:off x="-674564" y="3068380"/>
            <a:ext cx="5718544" cy="4285859"/>
          </a:xfrm>
          <a:prstGeom prst="rect">
            <a:avLst/>
          </a:prstGeom>
        </p:spPr>
      </p:pic>
    </p:spTree>
    <p:extLst>
      <p:ext uri="{BB962C8B-B14F-4D97-AF65-F5344CB8AC3E}">
        <p14:creationId xmlns:p14="http://schemas.microsoft.com/office/powerpoint/2010/main" val="3561066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29431" y="1051626"/>
            <a:ext cx="6175783" cy="4871126"/>
          </a:xfrm>
          <a:prstGeom prst="rect">
            <a:avLst/>
          </a:prstGeom>
        </p:spPr>
      </p:pic>
      <p:pic>
        <p:nvPicPr>
          <p:cNvPr id="8" name="Picture 7"/>
          <p:cNvPicPr>
            <a:picLocks noChangeAspect="1"/>
          </p:cNvPicPr>
          <p:nvPr/>
        </p:nvPicPr>
        <p:blipFill rotWithShape="1">
          <a:blip r:embed="rId3"/>
          <a:srcRect l="-1" r="11164"/>
          <a:stretch/>
        </p:blipFill>
        <p:spPr>
          <a:xfrm>
            <a:off x="929926" y="1020775"/>
            <a:ext cx="5486400" cy="4871126"/>
          </a:xfrm>
          <a:prstGeom prst="rect">
            <a:avLst/>
          </a:prstGeom>
        </p:spPr>
      </p:pic>
      <p:pic>
        <p:nvPicPr>
          <p:cNvPr id="9" name="Picture Placeholder 8"/>
          <p:cNvPicPr>
            <a:picLocks noGrp="1" noChangeAspect="1"/>
          </p:cNvPicPr>
          <p:nvPr>
            <p:ph type="pic" idx="1"/>
          </p:nvPr>
        </p:nvPicPr>
        <p:blipFill rotWithShape="1">
          <a:blip r:embed="rId4"/>
          <a:srcRect l="55" r="11152"/>
          <a:stretch/>
        </p:blipFill>
        <p:spPr>
          <a:xfrm>
            <a:off x="5572311" y="1031820"/>
            <a:ext cx="5486400" cy="4873625"/>
          </a:xfrm>
          <a:prstGeom prst="rect">
            <a:avLst/>
          </a:prstGeom>
        </p:spPr>
      </p:pic>
      <p:sp>
        <p:nvSpPr>
          <p:cNvPr id="10" name="TextBox 9"/>
          <p:cNvSpPr txBox="1"/>
          <p:nvPr/>
        </p:nvSpPr>
        <p:spPr>
          <a:xfrm>
            <a:off x="2252750" y="2335877"/>
            <a:ext cx="1338349" cy="646331"/>
          </a:xfrm>
          <a:prstGeom prst="rect">
            <a:avLst/>
          </a:prstGeom>
          <a:noFill/>
        </p:spPr>
        <p:txBody>
          <a:bodyPr wrap="square" rtlCol="0">
            <a:spAutoFit/>
          </a:bodyPr>
          <a:lstStyle/>
          <a:p>
            <a:r>
              <a:rPr lang="en-US" dirty="0" smtClean="0"/>
              <a:t>Malignant cells</a:t>
            </a:r>
            <a:endParaRPr lang="en-US" dirty="0"/>
          </a:p>
        </p:txBody>
      </p:sp>
      <p:sp>
        <p:nvSpPr>
          <p:cNvPr id="11" name="TextBox 10"/>
          <p:cNvSpPr txBox="1"/>
          <p:nvPr/>
        </p:nvSpPr>
        <p:spPr>
          <a:xfrm>
            <a:off x="7681368" y="4621877"/>
            <a:ext cx="1223412" cy="369332"/>
          </a:xfrm>
          <a:prstGeom prst="rect">
            <a:avLst/>
          </a:prstGeom>
          <a:noFill/>
        </p:spPr>
        <p:txBody>
          <a:bodyPr wrap="none" rtlCol="0">
            <a:spAutoFit/>
          </a:bodyPr>
          <a:lstStyle/>
          <a:p>
            <a:r>
              <a:rPr lang="en-US" dirty="0" smtClean="0"/>
              <a:t>Plasma cell</a:t>
            </a:r>
            <a:endParaRPr lang="en-US" dirty="0"/>
          </a:p>
        </p:txBody>
      </p:sp>
      <p:sp>
        <p:nvSpPr>
          <p:cNvPr id="12" name="TextBox 11"/>
          <p:cNvSpPr txBox="1"/>
          <p:nvPr/>
        </p:nvSpPr>
        <p:spPr>
          <a:xfrm>
            <a:off x="4173397" y="696521"/>
            <a:ext cx="3507971" cy="369332"/>
          </a:xfrm>
          <a:prstGeom prst="rect">
            <a:avLst/>
          </a:prstGeom>
          <a:noFill/>
        </p:spPr>
        <p:txBody>
          <a:bodyPr wrap="square" rtlCol="0">
            <a:spAutoFit/>
          </a:bodyPr>
          <a:lstStyle/>
          <a:p>
            <a:pPr algn="ctr"/>
            <a:r>
              <a:rPr lang="en-US" dirty="0" smtClean="0"/>
              <a:t>Malignant Cell versus Plasma Cell</a:t>
            </a:r>
            <a:endParaRPr lang="en-US" dirty="0"/>
          </a:p>
        </p:txBody>
      </p:sp>
    </p:spTree>
    <p:extLst>
      <p:ext uri="{BB962C8B-B14F-4D97-AF65-F5344CB8AC3E}">
        <p14:creationId xmlns:p14="http://schemas.microsoft.com/office/powerpoint/2010/main" val="4045787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205741" cy="1600200"/>
          </a:xfrm>
        </p:spPr>
        <p:txBody>
          <a:bodyPr/>
          <a:lstStyle/>
          <a:p>
            <a:pPr algn="ctr"/>
            <a:r>
              <a:rPr lang="en-US" dirty="0" smtClean="0"/>
              <a:t>Monocyte/Macrophage Vs</a:t>
            </a:r>
            <a:br>
              <a:rPr lang="en-US" dirty="0" smtClean="0"/>
            </a:br>
            <a:r>
              <a:rPr lang="en-US" dirty="0" smtClean="0"/>
              <a:t>Neutrophil</a:t>
            </a:r>
            <a:endParaRPr lang="en-US" dirty="0"/>
          </a:p>
        </p:txBody>
      </p:sp>
      <p:sp>
        <p:nvSpPr>
          <p:cNvPr id="9" name="Text Placeholder 8"/>
          <p:cNvSpPr>
            <a:spLocks noGrp="1"/>
          </p:cNvSpPr>
          <p:nvPr>
            <p:ph type="body" sz="half" idx="2"/>
          </p:nvPr>
        </p:nvSpPr>
        <p:spPr/>
        <p:txBody>
          <a:bodyPr/>
          <a:lstStyle/>
          <a:p>
            <a:r>
              <a:rPr lang="en-US" b="1" dirty="0" smtClean="0">
                <a:effectLst/>
              </a:rPr>
              <a:t>Monocyte</a:t>
            </a:r>
            <a:r>
              <a:rPr lang="en-US" dirty="0" smtClean="0">
                <a:effectLst/>
              </a:rPr>
              <a:t> nuclei may be round, kidney shaped or horseshoe shaped, with fine raked chromatin and dirty gray cytoplasm. They often contain fine </a:t>
            </a:r>
            <a:r>
              <a:rPr lang="en-US" dirty="0" err="1" smtClean="0">
                <a:effectLst/>
              </a:rPr>
              <a:t>azurophilic</a:t>
            </a:r>
            <a:r>
              <a:rPr lang="en-US" dirty="0" smtClean="0">
                <a:effectLst/>
              </a:rPr>
              <a:t> granules and numerous cytoplasmic vacuoles. </a:t>
            </a:r>
            <a:endParaRPr lang="en-US" dirty="0"/>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t="4446" b="4446"/>
          <a:stretch>
            <a:fillRect/>
          </a:stretch>
        </p:blipFill>
        <p:spPr/>
      </p:pic>
    </p:spTree>
    <p:extLst>
      <p:ext uri="{BB962C8B-B14F-4D97-AF65-F5344CB8AC3E}">
        <p14:creationId xmlns:p14="http://schemas.microsoft.com/office/powerpoint/2010/main" val="4133152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666</Words>
  <Application>Microsoft Office PowerPoint</Application>
  <PresentationFormat>Widescreen</PresentationFormat>
  <Paragraphs>47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Cells in CSF</vt:lpstr>
      <vt:lpstr>Malignant Cells</vt:lpstr>
      <vt:lpstr>Malignant Cells-Blast</vt:lpstr>
      <vt:lpstr>Malignant Cells-Blast</vt:lpstr>
      <vt:lpstr>Malignant Cells-Blast</vt:lpstr>
      <vt:lpstr>Malignant Cell</vt:lpstr>
      <vt:lpstr>Plasma Cells</vt:lpstr>
      <vt:lpstr>PowerPoint Presentation</vt:lpstr>
      <vt:lpstr>Monocyte/Macrophage Vs Neutrophil</vt:lpstr>
      <vt:lpstr>Monocyte/Macrophage Vs  Neutrophil</vt:lpstr>
      <vt:lpstr>Monocyte/Macrophage Vs Neutrophil</vt:lpstr>
      <vt:lpstr>Monocyte/Macrophage Vs Neutrophil</vt:lpstr>
      <vt:lpstr>CSF Crystals</vt:lpstr>
      <vt:lpstr>CSF Crystals</vt:lpstr>
      <vt:lpstr>PowerPoint Presentation</vt:lpstr>
      <vt:lpstr>Hutchinson Health Lab CSF Manual Differential </vt:lpstr>
    </vt:vector>
  </TitlesOfParts>
  <Company>HutchinsonHealth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Malignant Cells</dc:title>
  <dc:creator>Patrick, Stacey M</dc:creator>
  <cp:lastModifiedBy>Patrick, Stacey M</cp:lastModifiedBy>
  <cp:revision>27</cp:revision>
  <dcterms:created xsi:type="dcterms:W3CDTF">2017-07-26T12:16:30Z</dcterms:created>
  <dcterms:modified xsi:type="dcterms:W3CDTF">2017-07-27T17:48:59Z</dcterms:modified>
</cp:coreProperties>
</file>