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436" r:id="rId2"/>
    <p:sldId id="437" r:id="rId3"/>
    <p:sldId id="438" r:id="rId4"/>
    <p:sldId id="439" r:id="rId5"/>
    <p:sldId id="440" r:id="rId6"/>
    <p:sldId id="441" r:id="rId7"/>
    <p:sldId id="442" r:id="rId8"/>
    <p:sldId id="443" r:id="rId9"/>
    <p:sldId id="444" r:id="rId10"/>
    <p:sldId id="445" r:id="rId11"/>
    <p:sldId id="446" r:id="rId12"/>
    <p:sldId id="447" r:id="rId13"/>
    <p:sldId id="448" r:id="rId14"/>
    <p:sldId id="449" r:id="rId15"/>
    <p:sldId id="464" r:id="rId16"/>
    <p:sldId id="465" r:id="rId17"/>
    <p:sldId id="450" r:id="rId18"/>
    <p:sldId id="451" r:id="rId19"/>
    <p:sldId id="452" r:id="rId20"/>
    <p:sldId id="453" r:id="rId21"/>
    <p:sldId id="454" r:id="rId22"/>
    <p:sldId id="455" r:id="rId23"/>
    <p:sldId id="456" r:id="rId24"/>
    <p:sldId id="457" r:id="rId25"/>
    <p:sldId id="458" r:id="rId26"/>
    <p:sldId id="459" r:id="rId27"/>
    <p:sldId id="460" r:id="rId28"/>
    <p:sldId id="461"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95" autoAdjust="0"/>
    <p:restoredTop sz="94660"/>
  </p:normalViewPr>
  <p:slideViewPr>
    <p:cSldViewPr snapToGrid="0" showGuides="1">
      <p:cViewPr>
        <p:scale>
          <a:sx n="70" d="100"/>
          <a:sy n="70" d="100"/>
        </p:scale>
        <p:origin x="-2922" y="-123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1E490E-06A2-4549-80E8-EC9FBB40518B}" type="datetimeFigureOut">
              <a:rPr lang="en-US" smtClean="0"/>
              <a:pPr/>
              <a:t>11/16/2015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85C6C-FE53-4738-A118-DEB062DF4EF6}" type="datetimeFigureOut">
              <a:rPr lang="en-US" smtClean="0"/>
              <a:pPr/>
              <a:t>11/16/2015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11/16/2015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3246A58-B5EE-456C-9888-7977C4361220}"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568835BE-C348-455E-A97C-B957ACE1C33E}"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301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38668CC7-EED0-43AF-80B5-A8167E6576F3}" type="slidenum">
              <a:rPr lang="en-US" sz="1200">
                <a:latin typeface="Arial" charset="0"/>
              </a:rPr>
              <a:pPr algn="r" eaLnBrk="1" hangingPunct="1"/>
              <a:t>17</a:t>
            </a:fld>
            <a:endParaRPr lang="en-US" sz="120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eaLnBrk="1" hangingPunct="1"/>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22ED5E9B-006E-4C55-A21D-1675890F1DF6}"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6C8D40D7-E5F9-4492-A3CF-5F5713F3F119}"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9A50ECE0-A13A-4D95-9353-85D7D1EEA480}"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59F90BD9-2153-427A-B7DC-794259234081}"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3252" name="Slide Number Placeholder 3"/>
          <p:cNvSpPr>
            <a:spLocks noGrp="1"/>
          </p:cNvSpPr>
          <p:nvPr>
            <p:ph type="sldNum" sz="quarter" idx="5"/>
          </p:nvPr>
        </p:nvSpPr>
        <p:spPr>
          <a:noFill/>
        </p:spPr>
        <p:txBody>
          <a:bodyPr/>
          <a:lstStyle/>
          <a:p>
            <a:fld id="{18817C00-C343-4493-BD75-8C5B560B8787}" type="slidenum">
              <a:rPr lang="en-US"/>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9396" name="Slide Number Placeholder 3"/>
          <p:cNvSpPr>
            <a:spLocks noGrp="1"/>
          </p:cNvSpPr>
          <p:nvPr>
            <p:ph type="sldNum" sz="quarter" idx="5"/>
          </p:nvPr>
        </p:nvSpPr>
        <p:spPr>
          <a:noFill/>
        </p:spPr>
        <p:txBody>
          <a:bodyPr/>
          <a:lstStyle/>
          <a:p>
            <a:fld id="{8E251301-3D5A-414F-8974-3FEFE6B81689}" type="slidenum">
              <a:rPr lang="en-US"/>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1444" name="Slide Number Placeholder 3"/>
          <p:cNvSpPr>
            <a:spLocks noGrp="1"/>
          </p:cNvSpPr>
          <p:nvPr>
            <p:ph type="sldNum" sz="quarter" idx="5"/>
          </p:nvPr>
        </p:nvSpPr>
        <p:spPr>
          <a:noFill/>
        </p:spPr>
        <p:txBody>
          <a:bodyPr/>
          <a:lstStyle/>
          <a:p>
            <a:fld id="{85161138-54F6-418A-B54B-6577B870ACE1}" type="slidenum">
              <a:rPr lang="en-US"/>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04800" indent="-304800" algn="ctr" eaLnBrk="1" hangingPunct="1"/>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3492" name="Slide Number Placeholder 3"/>
          <p:cNvSpPr>
            <a:spLocks noGrp="1"/>
          </p:cNvSpPr>
          <p:nvPr>
            <p:ph type="sldNum" sz="quarter" idx="5"/>
          </p:nvPr>
        </p:nvSpPr>
        <p:spPr>
          <a:noFill/>
        </p:spPr>
        <p:txBody>
          <a:bodyPr/>
          <a:lstStyle/>
          <a:p>
            <a:fld id="{7559CDC8-E9AB-440D-826C-91517EB5A47C}" type="slidenum">
              <a:rPr lang="en-US"/>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F344990-AA78-4CDB-AF56-0E601FA4DBA1}"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smtClean="0">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95949FC5-57FE-412D-B629-18AB15E7A2B5}"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01554143-E6D6-4145-9105-2A67089FDD35}"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AEFEC0A-5DA7-4C1E-9ECF-8590D828AAD5}"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a:p>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8961173-481E-48E1-8992-0265F8DC1FC0}"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C809F24E-85D9-445C-B169-529CEC616A8E}"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0A065C4-D6F2-42D9-8A12-291AD5823F3E}" type="slidenum">
              <a:rPr lang="en-US"/>
              <a:pPr/>
              <a:t>‹#›</a:t>
            </a:fld>
            <a:endParaRPr lang="en-US"/>
          </a:p>
        </p:txBody>
      </p:sp>
    </p:spTree>
    <p:extLst>
      <p:ext uri="{BB962C8B-B14F-4D97-AF65-F5344CB8AC3E}">
        <p14:creationId xmlns:p14="http://schemas.microsoft.com/office/powerpoint/2010/main" val="215514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815975" y="3507476"/>
            <a:ext cx="7512050" cy="1091824"/>
          </a:xfrm>
        </p:spPr>
        <p:txBody>
          <a:bodyPr/>
          <a:lstStyle/>
          <a:p>
            <a:r>
              <a:rPr lang="en-US" dirty="0" smtClean="0"/>
              <a:t>Compliance Training - Sales</a:t>
            </a:r>
          </a:p>
          <a:p>
            <a:endParaRPr lang="en-US" dirty="0"/>
          </a:p>
        </p:txBody>
      </p:sp>
      <p:sp>
        <p:nvSpPr>
          <p:cNvPr id="2" name="Rectangle 1"/>
          <p:cNvSpPr/>
          <p:nvPr/>
        </p:nvSpPr>
        <p:spPr>
          <a:xfrm>
            <a:off x="995054" y="4319518"/>
            <a:ext cx="1640193" cy="424732"/>
          </a:xfrm>
          <a:prstGeom prst="rect">
            <a:avLst/>
          </a:prstGeom>
        </p:spPr>
        <p:txBody>
          <a:bodyPr wrap="non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295562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6225" y="0"/>
            <a:ext cx="8191500" cy="877888"/>
          </a:xfrm>
        </p:spPr>
        <p:txBody>
          <a:bodyPr/>
          <a:lstStyle/>
          <a:p>
            <a:r>
              <a:rPr lang="en-US" dirty="0" smtClean="0"/>
              <a:t>Stark Law</a:t>
            </a:r>
            <a:endParaRPr lang="en-US" dirty="0"/>
          </a:p>
        </p:txBody>
      </p:sp>
      <p:sp>
        <p:nvSpPr>
          <p:cNvPr id="33795" name="Rectangle 3"/>
          <p:cNvSpPr>
            <a:spLocks noGrp="1" noChangeArrowheads="1"/>
          </p:cNvSpPr>
          <p:nvPr>
            <p:ph type="body" sz="quarter" idx="10"/>
          </p:nvPr>
        </p:nvSpPr>
        <p:spPr>
          <a:xfrm>
            <a:off x="400050" y="933450"/>
            <a:ext cx="8229600" cy="4835525"/>
          </a:xfrm>
        </p:spPr>
        <p:txBody>
          <a:bodyPr>
            <a:noAutofit/>
          </a:bodyPr>
          <a:lstStyle/>
          <a:p>
            <a:pPr eaLnBrk="1" hangingPunct="1">
              <a:lnSpc>
                <a:spcPct val="80000"/>
              </a:lnSpc>
            </a:pPr>
            <a:r>
              <a:rPr lang="en-US" dirty="0" smtClean="0">
                <a:ea typeface="ＭＳ Ｐゴシック" pitchFamily="-106" charset="-128"/>
              </a:rPr>
              <a:t>Civil statute</a:t>
            </a:r>
          </a:p>
          <a:p>
            <a:pPr eaLnBrk="1" hangingPunct="1">
              <a:lnSpc>
                <a:spcPct val="80000"/>
              </a:lnSpc>
              <a:buNone/>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eaLnBrk="1" hangingPunct="1">
              <a:lnSpc>
                <a:spcPct val="80000"/>
              </a:lnSpc>
            </a:pPr>
            <a:r>
              <a:rPr lang="en-US" dirty="0" smtClean="0">
                <a:ea typeface="ＭＳ Ｐゴシック" pitchFamily="-106" charset="-128"/>
              </a:rPr>
              <a:t>Statue contains exceptions</a:t>
            </a:r>
          </a:p>
          <a:p>
            <a:pPr lvl="1" eaLnBrk="1" hangingPunct="1">
              <a:lnSpc>
                <a:spcPct val="80000"/>
              </a:lnSpc>
            </a:pPr>
            <a:r>
              <a:rPr lang="en-US" dirty="0" smtClean="0">
                <a:ea typeface="ＭＳ Ｐゴシック" pitchFamily="-106" charset="-128"/>
              </a:rPr>
              <a:t>Very specific</a:t>
            </a:r>
          </a:p>
          <a:p>
            <a:pPr lvl="1" eaLnBrk="1" hangingPunct="1">
              <a:lnSpc>
                <a:spcPct val="80000"/>
              </a:lnSpc>
            </a:pPr>
            <a:r>
              <a:rPr lang="en-US" dirty="0" smtClean="0">
                <a:ea typeface="ＭＳ Ｐゴシック" pitchFamily="-106" charset="-128"/>
              </a:rPr>
              <a:t>Specifics must be covered in written agreements with clients</a:t>
            </a:r>
          </a:p>
          <a:p>
            <a:pPr lvl="1" eaLnBrk="1" hangingPunct="1">
              <a:lnSpc>
                <a:spcPct val="80000"/>
              </a:lnSpc>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 Examples of Potential Violations</a:t>
            </a:r>
          </a:p>
          <a:p>
            <a:pPr eaLnBrk="1" hangingPunct="1">
              <a:lnSpc>
                <a:spcPct val="80000"/>
              </a:lnSpc>
              <a:buNone/>
            </a:pPr>
            <a:r>
              <a:rPr lang="en-US" dirty="0" smtClean="0">
                <a:ea typeface="ＭＳ Ｐゴシック" pitchFamily="-106" charset="-128"/>
              </a:rPr>
              <a:t>	</a:t>
            </a:r>
            <a:r>
              <a:rPr lang="en-US" sz="2000" dirty="0" smtClean="0">
                <a:ea typeface="ＭＳ Ｐゴシック" pitchFamily="-106" charset="-128"/>
              </a:rPr>
              <a:t>-- Leases</a:t>
            </a:r>
          </a:p>
          <a:p>
            <a:pPr eaLnBrk="1" hangingPunct="1">
              <a:lnSpc>
                <a:spcPct val="80000"/>
              </a:lnSpc>
              <a:buFontTx/>
              <a:buNone/>
            </a:pPr>
            <a:r>
              <a:rPr lang="en-US" sz="2000" dirty="0" smtClean="0">
                <a:ea typeface="ＭＳ Ｐゴシック" pitchFamily="-106" charset="-128"/>
              </a:rPr>
              <a:t>      -- Supplies</a:t>
            </a:r>
          </a:p>
          <a:p>
            <a:pPr eaLnBrk="1" hangingPunct="1">
              <a:lnSpc>
                <a:spcPct val="80000"/>
              </a:lnSpc>
              <a:buFontTx/>
              <a:buNone/>
            </a:pPr>
            <a:r>
              <a:rPr lang="en-US" sz="2000" dirty="0" smtClean="0">
                <a:ea typeface="ＭＳ Ｐゴシック" pitchFamily="-106" charset="-128"/>
              </a:rPr>
              <a:t>	 -- Account Receivable forgiveness</a:t>
            </a:r>
          </a:p>
          <a:p>
            <a:pPr eaLnBrk="1" hangingPunct="1">
              <a:lnSpc>
                <a:spcPct val="80000"/>
              </a:lnSpc>
              <a:buFontTx/>
              <a:buNone/>
            </a:pPr>
            <a:r>
              <a:rPr lang="en-US" sz="2000" dirty="0" smtClean="0">
                <a:ea typeface="ＭＳ Ｐゴシック" pitchFamily="-106" charset="-128"/>
              </a:rPr>
              <a:t>      -- Gifts</a:t>
            </a:r>
          </a:p>
        </p:txBody>
      </p:sp>
    </p:spTree>
    <p:extLst>
      <p:ext uri="{BB962C8B-B14F-4D97-AF65-F5344CB8AC3E}">
        <p14:creationId xmlns:p14="http://schemas.microsoft.com/office/powerpoint/2010/main" val="3462299019"/>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28625" y="1209675"/>
            <a:ext cx="8229600" cy="4835525"/>
          </a:xfrm>
        </p:spPr>
        <p:txBody>
          <a:bodyPr>
            <a:normAutofit lnSpcReduction="10000"/>
          </a:bodyPr>
          <a:lstStyle/>
          <a:p>
            <a:pPr eaLnBrk="1" hangingPunct="1">
              <a:lnSpc>
                <a:spcPct val="80000"/>
              </a:lnSpc>
            </a:pPr>
            <a:r>
              <a:rPr lang="en-US" sz="2000" dirty="0" smtClean="0">
                <a:ea typeface="ＭＳ Ｐゴシック" pitchFamily="-106" charset="-128"/>
              </a:rPr>
              <a:t>Prevents false and fraudulent claims from being submitted to Medicare and Medicaid</a:t>
            </a:r>
          </a:p>
          <a:p>
            <a:pPr eaLnBrk="1" hangingPunct="1">
              <a:lnSpc>
                <a:spcPct val="80000"/>
              </a:lnSpc>
            </a:pPr>
            <a:r>
              <a:rPr lang="en-US" sz="2000" dirty="0" smtClean="0">
                <a:ea typeface="ＭＳ Ｐゴシック" pitchFamily="-106" charset="-128"/>
              </a:rPr>
              <a:t>Penalizes individuals and/or entities who knowingly present or cause false or fraudulent claims to be presented to Medicare / Medicaid</a:t>
            </a:r>
          </a:p>
          <a:p>
            <a:pPr eaLnBrk="1" hangingPunct="1">
              <a:lnSpc>
                <a:spcPct val="80000"/>
              </a:lnSpc>
            </a:pPr>
            <a:r>
              <a:rPr lang="en-US" sz="2000" dirty="0" smtClean="0">
                <a:ea typeface="ＭＳ Ｐゴシック" pitchFamily="-106" charset="-128"/>
              </a:rPr>
              <a:t>Examples of violations</a:t>
            </a:r>
          </a:p>
          <a:p>
            <a:pPr lvl="1" eaLnBrk="1" hangingPunct="1">
              <a:lnSpc>
                <a:spcPct val="80000"/>
              </a:lnSpc>
            </a:pPr>
            <a:r>
              <a:rPr lang="en-US" dirty="0" smtClean="0">
                <a:ea typeface="ＭＳ Ｐゴシック" pitchFamily="-106" charset="-128"/>
              </a:rPr>
              <a:t>Assigning inaccurate CPT codes</a:t>
            </a:r>
          </a:p>
          <a:p>
            <a:pPr lvl="1" eaLnBrk="1" hangingPunct="1">
              <a:lnSpc>
                <a:spcPct val="80000"/>
              </a:lnSpc>
            </a:pPr>
            <a:r>
              <a:rPr lang="en-US" dirty="0" smtClean="0">
                <a:ea typeface="ＭＳ Ｐゴシック" pitchFamily="-106" charset="-128"/>
              </a:rPr>
              <a:t>Submitting claims for reimbursement for lab test that were ordered but could not be performed due to specimen problems, insufficient specimen amounts or incorrect specimen types</a:t>
            </a:r>
          </a:p>
          <a:p>
            <a:pPr eaLnBrk="1" hangingPunct="1">
              <a:lnSpc>
                <a:spcPct val="80000"/>
              </a:lnSpc>
            </a:pPr>
            <a:r>
              <a:rPr lang="en-US" sz="2000" dirty="0" smtClean="0">
                <a:ea typeface="ＭＳ Ｐゴシック" pitchFamily="-106" charset="-128"/>
              </a:rPr>
              <a:t>To ensure claim accuracy</a:t>
            </a:r>
          </a:p>
          <a:p>
            <a:pPr eaLnBrk="1" hangingPunct="1">
              <a:lnSpc>
                <a:spcPct val="80000"/>
              </a:lnSpc>
            </a:pPr>
            <a:r>
              <a:rPr lang="en-US" sz="2000" dirty="0" smtClean="0">
                <a:ea typeface="ＭＳ Ｐゴシック" pitchFamily="-106" charset="-128"/>
              </a:rPr>
              <a:t>Ensure use of proper coding and billing practices</a:t>
            </a:r>
          </a:p>
          <a:p>
            <a:pPr eaLnBrk="1" hangingPunct="1">
              <a:lnSpc>
                <a:spcPct val="80000"/>
              </a:lnSpc>
            </a:pPr>
            <a:r>
              <a:rPr lang="en-US" sz="2000" dirty="0" smtClean="0">
                <a:ea typeface="ＭＳ Ｐゴシック" pitchFamily="-106" charset="-128"/>
              </a:rPr>
              <a:t>Confirm unclear and questionable orders</a:t>
            </a:r>
          </a:p>
          <a:p>
            <a:pPr eaLnBrk="1" hangingPunct="1">
              <a:lnSpc>
                <a:spcPct val="80000"/>
              </a:lnSpc>
            </a:pPr>
            <a:r>
              <a:rPr lang="en-US" sz="2000" dirty="0" smtClean="0">
                <a:ea typeface="ＭＳ Ｐゴシック" pitchFamily="-106" charset="-128"/>
              </a:rPr>
              <a:t>Obtain documentation for verbally ordered tests</a:t>
            </a:r>
          </a:p>
          <a:p>
            <a:pPr eaLnBrk="1" hangingPunct="1">
              <a:lnSpc>
                <a:spcPct val="80000"/>
              </a:lnSpc>
            </a:pPr>
            <a:r>
              <a:rPr lang="en-US" sz="2000" dirty="0" smtClean="0">
                <a:ea typeface="ＭＳ Ｐゴシック" pitchFamily="-106" charset="-128"/>
              </a:rPr>
              <a:t>Clearly inform and disclose reflex testing protocols to clients</a:t>
            </a:r>
          </a:p>
          <a:p>
            <a:pPr eaLnBrk="1" hangingPunct="1">
              <a:lnSpc>
                <a:spcPct val="80000"/>
              </a:lnSpc>
            </a:pPr>
            <a:r>
              <a:rPr lang="en-US" sz="2000" dirty="0" smtClean="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20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3297231568"/>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57200" y="1009650"/>
            <a:ext cx="8229600" cy="5273675"/>
          </a:xfrm>
          <a:prstGeom prst="rect">
            <a:avLst/>
          </a:prstGeom>
        </p:spPr>
        <p:txBody>
          <a:bodyPr/>
          <a:lstStyle/>
          <a:p>
            <a:pPr eaLnBrk="1" hangingPunct="1">
              <a:spcBef>
                <a:spcPct val="30000"/>
              </a:spcBef>
            </a:pPr>
            <a:r>
              <a:rPr lang="en-US" dirty="0" smtClean="0">
                <a:ea typeface="ＭＳ Ｐゴシック" pitchFamily="-106" charset="-128"/>
              </a:rPr>
              <a:t>Anti-Kickback Penalties: $25,000 plus time in jail – </a:t>
            </a:r>
            <a:r>
              <a:rPr lang="en-US" sz="2400" dirty="0" smtClean="0">
                <a:ea typeface="ＭＳ Ｐゴシック" pitchFamily="-106" charset="-128"/>
              </a:rPr>
              <a:t>Automatically excluded from Medicare &amp; Medicaid programs for 5 years</a:t>
            </a:r>
          </a:p>
          <a:p>
            <a:pPr eaLnBrk="1" hangingPunct="1">
              <a:spcBef>
                <a:spcPct val="30000"/>
              </a:spcBef>
              <a:buNone/>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Stark Law Penalties: $15,000 - $100,000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False Claims Penalties: $5,500-$11,000 per claim and treble (x3) claim damages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a:spcBef>
                <a:spcPct val="30000"/>
              </a:spcBef>
            </a:pPr>
            <a:r>
              <a:rPr lang="en-US" sz="2400" dirty="0" smtClean="0">
                <a:ea typeface="ＭＳ Ｐゴシック" pitchFamily="-106" charset="-128"/>
              </a:rPr>
              <a:t>Criminal Penalties: $25,000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19100"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1457970723"/>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09575" y="0"/>
            <a:ext cx="8229600" cy="939801"/>
          </a:xfrm>
        </p:spPr>
        <p:txBody>
          <a:bodyPr/>
          <a:lstStyle/>
          <a:p>
            <a:r>
              <a:rPr lang="en-US" smtClean="0">
                <a:ea typeface="ＭＳ Ｐゴシック" pitchFamily="-106" charset="-128"/>
              </a:rPr>
              <a:t>Direct Bill and Anti-Markup Laws</a:t>
            </a:r>
          </a:p>
        </p:txBody>
      </p:sp>
      <p:sp>
        <p:nvSpPr>
          <p:cNvPr id="39939"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Direct Billing: </a:t>
            </a:r>
          </a:p>
          <a:p>
            <a:pPr lvl="1"/>
            <a:r>
              <a:rPr lang="en-US" sz="2400" dirty="0" smtClean="0">
                <a:ea typeface="ＭＳ Ｐゴシック" pitchFamily="-106" charset="-128"/>
              </a:rPr>
              <a:t>Arizona, California, Connecticut, Massachusetts, Nevada, New Jersey, New York, Rhode Island, Louisiana, Ohio, South Carolina, Tennessee, Indiana, Iowa, Maryland, Montana, Kansas, Washington</a:t>
            </a:r>
          </a:p>
          <a:p>
            <a:endParaRPr lang="en-US" dirty="0" smtClean="0">
              <a:ea typeface="ＭＳ Ｐゴシック" pitchFamily="-106" charset="-128"/>
            </a:endParaRPr>
          </a:p>
          <a:p>
            <a:r>
              <a:rPr lang="en-US" dirty="0" err="1" smtClean="0">
                <a:ea typeface="ＭＳ Ｐゴシック" pitchFamily="-106" charset="-128"/>
              </a:rPr>
              <a:t>AntiMarkup</a:t>
            </a:r>
            <a:r>
              <a:rPr lang="en-US" dirty="0" smtClean="0">
                <a:ea typeface="ＭＳ Ｐゴシック" pitchFamily="-106" charset="-128"/>
              </a:rPr>
              <a:t>: </a:t>
            </a:r>
          </a:p>
          <a:p>
            <a:pPr lvl="1"/>
            <a:r>
              <a:rPr lang="en-US" sz="2400" dirty="0" smtClean="0">
                <a:ea typeface="ＭＳ Ｐゴシック" pitchFamily="-106" charset="-128"/>
              </a:rPr>
              <a:t>California, Florida, Michigan, Oregon, Utah, Washington</a:t>
            </a:r>
          </a:p>
        </p:txBody>
      </p:sp>
    </p:spTree>
    <p:extLst>
      <p:ext uri="{BB962C8B-B14F-4D97-AF65-F5344CB8AC3E}">
        <p14:creationId xmlns:p14="http://schemas.microsoft.com/office/powerpoint/2010/main" val="3735558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38150" y="0"/>
            <a:ext cx="8229600" cy="939801"/>
          </a:xfrm>
        </p:spPr>
        <p:txBody>
          <a:bodyPr/>
          <a:lstStyle/>
          <a:p>
            <a:r>
              <a:rPr lang="en-US" dirty="0" smtClean="0">
                <a:ea typeface="ＭＳ Ｐゴシック" pitchFamily="-106" charset="-128"/>
              </a:rPr>
              <a:t>Disclosure Laws</a:t>
            </a:r>
          </a:p>
        </p:txBody>
      </p:sp>
      <p:sp>
        <p:nvSpPr>
          <p:cNvPr id="40963"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Disclosure:</a:t>
            </a:r>
            <a:r>
              <a:rPr lang="en-US" b="1" dirty="0" smtClean="0">
                <a:ea typeface="ＭＳ Ｐゴシック" pitchFamily="-106" charset="-128"/>
              </a:rPr>
              <a:t> </a:t>
            </a:r>
          </a:p>
          <a:p>
            <a:pPr lvl="1"/>
            <a:r>
              <a:rPr lang="en-US" sz="2400" dirty="0" smtClean="0">
                <a:ea typeface="ＭＳ Ｐゴシック" pitchFamily="-106" charset="-128"/>
              </a:rPr>
              <a:t>Arizona, Connecticut, Delaware, Florida, Louisiana, Maine, Maryland, Nebraska, North Carolina, Ohio, Pennsylvania, Texas, Vermont, New Jersey, Tennessee, Utah</a:t>
            </a:r>
          </a:p>
          <a:p>
            <a:endParaRPr lang="en-US" dirty="0" smtClean="0">
              <a:ea typeface="ＭＳ Ｐゴシック" pitchFamily="-106" charset="-128"/>
            </a:endParaRPr>
          </a:p>
        </p:txBody>
      </p:sp>
    </p:spTree>
    <p:extLst>
      <p:ext uri="{BB962C8B-B14F-4D97-AF65-F5344CB8AC3E}">
        <p14:creationId xmlns:p14="http://schemas.microsoft.com/office/powerpoint/2010/main" val="2744300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2555897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315619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 y="228600"/>
            <a:ext cx="8229600" cy="939801"/>
          </a:xfrm>
        </p:spPr>
        <p:txBody>
          <a:bodyPr/>
          <a:lstStyle/>
          <a:p>
            <a:r>
              <a:rPr lang="en-US" dirty="0" smtClean="0"/>
              <a:t>Clinical Laboratory </a:t>
            </a:r>
            <a:br>
              <a:rPr lang="en-US" dirty="0" smtClean="0"/>
            </a:br>
            <a:r>
              <a:rPr lang="en-US" dirty="0" smtClean="0"/>
              <a:t>Improvement Amendments (CLIA)</a:t>
            </a:r>
            <a:endParaRPr lang="en-US" dirty="0"/>
          </a:p>
        </p:txBody>
      </p:sp>
      <p:sp>
        <p:nvSpPr>
          <p:cNvPr id="41987" name="Rectangle 3"/>
          <p:cNvSpPr>
            <a:spLocks noGrp="1" noChangeArrowheads="1"/>
          </p:cNvSpPr>
          <p:nvPr>
            <p:ph type="body" sz="quarter" idx="10"/>
          </p:nvPr>
        </p:nvSpPr>
        <p:spPr>
          <a:xfrm>
            <a:off x="438150" y="1114425"/>
            <a:ext cx="8229600" cy="4835525"/>
          </a:xfrm>
        </p:spPr>
        <p:txBody>
          <a:bodyPr/>
          <a:lstStyle/>
          <a:p>
            <a:pPr eaLnBrk="1" hangingPunct="1"/>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Mandate quality standards for all laboratories</a:t>
            </a:r>
          </a:p>
          <a:p>
            <a:pPr eaLnBrk="1" hangingPunct="1">
              <a:lnSpc>
                <a:spcPct val="90000"/>
              </a:lnSpc>
            </a:pPr>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Establishes the minimum requirements for all aspects of laboratory testing and services</a:t>
            </a:r>
          </a:p>
          <a:p>
            <a:pPr lvl="1" eaLnBrk="1" hangingPunct="1">
              <a:lnSpc>
                <a:spcPct val="90000"/>
              </a:lnSpc>
            </a:pPr>
            <a:r>
              <a:rPr lang="en-US" dirty="0" smtClean="0">
                <a:ea typeface="ＭＳ Ｐゴシック" pitchFamily="-106" charset="-128"/>
              </a:rPr>
              <a:t>Qualifications of laboratory personnel</a:t>
            </a:r>
          </a:p>
          <a:p>
            <a:pPr lvl="1" eaLnBrk="1" hangingPunct="1">
              <a:lnSpc>
                <a:spcPct val="90000"/>
              </a:lnSpc>
            </a:pPr>
            <a:r>
              <a:rPr lang="en-US" dirty="0" smtClean="0">
                <a:ea typeface="ＭＳ Ｐゴシック" pitchFamily="-106" charset="-128"/>
              </a:rPr>
              <a:t>QC requirements</a:t>
            </a:r>
          </a:p>
          <a:p>
            <a:pPr lvl="1" eaLnBrk="1" hangingPunct="1">
              <a:lnSpc>
                <a:spcPct val="90000"/>
              </a:lnSpc>
            </a:pPr>
            <a:r>
              <a:rPr lang="en-US" dirty="0" smtClean="0">
                <a:ea typeface="ＭＳ Ｐゴシック" pitchFamily="-106" charset="-128"/>
              </a:rPr>
              <a:t>Reporting requirements</a:t>
            </a:r>
          </a:p>
          <a:p>
            <a:pPr lvl="1" eaLnBrk="1" hangingPunct="1">
              <a:lnSpc>
                <a:spcPct val="90000"/>
              </a:lnSpc>
            </a:pPr>
            <a:r>
              <a:rPr lang="en-US" dirty="0" smtClean="0">
                <a:ea typeface="ＭＳ Ｐゴシック" pitchFamily="-106" charset="-128"/>
              </a:rPr>
              <a:t>QA measures</a:t>
            </a:r>
          </a:p>
        </p:txBody>
      </p:sp>
    </p:spTree>
    <p:extLst>
      <p:ext uri="{BB962C8B-B14F-4D97-AF65-F5344CB8AC3E}">
        <p14:creationId xmlns:p14="http://schemas.microsoft.com/office/powerpoint/2010/main" val="3824827317"/>
      </p:ext>
    </p:extLst>
  </p:cSld>
  <p:clrMapOvr>
    <a:masterClrMapping/>
  </p:clrMapOvr>
  <p:transition advTm="3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norm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695188392"/>
      </p:ext>
    </p:extLst>
  </p:cSld>
  <p:clrMapOvr>
    <a:masterClrMapping/>
  </p:clrMapOvr>
  <p:transition advTm="84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smtClean="0">
                <a:ea typeface="ＭＳ Ｐゴシック" pitchFamily="-106" charset="-128"/>
              </a:rPr>
              <a:t>vs. </a:t>
            </a:r>
            <a:r>
              <a:rPr lang="en-US" dirty="0">
                <a:ea typeface="ＭＳ Ｐゴシック" pitchFamily="-106" charset="-128"/>
              </a:rPr>
              <a:t>Business Associate</a:t>
            </a:r>
          </a:p>
          <a:p>
            <a:r>
              <a:rPr lang="en-US" dirty="0">
                <a:ea typeface="ＭＳ Ｐゴシック" pitchFamily="-106" charset="-128"/>
              </a:rPr>
              <a:t>Identity Theft</a:t>
            </a:r>
          </a:p>
          <a:p>
            <a:r>
              <a:rPr lang="en-US" dirty="0">
                <a:ea typeface="ＭＳ Ｐゴシック" pitchFamily="-106" charset="-128"/>
              </a:rPr>
              <a:t>Privacy Officer</a:t>
            </a:r>
            <a:r>
              <a:rPr lang="en-US" dirty="0" smtClean="0">
                <a:ea typeface="ＭＳ Ｐゴシック" pitchFamily="-106" charset="-128"/>
              </a:rPr>
              <a:t>: Bruce Hauser</a:t>
            </a:r>
          </a:p>
          <a:p>
            <a:r>
              <a:rPr lang="en-US" dirty="0">
                <a:ea typeface="ＭＳ Ｐゴシック" pitchFamily="-106" charset="-128"/>
              </a:rPr>
              <a:t>Security Officer</a:t>
            </a:r>
            <a:r>
              <a:rPr lang="en-US" dirty="0" smtClean="0">
                <a:ea typeface="ＭＳ Ｐゴシック" pitchFamily="-106" charset="-128"/>
              </a:rPr>
              <a:t>: Aria </a:t>
            </a:r>
            <a:r>
              <a:rPr lang="en-US" dirty="0" err="1" smtClean="0">
                <a:ea typeface="ＭＳ Ｐゴシック" pitchFamily="-106" charset="-128"/>
              </a:rPr>
              <a:t>Esmaeili</a:t>
            </a:r>
            <a:endParaRPr lang="en-US" dirty="0" smtClean="0">
              <a:ea typeface="ＭＳ Ｐゴシック" pitchFamily="-106" charset="-128"/>
            </a:endParaRP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p:txBody>
      </p:sp>
      <p:sp>
        <p:nvSpPr>
          <p:cNvPr id="8" name="Title 7"/>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1123583112"/>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t>Chief Executive </a:t>
              </a:r>
              <a:r>
                <a:rPr lang="en-US" dirty="0" smtClean="0"/>
                <a:t>Officer</a:t>
              </a:r>
            </a:p>
            <a:p>
              <a:pPr algn="ctr"/>
              <a:r>
                <a:rPr lang="en-US" dirty="0" smtClean="0"/>
                <a:t>Mark McDonough</a:t>
              </a:r>
              <a:endParaRPr lang="en-US" dirty="0"/>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t>Compliance</a:t>
              </a:r>
            </a:p>
            <a:p>
              <a:pPr algn="ctr"/>
              <a:r>
                <a:rPr lang="en-US" dirty="0" smtClean="0"/>
                <a:t>Officer</a:t>
              </a:r>
            </a:p>
            <a:p>
              <a:pPr algn="ctr"/>
              <a:r>
                <a:rPr lang="en-US" dirty="0" smtClean="0"/>
                <a:t>Bruce Hauser</a:t>
              </a:r>
              <a:endParaRPr lang="en-US" dirty="0"/>
            </a:p>
          </p:txBody>
        </p:sp>
      </p:grpSp>
    </p:spTree>
    <p:extLst>
      <p:ext uri="{BB962C8B-B14F-4D97-AF65-F5344CB8AC3E}">
        <p14:creationId xmlns:p14="http://schemas.microsoft.com/office/powerpoint/2010/main" val="4079586982"/>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sz="quarter" idx="10"/>
          </p:nvPr>
        </p:nvSpPr>
        <p:spPr>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buNone/>
            </a:pPr>
            <a:endParaRPr lang="en-US" sz="12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Environmental Laws	</a:t>
            </a:r>
            <a:endParaRPr lang="en-US" dirty="0"/>
          </a:p>
        </p:txBody>
      </p:sp>
    </p:spTree>
    <p:extLst>
      <p:ext uri="{BB962C8B-B14F-4D97-AF65-F5344CB8AC3E}">
        <p14:creationId xmlns:p14="http://schemas.microsoft.com/office/powerpoint/2010/main" val="1106116252"/>
      </p:ext>
    </p:extLst>
  </p:cSld>
  <p:clrMapOvr>
    <a:masterClrMapping/>
  </p:clrMapOvr>
  <p:transition advTm="48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sz="quarter" idx="10"/>
          </p:nvPr>
        </p:nvSpPr>
        <p:spPr>
          <a:prstGeom prst="rect">
            <a:avLst/>
          </a:prstGeom>
        </p:spPr>
        <p:txBody>
          <a:bodyPr>
            <a:normAutofit/>
          </a:bodyPr>
          <a:lstStyle/>
          <a:p>
            <a:pPr eaLnBrk="1" hangingPunct="1">
              <a:lnSpc>
                <a:spcPct val="85000"/>
              </a:lnSpc>
            </a:pPr>
            <a:r>
              <a:rPr lang="en-US" dirty="0" smtClean="0">
                <a:ea typeface="ＭＳ Ｐゴシック" pitchFamily="-106" charset="-128"/>
              </a:rPr>
              <a:t>Abide by the Code of Conduct</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Understand the key laws, rules, regulations and policies that apply to your job</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When in doubt, ask questions</a:t>
            </a:r>
          </a:p>
          <a:p>
            <a:pPr lvl="1" eaLnBrk="1" hangingPunct="1">
              <a:lnSpc>
                <a:spcPct val="85000"/>
              </a:lnSpc>
            </a:pPr>
            <a:r>
              <a:rPr lang="en-US" sz="2400" i="1" dirty="0" smtClean="0">
                <a:ea typeface="ＭＳ Ｐゴシック" pitchFamily="-106" charset="-128"/>
              </a:rPr>
              <a:t>Do I have all the facts?</a:t>
            </a:r>
          </a:p>
          <a:p>
            <a:pPr lvl="1" eaLnBrk="1" hangingPunct="1">
              <a:lnSpc>
                <a:spcPct val="85000"/>
              </a:lnSpc>
            </a:pPr>
            <a:r>
              <a:rPr lang="en-US" sz="2400" i="1"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191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2423565092"/>
      </p:ext>
    </p:extLst>
  </p:cSld>
  <p:clrMapOvr>
    <a:masterClrMapping/>
  </p:clrMapOvr>
  <p:transition advTm="14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quarter" idx="10"/>
          </p:nvPr>
        </p:nvSpPr>
        <p:spPr>
          <a:xfrm>
            <a:off x="390525" y="1143000"/>
            <a:ext cx="8229600" cy="4835525"/>
          </a:xfrm>
          <a:prstGeom prst="rect">
            <a:avLst/>
          </a:prstGeom>
        </p:spPr>
        <p:txBody>
          <a:bodyPr>
            <a:normAutofit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 – </a:t>
            </a:r>
            <a:r>
              <a:rPr lang="en-US" sz="2400" smtClean="0">
                <a:ea typeface="ＭＳ Ｐゴシック" pitchFamily="-106" charset="-128"/>
              </a:rPr>
              <a:t>Bruce Hauser</a:t>
            </a:r>
            <a:endParaRPr lang="en-US" sz="2400" dirty="0" smtClean="0">
              <a:ea typeface="ＭＳ Ｐゴシック" pitchFamily="-106" charset="-128"/>
            </a:endParaRPr>
          </a:p>
          <a:p>
            <a:pPr lvl="1" eaLnBrk="1" hangingPunct="1"/>
            <a:r>
              <a:rPr lang="en-US" sz="2400" dirty="0" smtClean="0">
                <a:ea typeface="ＭＳ Ｐゴシック" pitchFamily="-106" charset="-128"/>
              </a:rPr>
              <a:t>Hotline number – 800-398-1496 </a:t>
            </a:r>
          </a:p>
          <a:p>
            <a:pPr lvl="1" eaLnBrk="1" hangingPunct="1"/>
            <a:r>
              <a:rPr lang="en-US" sz="2400" dirty="0" smtClean="0">
                <a:ea typeface="ＭＳ Ｐゴシック" pitchFamily="-106" charset="-128"/>
              </a:rPr>
              <a:t>Online reporting-</a:t>
            </a:r>
            <a:r>
              <a:rPr lang="en-US" sz="2000" dirty="0" smtClean="0">
                <a:ea typeface="ＭＳ Ｐゴシック" pitchFamily="-106" charset="-128"/>
              </a:rPr>
              <a:t>reports@lighthouse-services.com </a:t>
            </a:r>
            <a:endParaRPr lang="en-US" sz="20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24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2800" dirty="0" smtClean="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	</a:t>
            </a:r>
            <a:endParaRPr lang="en-US" dirty="0"/>
          </a:p>
        </p:txBody>
      </p:sp>
    </p:spTree>
    <p:extLst>
      <p:ext uri="{BB962C8B-B14F-4D97-AF65-F5344CB8AC3E}">
        <p14:creationId xmlns:p14="http://schemas.microsoft.com/office/powerpoint/2010/main" val="973993770"/>
      </p:ext>
    </p:extLst>
  </p:cSld>
  <p:clrMapOvr>
    <a:masterClrMapping/>
  </p:clrMapOvr>
  <p:transition advTm="16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19100" y="180975"/>
            <a:ext cx="8229600"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4275" name="Content Placeholder 2"/>
          <p:cNvSpPr>
            <a:spLocks noGrp="1"/>
          </p:cNvSpPr>
          <p:nvPr>
            <p:ph idx="4294967295"/>
          </p:nvPr>
        </p:nvSpPr>
        <p:spPr>
          <a:xfrm>
            <a:off x="400050" y="1371600"/>
            <a:ext cx="8229600" cy="4525963"/>
          </a:xfrm>
          <a:prstGeom prst="rect">
            <a:avLst/>
          </a:prstGeom>
        </p:spPr>
        <p:txBody>
          <a:bodyPr>
            <a:normAutofit/>
          </a:bodyPr>
          <a:lstStyle/>
          <a:p>
            <a:r>
              <a:rPr lang="en-US" dirty="0" smtClean="0">
                <a:ea typeface="ＭＳ Ｐゴシック" pitchFamily="-106" charset="-128"/>
              </a:rPr>
              <a:t>If you are contacted by an agent/investigator of a state or federal agency, do the following:</a:t>
            </a:r>
          </a:p>
          <a:p>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Notify the Compliance Officer or member of management about the visit as soon as possible and follow their directions</a:t>
            </a: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3176266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41194" y="142875"/>
            <a:ext cx="8297981"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5299" name="Content Placeholder 2"/>
          <p:cNvSpPr>
            <a:spLocks noGrp="1"/>
          </p:cNvSpPr>
          <p:nvPr>
            <p:ph idx="4294967295"/>
          </p:nvPr>
        </p:nvSpPr>
        <p:spPr>
          <a:xfrm>
            <a:off x="419100" y="1285875"/>
            <a:ext cx="8229600" cy="4525963"/>
          </a:xfrm>
          <a:prstGeom prst="rect">
            <a:avLst/>
          </a:prstGeom>
        </p:spPr>
        <p:txBody>
          <a:bodyPr/>
          <a:lstStyle/>
          <a:p>
            <a:r>
              <a:rPr lang="en-US" dirty="0" smtClean="0">
                <a:ea typeface="ＭＳ Ｐゴシック" pitchFamily="-106" charset="-128"/>
              </a:rPr>
              <a:t>If you are approached by someone who wants to serve a subpoena on CombiMatrix or receive a subpoena in the mail, do the following:</a:t>
            </a:r>
          </a:p>
          <a:p>
            <a:pPr>
              <a:buNone/>
            </a:pPr>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707654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09575" y="0"/>
            <a:ext cx="8229600" cy="939801"/>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6323" name="Content Placeholder 2"/>
          <p:cNvSpPr>
            <a:spLocks noGrp="1"/>
          </p:cNvSpPr>
          <p:nvPr>
            <p:ph idx="4294967295"/>
          </p:nvPr>
        </p:nvSpPr>
        <p:spPr>
          <a:xfrm>
            <a:off x="381000" y="971550"/>
            <a:ext cx="8229600" cy="4525963"/>
          </a:xfrm>
          <a:prstGeom prst="rect">
            <a:avLst/>
          </a:prstGeom>
        </p:spPr>
        <p:txBody>
          <a:bodyPr>
            <a:normAutofit fontScale="92500"/>
          </a:bodyPr>
          <a:lstStyle/>
          <a:p>
            <a:r>
              <a:rPr lang="en-US" dirty="0" smtClean="0">
                <a:ea typeface="ＭＳ Ｐゴシック" pitchFamily="-106" charset="-128"/>
              </a:rPr>
              <a:t>If a law enforcement officer attempts to serve a search warrant, do the following:</a:t>
            </a:r>
          </a:p>
          <a:p>
            <a:pPr lvl="1">
              <a:buFont typeface="Wingdings" pitchFamily="-106" charset="2"/>
              <a:buChar char="Ø"/>
            </a:pPr>
            <a:r>
              <a:rPr lang="en-US" sz="2200" dirty="0" smtClean="0">
                <a:ea typeface="ＭＳ Ｐゴシック" pitchFamily="-106" charset="-128"/>
              </a:rPr>
              <a:t>Do not sign a form acknowledging your consent to the search;</a:t>
            </a:r>
          </a:p>
          <a:p>
            <a:pPr lvl="1">
              <a:buFont typeface="Wingdings" pitchFamily="-106" charset="2"/>
              <a:buChar char="Ø"/>
            </a:pPr>
            <a:r>
              <a:rPr lang="en-US" sz="2200" dirty="0" smtClean="0">
                <a:ea typeface="ＭＳ Ｐゴシック" pitchFamily="-106" charset="-128"/>
              </a:rPr>
              <a:t>Obtain the officer’s identification and contact the Compliance Officer or member of management and ask for a copy of the affidavit supporting the warrant;</a:t>
            </a:r>
            <a:r>
              <a:rPr lang="en-US" sz="2200" dirty="0">
                <a:ea typeface="ＭＳ Ｐゴシック" pitchFamily="-106" charset="-128"/>
              </a:rPr>
              <a:t> </a:t>
            </a:r>
            <a:endParaRPr lang="en-US" sz="2200" dirty="0" smtClean="0">
              <a:ea typeface="ＭＳ Ｐゴシック" pitchFamily="-106" charset="-128"/>
            </a:endParaRPr>
          </a:p>
          <a:p>
            <a:pPr lvl="1">
              <a:buFont typeface="Wingdings" pitchFamily="-106" charset="2"/>
              <a:buChar char="Ø"/>
            </a:pPr>
            <a:r>
              <a:rPr lang="en-US" sz="2200" dirty="0" smtClean="0">
                <a:ea typeface="ＭＳ Ｐゴシック" pitchFamily="-106" charset="-128"/>
              </a:rPr>
              <a:t>Do </a:t>
            </a:r>
            <a:r>
              <a:rPr lang="en-US" sz="2200" dirty="0">
                <a:ea typeface="ＭＳ Ｐゴシック" pitchFamily="-106" charset="-128"/>
              </a:rPr>
              <a:t>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277203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type="body" sz="quarter" idx="10"/>
          </p:nvPr>
        </p:nvSpPr>
        <p:spPr>
          <a:prstGeom prst="rect">
            <a:avLst/>
          </a:prstGeom>
        </p:spPr>
        <p:txBody>
          <a:bodyPr/>
          <a:lstStyle/>
          <a:p>
            <a:pPr eaLnBrk="1" hangingPunct="1"/>
            <a:r>
              <a:rPr lang="en-US" smtClean="0">
                <a:ea typeface="ＭＳ Ｐゴシック" pitchFamily="-106" charset="-128"/>
              </a:rPr>
              <a:t>Make a call first</a:t>
            </a:r>
          </a:p>
          <a:p>
            <a:pPr eaLnBrk="1" hangingPunct="1"/>
            <a:r>
              <a:rPr lang="en-US" smtClean="0">
                <a:ea typeface="ＭＳ Ｐゴシック" pitchFamily="-106" charset="-128"/>
              </a:rPr>
              <a:t>Be simple and direct</a:t>
            </a:r>
          </a:p>
          <a:p>
            <a:pPr eaLnBrk="1" hangingPunct="1"/>
            <a:r>
              <a:rPr lang="en-US" smtClean="0">
                <a:ea typeface="ＭＳ Ｐゴシック" pitchFamily="-106" charset="-128"/>
              </a:rPr>
              <a:t>Write and let it sit</a:t>
            </a:r>
          </a:p>
          <a:p>
            <a:pPr eaLnBrk="1" hangingPunct="1"/>
            <a:r>
              <a:rPr lang="en-US" smtClean="0">
                <a:ea typeface="ＭＳ Ｐゴシック" pitchFamily="-106" charset="-128"/>
              </a:rPr>
              <a:t>Read as if you are the recipient of your email</a:t>
            </a:r>
          </a:p>
          <a:p>
            <a:pPr eaLnBrk="1" hangingPunct="1"/>
            <a:r>
              <a:rPr lang="en-US" smtClean="0">
                <a:ea typeface="ＭＳ Ｐゴシック" pitchFamily="-106" charset="-128"/>
              </a:rPr>
              <a:t>Limit persons copied</a:t>
            </a:r>
          </a:p>
        </p:txBody>
      </p:sp>
      <p:sp>
        <p:nvSpPr>
          <p:cNvPr id="4" name="Title 3"/>
          <p:cNvSpPr>
            <a:spLocks noGrp="1"/>
          </p:cNvSpPr>
          <p:nvPr>
            <p:ph type="title"/>
          </p:nvPr>
        </p:nvSpPr>
        <p:spPr>
          <a:xfrm>
            <a:off x="447675" y="0"/>
            <a:ext cx="8229600" cy="939801"/>
          </a:xfrm>
        </p:spPr>
        <p:txBody>
          <a:bodyPr/>
          <a:lstStyle/>
          <a:p>
            <a:r>
              <a:rPr lang="en-US" dirty="0" smtClean="0"/>
              <a:t>Emails</a:t>
            </a:r>
            <a:endParaRPr lang="en-US" dirty="0"/>
          </a:p>
        </p:txBody>
      </p:sp>
    </p:spTree>
    <p:extLst>
      <p:ext uri="{BB962C8B-B14F-4D97-AF65-F5344CB8AC3E}">
        <p14:creationId xmlns:p14="http://schemas.microsoft.com/office/powerpoint/2010/main" val="617996489"/>
      </p:ext>
    </p:extLst>
  </p:cSld>
  <p:clrMapOvr>
    <a:masterClrMapping/>
  </p:clrMapOvr>
  <p:transition advTm="15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sz="quarter" idx="10"/>
          </p:nvPr>
        </p:nvSpPr>
        <p:spPr>
          <a:prstGeom prst="rect">
            <a:avLst/>
          </a:prstGeom>
        </p:spPr>
        <p:txBody>
          <a:bodyPr/>
          <a:lstStyle/>
          <a:p>
            <a:pPr eaLnBrk="1" hangingPunct="1"/>
            <a:r>
              <a:rPr lang="en-US" sz="2800" smtClean="0">
                <a:ea typeface="ＭＳ Ｐゴシック" pitchFamily="-106" charset="-128"/>
              </a:rPr>
              <a:t>“This is a major Compliance issue that needs to be fixed.”</a:t>
            </a:r>
          </a:p>
          <a:p>
            <a:pPr eaLnBrk="1" hangingPunct="1"/>
            <a:r>
              <a:rPr lang="en-US" sz="2800" smtClean="0">
                <a:ea typeface="ＭＳ Ｐゴシック" pitchFamily="-106" charset="-128"/>
              </a:rPr>
              <a:t>“The client thinks his family’s lab work should be completed at no charge.”</a:t>
            </a:r>
          </a:p>
          <a:p>
            <a:pPr eaLnBrk="1" hangingPunct="1"/>
            <a:r>
              <a:rPr lang="en-US" sz="2800" smtClean="0">
                <a:ea typeface="ＭＳ Ｐゴシック" pitchFamily="-106" charset="-128"/>
              </a:rPr>
              <a:t>“I think this may be a serious legal problem for the company.”</a:t>
            </a:r>
          </a:p>
          <a:p>
            <a:pPr eaLnBrk="1" hangingPunct="1">
              <a:buFont typeface="Wingdings" pitchFamily="-106" charset="2"/>
              <a:buNone/>
            </a:pPr>
            <a:r>
              <a:rPr lang="en-US" sz="2800" smtClean="0">
                <a:ea typeface="ＭＳ Ｐゴシック" pitchFamily="-106" charset="-128"/>
              </a:rPr>
              <a:t> </a:t>
            </a: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p:txBody>
      </p:sp>
      <p:sp>
        <p:nvSpPr>
          <p:cNvPr id="60420" name="Slide Number Placeholder 5"/>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2726DBAE-F777-4653-87E9-6040C981FF4C}" type="slidenum">
              <a:rPr lang="en-US"/>
              <a:pPr/>
              <a:t>27</a:t>
            </a:fld>
            <a:endParaRPr lang="en-US"/>
          </a:p>
        </p:txBody>
      </p:sp>
      <p:sp>
        <p:nvSpPr>
          <p:cNvPr id="5" name="Title 4"/>
          <p:cNvSpPr>
            <a:spLocks noGrp="1"/>
          </p:cNvSpPr>
          <p:nvPr>
            <p:ph type="title"/>
          </p:nvPr>
        </p:nvSpPr>
        <p:spPr>
          <a:xfrm>
            <a:off x="438150" y="0"/>
            <a:ext cx="8229600" cy="939801"/>
          </a:xfrm>
        </p:spPr>
        <p:txBody>
          <a:bodyPr/>
          <a:lstStyle/>
          <a:p>
            <a:r>
              <a:rPr lang="en-US" dirty="0" smtClean="0"/>
              <a:t>Offensive Emails</a:t>
            </a:r>
            <a:endParaRPr lang="en-US" dirty="0"/>
          </a:p>
        </p:txBody>
      </p:sp>
    </p:spTree>
    <p:extLst>
      <p:ext uri="{BB962C8B-B14F-4D97-AF65-F5344CB8AC3E}">
        <p14:creationId xmlns:p14="http://schemas.microsoft.com/office/powerpoint/2010/main" val="1986287817"/>
      </p:ext>
    </p:extLst>
  </p:cSld>
  <p:clrMapOvr>
    <a:masterClrMapping/>
  </p:clrMapOvr>
  <p:transition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Conduct Business with Integrity, Honesty</a:t>
            </a:r>
            <a:br>
              <a:rPr lang="en-US" dirty="0" smtClean="0"/>
            </a:br>
            <a:r>
              <a:rPr lang="en-US" dirty="0" smtClean="0"/>
              <a:t>and Within the Law</a:t>
            </a:r>
            <a:endParaRPr lang="en-US" dirty="0"/>
          </a:p>
        </p:txBody>
      </p:sp>
      <p:pic>
        <p:nvPicPr>
          <p:cNvPr id="62467" name="Picture 3" descr="Ethics"/>
          <p:cNvPicPr>
            <a:picLocks noGrp="1" noChangeAspect="1" noChangeArrowheads="1"/>
          </p:cNvPicPr>
          <p:nvPr>
            <p:ph idx="4294967295"/>
          </p:nvPr>
        </p:nvPicPr>
        <p:blipFill>
          <a:blip r:embed="rId3" cstate="print"/>
          <a:srcRect/>
          <a:stretch>
            <a:fillRect/>
          </a:stretch>
        </p:blipFill>
        <p:spPr>
          <a:xfrm>
            <a:off x="2895600" y="1885950"/>
            <a:ext cx="3257550" cy="3562350"/>
          </a:xfrm>
          <a:prstGeom prst="rect">
            <a:avLst/>
          </a:prstGeom>
          <a:solidFill>
            <a:schemeClr val="accent1"/>
          </a:solidFill>
        </p:spPr>
      </p:pic>
    </p:spTree>
    <p:extLst>
      <p:ext uri="{BB962C8B-B14F-4D97-AF65-F5344CB8AC3E}">
        <p14:creationId xmlns:p14="http://schemas.microsoft.com/office/powerpoint/2010/main" val="2159783837"/>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Officer—Bruce Hauser</a:t>
            </a: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949-255-1591</a:t>
            </a:r>
          </a:p>
          <a:p>
            <a:pPr marL="228600" indent="-228600" eaLnBrk="1" hangingPunct="1">
              <a:lnSpc>
                <a:spcPct val="80000"/>
              </a:lnSpc>
            </a:pPr>
            <a:r>
              <a:rPr lang="en-US" sz="3200" dirty="0" smtClean="0">
                <a:ea typeface="ＭＳ Ｐゴシック" pitchFamily="-106" charset="-128"/>
              </a:rPr>
              <a:t>Email: 	Bhauser@combimatrix.com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45629914"/>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28725"/>
            <a:ext cx="8926513" cy="4114800"/>
          </a:xfrm>
        </p:spPr>
        <p:txBody>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7" name="Title 6"/>
          <p:cNvSpPr>
            <a:spLocks noGrp="1"/>
          </p:cNvSpPr>
          <p:nvPr>
            <p:ph type="title"/>
          </p:nvPr>
        </p:nvSpPr>
        <p:spPr>
          <a:xfrm>
            <a:off x="400050"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2406178247"/>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3200" dirty="0" smtClean="0">
                <a:ea typeface="ＭＳ Ｐゴシック" pitchFamily="-106" charset="-128"/>
              </a:rPr>
              <a:t>Written Code of Conduct, policies, procedures</a:t>
            </a:r>
          </a:p>
          <a:p>
            <a:pPr eaLnBrk="1" hangingPunct="1"/>
            <a:r>
              <a:rPr lang="en-US" sz="3200" dirty="0" smtClean="0">
                <a:ea typeface="ＭＳ Ｐゴシック" pitchFamily="-106" charset="-128"/>
              </a:rPr>
              <a:t>Knowledge of applicable laws</a:t>
            </a:r>
          </a:p>
          <a:p>
            <a:pPr eaLnBrk="1" hangingPunct="1"/>
            <a:r>
              <a:rPr lang="en-US" sz="3200" dirty="0" smtClean="0">
                <a:ea typeface="ＭＳ Ｐゴシック" pitchFamily="-106" charset="-128"/>
              </a:rPr>
              <a:t>Education and training</a:t>
            </a:r>
          </a:p>
          <a:p>
            <a:pPr eaLnBrk="1" hangingPunct="1"/>
            <a:r>
              <a:rPr lang="en-US" sz="3200" dirty="0" smtClean="0">
                <a:ea typeface="ＭＳ Ｐゴシック" pitchFamily="-106" charset="-128"/>
              </a:rPr>
              <a:t>Established Process for receiving, responding to, and resolving complaints </a:t>
            </a:r>
          </a:p>
          <a:p>
            <a:pPr eaLnBrk="1" hangingPunct="1"/>
            <a:r>
              <a:rPr lang="en-US" sz="3200" dirty="0" smtClean="0">
                <a:ea typeface="ＭＳ Ｐゴシック" pitchFamily="-106" charset="-128"/>
              </a:rPr>
              <a:t>Protect complainants</a:t>
            </a:r>
          </a:p>
          <a:p>
            <a:pPr eaLnBrk="1" hangingPunct="1"/>
            <a:r>
              <a:rPr lang="en-US" sz="3200" dirty="0" smtClean="0">
                <a:ea typeface="ＭＳ Ｐゴシック" pitchFamily="-106" charset="-128"/>
              </a:rPr>
              <a:t>Measuring program’s effectiveness</a:t>
            </a:r>
          </a:p>
        </p:txBody>
      </p:sp>
      <p:sp>
        <p:nvSpPr>
          <p:cNvPr id="6" name="Title 5"/>
          <p:cNvSpPr>
            <a:spLocks noGrp="1"/>
          </p:cNvSpPr>
          <p:nvPr>
            <p:ph type="title"/>
          </p:nvPr>
        </p:nvSpPr>
        <p:spPr>
          <a:xfrm>
            <a:off x="457200" y="303212"/>
            <a:ext cx="8229600" cy="939801"/>
          </a:xfrm>
        </p:spPr>
        <p:txBody>
          <a:bodyPr/>
          <a:lstStyle/>
          <a:p>
            <a:r>
              <a:rPr lang="en-US" dirty="0" smtClean="0"/>
              <a:t>Components of an Effective Compliance </a:t>
            </a:r>
            <a:br>
              <a:rPr lang="en-US" dirty="0" smtClean="0"/>
            </a:br>
            <a:r>
              <a:rPr lang="en-US" dirty="0" smtClean="0"/>
              <a:t>Program</a:t>
            </a:r>
            <a:endParaRPr lang="en-US" dirty="0"/>
          </a:p>
        </p:txBody>
      </p:sp>
    </p:spTree>
    <p:extLst>
      <p:ext uri="{BB962C8B-B14F-4D97-AF65-F5344CB8AC3E}">
        <p14:creationId xmlns:p14="http://schemas.microsoft.com/office/powerpoint/2010/main" val="2866918375"/>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r>
            <a:r>
              <a:rPr lang="en-US" sz="3200" smtClean="0">
                <a:ea typeface="ＭＳ Ｐゴシック" pitchFamily="-106" charset="-128"/>
              </a:rPr>
              <a:t>at </a:t>
            </a:r>
            <a:r>
              <a:rPr lang="en-US" sz="3200" u="sng">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r>
              <a:rPr lang="en-US" sz="3200" dirty="0" smtClean="0">
                <a:ea typeface="ＭＳ Ｐゴシック" pitchFamily="-106" charset="-128"/>
              </a:rPr>
              <a:t>Compliance Manual—Available at Company’s Intranet site</a:t>
            </a:r>
          </a:p>
          <a:p>
            <a:r>
              <a:rPr lang="en-US" sz="3200" dirty="0" smtClean="0">
                <a:ea typeface="ＭＳ Ｐゴシック" pitchFamily="-106" charset="-128"/>
              </a:rPr>
              <a:t>Employee Handbook</a:t>
            </a:r>
          </a:p>
        </p:txBody>
      </p:sp>
      <p:sp>
        <p:nvSpPr>
          <p:cNvPr id="4" name="Title 3"/>
          <p:cNvSpPr>
            <a:spLocks noGrp="1"/>
          </p:cNvSpPr>
          <p:nvPr>
            <p:ph type="title"/>
          </p:nvPr>
        </p:nvSpPr>
        <p:spPr>
          <a:xfrm>
            <a:off x="304800" y="0"/>
            <a:ext cx="8229600" cy="939801"/>
          </a:xfrm>
        </p:spPr>
        <p:txBody>
          <a:bodyPr/>
          <a:lstStyle/>
          <a:p>
            <a:r>
              <a:rPr lang="en-US" dirty="0" smtClean="0"/>
              <a:t>Other Documents</a:t>
            </a:r>
            <a:endParaRPr lang="en-US" dirty="0"/>
          </a:p>
        </p:txBody>
      </p:sp>
    </p:spTree>
    <p:extLst>
      <p:ext uri="{BB962C8B-B14F-4D97-AF65-F5344CB8AC3E}">
        <p14:creationId xmlns:p14="http://schemas.microsoft.com/office/powerpoint/2010/main" val="2057193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180975" y="962025"/>
            <a:ext cx="8763000" cy="4530725"/>
          </a:xfrm>
          <a:prstGeom prst="rect">
            <a:avLst/>
          </a:prstGeom>
        </p:spPr>
        <p:txBody>
          <a:bodyPr>
            <a:normAutofit lnSpcReduction="10000"/>
          </a:bodyPr>
          <a:lstStyle/>
          <a:p>
            <a:pPr lvl="1" eaLnBrk="1" hangingPunct="1">
              <a:lnSpc>
                <a:spcPct val="90000"/>
              </a:lnSpc>
            </a:pPr>
            <a:r>
              <a:rPr lang="en-US" sz="3200" dirty="0" smtClean="0">
                <a:ea typeface="ＭＳ Ｐゴシック" pitchFamily="-106" charset="-128"/>
              </a:rPr>
              <a:t>Fraud and Abuse Laws</a:t>
            </a:r>
          </a:p>
          <a:p>
            <a:pPr lvl="2" eaLnBrk="1" hangingPunct="1">
              <a:lnSpc>
                <a:spcPct val="90000"/>
              </a:lnSpc>
            </a:pPr>
            <a:r>
              <a:rPr lang="en-US" sz="3200" dirty="0" smtClean="0">
                <a:ea typeface="ＭＳ Ｐゴシック" pitchFamily="-106" charset="-128"/>
              </a:rPr>
              <a:t>Anti-Kickback Statute</a:t>
            </a:r>
          </a:p>
          <a:p>
            <a:pPr lvl="2" eaLnBrk="1" hangingPunct="1">
              <a:lnSpc>
                <a:spcPct val="90000"/>
              </a:lnSpc>
            </a:pPr>
            <a:r>
              <a:rPr lang="en-US" sz="3200" dirty="0" smtClean="0">
                <a:ea typeface="ＭＳ Ｐゴシック" pitchFamily="-106" charset="-128"/>
              </a:rPr>
              <a:t>Stark Law</a:t>
            </a:r>
          </a:p>
          <a:p>
            <a:pPr lvl="2" eaLnBrk="1" hangingPunct="1">
              <a:lnSpc>
                <a:spcPct val="90000"/>
              </a:lnSpc>
            </a:pPr>
            <a:r>
              <a:rPr lang="en-US" sz="3200" dirty="0" smtClean="0">
                <a:ea typeface="ＭＳ Ｐゴシック" pitchFamily="-106" charset="-128"/>
              </a:rPr>
              <a:t>False Claims Act</a:t>
            </a:r>
          </a:p>
          <a:p>
            <a:pPr lvl="1" eaLnBrk="1" hangingPunct="1">
              <a:lnSpc>
                <a:spcPct val="90000"/>
              </a:lnSpc>
            </a:pPr>
            <a:r>
              <a:rPr lang="en-US" sz="3200" dirty="0" smtClean="0">
                <a:ea typeface="ＭＳ Ｐゴシック" pitchFamily="-106" charset="-128"/>
              </a:rPr>
              <a:t>Clinical Laboratory Improvement Amendments (CLIA) and similar state laws</a:t>
            </a:r>
          </a:p>
          <a:p>
            <a:pPr lvl="1" eaLnBrk="1" hangingPunct="1">
              <a:lnSpc>
                <a:spcPct val="90000"/>
              </a:lnSpc>
            </a:pPr>
            <a:r>
              <a:rPr lang="en-US" sz="3200" dirty="0" smtClean="0">
                <a:ea typeface="ＭＳ Ｐゴシック" pitchFamily="-106" charset="-128"/>
              </a:rPr>
              <a:t>Health Insurance Portability and Accountability Act (HIPAA)</a:t>
            </a:r>
          </a:p>
          <a:p>
            <a:pPr lvl="1" eaLnBrk="1" hangingPunct="1">
              <a:lnSpc>
                <a:spcPct val="90000"/>
              </a:lnSpc>
            </a:pPr>
            <a:r>
              <a:rPr lang="en-US" sz="3200" dirty="0" smtClean="0">
                <a:ea typeface="ＭＳ Ｐゴシック" pitchFamily="-106" charset="-128"/>
              </a:rPr>
              <a:t>Environmental Laws</a:t>
            </a:r>
          </a:p>
          <a:p>
            <a:pPr lvl="1" eaLnBrk="1" hangingPunct="1">
              <a:lnSpc>
                <a:spcPct val="90000"/>
              </a:lnSpc>
            </a:pPr>
            <a:r>
              <a:rPr lang="en-US" sz="3200" dirty="0" smtClean="0">
                <a:ea typeface="ＭＳ Ｐゴシック" pitchFamily="-106" charset="-128"/>
              </a:rPr>
              <a:t>Direct Bill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191213564"/>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76225" y="1073150"/>
            <a:ext cx="8542338" cy="5613400"/>
          </a:xfrm>
          <a:prstGeom prst="rect">
            <a:avLst/>
          </a:prstGeom>
        </p:spPr>
        <p:txBody>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dirty="0" smtClean="0">
                <a:ea typeface="ＭＳ Ｐゴシック" pitchFamily="-106" charset="-128"/>
              </a:rPr>
              <a:t>Cannot offer /give financial incentives to clients to influence patient referrals</a:t>
            </a:r>
          </a:p>
          <a:p>
            <a:pPr marL="457200" indent="-457200" eaLnBrk="1" hangingPunct="1">
              <a:lnSpc>
                <a:spcPct val="85000"/>
              </a:lnSpc>
              <a:buFont typeface="Arial" charset="0"/>
              <a:buNone/>
            </a:pPr>
            <a:endParaRPr lang="en-US" sz="1400" dirty="0" smtClean="0">
              <a:ea typeface="ＭＳ Ｐゴシック" pitchFamily="-106" charset="-128"/>
            </a:endParaRPr>
          </a:p>
          <a:p>
            <a:pPr marL="457200" indent="-457200">
              <a:lnSpc>
                <a:spcPct val="85000"/>
              </a:lnSpc>
            </a:pPr>
            <a:r>
              <a:rPr lang="en-US" sz="3200" b="1" dirty="0" smtClean="0">
                <a:ea typeface="ＭＳ Ｐゴシック" pitchFamily="-106" charset="-128"/>
              </a:rPr>
              <a:t>Stark Law</a:t>
            </a:r>
          </a:p>
          <a:p>
            <a:pPr marL="457200" indent="-457200" eaLnBrk="1" hangingPunct="1">
              <a:lnSpc>
                <a:spcPct val="70000"/>
              </a:lnSpc>
              <a:buFont typeface="Arial" charset="0"/>
              <a:buNone/>
            </a:pPr>
            <a:r>
              <a:rPr lang="en-US" sz="2000" dirty="0" smtClean="0">
                <a:ea typeface="ＭＳ Ｐゴシック" pitchFamily="-106" charset="-128"/>
              </a:rPr>
              <a:t>	</a:t>
            </a:r>
          </a:p>
          <a:p>
            <a:pPr marL="457200" indent="-457200" eaLnBrk="1" hangingPunct="1">
              <a:lnSpc>
                <a:spcPct val="70000"/>
              </a:lnSpc>
              <a:buFont typeface="Arial" charset="0"/>
              <a:buNone/>
            </a:pPr>
            <a:r>
              <a:rPr lang="en-US" sz="2000" dirty="0" smtClean="0">
                <a:ea typeface="ＭＳ Ｐゴシック" pitchFamily="-106" charset="-128"/>
              </a:rPr>
              <a:t>	</a:t>
            </a:r>
            <a:r>
              <a:rPr lang="en-US" dirty="0" smtClean="0">
                <a:ea typeface="ＭＳ Ｐゴシック" pitchFamily="-106" charset="-128"/>
              </a:rPr>
              <a:t>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14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endParaRPr lang="en-US" sz="1400" dirty="0" smtClean="0">
              <a:ea typeface="ＭＳ Ｐゴシック" pitchFamily="-106" charset="-128"/>
            </a:endParaRPr>
          </a:p>
          <a:p>
            <a:pPr lvl="1" eaLnBrk="1" hangingPunct="1">
              <a:lnSpc>
                <a:spcPct val="85000"/>
              </a:lnSpc>
              <a:buFont typeface="Arial" charset="0"/>
              <a:buNone/>
            </a:pPr>
            <a:r>
              <a:rPr lang="en-US" sz="2400" dirty="0" smtClean="0">
                <a:ea typeface="ＭＳ Ｐゴシック" pitchFamily="-106" charset="-128"/>
              </a:rPr>
              <a:t>Cannot submit false or fraudulent claims to Medicare/Medicaid and  other third party payers</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a:xfrm>
            <a:off x="438150" y="0"/>
            <a:ext cx="8229600" cy="939801"/>
          </a:xfrm>
        </p:spPr>
        <p:txBody>
          <a:bodyPr/>
          <a:lstStyle/>
          <a:p>
            <a:r>
              <a:rPr lang="en-US" dirty="0" smtClean="0"/>
              <a:t>Fraud &amp; Abuse Laws</a:t>
            </a:r>
            <a:endParaRPr lang="en-US" dirty="0"/>
          </a:p>
        </p:txBody>
      </p:sp>
    </p:spTree>
    <p:extLst>
      <p:ext uri="{BB962C8B-B14F-4D97-AF65-F5344CB8AC3E}">
        <p14:creationId xmlns:p14="http://schemas.microsoft.com/office/powerpoint/2010/main" val="1754005197"/>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47675" y="1057275"/>
            <a:ext cx="8229600" cy="4835525"/>
          </a:xfrm>
        </p:spPr>
        <p:txBody>
          <a:bodyPr>
            <a:normAutofit lnSpcReduction="10000"/>
          </a:bodyPr>
          <a:lstStyle/>
          <a:p>
            <a:pPr eaLnBrk="1" hangingPunct="1">
              <a:lnSpc>
                <a:spcPct val="80000"/>
              </a:lnSpc>
            </a:pPr>
            <a:r>
              <a:rPr lang="en-US" sz="2400" dirty="0" smtClean="0">
                <a:ea typeface="ＭＳ Ｐゴシック" pitchFamily="-106" charset="-128"/>
              </a:rPr>
              <a:t>Criminal statute</a:t>
            </a:r>
          </a:p>
          <a:p>
            <a:pPr eaLnBrk="1" hangingPunct="1">
              <a:lnSpc>
                <a:spcPct val="80000"/>
              </a:lnSpc>
              <a:buNone/>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Healthcare suppliers, such as labs, cannot offer, pay, or give financial incentives to clients in exchange for patient referrals</a:t>
            </a:r>
          </a:p>
          <a:p>
            <a:pPr eaLnBrk="1" hangingPunct="1">
              <a:lnSpc>
                <a:spcPct val="80000"/>
              </a:lnSpc>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Examples of Potential Violations</a:t>
            </a:r>
          </a:p>
          <a:p>
            <a:pPr lvl="1">
              <a:lnSpc>
                <a:spcPct val="80000"/>
              </a:lnSpc>
            </a:pPr>
            <a:r>
              <a:rPr lang="en-US" sz="2400" dirty="0" smtClean="0">
                <a:ea typeface="ＭＳ Ｐゴシック" pitchFamily="-106" charset="-128"/>
              </a:rPr>
              <a:t>Provide Computers to clients for their own purpose or use</a:t>
            </a:r>
          </a:p>
          <a:p>
            <a:pPr lvl="1" eaLnBrk="1" hangingPunct="1">
              <a:lnSpc>
                <a:spcPct val="80000"/>
              </a:lnSpc>
            </a:pPr>
            <a:r>
              <a:rPr lang="en-US" sz="2400" dirty="0" smtClean="0">
                <a:ea typeface="ＭＳ Ｐゴシック" pitchFamily="-106" charset="-128"/>
              </a:rPr>
              <a:t>HMO Courtesy Testing where client benefits financially </a:t>
            </a:r>
          </a:p>
          <a:p>
            <a:pPr lvl="1" eaLnBrk="1" hangingPunct="1">
              <a:lnSpc>
                <a:spcPct val="80000"/>
              </a:lnSpc>
            </a:pPr>
            <a:r>
              <a:rPr lang="en-US" sz="2400" dirty="0" smtClean="0">
                <a:ea typeface="ＭＳ Ｐゴシック" pitchFamily="-106" charset="-128"/>
              </a:rPr>
              <a:t>Professional courtesy testing</a:t>
            </a:r>
          </a:p>
          <a:p>
            <a:pPr lvl="1" eaLnBrk="1" hangingPunct="1">
              <a:lnSpc>
                <a:spcPct val="80000"/>
              </a:lnSpc>
            </a:pPr>
            <a:r>
              <a:rPr lang="en-US" sz="2400" dirty="0" smtClean="0">
                <a:ea typeface="ＭＳ Ｐゴシック" pitchFamily="-106" charset="-128"/>
              </a:rPr>
              <a:t>Indigent Patients</a:t>
            </a:r>
          </a:p>
          <a:p>
            <a:pPr lvl="1" eaLnBrk="1" hangingPunct="1">
              <a:lnSpc>
                <a:spcPct val="80000"/>
              </a:lnSpc>
            </a:pPr>
            <a:r>
              <a:rPr lang="en-US" sz="2400" dirty="0" smtClean="0">
                <a:ea typeface="ＭＳ Ｐゴシック" pitchFamily="-106" charset="-128"/>
              </a:rPr>
              <a:t>Loans of Equipment</a:t>
            </a:r>
          </a:p>
          <a:p>
            <a:pPr lvl="1" eaLnBrk="1" hangingPunct="1">
              <a:lnSpc>
                <a:spcPct val="80000"/>
              </a:lnSpc>
            </a:pPr>
            <a:r>
              <a:rPr lang="en-US" sz="2400" dirty="0" smtClean="0">
                <a:ea typeface="ＭＳ Ｐゴシック" pitchFamily="-106" charset="-128"/>
              </a:rPr>
              <a:t>Interfaces between client and CombiMatrix</a:t>
            </a:r>
          </a:p>
          <a:p>
            <a:pPr lvl="1" eaLnBrk="1" hangingPunct="1">
              <a:lnSpc>
                <a:spcPct val="80000"/>
              </a:lnSpc>
            </a:pPr>
            <a:r>
              <a:rPr lang="en-US" sz="2400" dirty="0" smtClean="0">
                <a:ea typeface="ＭＳ Ｐゴシック" pitchFamily="-106" charset="-128"/>
              </a:rPr>
              <a:t>Electronic Health Records Donations</a:t>
            </a: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810297176"/>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1402</Words>
  <Application>Microsoft Office PowerPoint</Application>
  <PresentationFormat>On-screen Show (4:3)</PresentationFormat>
  <Paragraphs>254</Paragraphs>
  <Slides>28</Slides>
  <Notes>20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Direct Bill and Anti-Markup Laws</vt:lpstr>
      <vt:lpstr>Disclosure Laws</vt:lpstr>
      <vt:lpstr>PATIENT ACCESS TO TEST RESULTS</vt:lpstr>
      <vt:lpstr>Arizona-Patients can order any tests</vt:lpstr>
      <vt:lpstr>Clinical Laboratory  Improvement Amendments (CLIA)</vt:lpstr>
      <vt:lpstr>Health Insurance Portability and Accountability Act (HIPAA)</vt:lpstr>
      <vt:lpstr>Health Insurance Portability and Accountability Act (HIPAA)</vt:lpstr>
      <vt:lpstr>Environmental Laws </vt:lpstr>
      <vt:lpstr>Your Obligations</vt:lpstr>
      <vt:lpstr>Reporting Concerns </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and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13</cp:revision>
  <dcterms:created xsi:type="dcterms:W3CDTF">2013-10-29T19:34:11Z</dcterms:created>
  <dcterms:modified xsi:type="dcterms:W3CDTF">2015-11-16T20:47:34Z</dcterms:modified>
</cp:coreProperties>
</file>