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436" r:id="rId2"/>
    <p:sldId id="437" r:id="rId3"/>
    <p:sldId id="438" r:id="rId4"/>
    <p:sldId id="439" r:id="rId5"/>
    <p:sldId id="440" r:id="rId6"/>
    <p:sldId id="441" r:id="rId7"/>
    <p:sldId id="442" r:id="rId8"/>
    <p:sldId id="443" r:id="rId9"/>
    <p:sldId id="444" r:id="rId10"/>
    <p:sldId id="445" r:id="rId11"/>
    <p:sldId id="446" r:id="rId12"/>
    <p:sldId id="447" r:id="rId13"/>
    <p:sldId id="448" r:id="rId14"/>
    <p:sldId id="449" r:id="rId15"/>
    <p:sldId id="464" r:id="rId16"/>
    <p:sldId id="465" r:id="rId17"/>
    <p:sldId id="450" r:id="rId18"/>
    <p:sldId id="451" r:id="rId19"/>
    <p:sldId id="452" r:id="rId20"/>
    <p:sldId id="453" r:id="rId21"/>
    <p:sldId id="454" r:id="rId22"/>
    <p:sldId id="455" r:id="rId23"/>
    <p:sldId id="456" r:id="rId24"/>
    <p:sldId id="457" r:id="rId25"/>
    <p:sldId id="458" r:id="rId26"/>
    <p:sldId id="459" r:id="rId27"/>
    <p:sldId id="460" r:id="rId28"/>
    <p:sldId id="461" r:id="rId29"/>
  </p:sldIdLst>
  <p:sldSz cx="9144000" cy="6858000" type="screen4x3"/>
  <p:notesSz cx="6858000" cy="9144000"/>
  <p:custDataLst>
    <p:tags r:id="rId3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8811"/>
    <a:srgbClr val="A39687"/>
    <a:srgbClr val="00467A"/>
    <a:srgbClr val="F78F20"/>
    <a:srgbClr val="F7F7ED"/>
    <a:srgbClr val="E6E6DE"/>
    <a:srgbClr val="C0B3BC"/>
    <a:srgbClr val="89CAC9"/>
    <a:srgbClr val="897182"/>
    <a:srgbClr val="469C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95" autoAdjust="0"/>
    <p:restoredTop sz="94660"/>
  </p:normalViewPr>
  <p:slideViewPr>
    <p:cSldViewPr snapToGrid="0" showGuides="1">
      <p:cViewPr>
        <p:scale>
          <a:sx n="70" d="100"/>
          <a:sy n="70" d="100"/>
        </p:scale>
        <p:origin x="-2922" y="-1116"/>
      </p:cViewPr>
      <p:guideLst>
        <p:guide orient="horz" pos="2160"/>
        <p:guide orient="horz" pos="912"/>
        <p:guide orient="horz" pos="705"/>
        <p:guide orient="horz" pos="113"/>
        <p:guide orient="horz" pos="3958"/>
        <p:guide pos="2880"/>
        <p:guide pos="288"/>
        <p:guide pos="5472"/>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7" d="100"/>
          <a:sy n="87" d="100"/>
        </p:scale>
        <p:origin x="-3738"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Walgreens</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41E490E-06A2-4549-80E8-EC9FBB40518B}" type="datetimeFigureOut">
              <a:rPr lang="en-US" smtClean="0"/>
              <a:pPr/>
              <a:t>11/18/2015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C83DE5-8AAF-4768-84B7-7ACA51729B60}" type="slidenum">
              <a:rPr lang="en-US" smtClean="0"/>
              <a:pPr/>
              <a:t>‹#›</a:t>
            </a:fld>
            <a:endParaRPr lang="en-US"/>
          </a:p>
        </p:txBody>
      </p:sp>
    </p:spTree>
    <p:extLst>
      <p:ext uri="{BB962C8B-B14F-4D97-AF65-F5344CB8AC3E}">
        <p14:creationId xmlns:p14="http://schemas.microsoft.com/office/powerpoint/2010/main" val="245158124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Walgreens</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A85C6C-FE53-4738-A118-DEB062DF4EF6}" type="datetimeFigureOut">
              <a:rPr lang="en-US" smtClean="0"/>
              <a:pPr/>
              <a:t>11/18/2015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C06DAE-0860-4B9F-81A6-4F065FD1A791}" type="slidenum">
              <a:rPr lang="en-US" smtClean="0"/>
              <a:pPr/>
              <a:t>‹#›</a:t>
            </a:fld>
            <a:endParaRPr lang="en-US"/>
          </a:p>
        </p:txBody>
      </p:sp>
    </p:spTree>
    <p:extLst>
      <p:ext uri="{BB962C8B-B14F-4D97-AF65-F5344CB8AC3E}">
        <p14:creationId xmlns:p14="http://schemas.microsoft.com/office/powerpoint/2010/main" val="119630862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Walgreens</a:t>
            </a:r>
            <a:endParaRPr lang="en-US"/>
          </a:p>
        </p:txBody>
      </p:sp>
      <p:sp>
        <p:nvSpPr>
          <p:cNvPr id="5" name="Date Placeholder 4"/>
          <p:cNvSpPr>
            <a:spLocks noGrp="1"/>
          </p:cNvSpPr>
          <p:nvPr>
            <p:ph type="dt" idx="11"/>
          </p:nvPr>
        </p:nvSpPr>
        <p:spPr/>
        <p:txBody>
          <a:bodyPr/>
          <a:lstStyle/>
          <a:p>
            <a:fld id="{57F6972D-F604-4967-BCB4-D4530FC382FB}" type="datetime1">
              <a:rPr lang="en-US" smtClean="0"/>
              <a:pPr/>
              <a:t>11/18/2015</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DF373BB1-4F61-48E3-992F-F1A46B259046}" type="slidenum">
              <a:rPr lang="en-US" smtClean="0"/>
              <a:pPr/>
              <a:t>1</a:t>
            </a:fld>
            <a:endParaRPr lang="en-US"/>
          </a:p>
        </p:txBody>
      </p:sp>
    </p:spTree>
    <p:extLst>
      <p:ext uri="{BB962C8B-B14F-4D97-AF65-F5344CB8AC3E}">
        <p14:creationId xmlns:p14="http://schemas.microsoft.com/office/powerpoint/2010/main" val="15922953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36868" name="Slide Number Placeholder 3"/>
          <p:cNvSpPr txBox="1">
            <a:spLocks noGrp="1"/>
          </p:cNvSpPr>
          <p:nvPr/>
        </p:nvSpPr>
        <p:spPr bwMode="auto">
          <a:xfrm>
            <a:off x="3884613" y="8684926"/>
            <a:ext cx="2971800" cy="457513"/>
          </a:xfrm>
          <a:prstGeom prst="rect">
            <a:avLst/>
          </a:prstGeom>
          <a:noFill/>
          <a:ln w="9525">
            <a:noFill/>
            <a:miter lim="800000"/>
            <a:headEnd/>
            <a:tailEnd/>
          </a:ln>
        </p:spPr>
        <p:txBody>
          <a:bodyPr anchor="b"/>
          <a:lstStyle/>
          <a:p>
            <a:pPr algn="r" eaLnBrk="1" hangingPunct="1"/>
            <a:fld id="{93246A58-B5EE-456C-9888-7977C4361220}" type="slidenum">
              <a:rPr lang="en-US" sz="1200">
                <a:latin typeface="Arial" charset="0"/>
              </a:rPr>
              <a:pPr algn="r" eaLnBrk="1" hangingPunct="1"/>
              <a:t>11</a:t>
            </a:fld>
            <a:endParaRPr lang="en-US" sz="120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38916" name="Slide Number Placeholder 3"/>
          <p:cNvSpPr>
            <a:spLocks noGrp="1"/>
          </p:cNvSpPr>
          <p:nvPr>
            <p:ph type="sldNum" sz="quarter" idx="5"/>
          </p:nvPr>
        </p:nvSpPr>
        <p:spPr>
          <a:noFill/>
        </p:spPr>
        <p:txBody>
          <a:bodyPr/>
          <a:lstStyle/>
          <a:p>
            <a:fld id="{568835BE-C348-455E-A97C-B957ACE1C33E}" type="slidenum">
              <a:rPr lang="en-US"/>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ln/>
        </p:spPr>
        <p:txBody>
          <a:bodyPr/>
          <a:lstStyle/>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pPr eaLnBrk="1" hangingPunct="1"/>
            <a:endParaRPr lang="en-US" smtClean="0">
              <a:effectLst>
                <a:outerShdw blurRad="38100" dist="38100" dir="2700000" algn="tl">
                  <a:srgbClr val="C0C0C0"/>
                </a:outerShdw>
              </a:effectLst>
              <a:latin typeface="Arial" charset="0"/>
              <a:ea typeface="ＭＳ Ｐゴシック" pitchFamily="-106" charset="-128"/>
            </a:endParaRPr>
          </a:p>
          <a:p>
            <a:pPr eaLnBrk="1" hangingPunct="1"/>
            <a:endParaRPr lang="en-US" smtClean="0">
              <a:latin typeface="Arial" charset="0"/>
              <a:ea typeface="ＭＳ Ｐゴシック" pitchFamily="-106" charset="-128"/>
            </a:endParaRPr>
          </a:p>
          <a:p>
            <a:pPr eaLnBrk="1" hangingPunct="1"/>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43012" name="Slide Number Placeholder 3"/>
          <p:cNvSpPr txBox="1">
            <a:spLocks noGrp="1"/>
          </p:cNvSpPr>
          <p:nvPr/>
        </p:nvSpPr>
        <p:spPr bwMode="auto">
          <a:xfrm>
            <a:off x="3884613" y="8684926"/>
            <a:ext cx="2971800" cy="457513"/>
          </a:xfrm>
          <a:prstGeom prst="rect">
            <a:avLst/>
          </a:prstGeom>
          <a:noFill/>
          <a:ln w="9525">
            <a:noFill/>
            <a:miter lim="800000"/>
            <a:headEnd/>
            <a:tailEnd/>
          </a:ln>
        </p:spPr>
        <p:txBody>
          <a:bodyPr anchor="b"/>
          <a:lstStyle/>
          <a:p>
            <a:pPr algn="r" eaLnBrk="1" hangingPunct="1"/>
            <a:fld id="{38668CC7-EED0-43AF-80B5-A8167E6576F3}" type="slidenum">
              <a:rPr lang="en-US" sz="1200">
                <a:latin typeface="Arial" charset="0"/>
              </a:rPr>
              <a:pPr algn="r" eaLnBrk="1" hangingPunct="1"/>
              <a:t>17</a:t>
            </a:fld>
            <a:endParaRPr lang="en-US" sz="120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eaLnBrk="1" hangingPunct="1"/>
            <a:endParaRPr lang="en-US" smtClean="0">
              <a:latin typeface="Arial" charset="0"/>
              <a:ea typeface="ＭＳ Ｐゴシック" pitchFamily="-106" charset="-128"/>
            </a:endParaRPr>
          </a:p>
          <a:p>
            <a:pPr eaLnBrk="1" hangingPunct="1"/>
            <a:endParaRPr lang="en-US" smtClean="0">
              <a:effectLst>
                <a:outerShdw blurRad="38100" dist="38100" dir="2700000" algn="tl">
                  <a:srgbClr val="C0C0C0"/>
                </a:outerShdw>
              </a:effectLst>
              <a:latin typeface="Arial" charset="0"/>
              <a:ea typeface="ＭＳ Ｐゴシック" pitchFamily="-106" charset="-128"/>
            </a:endParaRPr>
          </a:p>
          <a:p>
            <a:pPr eaLnBrk="1" hangingPunct="1"/>
            <a:endParaRPr lang="en-US" smtClean="0">
              <a:latin typeface="Arial" charset="0"/>
              <a:ea typeface="ＭＳ Ｐゴシック" pitchFamily="-106" charset="-128"/>
            </a:endParaRPr>
          </a:p>
          <a:p>
            <a:pPr>
              <a:lnSpc>
                <a:spcPct val="90000"/>
              </a:lnSpc>
            </a:pPr>
            <a:endParaRPr lang="en-US" smtClean="0">
              <a:latin typeface="Arial" charset="0"/>
              <a:ea typeface="ＭＳ Ｐゴシック" pitchFamily="-106" charset="-128"/>
            </a:endParaRPr>
          </a:p>
          <a:p>
            <a:pPr>
              <a:lnSpc>
                <a:spcPct val="90000"/>
              </a:lnSpc>
            </a:pPr>
            <a:endParaRPr lang="en-US" smtClean="0">
              <a:latin typeface="Arial" charset="0"/>
              <a:ea typeface="ＭＳ Ｐゴシック" pitchFamily="-106" charset="-128"/>
            </a:endParaRPr>
          </a:p>
        </p:txBody>
      </p:sp>
      <p:sp>
        <p:nvSpPr>
          <p:cNvPr id="45060" name="Slide Number Placeholder 3"/>
          <p:cNvSpPr>
            <a:spLocks noGrp="1"/>
          </p:cNvSpPr>
          <p:nvPr>
            <p:ph type="sldNum" sz="quarter" idx="5"/>
          </p:nvPr>
        </p:nvSpPr>
        <p:spPr>
          <a:noFill/>
        </p:spPr>
        <p:txBody>
          <a:bodyPr/>
          <a:lstStyle/>
          <a:p>
            <a:fld id="{22ED5E9B-006E-4C55-A21D-1675890F1DF6}" type="slidenum">
              <a:rPr lang="en-US"/>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pPr>
              <a:lnSpc>
                <a:spcPct val="90000"/>
              </a:lnSpc>
            </a:pPr>
            <a:endParaRPr lang="en-US" smtClean="0">
              <a:latin typeface="Arial" charset="0"/>
              <a:ea typeface="ＭＳ Ｐゴシック" pitchFamily="-106" charset="-128"/>
            </a:endParaRPr>
          </a:p>
        </p:txBody>
      </p:sp>
      <p:sp>
        <p:nvSpPr>
          <p:cNvPr id="47108" name="Slide Number Placeholder 3"/>
          <p:cNvSpPr>
            <a:spLocks noGrp="1"/>
          </p:cNvSpPr>
          <p:nvPr>
            <p:ph type="sldNum" sz="quarter" idx="5"/>
          </p:nvPr>
        </p:nvSpPr>
        <p:spPr>
          <a:noFill/>
        </p:spPr>
        <p:txBody>
          <a:bodyPr/>
          <a:lstStyle/>
          <a:p>
            <a:fld id="{6C8D40D7-E5F9-4492-A3CF-5F5713F3F119}" type="slidenum">
              <a:rPr lang="en-US"/>
              <a:pPr/>
              <a:t>19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49156" name="Slide Number Placeholder 3"/>
          <p:cNvSpPr>
            <a:spLocks noGrp="1"/>
          </p:cNvSpPr>
          <p:nvPr>
            <p:ph type="sldNum" sz="quarter" idx="5"/>
          </p:nvPr>
        </p:nvSpPr>
        <p:spPr>
          <a:noFill/>
        </p:spPr>
        <p:txBody>
          <a:bodyPr/>
          <a:lstStyle/>
          <a:p>
            <a:fld id="{9A50ECE0-A13A-4D95-9353-85D7D1EEA480}" type="slidenum">
              <a:rPr lang="en-US"/>
              <a:pPr/>
              <a:t>20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1204" name="Slide Number Placeholder 3"/>
          <p:cNvSpPr>
            <a:spLocks noGrp="1"/>
          </p:cNvSpPr>
          <p:nvPr>
            <p:ph type="sldNum" sz="quarter" idx="5"/>
          </p:nvPr>
        </p:nvSpPr>
        <p:spPr>
          <a:noFill/>
        </p:spPr>
        <p:txBody>
          <a:bodyPr/>
          <a:lstStyle/>
          <a:p>
            <a:fld id="{59F90BD9-2153-427A-B7DC-794259234081}" type="slidenum">
              <a:rPr lang="en-US"/>
              <a:pPr/>
              <a:t>21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3252" name="Slide Number Placeholder 3"/>
          <p:cNvSpPr>
            <a:spLocks noGrp="1"/>
          </p:cNvSpPr>
          <p:nvPr>
            <p:ph type="sldNum" sz="quarter" idx="5"/>
          </p:nvPr>
        </p:nvSpPr>
        <p:spPr>
          <a:noFill/>
        </p:spPr>
        <p:txBody>
          <a:bodyPr/>
          <a:lstStyle/>
          <a:p>
            <a:fld id="{18817C00-C343-4493-BD75-8C5B560B8787}" type="slidenum">
              <a:rPr lang="en-US"/>
              <a:pPr/>
              <a:t>22</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59396" name="Slide Number Placeholder 3"/>
          <p:cNvSpPr>
            <a:spLocks noGrp="1"/>
          </p:cNvSpPr>
          <p:nvPr>
            <p:ph type="sldNum" sz="quarter" idx="5"/>
          </p:nvPr>
        </p:nvSpPr>
        <p:spPr>
          <a:noFill/>
        </p:spPr>
        <p:txBody>
          <a:bodyPr/>
          <a:lstStyle/>
          <a:p>
            <a:fld id="{8E251301-3D5A-414F-8974-3FEFE6B81689}" type="slidenum">
              <a:rPr lang="en-US"/>
              <a:pPr/>
              <a:t>26</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61444" name="Slide Number Placeholder 3"/>
          <p:cNvSpPr>
            <a:spLocks noGrp="1"/>
          </p:cNvSpPr>
          <p:nvPr>
            <p:ph type="sldNum" sz="quarter" idx="5"/>
          </p:nvPr>
        </p:nvSpPr>
        <p:spPr>
          <a:noFill/>
        </p:spPr>
        <p:txBody>
          <a:bodyPr/>
          <a:lstStyle/>
          <a:p>
            <a:fld id="{85161138-54F6-418A-B54B-6577B870ACE1}" type="slidenum">
              <a:rPr lang="en-US"/>
              <a:pPr/>
              <a:t>27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5444AB09-2407-45DF-87BF-22304FB8BBA8}" type="slidenum">
              <a:rPr lang="en-US"/>
              <a:pPr/>
              <a:t>2</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marL="304800" indent="-304800" algn="ctr" eaLnBrk="1" hangingPunct="1"/>
            <a:endParaRPr lang="en-US" smtClean="0">
              <a:latin typeface="Arial" charset="0"/>
              <a:ea typeface="ＭＳ Ｐゴシック" pitchFamily="-106"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63492" name="Slide Number Placeholder 3"/>
          <p:cNvSpPr>
            <a:spLocks noGrp="1"/>
          </p:cNvSpPr>
          <p:nvPr>
            <p:ph type="sldNum" sz="quarter" idx="5"/>
          </p:nvPr>
        </p:nvSpPr>
        <p:spPr>
          <a:noFill/>
        </p:spPr>
        <p:txBody>
          <a:bodyPr/>
          <a:lstStyle/>
          <a:p>
            <a:fld id="{7559CDC8-E9AB-440D-826C-91517EB5A47C}" type="slidenum">
              <a:rPr lang="en-US"/>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5DB7D5AA-F3FC-4FB3-A210-FB64537C881A}" type="slidenum">
              <a:rPr lang="en-US"/>
              <a:pPr/>
              <a:t>3</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n-US" smtClean="0">
              <a:latin typeface="Arial" charset="0"/>
              <a:ea typeface="ＭＳ Ｐゴシック" pitchFamily="-106"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FF344990-AA78-4CDB-AF56-0E601FA4DBA1}" type="slidenum">
              <a:rPr lang="en-US"/>
              <a:pPr/>
              <a:t>4</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lnSpc>
                <a:spcPct val="90000"/>
              </a:lnSpc>
            </a:pPr>
            <a:endParaRPr lang="en-US" sz="1400" b="1" smtClean="0">
              <a:latin typeface="Arial" charset="0"/>
              <a:ea typeface="ＭＳ Ｐゴシック" pitchFamily="-106"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25604" name="Slide Number Placeholder 3"/>
          <p:cNvSpPr>
            <a:spLocks noGrp="1"/>
          </p:cNvSpPr>
          <p:nvPr>
            <p:ph type="sldNum" sz="quarter" idx="5"/>
          </p:nvPr>
        </p:nvSpPr>
        <p:spPr>
          <a:noFill/>
        </p:spPr>
        <p:txBody>
          <a:bodyPr/>
          <a:lstStyle/>
          <a:p>
            <a:fld id="{95949FC5-57FE-412D-B629-18AB15E7A2B5}"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smtClean="0">
              <a:latin typeface="Arial" charset="0"/>
              <a:ea typeface="ＭＳ Ｐゴシック" pitchFamily="-106" charset="-128"/>
            </a:endParaRPr>
          </a:p>
        </p:txBody>
      </p:sp>
      <p:sp>
        <p:nvSpPr>
          <p:cNvPr id="28676" name="Slide Number Placeholder 3"/>
          <p:cNvSpPr>
            <a:spLocks noGrp="1"/>
          </p:cNvSpPr>
          <p:nvPr>
            <p:ph type="sldNum" sz="quarter" idx="5"/>
          </p:nvPr>
        </p:nvSpPr>
        <p:spPr>
          <a:noFill/>
        </p:spPr>
        <p:txBody>
          <a:bodyPr/>
          <a:lstStyle/>
          <a:p>
            <a:fld id="{01554143-E6D6-4145-9105-2A67089FDD35}" type="slidenum">
              <a:rPr lang="en-US"/>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AEFEC0A-5DA7-4C1E-9ECF-8590D828AAD5}" type="slidenum">
              <a:rPr lang="en-US"/>
              <a:pPr/>
              <a:t>8</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lnSpc>
                <a:spcPct val="90000"/>
              </a:lnSpc>
            </a:pPr>
            <a:endParaRPr lang="en-US" sz="1100" smtClean="0">
              <a:latin typeface="Arial" charset="0"/>
              <a:ea typeface="ＭＳ Ｐゴシック" pitchFamily="-106" charset="-128"/>
            </a:endParaRPr>
          </a:p>
          <a:p>
            <a:pPr eaLnBrk="1" hangingPunct="1">
              <a:lnSpc>
                <a:spcPct val="90000"/>
              </a:lnSpc>
            </a:pPr>
            <a:endParaRPr lang="en-US" sz="1100" smtClean="0">
              <a:latin typeface="Arial" charset="0"/>
              <a:ea typeface="ＭＳ Ｐゴシック" pitchFamily="-106" charset="-128"/>
            </a:endParaRPr>
          </a:p>
          <a:p>
            <a:endParaRPr lang="en-US" sz="1100" smtClean="0">
              <a:latin typeface="Arial" charset="0"/>
              <a:ea typeface="ＭＳ Ｐゴシック" pitchFamily="-106" charset="-128"/>
            </a:endParaRPr>
          </a:p>
          <a:p>
            <a:pPr eaLnBrk="1" hangingPunct="1">
              <a:lnSpc>
                <a:spcPct val="90000"/>
              </a:lnSpc>
            </a:pPr>
            <a:endParaRPr lang="en-US" sz="1100" smtClean="0">
              <a:latin typeface="Arial" charset="0"/>
              <a:ea typeface="ＭＳ Ｐゴシック" pitchFamily="-106"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a:p>
            <a:pPr lvl="1" eaLnBrk="1" hangingPunct="1">
              <a:lnSpc>
                <a:spcPct val="80000"/>
              </a:lnSpc>
            </a:pPr>
            <a:endParaRPr lang="en-US" smtClean="0">
              <a:latin typeface="Arial" charset="0"/>
              <a:ea typeface="ＭＳ Ｐゴシック" pitchFamily="-106" charset="-128"/>
            </a:endParaRPr>
          </a:p>
        </p:txBody>
      </p:sp>
      <p:sp>
        <p:nvSpPr>
          <p:cNvPr id="32772" name="Slide Number Placeholder 3"/>
          <p:cNvSpPr txBox="1">
            <a:spLocks noGrp="1"/>
          </p:cNvSpPr>
          <p:nvPr/>
        </p:nvSpPr>
        <p:spPr bwMode="auto">
          <a:xfrm>
            <a:off x="3884613" y="8684926"/>
            <a:ext cx="2971800" cy="457513"/>
          </a:xfrm>
          <a:prstGeom prst="rect">
            <a:avLst/>
          </a:prstGeom>
          <a:noFill/>
          <a:ln w="9525">
            <a:noFill/>
            <a:miter lim="800000"/>
            <a:headEnd/>
            <a:tailEnd/>
          </a:ln>
        </p:spPr>
        <p:txBody>
          <a:bodyPr anchor="b"/>
          <a:lstStyle/>
          <a:p>
            <a:pPr algn="r" eaLnBrk="1" hangingPunct="1"/>
            <a:fld id="{98961173-481E-48E1-8992-0265F8DC1FC0}" type="slidenum">
              <a:rPr lang="en-US" sz="1200">
                <a:latin typeface="Arial" charset="0"/>
              </a:rPr>
              <a:pPr algn="r" eaLnBrk="1" hangingPunct="1"/>
              <a:t>9</a:t>
            </a:fld>
            <a:endParaRPr lang="en-US" sz="120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pPr marL="0" lvl="1"/>
            <a:endParaRPr lang="en-US" smtClean="0">
              <a:latin typeface="Arial" charset="0"/>
              <a:ea typeface="ＭＳ Ｐゴシック" pitchFamily="-106" charset="-128"/>
            </a:endParaRPr>
          </a:p>
          <a:p>
            <a:endParaRPr lang="en-US" smtClean="0">
              <a:latin typeface="Arial" charset="0"/>
              <a:ea typeface="ＭＳ Ｐゴシック" pitchFamily="-106" charset="-128"/>
            </a:endParaRPr>
          </a:p>
        </p:txBody>
      </p:sp>
      <p:sp>
        <p:nvSpPr>
          <p:cNvPr id="34820" name="Slide Number Placeholder 3"/>
          <p:cNvSpPr txBox="1">
            <a:spLocks noGrp="1"/>
          </p:cNvSpPr>
          <p:nvPr/>
        </p:nvSpPr>
        <p:spPr bwMode="auto">
          <a:xfrm>
            <a:off x="3884613" y="8684926"/>
            <a:ext cx="2971800" cy="457513"/>
          </a:xfrm>
          <a:prstGeom prst="rect">
            <a:avLst/>
          </a:prstGeom>
          <a:noFill/>
          <a:ln w="9525">
            <a:noFill/>
            <a:miter lim="800000"/>
            <a:headEnd/>
            <a:tailEnd/>
          </a:ln>
        </p:spPr>
        <p:txBody>
          <a:bodyPr anchor="b"/>
          <a:lstStyle/>
          <a:p>
            <a:pPr algn="r" eaLnBrk="1" hangingPunct="1"/>
            <a:fld id="{C809F24E-85D9-445C-B169-529CEC616A8E}" type="slidenum">
              <a:rPr lang="en-US" sz="1200">
                <a:latin typeface="Arial" charset="0"/>
              </a:rPr>
              <a:pPr algn="r" eaLnBrk="1" hangingPunct="1"/>
              <a:t>10</a:t>
            </a:fld>
            <a:endParaRPr lang="en-US" sz="12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36" name="Text Placeholder 28"/>
          <p:cNvSpPr>
            <a:spLocks noGrp="1"/>
          </p:cNvSpPr>
          <p:nvPr>
            <p:ph type="body" sz="quarter" idx="10" hasCustomPrompt="1"/>
          </p:nvPr>
        </p:nvSpPr>
        <p:spPr>
          <a:xfrm>
            <a:off x="815975" y="3554614"/>
            <a:ext cx="7512050" cy="1004888"/>
          </a:xfrm>
          <a:prstGeom prst="rect">
            <a:avLst/>
          </a:prstGeom>
        </p:spPr>
        <p:txBody>
          <a:bodyPr anchor="b">
            <a:normAutofit/>
          </a:bodyPr>
          <a:lstStyle>
            <a:lvl1pPr marL="0" indent="0" algn="l">
              <a:spcBef>
                <a:spcPts val="0"/>
              </a:spcBef>
              <a:buNone/>
              <a:defRPr sz="3200" b="1" baseline="0">
                <a:solidFill>
                  <a:srgbClr val="F28811"/>
                </a:solidFill>
              </a:defRPr>
            </a:lvl1pPr>
          </a:lstStyle>
          <a:p>
            <a:pPr lvl="0"/>
            <a:r>
              <a:rPr lang="en-US" dirty="0" smtClean="0"/>
              <a:t>Click to Enter Title Master</a:t>
            </a:r>
            <a:endParaRPr lang="en-US" dirty="0"/>
          </a:p>
        </p:txBody>
      </p:sp>
      <p:sp>
        <p:nvSpPr>
          <p:cNvPr id="37" name="Text Placeholder 30"/>
          <p:cNvSpPr>
            <a:spLocks noGrp="1"/>
          </p:cNvSpPr>
          <p:nvPr>
            <p:ph type="body" sz="quarter" idx="11" hasCustomPrompt="1"/>
          </p:nvPr>
        </p:nvSpPr>
        <p:spPr>
          <a:xfrm>
            <a:off x="811213" y="4618240"/>
            <a:ext cx="7521575" cy="856048"/>
          </a:xfrm>
          <a:prstGeom prst="rect">
            <a:avLst/>
          </a:prstGeom>
        </p:spPr>
        <p:txBody>
          <a:bodyPr>
            <a:normAutofit/>
          </a:bodyPr>
          <a:lstStyle>
            <a:lvl1pPr marL="0" indent="0" algn="l">
              <a:spcBef>
                <a:spcPts val="0"/>
              </a:spcBef>
              <a:buNone/>
              <a:defRPr sz="2400" i="1" baseline="0">
                <a:solidFill>
                  <a:srgbClr val="A39687"/>
                </a:solidFill>
              </a:defRPr>
            </a:lvl1pPr>
          </a:lstStyle>
          <a:p>
            <a:pPr lvl="0"/>
            <a:r>
              <a:rPr lang="en-US" dirty="0" smtClean="0"/>
              <a:t>Click to Enter Subtitle Master</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978511" y="890591"/>
            <a:ext cx="4571622" cy="1828649"/>
          </a:xfrm>
          <a:prstGeom prst="rect">
            <a:avLst/>
          </a:prstGeom>
        </p:spPr>
      </p:pic>
      <p:cxnSp>
        <p:nvCxnSpPr>
          <p:cNvPr id="4" name="Straight Connector 3"/>
          <p:cNvCxnSpPr/>
          <p:nvPr userDrawn="1"/>
        </p:nvCxnSpPr>
        <p:spPr>
          <a:xfrm>
            <a:off x="818866" y="3330054"/>
            <a:ext cx="7519916" cy="0"/>
          </a:xfrm>
          <a:prstGeom prst="line">
            <a:avLst/>
          </a:prstGeom>
          <a:ln w="38100">
            <a:solidFill>
              <a:srgbClr val="F2881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834786" y="3441510"/>
            <a:ext cx="7519916" cy="0"/>
          </a:xfrm>
          <a:prstGeom prst="line">
            <a:avLst/>
          </a:prstGeom>
          <a:ln w="22225">
            <a:solidFill>
              <a:srgbClr val="A3968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620302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30725"/>
          </a:xfrm>
        </p:spPr>
        <p:txBody>
          <a:bodyPr rtlCol="0">
            <a:normAutofit/>
          </a:bodyPr>
          <a:lstStyle/>
          <a:p>
            <a:pPr lvl="0"/>
            <a:r>
              <a:rPr lang="en-US" noProof="0" smtClean="0"/>
              <a:t>Click icon to add SmartArt graphic</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70A065C4-D6F2-42D9-8A12-291AD5823F3E}" type="slidenum">
              <a:rPr lang="en-US"/>
              <a:pPr/>
              <a:t>‹#›</a:t>
            </a:fld>
            <a:endParaRPr lang="en-US"/>
          </a:p>
        </p:txBody>
      </p:sp>
    </p:spTree>
    <p:extLst>
      <p:ext uri="{BB962C8B-B14F-4D97-AF65-F5344CB8AC3E}">
        <p14:creationId xmlns:p14="http://schemas.microsoft.com/office/powerpoint/2010/main" val="2155147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heme">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189" y="2514675"/>
            <a:ext cx="4571622" cy="1828649"/>
          </a:xfrm>
          <a:prstGeom prst="rect">
            <a:avLst/>
          </a:prstGeom>
        </p:spPr>
      </p:pic>
    </p:spTree>
    <p:extLst>
      <p:ext uri="{BB962C8B-B14F-4D97-AF65-F5344CB8AC3E}">
        <p14:creationId xmlns:p14="http://schemas.microsoft.com/office/powerpoint/2010/main" val="14643607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sp>
        <p:nvSpPr>
          <p:cNvPr id="8" name="Text Placeholder 7"/>
          <p:cNvSpPr>
            <a:spLocks noGrp="1"/>
          </p:cNvSpPr>
          <p:nvPr>
            <p:ph type="body" sz="quarter" idx="10"/>
          </p:nvPr>
        </p:nvSpPr>
        <p:spPr>
          <a:xfrm>
            <a:off x="457200" y="1447800"/>
            <a:ext cx="8229600" cy="4835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389347174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sp>
        <p:nvSpPr>
          <p:cNvPr id="5" name="Text Placeholder 1"/>
          <p:cNvSpPr>
            <a:spLocks noGrp="1"/>
          </p:cNvSpPr>
          <p:nvPr>
            <p:ph idx="1"/>
          </p:nvPr>
        </p:nvSpPr>
        <p:spPr>
          <a:xfrm>
            <a:off x="457200" y="1447800"/>
            <a:ext cx="3962400" cy="4678363"/>
          </a:xfrm>
          <a:prstGeom prst="rect">
            <a:avLst/>
          </a:prstGeom>
        </p:spPr>
        <p:txBody>
          <a:bodyPr vert="horz" lIns="91440" tIns="45720" rIns="91440" bIns="45720" rtlCol="0">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1"/>
          <p:cNvSpPr>
            <a:spLocks noGrp="1"/>
          </p:cNvSpPr>
          <p:nvPr>
            <p:ph idx="10"/>
          </p:nvPr>
        </p:nvSpPr>
        <p:spPr>
          <a:xfrm>
            <a:off x="4724400" y="1447800"/>
            <a:ext cx="3962400" cy="4678363"/>
          </a:xfrm>
          <a:prstGeom prst="rect">
            <a:avLst/>
          </a:prstGeom>
        </p:spPr>
        <p:txBody>
          <a:bodyPr vert="horz" lIns="91440" tIns="45720" rIns="91440" bIns="45720" rtlCol="0">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53941339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4414081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_No swoosh">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lvl1pPr>
              <a:defRPr lang="en-US" dirty="0"/>
            </a:lvl1pPr>
          </a:lstStyle>
          <a:p>
            <a:pPr lvl="0">
              <a:lnSpc>
                <a:spcPct val="85000"/>
              </a:lnSpc>
            </a:pPr>
            <a:r>
              <a:rPr lang="en-US" smtClean="0"/>
              <a:t>Click to edit Master title style</a:t>
            </a:r>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374506871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2990948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Logo">
    <p:bg>
      <p:bgPr>
        <a:solidFill>
          <a:schemeClr val="bg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83187" y="6091754"/>
            <a:ext cx="1739899" cy="695959"/>
          </a:xfrm>
          <a:prstGeom prst="rect">
            <a:avLst/>
          </a:prstGeom>
        </p:spPr>
      </p:pic>
    </p:spTree>
    <p:extLst>
      <p:ext uri="{BB962C8B-B14F-4D97-AF65-F5344CB8AC3E}">
        <p14:creationId xmlns:p14="http://schemas.microsoft.com/office/powerpoint/2010/main" val="63144003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1_Video">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676400"/>
            <a:ext cx="7772400" cy="1905000"/>
          </a:xfrm>
          <a:prstGeom prst="rect">
            <a:avLst/>
          </a:prstGeom>
        </p:spPr>
        <p:txBody>
          <a:bodyPr anchor="b" anchorCtr="0"/>
          <a:lstStyle>
            <a:lvl1pPr algn="ctr">
              <a:lnSpc>
                <a:spcPct val="90000"/>
              </a:lnSpc>
              <a:defRPr sz="4400">
                <a:solidFill>
                  <a:schemeClr val="tx2"/>
                </a:solidFill>
              </a:defRPr>
            </a:lvl1pPr>
          </a:lstStyle>
          <a:p>
            <a:r>
              <a:rPr lang="en-US" dirty="0" smtClean="0"/>
              <a:t>Video Placeholder</a:t>
            </a:r>
            <a:endParaRPr lang="en-US" dirty="0"/>
          </a:p>
        </p:txBody>
      </p:sp>
      <p:sp>
        <p:nvSpPr>
          <p:cNvPr id="3" name="Subtitle 2"/>
          <p:cNvSpPr>
            <a:spLocks noGrp="1"/>
          </p:cNvSpPr>
          <p:nvPr>
            <p:ph type="subTitle" idx="1"/>
          </p:nvPr>
        </p:nvSpPr>
        <p:spPr>
          <a:xfrm>
            <a:off x="685799" y="3733800"/>
            <a:ext cx="7772401" cy="1371600"/>
          </a:xfrm>
          <a:prstGeom prst="rect">
            <a:avLst/>
          </a:prstGeom>
        </p:spPr>
        <p:txBody>
          <a:bodyPr>
            <a:normAutofit/>
          </a:bodyPr>
          <a:lstStyle>
            <a:lvl1pPr marL="0" indent="0" algn="ctr">
              <a:buNone/>
              <a:defRPr sz="2400" b="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189" y="2514675"/>
            <a:ext cx="4571622" cy="1828649"/>
          </a:xfrm>
          <a:prstGeom prst="rect">
            <a:avLst/>
          </a:prstGeom>
        </p:spPr>
      </p:pic>
    </p:spTree>
    <p:extLst>
      <p:ext uri="{BB962C8B-B14F-4D97-AF65-F5344CB8AC3E}">
        <p14:creationId xmlns:p14="http://schemas.microsoft.com/office/powerpoint/2010/main" val="26816760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455989" y="2292819"/>
            <a:ext cx="4572009" cy="3200407"/>
          </a:xfrm>
          <a:prstGeom prst="rect">
            <a:avLst/>
          </a:prstGeom>
        </p:spPr>
      </p:pic>
      <p:sp>
        <p:nvSpPr>
          <p:cNvPr id="5" name="Title Placeholder 4"/>
          <p:cNvSpPr>
            <a:spLocks noGrp="1"/>
          </p:cNvSpPr>
          <p:nvPr>
            <p:ph type="title"/>
          </p:nvPr>
        </p:nvSpPr>
        <p:spPr>
          <a:xfrm>
            <a:off x="457200" y="179387"/>
            <a:ext cx="8229600" cy="939801"/>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bIns="0" anchor="b"/>
          <a:lstStyle/>
          <a:p>
            <a:pPr lvl="0">
              <a:lnSpc>
                <a:spcPct val="85000"/>
              </a:lnSpc>
            </a:pPr>
            <a:r>
              <a:rPr lang="en-US" smtClean="0"/>
              <a:t>Click to edit Master title style</a:t>
            </a:r>
            <a:endParaRPr lang="en-US" dirty="0"/>
          </a:p>
        </p:txBody>
      </p:sp>
      <p:sp>
        <p:nvSpPr>
          <p:cNvPr id="2" name="Text Placeholder 1"/>
          <p:cNvSpPr>
            <a:spLocks noGrp="1"/>
          </p:cNvSpPr>
          <p:nvPr>
            <p:ph type="body" idx="1"/>
          </p:nvPr>
        </p:nvSpPr>
        <p:spPr>
          <a:xfrm>
            <a:off x="457200" y="1447800"/>
            <a:ext cx="8229600" cy="4678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615716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9" r:id="rId6"/>
    <p:sldLayoutId id="2147483666" r:id="rId7"/>
    <p:sldLayoutId id="2147483667" r:id="rId8"/>
    <p:sldLayoutId id="2147483668" r:id="rId9"/>
    <p:sldLayoutId id="2147483670" r:id="rId10"/>
  </p:sldLayoutIdLst>
  <p:timing>
    <p:tnLst>
      <p:par>
        <p:cTn id="1" dur="indefinite" restart="never" nodeType="tmRoot"/>
      </p:par>
    </p:tnLst>
  </p:timing>
  <p:txStyles>
    <p:titleStyle>
      <a:lvl1pPr marL="0" marR="0" indent="0" algn="l" defTabSz="914400" rtl="0" eaLnBrk="1" fontAlgn="auto" latinLnBrk="0" hangingPunct="1">
        <a:lnSpc>
          <a:spcPct val="100000"/>
        </a:lnSpc>
        <a:spcBef>
          <a:spcPts val="0"/>
        </a:spcBef>
        <a:spcAft>
          <a:spcPts val="0"/>
        </a:spcAft>
        <a:buNone/>
        <a:tabLst/>
        <a:defRPr lang="en-US" sz="2800" b="1" kern="1200" baseline="0" noProof="0" dirty="0">
          <a:solidFill>
            <a:srgbClr val="F28811"/>
          </a:solidFill>
          <a:latin typeface="Arial" pitchFamily="34" charset="0"/>
          <a:ea typeface="+mn-ea"/>
          <a:cs typeface="Calibri" pitchFamily="34" charset="0"/>
        </a:defRPr>
      </a:lvl1pPr>
    </p:titleStyle>
    <p:bodyStyle>
      <a:lvl1pPr marL="342900" indent="-342900" algn="l" defTabSz="914400" rtl="0" eaLnBrk="1" latinLnBrk="0" hangingPunct="1">
        <a:lnSpc>
          <a:spcPct val="90000"/>
        </a:lnSpc>
        <a:spcBef>
          <a:spcPts val="600"/>
        </a:spcBef>
        <a:buClr>
          <a:srgbClr val="F28811"/>
        </a:buClr>
        <a:buSzPct val="100000"/>
        <a:buFont typeface="Arial" pitchFamily="34" charset="0"/>
        <a:buChar char="•"/>
        <a:defRPr lang="en-US" sz="2400" kern="1200" baseline="0" dirty="0" smtClean="0">
          <a:solidFill>
            <a:schemeClr val="tx1">
              <a:lumMod val="90000"/>
              <a:lumOff val="10000"/>
            </a:schemeClr>
          </a:solidFill>
          <a:latin typeface="Arial" pitchFamily="34" charset="0"/>
          <a:ea typeface="+mn-ea"/>
          <a:cs typeface="Arial" pitchFamily="34" charset="0"/>
        </a:defRPr>
      </a:lvl1pPr>
      <a:lvl2pPr marL="628650" indent="-284163" algn="l" defTabSz="914400" rtl="0" eaLnBrk="1" latinLnBrk="0" hangingPunct="1">
        <a:lnSpc>
          <a:spcPct val="90000"/>
        </a:lnSpc>
        <a:spcBef>
          <a:spcPts val="600"/>
        </a:spcBef>
        <a:buClr>
          <a:srgbClr val="F28811"/>
        </a:buClr>
        <a:buFont typeface="Arial" pitchFamily="34" charset="0"/>
        <a:buChar char="•"/>
        <a:defRPr lang="en-US" sz="2000" kern="1200" baseline="0" dirty="0" smtClean="0">
          <a:solidFill>
            <a:schemeClr val="tx1">
              <a:lumMod val="90000"/>
              <a:lumOff val="10000"/>
            </a:schemeClr>
          </a:solidFill>
          <a:latin typeface="Arial" pitchFamily="34" charset="0"/>
          <a:ea typeface="+mn-ea"/>
          <a:cs typeface="Arial" pitchFamily="34" charset="0"/>
        </a:defRPr>
      </a:lvl2pPr>
      <a:lvl3pPr marL="914400" indent="-285750" algn="l" defTabSz="914400" rtl="0" eaLnBrk="1" latinLnBrk="0" hangingPunct="1">
        <a:lnSpc>
          <a:spcPct val="85000"/>
        </a:lnSpc>
        <a:spcBef>
          <a:spcPts val="600"/>
        </a:spcBef>
        <a:buClr>
          <a:srgbClr val="F28811"/>
        </a:buClr>
        <a:buFont typeface="Arial" pitchFamily="34" charset="0"/>
        <a:buChar char="−"/>
        <a:defRPr lang="en-US" sz="1800" kern="1200" dirty="0" smtClean="0">
          <a:solidFill>
            <a:schemeClr val="tx1">
              <a:lumMod val="90000"/>
              <a:lumOff val="10000"/>
            </a:schemeClr>
          </a:solidFill>
          <a:latin typeface="Arial" pitchFamily="34" charset="0"/>
          <a:ea typeface="+mn-ea"/>
          <a:cs typeface="Arial" pitchFamily="34" charset="0"/>
        </a:defRPr>
      </a:lvl3pPr>
      <a:lvl4pPr marL="1139825" indent="-225425" algn="l" defTabSz="914400" rtl="0" eaLnBrk="1" latinLnBrk="0" hangingPunct="1">
        <a:lnSpc>
          <a:spcPct val="85000"/>
        </a:lnSpc>
        <a:spcBef>
          <a:spcPts val="600"/>
        </a:spcBef>
        <a:buClr>
          <a:srgbClr val="F28811"/>
        </a:buClr>
        <a:buFont typeface="Wingdings" pitchFamily="2" charset="2"/>
        <a:buChar char="§"/>
        <a:defRPr sz="1800" kern="1200">
          <a:solidFill>
            <a:schemeClr val="tx1">
              <a:lumMod val="90000"/>
              <a:lumOff val="10000"/>
            </a:schemeClr>
          </a:solidFill>
          <a:latin typeface="Arial" pitchFamily="34" charset="0"/>
          <a:ea typeface="+mn-ea"/>
          <a:cs typeface="Arial" pitchFamily="34" charset="0"/>
        </a:defRPr>
      </a:lvl4pPr>
      <a:lvl5pPr marL="1425575" indent="-225425" algn="l" defTabSz="914400" rtl="0" eaLnBrk="1" latinLnBrk="0" hangingPunct="1">
        <a:lnSpc>
          <a:spcPct val="85000"/>
        </a:lnSpc>
        <a:spcBef>
          <a:spcPts val="600"/>
        </a:spcBef>
        <a:buClr>
          <a:srgbClr val="F28811"/>
        </a:buClr>
        <a:buFont typeface="Courier New" pitchFamily="49" charset="0"/>
        <a:buChar char="o"/>
        <a:defRPr sz="1800" kern="1200">
          <a:solidFill>
            <a:schemeClr val="tx1">
              <a:lumMod val="90000"/>
              <a:lumOff val="10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investor.combimatrix.com/documentdisplay.cfm?DocumentID=2316"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0"/>
          </p:nvPr>
        </p:nvSpPr>
        <p:spPr>
          <a:xfrm>
            <a:off x="815975" y="3507476"/>
            <a:ext cx="7512050" cy="1091824"/>
          </a:xfrm>
        </p:spPr>
        <p:txBody>
          <a:bodyPr/>
          <a:lstStyle/>
          <a:p>
            <a:r>
              <a:rPr lang="en-US" dirty="0" smtClean="0"/>
              <a:t>Compliance Training - Sales</a:t>
            </a:r>
          </a:p>
          <a:p>
            <a:endParaRPr lang="en-US" dirty="0"/>
          </a:p>
        </p:txBody>
      </p:sp>
      <p:sp>
        <p:nvSpPr>
          <p:cNvPr id="2" name="Rectangle 1"/>
          <p:cNvSpPr/>
          <p:nvPr/>
        </p:nvSpPr>
        <p:spPr>
          <a:xfrm>
            <a:off x="995054" y="4319518"/>
            <a:ext cx="1640193" cy="424732"/>
          </a:xfrm>
          <a:prstGeom prst="rect">
            <a:avLst/>
          </a:prstGeom>
        </p:spPr>
        <p:txBody>
          <a:bodyPr wrap="none">
            <a:spAutoFit/>
          </a:bodyPr>
          <a:lstStyle/>
          <a:p>
            <a:pPr lvl="0">
              <a:lnSpc>
                <a:spcPct val="90000"/>
              </a:lnSpc>
              <a:buClr>
                <a:srgbClr val="F28811"/>
              </a:buClr>
              <a:buSzPct val="100000"/>
            </a:pPr>
            <a:r>
              <a:rPr lang="en-US" sz="2400" i="1" dirty="0">
                <a:solidFill>
                  <a:srgbClr val="A39687"/>
                </a:solidFill>
                <a:latin typeface="Arial" pitchFamily="34" charset="0"/>
                <a:cs typeface="Arial" pitchFamily="34" charset="0"/>
              </a:rPr>
              <a:t>Alvin </a:t>
            </a:r>
            <a:r>
              <a:rPr lang="en-US" sz="2400" i="1" dirty="0" err="1">
                <a:solidFill>
                  <a:srgbClr val="A39687"/>
                </a:solidFill>
                <a:latin typeface="Arial" pitchFamily="34" charset="0"/>
                <a:cs typeface="Arial" pitchFamily="34" charset="0"/>
              </a:rPr>
              <a:t>Ezrin</a:t>
            </a:r>
            <a:endParaRPr lang="en-US" sz="2400" i="1" dirty="0">
              <a:solidFill>
                <a:srgbClr val="A39687"/>
              </a:solidFill>
              <a:latin typeface="Arial" pitchFamily="34" charset="0"/>
              <a:cs typeface="Arial" pitchFamily="34" charset="0"/>
            </a:endParaRPr>
          </a:p>
        </p:txBody>
      </p:sp>
    </p:spTree>
    <p:extLst>
      <p:ext uri="{BB962C8B-B14F-4D97-AF65-F5344CB8AC3E}">
        <p14:creationId xmlns:p14="http://schemas.microsoft.com/office/powerpoint/2010/main" val="2955627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76225" y="0"/>
            <a:ext cx="8191500" cy="877888"/>
          </a:xfrm>
        </p:spPr>
        <p:txBody>
          <a:bodyPr/>
          <a:lstStyle/>
          <a:p>
            <a:r>
              <a:rPr lang="en-US" dirty="0" smtClean="0"/>
              <a:t>Stark Law</a:t>
            </a:r>
            <a:endParaRPr lang="en-US" dirty="0"/>
          </a:p>
        </p:txBody>
      </p:sp>
      <p:sp>
        <p:nvSpPr>
          <p:cNvPr id="33795" name="Rectangle 3"/>
          <p:cNvSpPr>
            <a:spLocks noGrp="1" noChangeArrowheads="1"/>
          </p:cNvSpPr>
          <p:nvPr>
            <p:ph type="body" sz="quarter" idx="10"/>
          </p:nvPr>
        </p:nvSpPr>
        <p:spPr>
          <a:xfrm>
            <a:off x="400050" y="933450"/>
            <a:ext cx="8229600" cy="4835525"/>
          </a:xfrm>
        </p:spPr>
        <p:txBody>
          <a:bodyPr>
            <a:noAutofit/>
          </a:bodyPr>
          <a:lstStyle/>
          <a:p>
            <a:pPr eaLnBrk="1" hangingPunct="1">
              <a:lnSpc>
                <a:spcPct val="80000"/>
              </a:lnSpc>
            </a:pPr>
            <a:r>
              <a:rPr lang="en-US" dirty="0" smtClean="0">
                <a:ea typeface="ＭＳ Ｐゴシック" pitchFamily="-106" charset="-128"/>
              </a:rPr>
              <a:t>Civil statute</a:t>
            </a:r>
          </a:p>
          <a:p>
            <a:pPr eaLnBrk="1" hangingPunct="1">
              <a:lnSpc>
                <a:spcPct val="80000"/>
              </a:lnSpc>
              <a:buNone/>
            </a:pPr>
            <a:endParaRPr lang="en-US" sz="1200" dirty="0" smtClean="0">
              <a:ea typeface="ＭＳ Ｐゴシック" pitchFamily="-106" charset="-128"/>
            </a:endParaRPr>
          </a:p>
          <a:p>
            <a:pPr eaLnBrk="1" hangingPunct="1">
              <a:lnSpc>
                <a:spcPct val="80000"/>
              </a:lnSpc>
            </a:pPr>
            <a:r>
              <a:rPr lang="en-US" dirty="0" smtClean="0">
                <a:ea typeface="ＭＳ Ｐゴシック" pitchFamily="-106" charset="-128"/>
              </a:rPr>
              <a:t>Prevents ownership of clinical laboratories by physicians and compensation arrangements between physicians and laboratories, unless such ownership or compensation arrangement is covered by an exception in the law:</a:t>
            </a:r>
          </a:p>
          <a:p>
            <a:pPr lvl="1" eaLnBrk="1" hangingPunct="1">
              <a:lnSpc>
                <a:spcPct val="80000"/>
              </a:lnSpc>
            </a:pPr>
            <a:r>
              <a:rPr lang="en-US" dirty="0" smtClean="0">
                <a:ea typeface="ＭＳ Ｐゴシック" pitchFamily="-106" charset="-128"/>
              </a:rPr>
              <a:t>Statue contains exceptions</a:t>
            </a:r>
          </a:p>
          <a:p>
            <a:pPr lvl="1" eaLnBrk="1" hangingPunct="1">
              <a:lnSpc>
                <a:spcPct val="80000"/>
              </a:lnSpc>
            </a:pPr>
            <a:r>
              <a:rPr lang="en-US" dirty="0" smtClean="0">
                <a:ea typeface="ＭＳ Ｐゴシック" pitchFamily="-106" charset="-128"/>
              </a:rPr>
              <a:t>Very specific</a:t>
            </a:r>
          </a:p>
          <a:p>
            <a:pPr lvl="1" eaLnBrk="1" hangingPunct="1">
              <a:lnSpc>
                <a:spcPct val="80000"/>
              </a:lnSpc>
            </a:pPr>
            <a:r>
              <a:rPr lang="en-US" dirty="0" smtClean="0">
                <a:ea typeface="ＭＳ Ｐゴシック" pitchFamily="-106" charset="-128"/>
              </a:rPr>
              <a:t>Specifics must be covered in written agreements with clients</a:t>
            </a:r>
          </a:p>
          <a:p>
            <a:pPr lvl="1" eaLnBrk="1" hangingPunct="1">
              <a:lnSpc>
                <a:spcPct val="80000"/>
              </a:lnSpc>
            </a:pPr>
            <a:endParaRPr lang="en-US" sz="1200" dirty="0" smtClean="0">
              <a:ea typeface="ＭＳ Ｐゴシック" pitchFamily="-106" charset="-128"/>
            </a:endParaRPr>
          </a:p>
          <a:p>
            <a:pPr eaLnBrk="1" hangingPunct="1">
              <a:lnSpc>
                <a:spcPct val="80000"/>
              </a:lnSpc>
            </a:pPr>
            <a:r>
              <a:rPr lang="en-US" dirty="0" smtClean="0">
                <a:ea typeface="ＭＳ Ｐゴシック" pitchFamily="-106" charset="-128"/>
              </a:rPr>
              <a:t> Examples of Potential Violations</a:t>
            </a:r>
          </a:p>
          <a:p>
            <a:pPr eaLnBrk="1" hangingPunct="1">
              <a:lnSpc>
                <a:spcPct val="80000"/>
              </a:lnSpc>
              <a:buNone/>
            </a:pPr>
            <a:r>
              <a:rPr lang="en-US" dirty="0" smtClean="0">
                <a:ea typeface="ＭＳ Ｐゴシック" pitchFamily="-106" charset="-128"/>
              </a:rPr>
              <a:t>	</a:t>
            </a:r>
            <a:r>
              <a:rPr lang="en-US" sz="2000" dirty="0" smtClean="0">
                <a:ea typeface="ＭＳ Ｐゴシック" pitchFamily="-106" charset="-128"/>
              </a:rPr>
              <a:t>-- Leases</a:t>
            </a:r>
          </a:p>
          <a:p>
            <a:pPr eaLnBrk="1" hangingPunct="1">
              <a:lnSpc>
                <a:spcPct val="80000"/>
              </a:lnSpc>
              <a:buFontTx/>
              <a:buNone/>
            </a:pPr>
            <a:r>
              <a:rPr lang="en-US" sz="2000" dirty="0" smtClean="0">
                <a:ea typeface="ＭＳ Ｐゴシック" pitchFamily="-106" charset="-128"/>
              </a:rPr>
              <a:t>      -- Supplies</a:t>
            </a:r>
          </a:p>
          <a:p>
            <a:pPr eaLnBrk="1" hangingPunct="1">
              <a:lnSpc>
                <a:spcPct val="80000"/>
              </a:lnSpc>
              <a:buFontTx/>
              <a:buNone/>
            </a:pPr>
            <a:r>
              <a:rPr lang="en-US" sz="2000" dirty="0" smtClean="0">
                <a:ea typeface="ＭＳ Ｐゴシック" pitchFamily="-106" charset="-128"/>
              </a:rPr>
              <a:t>	 -- Account Receivable forgiveness</a:t>
            </a:r>
          </a:p>
          <a:p>
            <a:pPr eaLnBrk="1" hangingPunct="1">
              <a:lnSpc>
                <a:spcPct val="80000"/>
              </a:lnSpc>
              <a:buFontTx/>
              <a:buNone/>
            </a:pPr>
            <a:r>
              <a:rPr lang="en-US" sz="2000" dirty="0" smtClean="0">
                <a:ea typeface="ＭＳ Ｐゴシック" pitchFamily="-106" charset="-128"/>
              </a:rPr>
              <a:t>      -- Gifts</a:t>
            </a:r>
          </a:p>
        </p:txBody>
      </p:sp>
    </p:spTree>
    <p:extLst>
      <p:ext uri="{BB962C8B-B14F-4D97-AF65-F5344CB8AC3E}">
        <p14:creationId xmlns:p14="http://schemas.microsoft.com/office/powerpoint/2010/main" val="3462299019"/>
      </p:ext>
    </p:extLst>
  </p:cSld>
  <p:clrMapOvr>
    <a:masterClrMapping/>
  </p:clrMapOvr>
  <p:transition advTm="89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sz="quarter" idx="10"/>
          </p:nvPr>
        </p:nvSpPr>
        <p:spPr>
          <a:xfrm>
            <a:off x="428625" y="1209675"/>
            <a:ext cx="8229600" cy="4835525"/>
          </a:xfrm>
        </p:spPr>
        <p:txBody>
          <a:bodyPr>
            <a:normAutofit lnSpcReduction="10000"/>
          </a:bodyPr>
          <a:lstStyle/>
          <a:p>
            <a:pPr eaLnBrk="1" hangingPunct="1">
              <a:lnSpc>
                <a:spcPct val="80000"/>
              </a:lnSpc>
            </a:pPr>
            <a:r>
              <a:rPr lang="en-US" sz="2000" dirty="0" smtClean="0">
                <a:ea typeface="ＭＳ Ｐゴシック" pitchFamily="-106" charset="-128"/>
              </a:rPr>
              <a:t>Prevents false and fraudulent claims from being submitted to Medicare and Medicaid</a:t>
            </a:r>
          </a:p>
          <a:p>
            <a:pPr eaLnBrk="1" hangingPunct="1">
              <a:lnSpc>
                <a:spcPct val="80000"/>
              </a:lnSpc>
            </a:pPr>
            <a:r>
              <a:rPr lang="en-US" sz="2000" dirty="0" smtClean="0">
                <a:ea typeface="ＭＳ Ｐゴシック" pitchFamily="-106" charset="-128"/>
              </a:rPr>
              <a:t>Penalizes individuals and/or entities who knowingly present or cause false or fraudulent claims to be presented to Medicare / Medicaid</a:t>
            </a:r>
          </a:p>
          <a:p>
            <a:pPr eaLnBrk="1" hangingPunct="1">
              <a:lnSpc>
                <a:spcPct val="80000"/>
              </a:lnSpc>
            </a:pPr>
            <a:r>
              <a:rPr lang="en-US" sz="2000" dirty="0" smtClean="0">
                <a:ea typeface="ＭＳ Ｐゴシック" pitchFamily="-106" charset="-128"/>
              </a:rPr>
              <a:t>Examples of violations</a:t>
            </a:r>
          </a:p>
          <a:p>
            <a:pPr lvl="1" eaLnBrk="1" hangingPunct="1">
              <a:lnSpc>
                <a:spcPct val="80000"/>
              </a:lnSpc>
            </a:pPr>
            <a:r>
              <a:rPr lang="en-US" dirty="0" smtClean="0">
                <a:ea typeface="ＭＳ Ｐゴシック" pitchFamily="-106" charset="-128"/>
              </a:rPr>
              <a:t>Assigning inaccurate CPT codes</a:t>
            </a:r>
          </a:p>
          <a:p>
            <a:pPr lvl="1" eaLnBrk="1" hangingPunct="1">
              <a:lnSpc>
                <a:spcPct val="80000"/>
              </a:lnSpc>
            </a:pPr>
            <a:r>
              <a:rPr lang="en-US" dirty="0" smtClean="0">
                <a:ea typeface="ＭＳ Ｐゴシック" pitchFamily="-106" charset="-128"/>
              </a:rPr>
              <a:t>Submitting claims for reimbursement for lab test that were ordered but could not be performed due to specimen problems, insufficient specimen amounts or incorrect specimen types</a:t>
            </a:r>
          </a:p>
          <a:p>
            <a:pPr eaLnBrk="1" hangingPunct="1">
              <a:lnSpc>
                <a:spcPct val="80000"/>
              </a:lnSpc>
            </a:pPr>
            <a:r>
              <a:rPr lang="en-US" sz="2000" dirty="0" smtClean="0">
                <a:ea typeface="ＭＳ Ｐゴシック" pitchFamily="-106" charset="-128"/>
              </a:rPr>
              <a:t>To ensure claim accuracy</a:t>
            </a:r>
          </a:p>
          <a:p>
            <a:pPr eaLnBrk="1" hangingPunct="1">
              <a:lnSpc>
                <a:spcPct val="80000"/>
              </a:lnSpc>
            </a:pPr>
            <a:r>
              <a:rPr lang="en-US" sz="2000" dirty="0" smtClean="0">
                <a:ea typeface="ＭＳ Ｐゴシック" pitchFamily="-106" charset="-128"/>
              </a:rPr>
              <a:t>Ensure use of proper coding and billing practices</a:t>
            </a:r>
          </a:p>
          <a:p>
            <a:pPr eaLnBrk="1" hangingPunct="1">
              <a:lnSpc>
                <a:spcPct val="80000"/>
              </a:lnSpc>
            </a:pPr>
            <a:r>
              <a:rPr lang="en-US" sz="2000" dirty="0" smtClean="0">
                <a:ea typeface="ＭＳ Ｐゴシック" pitchFamily="-106" charset="-128"/>
              </a:rPr>
              <a:t>Confirm unclear and questionable orders</a:t>
            </a:r>
          </a:p>
          <a:p>
            <a:pPr eaLnBrk="1" hangingPunct="1">
              <a:lnSpc>
                <a:spcPct val="80000"/>
              </a:lnSpc>
            </a:pPr>
            <a:r>
              <a:rPr lang="en-US" sz="2000" dirty="0" smtClean="0">
                <a:ea typeface="ＭＳ Ｐゴシック" pitchFamily="-106" charset="-128"/>
              </a:rPr>
              <a:t>Obtain documentation for verbally ordered tests</a:t>
            </a:r>
          </a:p>
          <a:p>
            <a:pPr eaLnBrk="1" hangingPunct="1">
              <a:lnSpc>
                <a:spcPct val="80000"/>
              </a:lnSpc>
            </a:pPr>
            <a:r>
              <a:rPr lang="en-US" sz="2000" dirty="0" smtClean="0">
                <a:ea typeface="ＭＳ Ｐゴシック" pitchFamily="-106" charset="-128"/>
              </a:rPr>
              <a:t>Clearly inform and disclose reflex testing protocols to clients</a:t>
            </a:r>
          </a:p>
          <a:p>
            <a:pPr eaLnBrk="1" hangingPunct="1">
              <a:lnSpc>
                <a:spcPct val="80000"/>
              </a:lnSpc>
            </a:pPr>
            <a:r>
              <a:rPr lang="en-US" sz="2000" dirty="0" smtClean="0">
                <a:ea typeface="ＭＳ Ｐゴシック" pitchFamily="-106" charset="-128"/>
              </a:rPr>
              <a:t>Prevention—Confirm unclear orders, document verbal orders, renew standing Orders, inform clients about reflex testing protocols</a:t>
            </a:r>
          </a:p>
          <a:p>
            <a:pPr eaLnBrk="1" hangingPunct="1">
              <a:lnSpc>
                <a:spcPct val="80000"/>
              </a:lnSpc>
              <a:buFont typeface="Arial" charset="0"/>
              <a:buNone/>
            </a:pPr>
            <a:endParaRPr lang="en-US" sz="2000" dirty="0" smtClean="0">
              <a:ea typeface="ＭＳ Ｐゴシック" pitchFamily="-106" charset="-128"/>
            </a:endParaRPr>
          </a:p>
        </p:txBody>
      </p:sp>
      <p:sp>
        <p:nvSpPr>
          <p:cNvPr id="4" name="Title 3"/>
          <p:cNvSpPr>
            <a:spLocks noGrp="1"/>
          </p:cNvSpPr>
          <p:nvPr>
            <p:ph type="title"/>
          </p:nvPr>
        </p:nvSpPr>
        <p:spPr>
          <a:xfrm>
            <a:off x="409575" y="0"/>
            <a:ext cx="8229600" cy="939801"/>
          </a:xfrm>
        </p:spPr>
        <p:txBody>
          <a:bodyPr/>
          <a:lstStyle/>
          <a:p>
            <a:r>
              <a:rPr lang="en-US" dirty="0" smtClean="0"/>
              <a:t>False Claims Act</a:t>
            </a:r>
            <a:endParaRPr lang="en-US" dirty="0"/>
          </a:p>
        </p:txBody>
      </p:sp>
    </p:spTree>
    <p:extLst>
      <p:ext uri="{BB962C8B-B14F-4D97-AF65-F5344CB8AC3E}">
        <p14:creationId xmlns:p14="http://schemas.microsoft.com/office/powerpoint/2010/main" val="3297231568"/>
      </p:ext>
    </p:extLst>
  </p:cSld>
  <p:clrMapOvr>
    <a:masterClrMapping/>
  </p:clrMapOvr>
  <p:transition advTm="63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Rectangle 3"/>
          <p:cNvSpPr>
            <a:spLocks noGrp="1" noChangeArrowheads="1"/>
          </p:cNvSpPr>
          <p:nvPr>
            <p:ph type="body" sz="quarter" idx="10"/>
          </p:nvPr>
        </p:nvSpPr>
        <p:spPr>
          <a:xfrm>
            <a:off x="457200" y="1009650"/>
            <a:ext cx="8229600" cy="5273675"/>
          </a:xfrm>
          <a:prstGeom prst="rect">
            <a:avLst/>
          </a:prstGeom>
        </p:spPr>
        <p:txBody>
          <a:bodyPr/>
          <a:lstStyle/>
          <a:p>
            <a:pPr eaLnBrk="1" hangingPunct="1">
              <a:spcBef>
                <a:spcPct val="30000"/>
              </a:spcBef>
            </a:pPr>
            <a:r>
              <a:rPr lang="en-US" dirty="0" smtClean="0">
                <a:ea typeface="ＭＳ Ｐゴシック" pitchFamily="-106" charset="-128"/>
              </a:rPr>
              <a:t>Anti-Kickback Penalties: $25,000 plus time in jail – </a:t>
            </a:r>
            <a:r>
              <a:rPr lang="en-US" sz="2400" dirty="0" smtClean="0">
                <a:ea typeface="ＭＳ Ｐゴシック" pitchFamily="-106" charset="-128"/>
              </a:rPr>
              <a:t>Automatically excluded from Medicare &amp; Medicaid programs for 5 years</a:t>
            </a:r>
          </a:p>
          <a:p>
            <a:pPr eaLnBrk="1" hangingPunct="1">
              <a:spcBef>
                <a:spcPct val="30000"/>
              </a:spcBef>
              <a:buNone/>
            </a:pPr>
            <a:endParaRPr lang="en-US" sz="1200" dirty="0" smtClean="0">
              <a:ea typeface="ＭＳ Ｐゴシック" pitchFamily="-106" charset="-128"/>
            </a:endParaRPr>
          </a:p>
          <a:p>
            <a:pPr eaLnBrk="1" hangingPunct="1">
              <a:spcBef>
                <a:spcPct val="30000"/>
              </a:spcBef>
            </a:pPr>
            <a:r>
              <a:rPr lang="en-US" dirty="0" smtClean="0">
                <a:ea typeface="ＭＳ Ｐゴシック" pitchFamily="-106" charset="-128"/>
              </a:rPr>
              <a:t>Stark Law Penalties: $15,000 - $100,000 – </a:t>
            </a:r>
            <a:r>
              <a:rPr lang="en-US" sz="2400" dirty="0" smtClean="0">
                <a:ea typeface="ＭＳ Ｐゴシック" pitchFamily="-106" charset="-128"/>
              </a:rPr>
              <a:t>May be excluded from Medicare &amp; Medicaid programs</a:t>
            </a:r>
          </a:p>
          <a:p>
            <a:pPr eaLnBrk="1" hangingPunct="1">
              <a:spcBef>
                <a:spcPct val="30000"/>
              </a:spcBef>
            </a:pPr>
            <a:endParaRPr lang="en-US" sz="1200" dirty="0" smtClean="0">
              <a:ea typeface="ＭＳ Ｐゴシック" pitchFamily="-106" charset="-128"/>
            </a:endParaRPr>
          </a:p>
          <a:p>
            <a:pPr eaLnBrk="1" hangingPunct="1">
              <a:spcBef>
                <a:spcPct val="30000"/>
              </a:spcBef>
            </a:pPr>
            <a:r>
              <a:rPr lang="en-US" dirty="0" smtClean="0">
                <a:ea typeface="ＭＳ Ｐゴシック" pitchFamily="-106" charset="-128"/>
              </a:rPr>
              <a:t>False Claims Penalties: $5,500-$11,000 per claim and treble (x3) claim damages - </a:t>
            </a:r>
            <a:r>
              <a:rPr lang="en-US" sz="2400" dirty="0" smtClean="0">
                <a:ea typeface="ＭＳ Ｐゴシック" pitchFamily="-106" charset="-128"/>
              </a:rPr>
              <a:t>May be excluded from Medicare &amp; Medicaid programs</a:t>
            </a:r>
          </a:p>
          <a:p>
            <a:pPr eaLnBrk="1" hangingPunct="1">
              <a:spcBef>
                <a:spcPct val="30000"/>
              </a:spcBef>
            </a:pPr>
            <a:endParaRPr lang="en-US" sz="1200" dirty="0" smtClean="0">
              <a:ea typeface="ＭＳ Ｐゴシック" pitchFamily="-106" charset="-128"/>
            </a:endParaRPr>
          </a:p>
          <a:p>
            <a:pPr>
              <a:spcBef>
                <a:spcPct val="30000"/>
              </a:spcBef>
            </a:pPr>
            <a:r>
              <a:rPr lang="en-US" sz="2400" dirty="0" smtClean="0">
                <a:ea typeface="ＭＳ Ｐゴシック" pitchFamily="-106" charset="-128"/>
              </a:rPr>
              <a:t>Criminal Penalties: $25,000 and/or up to 5 years in jail plus probable exclusion</a:t>
            </a:r>
          </a:p>
          <a:p>
            <a:pPr eaLnBrk="1" hangingPunct="1">
              <a:spcBef>
                <a:spcPct val="30000"/>
              </a:spcBef>
            </a:pPr>
            <a:endParaRPr lang="en-US" sz="2400" dirty="0" smtClean="0">
              <a:latin typeface="Arial" charset="0"/>
              <a:ea typeface="ＭＳ Ｐゴシック" pitchFamily="-106" charset="-128"/>
            </a:endParaRPr>
          </a:p>
          <a:p>
            <a:pPr eaLnBrk="1" hangingPunct="1">
              <a:buFont typeface="Wingdings" pitchFamily="-106" charset="2"/>
              <a:buNone/>
            </a:pPr>
            <a:endParaRPr lang="en-US" sz="3600" dirty="0" smtClean="0">
              <a:latin typeface="Arial" charset="0"/>
              <a:ea typeface="ＭＳ Ｐゴシック" pitchFamily="-106" charset="-128"/>
            </a:endParaRPr>
          </a:p>
          <a:p>
            <a:pPr eaLnBrk="1" hangingPunct="1">
              <a:buFont typeface="Wingdings" pitchFamily="-106" charset="2"/>
              <a:buNone/>
            </a:pPr>
            <a:endParaRPr lang="en-US" sz="3600" dirty="0" smtClean="0">
              <a:latin typeface="Arial" charset="0"/>
              <a:ea typeface="ＭＳ Ｐゴシック" pitchFamily="-106" charset="-128"/>
            </a:endParaRPr>
          </a:p>
        </p:txBody>
      </p:sp>
      <p:sp>
        <p:nvSpPr>
          <p:cNvPr id="4" name="Title 3"/>
          <p:cNvSpPr>
            <a:spLocks noGrp="1"/>
          </p:cNvSpPr>
          <p:nvPr>
            <p:ph type="title"/>
          </p:nvPr>
        </p:nvSpPr>
        <p:spPr>
          <a:xfrm>
            <a:off x="419100" y="0"/>
            <a:ext cx="8229600" cy="939801"/>
          </a:xfrm>
        </p:spPr>
        <p:txBody>
          <a:bodyPr/>
          <a:lstStyle/>
          <a:p>
            <a:r>
              <a:rPr lang="en-US" dirty="0" smtClean="0"/>
              <a:t>Penalties</a:t>
            </a:r>
            <a:endParaRPr lang="en-US" dirty="0"/>
          </a:p>
        </p:txBody>
      </p:sp>
    </p:spTree>
    <p:extLst>
      <p:ext uri="{BB962C8B-B14F-4D97-AF65-F5344CB8AC3E}">
        <p14:creationId xmlns:p14="http://schemas.microsoft.com/office/powerpoint/2010/main" val="1457970723"/>
      </p:ext>
    </p:extLst>
  </p:cSld>
  <p:clrMapOvr>
    <a:masterClrMapping/>
  </p:clrMapOvr>
  <p:transition advTm="17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09575" y="0"/>
            <a:ext cx="8229600" cy="939801"/>
          </a:xfrm>
        </p:spPr>
        <p:txBody>
          <a:bodyPr/>
          <a:lstStyle/>
          <a:p>
            <a:r>
              <a:rPr lang="en-US" smtClean="0">
                <a:ea typeface="ＭＳ Ｐゴシック" pitchFamily="-106" charset="-128"/>
              </a:rPr>
              <a:t>Direct Bill and Anti-Markup Laws</a:t>
            </a:r>
          </a:p>
        </p:txBody>
      </p:sp>
      <p:sp>
        <p:nvSpPr>
          <p:cNvPr id="39939" name="Content Placeholder 2"/>
          <p:cNvSpPr>
            <a:spLocks noGrp="1"/>
          </p:cNvSpPr>
          <p:nvPr>
            <p:ph idx="4294967295"/>
          </p:nvPr>
        </p:nvSpPr>
        <p:spPr>
          <a:xfrm>
            <a:off x="457200" y="1600200"/>
            <a:ext cx="8229600" cy="4525963"/>
          </a:xfrm>
          <a:prstGeom prst="rect">
            <a:avLst/>
          </a:prstGeom>
        </p:spPr>
        <p:txBody>
          <a:bodyPr/>
          <a:lstStyle/>
          <a:p>
            <a:r>
              <a:rPr lang="en-US" dirty="0" smtClean="0">
                <a:ea typeface="ＭＳ Ｐゴシック" pitchFamily="-106" charset="-128"/>
              </a:rPr>
              <a:t>Direct Billing: </a:t>
            </a:r>
          </a:p>
          <a:p>
            <a:pPr lvl="1"/>
            <a:r>
              <a:rPr lang="en-US" sz="2400" dirty="0" smtClean="0">
                <a:ea typeface="ＭＳ Ｐゴシック" pitchFamily="-106" charset="-128"/>
              </a:rPr>
              <a:t>Arizona, California, Connecticut, Massachusetts, Nevada, New Jersey, New York, Rhode Island, Louisiana, Ohio, South Carolina, Tennessee, Indiana, Iowa, Maryland, Montana, Kansas, Washington</a:t>
            </a:r>
          </a:p>
          <a:p>
            <a:endParaRPr lang="en-US" dirty="0" smtClean="0">
              <a:ea typeface="ＭＳ Ｐゴシック" pitchFamily="-106" charset="-128"/>
            </a:endParaRPr>
          </a:p>
          <a:p>
            <a:r>
              <a:rPr lang="en-US" dirty="0" err="1" smtClean="0">
                <a:ea typeface="ＭＳ Ｐゴシック" pitchFamily="-106" charset="-128"/>
              </a:rPr>
              <a:t>AntiMarkup</a:t>
            </a:r>
            <a:r>
              <a:rPr lang="en-US" dirty="0" smtClean="0">
                <a:ea typeface="ＭＳ Ｐゴシック" pitchFamily="-106" charset="-128"/>
              </a:rPr>
              <a:t>: </a:t>
            </a:r>
          </a:p>
          <a:p>
            <a:pPr lvl="1"/>
            <a:r>
              <a:rPr lang="en-US" sz="2400" dirty="0" smtClean="0">
                <a:ea typeface="ＭＳ Ｐゴシック" pitchFamily="-106" charset="-128"/>
              </a:rPr>
              <a:t>California, Florida, Michigan, Oregon, Utah, Washington</a:t>
            </a:r>
          </a:p>
        </p:txBody>
      </p:sp>
    </p:spTree>
    <p:extLst>
      <p:ext uri="{BB962C8B-B14F-4D97-AF65-F5344CB8AC3E}">
        <p14:creationId xmlns:p14="http://schemas.microsoft.com/office/powerpoint/2010/main" val="37355589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38150" y="0"/>
            <a:ext cx="8229600" cy="939801"/>
          </a:xfrm>
        </p:spPr>
        <p:txBody>
          <a:bodyPr/>
          <a:lstStyle/>
          <a:p>
            <a:r>
              <a:rPr lang="en-US" dirty="0" smtClean="0">
                <a:ea typeface="ＭＳ Ｐゴシック" pitchFamily="-106" charset="-128"/>
              </a:rPr>
              <a:t>Disclosure Laws</a:t>
            </a:r>
          </a:p>
        </p:txBody>
      </p:sp>
      <p:sp>
        <p:nvSpPr>
          <p:cNvPr id="40963" name="Content Placeholder 2"/>
          <p:cNvSpPr>
            <a:spLocks noGrp="1"/>
          </p:cNvSpPr>
          <p:nvPr>
            <p:ph idx="4294967295"/>
          </p:nvPr>
        </p:nvSpPr>
        <p:spPr>
          <a:xfrm>
            <a:off x="457200" y="1600200"/>
            <a:ext cx="8229600" cy="4525963"/>
          </a:xfrm>
          <a:prstGeom prst="rect">
            <a:avLst/>
          </a:prstGeom>
        </p:spPr>
        <p:txBody>
          <a:bodyPr/>
          <a:lstStyle/>
          <a:p>
            <a:r>
              <a:rPr lang="en-US" dirty="0" smtClean="0">
                <a:ea typeface="ＭＳ Ｐゴシック" pitchFamily="-106" charset="-128"/>
              </a:rPr>
              <a:t>Disclosure:</a:t>
            </a:r>
            <a:r>
              <a:rPr lang="en-US" b="1" dirty="0" smtClean="0">
                <a:ea typeface="ＭＳ Ｐゴシック" pitchFamily="-106" charset="-128"/>
              </a:rPr>
              <a:t> </a:t>
            </a:r>
          </a:p>
          <a:p>
            <a:pPr lvl="1"/>
            <a:r>
              <a:rPr lang="en-US" sz="2400" dirty="0" smtClean="0">
                <a:ea typeface="ＭＳ Ｐゴシック" pitchFamily="-106" charset="-128"/>
              </a:rPr>
              <a:t>Arizona, Connecticut, Delaware, Florida, Louisiana, Maine, Maryland, Nebraska, North Carolina, Ohio, Pennsylvania, Texas, Vermont, New Jersey, Tennessee, Utah</a:t>
            </a:r>
          </a:p>
          <a:p>
            <a:endParaRPr lang="en-US" dirty="0" smtClean="0">
              <a:ea typeface="ＭＳ Ｐゴシック" pitchFamily="-106" charset="-128"/>
            </a:endParaRPr>
          </a:p>
        </p:txBody>
      </p:sp>
    </p:spTree>
    <p:extLst>
      <p:ext uri="{BB962C8B-B14F-4D97-AF65-F5344CB8AC3E}">
        <p14:creationId xmlns:p14="http://schemas.microsoft.com/office/powerpoint/2010/main" val="2744300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ACCESS TO TEST RESULTS</a:t>
            </a:r>
          </a:p>
        </p:txBody>
      </p:sp>
      <p:sp>
        <p:nvSpPr>
          <p:cNvPr id="3" name="Text Placeholder 2"/>
          <p:cNvSpPr>
            <a:spLocks noGrp="1"/>
          </p:cNvSpPr>
          <p:nvPr>
            <p:ph type="body" sz="quarter" idx="10"/>
          </p:nvPr>
        </p:nvSpPr>
        <p:spPr/>
        <p:txBody>
          <a:bodyPr/>
          <a:lstStyle/>
          <a:p>
            <a:r>
              <a:rPr lang="en-US" dirty="0"/>
              <a:t>Effective October 2014, patient can obtain test results under CLIA and HIPAA.</a:t>
            </a:r>
          </a:p>
          <a:p>
            <a:r>
              <a:rPr lang="en-US" dirty="0"/>
              <a:t>Must comply with request within 30 days, but can get a one time extension of 30 days.</a:t>
            </a:r>
          </a:p>
          <a:p>
            <a:r>
              <a:rPr lang="en-US" dirty="0"/>
              <a:t>Must verify identity and authority of person asking for test results.</a:t>
            </a:r>
          </a:p>
          <a:p>
            <a:r>
              <a:rPr lang="en-US" dirty="0"/>
              <a:t>Lab does not have to interpret test results.</a:t>
            </a:r>
          </a:p>
          <a:p>
            <a:r>
              <a:rPr lang="en-US" dirty="0"/>
              <a:t>If doctor says don’t give test results, can refuse access.</a:t>
            </a:r>
          </a:p>
          <a:p>
            <a:r>
              <a:rPr lang="en-US" dirty="0"/>
              <a:t>Can provide by personal pickup, by mail, by fax or electronically.  If electronically, must be encrypted, unless patient says don’t send encrypted, but must warn patient of dangers if sent unencrypted.</a:t>
            </a:r>
          </a:p>
          <a:p>
            <a:endParaRPr lang="en-US" dirty="0"/>
          </a:p>
        </p:txBody>
      </p:sp>
    </p:spTree>
    <p:extLst>
      <p:ext uri="{BB962C8B-B14F-4D97-AF65-F5344CB8AC3E}">
        <p14:creationId xmlns:p14="http://schemas.microsoft.com/office/powerpoint/2010/main" val="2555897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Arizona-Patients can order any tests</a:t>
            </a:r>
          </a:p>
        </p:txBody>
      </p:sp>
      <p:sp>
        <p:nvSpPr>
          <p:cNvPr id="3" name="Text Placeholder 2"/>
          <p:cNvSpPr>
            <a:spLocks noGrp="1"/>
          </p:cNvSpPr>
          <p:nvPr>
            <p:ph type="body" sz="quarter" idx="10"/>
          </p:nvPr>
        </p:nvSpPr>
        <p:spPr/>
        <p:txBody>
          <a:bodyPr/>
          <a:lstStyle/>
          <a:p>
            <a:r>
              <a:rPr lang="en-US" dirty="0"/>
              <a:t>Effective July 1, an Arizona patient can order any tests without the orders of a doctor. </a:t>
            </a:r>
          </a:p>
          <a:p>
            <a:r>
              <a:rPr lang="en-US" dirty="0"/>
              <a:t>Must be ordered from a CLIA and/or state licensed lab.</a:t>
            </a:r>
          </a:p>
          <a:p>
            <a:r>
              <a:rPr lang="en-US" dirty="0"/>
              <a:t>Lab must report the test result directly to the patient.</a:t>
            </a:r>
          </a:p>
          <a:p>
            <a:r>
              <a:rPr lang="en-US" dirty="0"/>
              <a:t>Lab may not bill a third party payer for any test ordered directly by a patient. </a:t>
            </a:r>
          </a:p>
          <a:p>
            <a:r>
              <a:rPr lang="en-US" dirty="0"/>
              <a:t>Lab's report must state in bold type that it is the responsibility of the patient to arrange with the patient's health care provider for consultation and interpretation of the test results.  </a:t>
            </a:r>
          </a:p>
          <a:p>
            <a:endParaRPr lang="en-US" dirty="0"/>
          </a:p>
        </p:txBody>
      </p:sp>
    </p:spTree>
    <p:extLst>
      <p:ext uri="{BB962C8B-B14F-4D97-AF65-F5344CB8AC3E}">
        <p14:creationId xmlns:p14="http://schemas.microsoft.com/office/powerpoint/2010/main" val="3156190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a:xfrm>
            <a:off x="419100" y="228600"/>
            <a:ext cx="8229600" cy="939801"/>
          </a:xfrm>
        </p:spPr>
        <p:txBody>
          <a:bodyPr/>
          <a:lstStyle/>
          <a:p>
            <a:r>
              <a:rPr lang="en-US" dirty="0" smtClean="0"/>
              <a:t>Clinical Laboratory </a:t>
            </a:r>
            <a:br>
              <a:rPr lang="en-US" dirty="0" smtClean="0"/>
            </a:br>
            <a:r>
              <a:rPr lang="en-US" dirty="0" smtClean="0"/>
              <a:t>Improvement Amendments (CLIA)</a:t>
            </a:r>
            <a:endParaRPr lang="en-US" dirty="0"/>
          </a:p>
        </p:txBody>
      </p:sp>
      <p:sp>
        <p:nvSpPr>
          <p:cNvPr id="41987" name="Rectangle 3"/>
          <p:cNvSpPr>
            <a:spLocks noGrp="1" noChangeArrowheads="1"/>
          </p:cNvSpPr>
          <p:nvPr>
            <p:ph type="body" sz="quarter" idx="10"/>
          </p:nvPr>
        </p:nvSpPr>
        <p:spPr>
          <a:xfrm>
            <a:off x="438150" y="1114425"/>
            <a:ext cx="8229600" cy="4835525"/>
          </a:xfrm>
        </p:spPr>
        <p:txBody>
          <a:bodyPr/>
          <a:lstStyle/>
          <a:p>
            <a:pPr eaLnBrk="1" hangingPunct="1"/>
            <a:endParaRPr lang="en-US" dirty="0" smtClean="0">
              <a:ea typeface="ＭＳ Ｐゴシック" pitchFamily="-106" charset="-128"/>
            </a:endParaRPr>
          </a:p>
          <a:p>
            <a:pPr eaLnBrk="1" hangingPunct="1">
              <a:lnSpc>
                <a:spcPct val="90000"/>
              </a:lnSpc>
            </a:pPr>
            <a:r>
              <a:rPr lang="en-US" dirty="0" smtClean="0">
                <a:ea typeface="ＭＳ Ｐゴシック" pitchFamily="-106" charset="-128"/>
              </a:rPr>
              <a:t>Mandate quality standards for all laboratories</a:t>
            </a:r>
          </a:p>
          <a:p>
            <a:pPr eaLnBrk="1" hangingPunct="1">
              <a:lnSpc>
                <a:spcPct val="90000"/>
              </a:lnSpc>
            </a:pPr>
            <a:endParaRPr lang="en-US" dirty="0" smtClean="0">
              <a:ea typeface="ＭＳ Ｐゴシック" pitchFamily="-106" charset="-128"/>
            </a:endParaRPr>
          </a:p>
          <a:p>
            <a:pPr eaLnBrk="1" hangingPunct="1">
              <a:lnSpc>
                <a:spcPct val="90000"/>
              </a:lnSpc>
            </a:pPr>
            <a:r>
              <a:rPr lang="en-US" dirty="0" smtClean="0">
                <a:ea typeface="ＭＳ Ｐゴシック" pitchFamily="-106" charset="-128"/>
              </a:rPr>
              <a:t>Establishes the minimum requirements for all aspects of laboratory testing and services</a:t>
            </a:r>
          </a:p>
          <a:p>
            <a:pPr lvl="1" eaLnBrk="1" hangingPunct="1">
              <a:lnSpc>
                <a:spcPct val="90000"/>
              </a:lnSpc>
            </a:pPr>
            <a:r>
              <a:rPr lang="en-US" dirty="0" smtClean="0">
                <a:ea typeface="ＭＳ Ｐゴシック" pitchFamily="-106" charset="-128"/>
              </a:rPr>
              <a:t>Qualifications of laboratory personnel</a:t>
            </a:r>
          </a:p>
          <a:p>
            <a:pPr lvl="1" eaLnBrk="1" hangingPunct="1">
              <a:lnSpc>
                <a:spcPct val="90000"/>
              </a:lnSpc>
            </a:pPr>
            <a:r>
              <a:rPr lang="en-US" dirty="0" smtClean="0">
                <a:ea typeface="ＭＳ Ｐゴシック" pitchFamily="-106" charset="-128"/>
              </a:rPr>
              <a:t>QC requirements</a:t>
            </a:r>
          </a:p>
          <a:p>
            <a:pPr lvl="1" eaLnBrk="1" hangingPunct="1">
              <a:lnSpc>
                <a:spcPct val="90000"/>
              </a:lnSpc>
            </a:pPr>
            <a:r>
              <a:rPr lang="en-US" dirty="0" smtClean="0">
                <a:ea typeface="ＭＳ Ｐゴシック" pitchFamily="-106" charset="-128"/>
              </a:rPr>
              <a:t>Reporting requirements</a:t>
            </a:r>
          </a:p>
          <a:p>
            <a:pPr lvl="1" eaLnBrk="1" hangingPunct="1">
              <a:lnSpc>
                <a:spcPct val="90000"/>
              </a:lnSpc>
            </a:pPr>
            <a:r>
              <a:rPr lang="en-US" dirty="0" smtClean="0">
                <a:ea typeface="ＭＳ Ｐゴシック" pitchFamily="-106" charset="-128"/>
              </a:rPr>
              <a:t>QA measures</a:t>
            </a:r>
          </a:p>
        </p:txBody>
      </p:sp>
    </p:spTree>
    <p:extLst>
      <p:ext uri="{BB962C8B-B14F-4D97-AF65-F5344CB8AC3E}">
        <p14:creationId xmlns:p14="http://schemas.microsoft.com/office/powerpoint/2010/main" val="3824827317"/>
      </p:ext>
    </p:extLst>
  </p:cSld>
  <p:clrMapOvr>
    <a:masterClrMapping/>
  </p:clrMapOvr>
  <p:transition advTm="30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Rectangle 3"/>
          <p:cNvSpPr>
            <a:spLocks noGrp="1" noChangeArrowheads="1"/>
          </p:cNvSpPr>
          <p:nvPr>
            <p:ph type="body" sz="quarter" idx="10"/>
          </p:nvPr>
        </p:nvSpPr>
        <p:spPr>
          <a:prstGeom prst="rect">
            <a:avLst/>
          </a:prstGeom>
        </p:spPr>
        <p:txBody>
          <a:bodyPr>
            <a:normAutofit/>
          </a:bodyPr>
          <a:lstStyle/>
          <a:p>
            <a:pPr eaLnBrk="1" hangingPunct="1">
              <a:lnSpc>
                <a:spcPct val="90000"/>
              </a:lnSpc>
            </a:pPr>
            <a:r>
              <a:rPr lang="en-US" sz="2200" dirty="0" smtClean="0">
                <a:ea typeface="ＭＳ Ｐゴシック" pitchFamily="-106" charset="-128"/>
              </a:rPr>
              <a:t>Mandates protection of patient health information and the confidential handling of patients’ medical records</a:t>
            </a:r>
          </a:p>
          <a:p>
            <a:pPr eaLnBrk="1" hangingPunct="1">
              <a:lnSpc>
                <a:spcPct val="90000"/>
              </a:lnSpc>
            </a:pPr>
            <a:r>
              <a:rPr lang="en-US" sz="2200" dirty="0" smtClean="0">
                <a:ea typeface="ＭＳ Ｐゴシック" pitchFamily="-106" charset="-128"/>
              </a:rPr>
              <a:t>Protects all Personal Health Information (PHI) related to an individual’s physical or mental health, including demographic and payment information, whether oral, written, or in computer systems</a:t>
            </a:r>
          </a:p>
          <a:p>
            <a:pPr eaLnBrk="1" hangingPunct="1">
              <a:lnSpc>
                <a:spcPct val="90000"/>
              </a:lnSpc>
            </a:pPr>
            <a:r>
              <a:rPr lang="en-US" sz="2200" dirty="0" smtClean="0">
                <a:ea typeface="ＭＳ Ｐゴシック" pitchFamily="-106" charset="-128"/>
              </a:rPr>
              <a:t>Applies to health insurance companies and healthcare providers such as doctors, hospitals and laboratories</a:t>
            </a:r>
          </a:p>
          <a:p>
            <a:pPr eaLnBrk="1" hangingPunct="1">
              <a:lnSpc>
                <a:spcPct val="90000"/>
              </a:lnSpc>
            </a:pPr>
            <a:r>
              <a:rPr lang="en-US" sz="2200" dirty="0" smtClean="0">
                <a:ea typeface="ＭＳ Ｐゴシック" pitchFamily="-106" charset="-128"/>
              </a:rPr>
              <a:t>CombiMatrix is a covered entity which is involved in the Treatment, Payment, and Healthcare Operations (TPO) of a patient.  </a:t>
            </a:r>
          </a:p>
          <a:p>
            <a:pPr eaLnBrk="1" hangingPunct="1">
              <a:lnSpc>
                <a:spcPct val="90000"/>
              </a:lnSpc>
            </a:pPr>
            <a:r>
              <a:rPr lang="en-US" sz="2200" dirty="0" smtClean="0">
                <a:ea typeface="ＭＳ Ｐゴシック" pitchFamily="-106" charset="-128"/>
              </a:rPr>
              <a:t>Covered entities may share or exchange PHI for the purpose of TPO</a:t>
            </a:r>
          </a:p>
          <a:p>
            <a:pPr eaLnBrk="1" hangingPunct="1">
              <a:lnSpc>
                <a:spcPct val="90000"/>
              </a:lnSpc>
            </a:pPr>
            <a:r>
              <a:rPr lang="en-US" sz="2200" dirty="0" smtClean="0">
                <a:ea typeface="ＭＳ Ｐゴシック" pitchFamily="-106" charset="-128"/>
              </a:rPr>
              <a:t>Minimum Necessary Requirements</a:t>
            </a:r>
          </a:p>
        </p:txBody>
      </p:sp>
      <p:sp>
        <p:nvSpPr>
          <p:cNvPr id="4" name="Title 3"/>
          <p:cNvSpPr>
            <a:spLocks noGrp="1"/>
          </p:cNvSpPr>
          <p:nvPr>
            <p:ph type="title"/>
          </p:nvPr>
        </p:nvSpPr>
        <p:spPr/>
        <p:txBody>
          <a:bodyPr/>
          <a:lstStyle/>
          <a:p>
            <a:r>
              <a:rPr lang="en-US" dirty="0" smtClean="0"/>
              <a:t>Health Insurance Portability</a:t>
            </a:r>
            <a:br>
              <a:rPr lang="en-US" dirty="0" smtClean="0"/>
            </a:br>
            <a:r>
              <a:rPr lang="en-US" dirty="0" smtClean="0"/>
              <a:t>and Accountability Act (HIPAA)</a:t>
            </a:r>
            <a:endParaRPr lang="en-US" dirty="0"/>
          </a:p>
        </p:txBody>
      </p:sp>
    </p:spTree>
    <p:extLst>
      <p:ext uri="{BB962C8B-B14F-4D97-AF65-F5344CB8AC3E}">
        <p14:creationId xmlns:p14="http://schemas.microsoft.com/office/powerpoint/2010/main" val="695188392"/>
      </p:ext>
    </p:extLst>
  </p:cSld>
  <p:clrMapOvr>
    <a:masterClrMapping/>
  </p:clrMapOvr>
  <p:transition advTm="84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3" name="Rectangle 3"/>
          <p:cNvSpPr>
            <a:spLocks noGrp="1" noChangeArrowheads="1"/>
          </p:cNvSpPr>
          <p:nvPr>
            <p:ph type="body" sz="quarter" idx="10"/>
          </p:nvPr>
        </p:nvSpPr>
        <p:spPr>
          <a:prstGeom prst="rect">
            <a:avLst/>
          </a:prstGeom>
        </p:spPr>
        <p:txBody>
          <a:bodyPr/>
          <a:lstStyle/>
          <a:p>
            <a:r>
              <a:rPr lang="en-US" dirty="0">
                <a:ea typeface="ＭＳ Ｐゴシック" pitchFamily="-106" charset="-128"/>
              </a:rPr>
              <a:t>Covered Entity </a:t>
            </a:r>
            <a:r>
              <a:rPr lang="en-US" dirty="0" smtClean="0">
                <a:ea typeface="ＭＳ Ｐゴシック" pitchFamily="-106" charset="-128"/>
              </a:rPr>
              <a:t>vs. </a:t>
            </a:r>
            <a:r>
              <a:rPr lang="en-US" dirty="0">
                <a:ea typeface="ＭＳ Ｐゴシック" pitchFamily="-106" charset="-128"/>
              </a:rPr>
              <a:t>Business Associate</a:t>
            </a:r>
          </a:p>
          <a:p>
            <a:r>
              <a:rPr lang="en-US" dirty="0">
                <a:ea typeface="ＭＳ Ｐゴシック" pitchFamily="-106" charset="-128"/>
              </a:rPr>
              <a:t>Identity Theft</a:t>
            </a:r>
          </a:p>
          <a:p>
            <a:r>
              <a:rPr lang="en-US" dirty="0">
                <a:ea typeface="ＭＳ Ｐゴシック" pitchFamily="-106" charset="-128"/>
              </a:rPr>
              <a:t>Privacy Officer</a:t>
            </a:r>
            <a:r>
              <a:rPr lang="en-US" dirty="0" smtClean="0">
                <a:ea typeface="ＭＳ Ｐゴシック" pitchFamily="-106" charset="-128"/>
              </a:rPr>
              <a:t>: Bruce Hauser</a:t>
            </a:r>
          </a:p>
          <a:p>
            <a:r>
              <a:rPr lang="en-US" dirty="0">
                <a:ea typeface="ＭＳ Ｐゴシック" pitchFamily="-106" charset="-128"/>
              </a:rPr>
              <a:t>Security Officer</a:t>
            </a:r>
            <a:r>
              <a:rPr lang="en-US" dirty="0" smtClean="0">
                <a:ea typeface="ＭＳ Ｐゴシック" pitchFamily="-106" charset="-128"/>
              </a:rPr>
              <a:t>: Aria </a:t>
            </a:r>
            <a:r>
              <a:rPr lang="en-US" dirty="0" err="1" smtClean="0">
                <a:ea typeface="ＭＳ Ｐゴシック" pitchFamily="-106" charset="-128"/>
              </a:rPr>
              <a:t>Esmaeili</a:t>
            </a:r>
            <a:endParaRPr lang="en-US" dirty="0" smtClean="0">
              <a:ea typeface="ＭＳ Ｐゴシック" pitchFamily="-106" charset="-128"/>
            </a:endParaRPr>
          </a:p>
          <a:p>
            <a:pPr eaLnBrk="1" hangingPunct="1"/>
            <a:r>
              <a:rPr lang="en-US" dirty="0" smtClean="0">
                <a:ea typeface="ＭＳ Ｐゴシック" pitchFamily="-106" charset="-128"/>
              </a:rPr>
              <a:t>Employee’s responsibility</a:t>
            </a:r>
          </a:p>
          <a:p>
            <a:pPr lvl="1" eaLnBrk="1" hangingPunct="1"/>
            <a:r>
              <a:rPr lang="en-US" dirty="0" smtClean="0">
                <a:ea typeface="ＭＳ Ｐゴシック" pitchFamily="-106" charset="-128"/>
              </a:rPr>
              <a:t>Protect the privacy and security of PHI to which you have access</a:t>
            </a:r>
          </a:p>
          <a:p>
            <a:pPr eaLnBrk="1" hangingPunct="1"/>
            <a:r>
              <a:rPr lang="en-US" dirty="0" smtClean="0">
                <a:ea typeface="ＭＳ Ｐゴシック" pitchFamily="-106" charset="-128"/>
              </a:rPr>
              <a:t>Penalties</a:t>
            </a:r>
          </a:p>
          <a:p>
            <a:pPr lvl="1" eaLnBrk="1" hangingPunct="1"/>
            <a:r>
              <a:rPr lang="en-US" dirty="0" smtClean="0">
                <a:ea typeface="ＭＳ Ｐゴシック" pitchFamily="-106" charset="-128"/>
              </a:rPr>
              <a:t>Fines from $100 - $1,500,000</a:t>
            </a:r>
          </a:p>
          <a:p>
            <a:pPr lvl="1" eaLnBrk="1" hangingPunct="1"/>
            <a:r>
              <a:rPr lang="en-US" dirty="0" smtClean="0">
                <a:ea typeface="ＭＳ Ｐゴシック" pitchFamily="-106" charset="-128"/>
              </a:rPr>
              <a:t>Up to 10 years in prison</a:t>
            </a:r>
          </a:p>
        </p:txBody>
      </p:sp>
      <p:sp>
        <p:nvSpPr>
          <p:cNvPr id="8" name="Title 7"/>
          <p:cNvSpPr>
            <a:spLocks noGrp="1"/>
          </p:cNvSpPr>
          <p:nvPr>
            <p:ph type="title"/>
          </p:nvPr>
        </p:nvSpPr>
        <p:spPr/>
        <p:txBody>
          <a:bodyPr/>
          <a:lstStyle/>
          <a:p>
            <a:r>
              <a:rPr lang="en-US" dirty="0" smtClean="0"/>
              <a:t>Health Insurance Portability</a:t>
            </a:r>
            <a:br>
              <a:rPr lang="en-US" dirty="0" smtClean="0"/>
            </a:br>
            <a:r>
              <a:rPr lang="en-US" dirty="0" smtClean="0"/>
              <a:t>and Accountability Act (HIPAA)</a:t>
            </a:r>
            <a:endParaRPr lang="en-US" dirty="0"/>
          </a:p>
        </p:txBody>
      </p:sp>
    </p:spTree>
    <p:extLst>
      <p:ext uri="{BB962C8B-B14F-4D97-AF65-F5344CB8AC3E}">
        <p14:creationId xmlns:p14="http://schemas.microsoft.com/office/powerpoint/2010/main" val="1123583112"/>
      </p:ext>
    </p:extLst>
  </p:cSld>
  <p:clrMapOvr>
    <a:masterClrMapping/>
  </p:clrMapOvr>
  <p:transition advTm="14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571500"/>
            <a:ext cx="8229600" cy="712788"/>
          </a:xfrm>
          <a:ln>
            <a:noFill/>
          </a:ln>
        </p:spPr>
        <p:txBody>
          <a:bodyPr/>
          <a:lstStyle/>
          <a:p>
            <a:pPr eaLnBrk="1" hangingPunct="1"/>
            <a:r>
              <a:rPr lang="en-US" sz="4000" dirty="0" smtClean="0">
                <a:ea typeface="ＭＳ Ｐゴシック" pitchFamily="-106" charset="-128"/>
              </a:rPr>
              <a:t/>
            </a:r>
            <a:br>
              <a:rPr lang="en-US" sz="4000" dirty="0" smtClean="0">
                <a:ea typeface="ＭＳ Ｐゴシック" pitchFamily="-106" charset="-128"/>
              </a:rPr>
            </a:br>
            <a:r>
              <a:rPr lang="en-US" sz="4000" dirty="0" smtClean="0">
                <a:ea typeface="ＭＳ Ｐゴシック" pitchFamily="-106" charset="-128"/>
              </a:rPr>
              <a:t>Compliance Department</a:t>
            </a:r>
            <a:r>
              <a:rPr lang="en-US" sz="3600" dirty="0" smtClean="0">
                <a:ea typeface="ＭＳ Ｐゴシック" pitchFamily="-106" charset="-128"/>
              </a:rPr>
              <a:t> </a:t>
            </a:r>
            <a:br>
              <a:rPr lang="en-US" sz="3600" dirty="0" smtClean="0">
                <a:ea typeface="ＭＳ Ｐゴシック" pitchFamily="-106" charset="-128"/>
              </a:rPr>
            </a:br>
            <a:endParaRPr lang="en-US" sz="3600" dirty="0" smtClean="0">
              <a:ea typeface="ＭＳ Ｐゴシック" pitchFamily="-106" charset="-128"/>
            </a:endParaRPr>
          </a:p>
        </p:txBody>
      </p:sp>
      <p:grpSp>
        <p:nvGrpSpPr>
          <p:cNvPr id="2" name="Group 4"/>
          <p:cNvGrpSpPr>
            <a:grpSpLocks noGrp="1" noChangeAspect="1"/>
          </p:cNvGrpSpPr>
          <p:nvPr/>
        </p:nvGrpSpPr>
        <p:grpSpPr bwMode="auto">
          <a:xfrm>
            <a:off x="523875" y="788988"/>
            <a:ext cx="8229600" cy="4495800"/>
            <a:chOff x="288" y="1019"/>
            <a:chExt cx="5184" cy="2832"/>
          </a:xfrm>
        </p:grpSpPr>
        <p:sp>
          <p:nvSpPr>
            <p:cNvPr id="18436" name="AutoShape 5"/>
            <p:cNvSpPr>
              <a:spLocks noChangeAspect="1" noChangeArrowheads="1" noTextEdit="1"/>
            </p:cNvSpPr>
            <p:nvPr/>
          </p:nvSpPr>
          <p:spPr bwMode="auto">
            <a:xfrm>
              <a:off x="288" y="1019"/>
              <a:ext cx="5184" cy="2832"/>
            </a:xfrm>
            <a:prstGeom prst="rect">
              <a:avLst/>
            </a:prstGeom>
            <a:noFill/>
            <a:ln w="9525">
              <a:noFill/>
              <a:miter lim="800000"/>
              <a:headEnd/>
              <a:tailEnd/>
            </a:ln>
          </p:spPr>
          <p:txBody>
            <a:bodyPr/>
            <a:lstStyle/>
            <a:p>
              <a:endParaRPr lang="en-US"/>
            </a:p>
          </p:txBody>
        </p:sp>
        <p:cxnSp>
          <p:nvCxnSpPr>
            <p:cNvPr id="18437" name="_s48134"/>
            <p:cNvCxnSpPr>
              <a:cxnSpLocks noChangeShapeType="1"/>
              <a:stCxn id="18439" idx="6"/>
              <a:endCxn id="18438" idx="2"/>
            </p:cNvCxnSpPr>
            <p:nvPr/>
          </p:nvCxnSpPr>
          <p:spPr bwMode="auto">
            <a:xfrm rot="-5400000">
              <a:off x="2819" y="2225"/>
              <a:ext cx="124" cy="1"/>
            </a:xfrm>
            <a:prstGeom prst="straightConnector1">
              <a:avLst/>
            </a:prstGeom>
            <a:noFill/>
            <a:ln w="9525">
              <a:solidFill>
                <a:schemeClr val="tx1"/>
              </a:solidFill>
              <a:round/>
              <a:headEnd/>
              <a:tailEnd/>
            </a:ln>
          </p:spPr>
        </p:cxnSp>
        <p:sp>
          <p:nvSpPr>
            <p:cNvPr id="18438" name="_s48135"/>
            <p:cNvSpPr>
              <a:spLocks noChangeArrowheads="1"/>
            </p:cNvSpPr>
            <p:nvPr/>
          </p:nvSpPr>
          <p:spPr bwMode="auto">
            <a:xfrm>
              <a:off x="1881" y="1491"/>
              <a:ext cx="1998" cy="673"/>
            </a:xfrm>
            <a:prstGeom prst="bevel">
              <a:avLst>
                <a:gd name="adj" fmla="val 12500"/>
              </a:avLst>
            </a:prstGeom>
            <a:solidFill>
              <a:schemeClr val="accent1">
                <a:alpha val="50195"/>
              </a:schemeClr>
            </a:solidFill>
            <a:ln w="9525">
              <a:solidFill>
                <a:schemeClr val="bg1"/>
              </a:solidFill>
              <a:miter lim="800000"/>
              <a:headEnd/>
              <a:tailEnd/>
            </a:ln>
          </p:spPr>
          <p:txBody>
            <a:bodyPr wrap="none" lIns="45720" tIns="182880" rIns="45720" bIns="182880" anchor="ctr"/>
            <a:lstStyle/>
            <a:p>
              <a:pPr algn="ctr"/>
              <a:r>
                <a:rPr lang="en-US" dirty="0"/>
                <a:t>Chief Executive </a:t>
              </a:r>
              <a:r>
                <a:rPr lang="en-US" dirty="0" smtClean="0"/>
                <a:t>Officer</a:t>
              </a:r>
            </a:p>
            <a:p>
              <a:pPr algn="ctr"/>
              <a:r>
                <a:rPr lang="en-US" dirty="0" smtClean="0"/>
                <a:t>Mark McDonough</a:t>
              </a:r>
              <a:endParaRPr lang="en-US" dirty="0"/>
            </a:p>
          </p:txBody>
        </p:sp>
        <p:sp>
          <p:nvSpPr>
            <p:cNvPr id="18439" name="_s48136"/>
            <p:cNvSpPr>
              <a:spLocks noChangeArrowheads="1"/>
            </p:cNvSpPr>
            <p:nvPr/>
          </p:nvSpPr>
          <p:spPr bwMode="auto">
            <a:xfrm>
              <a:off x="2354" y="2288"/>
              <a:ext cx="1052" cy="645"/>
            </a:xfrm>
            <a:prstGeom prst="bevel">
              <a:avLst>
                <a:gd name="adj" fmla="val 12500"/>
              </a:avLst>
            </a:prstGeom>
            <a:solidFill>
              <a:schemeClr val="accent2">
                <a:alpha val="50195"/>
              </a:schemeClr>
            </a:solidFill>
            <a:ln w="9525">
              <a:solidFill>
                <a:schemeClr val="bg1"/>
              </a:solidFill>
              <a:miter lim="800000"/>
              <a:headEnd/>
              <a:tailEnd/>
            </a:ln>
          </p:spPr>
          <p:txBody>
            <a:bodyPr wrap="none" lIns="45720" tIns="18288" rIns="45720" bIns="18288" anchor="ctr"/>
            <a:lstStyle/>
            <a:p>
              <a:pPr algn="ctr"/>
              <a:r>
                <a:rPr lang="en-US" dirty="0"/>
                <a:t>Compliance</a:t>
              </a:r>
            </a:p>
            <a:p>
              <a:pPr algn="ctr"/>
              <a:r>
                <a:rPr lang="en-US" dirty="0" smtClean="0"/>
                <a:t>Officer</a:t>
              </a:r>
            </a:p>
            <a:p>
              <a:pPr algn="ctr"/>
              <a:r>
                <a:rPr lang="en-US" dirty="0" smtClean="0"/>
                <a:t>Lori Drugan</a:t>
              </a:r>
              <a:endParaRPr lang="en-US" dirty="0"/>
            </a:p>
          </p:txBody>
        </p:sp>
      </p:grpSp>
    </p:spTree>
    <p:extLst>
      <p:ext uri="{BB962C8B-B14F-4D97-AF65-F5344CB8AC3E}">
        <p14:creationId xmlns:p14="http://schemas.microsoft.com/office/powerpoint/2010/main" val="4079586982"/>
      </p:ext>
    </p:extLst>
  </p:cSld>
  <p:clrMapOvr>
    <a:masterClrMapping/>
  </p:clrMapOvr>
  <p:transition advTm="8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body" sz="quarter" idx="10"/>
          </p:nvPr>
        </p:nvSpPr>
        <p:spPr>
          <a:prstGeom prst="rect">
            <a:avLst/>
          </a:prstGeom>
        </p:spPr>
        <p:txBody>
          <a:bodyPr/>
          <a:lstStyle/>
          <a:p>
            <a:pPr lvl="1" eaLnBrk="1" hangingPunct="1">
              <a:lnSpc>
                <a:spcPct val="90000"/>
              </a:lnSpc>
            </a:pPr>
            <a:r>
              <a:rPr lang="en-US" sz="2400" dirty="0" err="1" smtClean="0">
                <a:ea typeface="ＭＳ Ｐゴシック" pitchFamily="-106" charset="-128"/>
              </a:rPr>
              <a:t>Biohazardous</a:t>
            </a:r>
            <a:r>
              <a:rPr lang="en-US" sz="2400" dirty="0" smtClean="0">
                <a:ea typeface="ＭＳ Ｐゴシック" pitchFamily="-106" charset="-128"/>
              </a:rPr>
              <a:t> Waste</a:t>
            </a:r>
          </a:p>
          <a:p>
            <a:pPr lvl="2" eaLnBrk="1" hangingPunct="1">
              <a:lnSpc>
                <a:spcPct val="90000"/>
              </a:lnSpc>
            </a:pPr>
            <a:r>
              <a:rPr lang="en-US" sz="2400" dirty="0" smtClean="0">
                <a:ea typeface="ＭＳ Ｐゴシック" pitchFamily="-106" charset="-128"/>
              </a:rPr>
              <a:t>Must be disposed of in </a:t>
            </a:r>
            <a:r>
              <a:rPr lang="en-US" sz="2400" dirty="0" err="1" smtClean="0">
                <a:ea typeface="ＭＳ Ｐゴシック" pitchFamily="-106" charset="-128"/>
              </a:rPr>
              <a:t>biohazardous</a:t>
            </a:r>
            <a:r>
              <a:rPr lang="en-US" sz="2400" dirty="0" smtClean="0">
                <a:ea typeface="ＭＳ Ｐゴシック" pitchFamily="-106" charset="-128"/>
              </a:rPr>
              <a:t> waste containers (labeled with </a:t>
            </a:r>
            <a:r>
              <a:rPr lang="en-US" sz="2400" dirty="0" err="1" smtClean="0">
                <a:ea typeface="ＭＳ Ｐゴシック" pitchFamily="-106" charset="-128"/>
              </a:rPr>
              <a:t>biohazardous</a:t>
            </a:r>
            <a:r>
              <a:rPr lang="en-US" sz="2400" dirty="0" smtClean="0">
                <a:ea typeface="ＭＳ Ｐゴシック" pitchFamily="-106" charset="-128"/>
              </a:rPr>
              <a:t> labels, in red receptacles or in red liners)</a:t>
            </a:r>
          </a:p>
          <a:p>
            <a:pPr lvl="2" eaLnBrk="1" hangingPunct="1">
              <a:lnSpc>
                <a:spcPct val="90000"/>
              </a:lnSpc>
              <a:buNone/>
            </a:pPr>
            <a:endParaRPr lang="en-US" sz="1200" dirty="0" smtClean="0">
              <a:ea typeface="ＭＳ Ｐゴシック" pitchFamily="-106" charset="-128"/>
            </a:endParaRPr>
          </a:p>
          <a:p>
            <a:pPr lvl="1" eaLnBrk="1" hangingPunct="1">
              <a:lnSpc>
                <a:spcPct val="90000"/>
              </a:lnSpc>
            </a:pPr>
            <a:r>
              <a:rPr lang="en-US" sz="2400" dirty="0" smtClean="0">
                <a:ea typeface="ＭＳ Ｐゴシック" pitchFamily="-106" charset="-128"/>
              </a:rPr>
              <a:t>Chemical Waste</a:t>
            </a:r>
          </a:p>
          <a:p>
            <a:pPr lvl="2" eaLnBrk="1" hangingPunct="1">
              <a:lnSpc>
                <a:spcPct val="90000"/>
              </a:lnSpc>
            </a:pPr>
            <a:r>
              <a:rPr lang="en-US" sz="2400" dirty="0" smtClean="0">
                <a:ea typeface="ＭＳ Ｐゴシック" pitchFamily="-106" charset="-128"/>
              </a:rPr>
              <a:t>Must be disposed of properly and according to the manufacturer’s recommendations</a:t>
            </a:r>
          </a:p>
          <a:p>
            <a:pPr lvl="2" eaLnBrk="1" hangingPunct="1">
              <a:lnSpc>
                <a:spcPct val="90000"/>
              </a:lnSpc>
            </a:pPr>
            <a:endParaRPr lang="en-US" sz="2400" dirty="0" smtClean="0">
              <a:ea typeface="ＭＳ Ｐゴシック" pitchFamily="-106" charset="-128"/>
            </a:endParaRPr>
          </a:p>
          <a:p>
            <a:pPr lvl="1" eaLnBrk="1" hangingPunct="1">
              <a:lnSpc>
                <a:spcPct val="90000"/>
              </a:lnSpc>
            </a:pPr>
            <a:r>
              <a:rPr lang="en-US" sz="2400" dirty="0" smtClean="0">
                <a:ea typeface="ＭＳ Ｐゴシック" pitchFamily="-106" charset="-128"/>
              </a:rPr>
              <a:t>Shipping Infectious and Diagnostic Specimens</a:t>
            </a:r>
          </a:p>
          <a:p>
            <a:pPr lvl="2" eaLnBrk="1" hangingPunct="1">
              <a:lnSpc>
                <a:spcPct val="90000"/>
              </a:lnSpc>
            </a:pPr>
            <a:r>
              <a:rPr lang="en-US" sz="2400" dirty="0" smtClean="0">
                <a:ea typeface="ＭＳ Ｐゴシック" pitchFamily="-106" charset="-128"/>
              </a:rPr>
              <a:t>Must be properly packaged and labeled</a:t>
            </a:r>
          </a:p>
          <a:p>
            <a:pPr lvl="1" eaLnBrk="1" hangingPunct="1">
              <a:lnSpc>
                <a:spcPct val="90000"/>
              </a:lnSpc>
            </a:pPr>
            <a:endParaRPr lang="en-US" dirty="0" smtClean="0">
              <a:ea typeface="ＭＳ Ｐゴシック" pitchFamily="-106" charset="-128"/>
            </a:endParaRPr>
          </a:p>
        </p:txBody>
      </p:sp>
      <p:sp>
        <p:nvSpPr>
          <p:cNvPr id="4" name="Title 3"/>
          <p:cNvSpPr>
            <a:spLocks noGrp="1"/>
          </p:cNvSpPr>
          <p:nvPr>
            <p:ph type="title"/>
          </p:nvPr>
        </p:nvSpPr>
        <p:spPr>
          <a:xfrm>
            <a:off x="438150" y="0"/>
            <a:ext cx="8229600" cy="939801"/>
          </a:xfrm>
        </p:spPr>
        <p:txBody>
          <a:bodyPr/>
          <a:lstStyle/>
          <a:p>
            <a:r>
              <a:rPr lang="en-US" dirty="0" smtClean="0"/>
              <a:t>Environmental Laws	</a:t>
            </a:r>
            <a:endParaRPr lang="en-US" dirty="0"/>
          </a:p>
        </p:txBody>
      </p:sp>
    </p:spTree>
    <p:extLst>
      <p:ext uri="{BB962C8B-B14F-4D97-AF65-F5344CB8AC3E}">
        <p14:creationId xmlns:p14="http://schemas.microsoft.com/office/powerpoint/2010/main" val="1106116252"/>
      </p:ext>
    </p:extLst>
  </p:cSld>
  <p:clrMapOvr>
    <a:masterClrMapping/>
  </p:clrMapOvr>
  <p:transition advTm="48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9" name="Rectangle 3"/>
          <p:cNvSpPr>
            <a:spLocks noGrp="1" noChangeArrowheads="1"/>
          </p:cNvSpPr>
          <p:nvPr>
            <p:ph type="body" sz="quarter" idx="10"/>
          </p:nvPr>
        </p:nvSpPr>
        <p:spPr>
          <a:prstGeom prst="rect">
            <a:avLst/>
          </a:prstGeom>
        </p:spPr>
        <p:txBody>
          <a:bodyPr>
            <a:normAutofit/>
          </a:bodyPr>
          <a:lstStyle/>
          <a:p>
            <a:pPr eaLnBrk="1" hangingPunct="1">
              <a:lnSpc>
                <a:spcPct val="85000"/>
              </a:lnSpc>
            </a:pPr>
            <a:r>
              <a:rPr lang="en-US" dirty="0" smtClean="0">
                <a:ea typeface="ＭＳ Ｐゴシック" pitchFamily="-106" charset="-128"/>
              </a:rPr>
              <a:t>Abide by the Code of Conduct</a:t>
            </a:r>
          </a:p>
          <a:p>
            <a:pPr eaLnBrk="1" hangingPunct="1">
              <a:lnSpc>
                <a:spcPct val="85000"/>
              </a:lnSpc>
            </a:pPr>
            <a:endParaRPr lang="en-US" dirty="0" smtClean="0">
              <a:ea typeface="ＭＳ Ｐゴシック" pitchFamily="-106" charset="-128"/>
            </a:endParaRPr>
          </a:p>
          <a:p>
            <a:pPr eaLnBrk="1" hangingPunct="1">
              <a:lnSpc>
                <a:spcPct val="85000"/>
              </a:lnSpc>
            </a:pPr>
            <a:r>
              <a:rPr lang="en-US" dirty="0" smtClean="0">
                <a:ea typeface="ＭＳ Ｐゴシック" pitchFamily="-106" charset="-128"/>
              </a:rPr>
              <a:t>Understand the key laws, rules, regulations and policies that apply to your job</a:t>
            </a:r>
          </a:p>
          <a:p>
            <a:pPr eaLnBrk="1" hangingPunct="1">
              <a:lnSpc>
                <a:spcPct val="85000"/>
              </a:lnSpc>
            </a:pPr>
            <a:endParaRPr lang="en-US" dirty="0" smtClean="0">
              <a:ea typeface="ＭＳ Ｐゴシック" pitchFamily="-106" charset="-128"/>
            </a:endParaRPr>
          </a:p>
          <a:p>
            <a:pPr eaLnBrk="1" hangingPunct="1">
              <a:lnSpc>
                <a:spcPct val="85000"/>
              </a:lnSpc>
            </a:pPr>
            <a:r>
              <a:rPr lang="en-US" dirty="0" smtClean="0">
                <a:ea typeface="ＭＳ Ｐゴシック" pitchFamily="-106" charset="-128"/>
              </a:rPr>
              <a:t>When in doubt, ask questions</a:t>
            </a:r>
          </a:p>
          <a:p>
            <a:pPr lvl="1" eaLnBrk="1" hangingPunct="1">
              <a:lnSpc>
                <a:spcPct val="85000"/>
              </a:lnSpc>
            </a:pPr>
            <a:r>
              <a:rPr lang="en-US" sz="2400" i="1" dirty="0" smtClean="0">
                <a:ea typeface="ＭＳ Ｐゴシック" pitchFamily="-106" charset="-128"/>
              </a:rPr>
              <a:t>Do I have all the facts?</a:t>
            </a:r>
          </a:p>
          <a:p>
            <a:pPr lvl="1" eaLnBrk="1" hangingPunct="1">
              <a:lnSpc>
                <a:spcPct val="85000"/>
              </a:lnSpc>
            </a:pPr>
            <a:r>
              <a:rPr lang="en-US" sz="2400" i="1" dirty="0" smtClean="0">
                <a:ea typeface="ＭＳ Ｐゴシック" pitchFamily="-106" charset="-128"/>
              </a:rPr>
              <a:t>Does the matter violate  a CombiMatrix policy or standard or an applicable law?</a:t>
            </a:r>
          </a:p>
        </p:txBody>
      </p:sp>
      <p:sp>
        <p:nvSpPr>
          <p:cNvPr id="4" name="Title 3"/>
          <p:cNvSpPr>
            <a:spLocks noGrp="1"/>
          </p:cNvSpPr>
          <p:nvPr>
            <p:ph type="title"/>
          </p:nvPr>
        </p:nvSpPr>
        <p:spPr>
          <a:xfrm>
            <a:off x="419100" y="0"/>
            <a:ext cx="8229600" cy="939801"/>
          </a:xfrm>
        </p:spPr>
        <p:txBody>
          <a:bodyPr/>
          <a:lstStyle/>
          <a:p>
            <a:r>
              <a:rPr lang="en-US" dirty="0" smtClean="0"/>
              <a:t>Your Obligations</a:t>
            </a:r>
            <a:endParaRPr lang="en-US" dirty="0"/>
          </a:p>
        </p:txBody>
      </p:sp>
    </p:spTree>
    <p:extLst>
      <p:ext uri="{BB962C8B-B14F-4D97-AF65-F5344CB8AC3E}">
        <p14:creationId xmlns:p14="http://schemas.microsoft.com/office/powerpoint/2010/main" val="2423565092"/>
      </p:ext>
    </p:extLst>
  </p:cSld>
  <p:clrMapOvr>
    <a:masterClrMapping/>
  </p:clrMapOvr>
  <p:transition advTm="14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sz="quarter" idx="10"/>
          </p:nvPr>
        </p:nvSpPr>
        <p:spPr>
          <a:xfrm>
            <a:off x="390525" y="1143000"/>
            <a:ext cx="8229600" cy="4835525"/>
          </a:xfrm>
          <a:prstGeom prst="rect">
            <a:avLst/>
          </a:prstGeom>
        </p:spPr>
        <p:txBody>
          <a:bodyPr>
            <a:normAutofit lnSpcReduction="10000"/>
          </a:bodyPr>
          <a:lstStyle/>
          <a:p>
            <a:pPr eaLnBrk="1" hangingPunct="1"/>
            <a:r>
              <a:rPr lang="en-US" sz="2800" dirty="0" smtClean="0">
                <a:ea typeface="ＭＳ Ｐゴシック" pitchFamily="-106" charset="-128"/>
              </a:rPr>
              <a:t>Your obligation is to report any concern </a:t>
            </a:r>
          </a:p>
          <a:p>
            <a:pPr lvl="1" eaLnBrk="1" hangingPunct="1"/>
            <a:r>
              <a:rPr lang="en-US" sz="2400" dirty="0" smtClean="0">
                <a:ea typeface="ＭＳ Ｐゴシック" pitchFamily="-106" charset="-128"/>
              </a:rPr>
              <a:t>Talk to your supervisor/manager/director/senior manager</a:t>
            </a:r>
          </a:p>
          <a:p>
            <a:pPr lvl="1" eaLnBrk="1" hangingPunct="1"/>
            <a:r>
              <a:rPr lang="en-US" sz="2400" dirty="0" smtClean="0">
                <a:ea typeface="ＭＳ Ｐゴシック" pitchFamily="-106" charset="-128"/>
              </a:rPr>
              <a:t>Compliance Officer/Privacy Officer – </a:t>
            </a:r>
            <a:r>
              <a:rPr lang="en-US" sz="2400" smtClean="0">
                <a:ea typeface="ＭＳ Ｐゴシック" pitchFamily="-106" charset="-128"/>
              </a:rPr>
              <a:t>Lori Drugan</a:t>
            </a:r>
            <a:endParaRPr lang="en-US" sz="2400" dirty="0" smtClean="0">
              <a:ea typeface="ＭＳ Ｐゴシック" pitchFamily="-106" charset="-128"/>
            </a:endParaRPr>
          </a:p>
          <a:p>
            <a:pPr lvl="1" eaLnBrk="1" hangingPunct="1"/>
            <a:r>
              <a:rPr lang="en-US" sz="2400" dirty="0" smtClean="0">
                <a:ea typeface="ＭＳ Ｐゴシック" pitchFamily="-106" charset="-128"/>
              </a:rPr>
              <a:t>Hotline number – 800-398-1496 </a:t>
            </a:r>
          </a:p>
          <a:p>
            <a:pPr lvl="1" eaLnBrk="1" hangingPunct="1"/>
            <a:r>
              <a:rPr lang="en-US" sz="2400" dirty="0" smtClean="0">
                <a:ea typeface="ＭＳ Ｐゴシック" pitchFamily="-106" charset="-128"/>
              </a:rPr>
              <a:t>Online reporting-</a:t>
            </a:r>
            <a:r>
              <a:rPr lang="en-US" sz="2000" dirty="0" smtClean="0">
                <a:ea typeface="ＭＳ Ｐゴシック" pitchFamily="-106" charset="-128"/>
              </a:rPr>
              <a:t>reports@lighthouse-services.com </a:t>
            </a:r>
            <a:endParaRPr lang="en-US" sz="2000" b="1" dirty="0" smtClean="0">
              <a:ea typeface="ＭＳ Ｐゴシック" pitchFamily="-106" charset="-128"/>
            </a:endParaRPr>
          </a:p>
          <a:p>
            <a:pPr lvl="1" eaLnBrk="1" hangingPunct="1"/>
            <a:r>
              <a:rPr lang="en-US" sz="2400" dirty="0" smtClean="0">
                <a:ea typeface="ＭＳ Ｐゴシック" pitchFamily="-106" charset="-128"/>
              </a:rPr>
              <a:t>Anonymous</a:t>
            </a:r>
          </a:p>
          <a:p>
            <a:pPr lvl="1" eaLnBrk="1" hangingPunct="1"/>
            <a:r>
              <a:rPr lang="en-US" sz="2400" dirty="0" smtClean="0">
                <a:ea typeface="ＭＳ Ｐゴシック" pitchFamily="-106" charset="-128"/>
              </a:rPr>
              <a:t>Available 24/7</a:t>
            </a:r>
          </a:p>
          <a:p>
            <a:pPr lvl="1" eaLnBrk="1" hangingPunct="1"/>
            <a:endParaRPr lang="en-US" sz="2400" dirty="0" smtClean="0">
              <a:ea typeface="ＭＳ Ｐゴシック" pitchFamily="-106" charset="-128"/>
            </a:endParaRPr>
          </a:p>
          <a:p>
            <a:pPr eaLnBrk="1" hangingPunct="1"/>
            <a:r>
              <a:rPr lang="en-US" sz="2800" dirty="0" smtClean="0">
                <a:ea typeface="ＭＳ Ｐゴシック" pitchFamily="-106" charset="-128"/>
              </a:rPr>
              <a:t>We can’t fix a problem unless you report it </a:t>
            </a:r>
          </a:p>
          <a:p>
            <a:pPr eaLnBrk="1" hangingPunct="1"/>
            <a:endParaRPr lang="en-US" sz="2800" dirty="0" smtClean="0">
              <a:ea typeface="ＭＳ Ｐゴシック" pitchFamily="-106" charset="-128"/>
            </a:endParaRPr>
          </a:p>
          <a:p>
            <a:pPr eaLnBrk="1" hangingPunct="1"/>
            <a:r>
              <a:rPr lang="en-US" sz="2800" dirty="0" smtClean="0">
                <a:ea typeface="ＭＳ Ｐゴシック" pitchFamily="-106" charset="-128"/>
              </a:rPr>
              <a:t>Reported problems are thoroughly investigated</a:t>
            </a:r>
          </a:p>
          <a:p>
            <a:pPr eaLnBrk="1" hangingPunct="1"/>
            <a:endParaRPr lang="en-US" sz="2800" dirty="0" smtClean="0">
              <a:ea typeface="ＭＳ Ｐゴシック" pitchFamily="-106" charset="-128"/>
            </a:endParaRPr>
          </a:p>
        </p:txBody>
      </p:sp>
      <p:sp>
        <p:nvSpPr>
          <p:cNvPr id="4" name="Title 3"/>
          <p:cNvSpPr>
            <a:spLocks noGrp="1"/>
          </p:cNvSpPr>
          <p:nvPr>
            <p:ph type="title"/>
          </p:nvPr>
        </p:nvSpPr>
        <p:spPr>
          <a:xfrm>
            <a:off x="447675" y="0"/>
            <a:ext cx="8229600" cy="939801"/>
          </a:xfrm>
        </p:spPr>
        <p:txBody>
          <a:bodyPr/>
          <a:lstStyle/>
          <a:p>
            <a:r>
              <a:rPr lang="en-US" dirty="0" smtClean="0"/>
              <a:t>Reporting Concerns	</a:t>
            </a:r>
            <a:endParaRPr lang="en-US" dirty="0"/>
          </a:p>
        </p:txBody>
      </p:sp>
    </p:spTree>
    <p:extLst>
      <p:ext uri="{BB962C8B-B14F-4D97-AF65-F5344CB8AC3E}">
        <p14:creationId xmlns:p14="http://schemas.microsoft.com/office/powerpoint/2010/main" val="973993770"/>
      </p:ext>
    </p:extLst>
  </p:cSld>
  <p:clrMapOvr>
    <a:masterClrMapping/>
  </p:clrMapOvr>
  <p:transition advTm="16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19100" y="180975"/>
            <a:ext cx="8229600" cy="939801"/>
          </a:xfrm>
        </p:spPr>
        <p:txBody>
          <a:bodyPr/>
          <a:lstStyle/>
          <a:p>
            <a:r>
              <a:rPr lang="en-US" sz="3100" dirty="0" smtClean="0">
                <a:ea typeface="ＭＳ Ｐゴシック" pitchFamily="-106" charset="-128"/>
              </a:rPr>
              <a:t>Contacts by Regulatory Agencies, Subpoenas </a:t>
            </a:r>
            <a:br>
              <a:rPr lang="en-US" sz="3100" dirty="0" smtClean="0">
                <a:ea typeface="ＭＳ Ｐゴシック" pitchFamily="-106" charset="-128"/>
              </a:rPr>
            </a:br>
            <a:r>
              <a:rPr lang="en-US" sz="3100" dirty="0" smtClean="0">
                <a:ea typeface="ＭＳ Ｐゴシック" pitchFamily="-106" charset="-128"/>
              </a:rPr>
              <a:t>and Search Warrants</a:t>
            </a:r>
          </a:p>
        </p:txBody>
      </p:sp>
      <p:sp>
        <p:nvSpPr>
          <p:cNvPr id="54275" name="Content Placeholder 2"/>
          <p:cNvSpPr>
            <a:spLocks noGrp="1"/>
          </p:cNvSpPr>
          <p:nvPr>
            <p:ph idx="4294967295"/>
          </p:nvPr>
        </p:nvSpPr>
        <p:spPr>
          <a:xfrm>
            <a:off x="400050" y="1371600"/>
            <a:ext cx="8229600" cy="4525963"/>
          </a:xfrm>
          <a:prstGeom prst="rect">
            <a:avLst/>
          </a:prstGeom>
        </p:spPr>
        <p:txBody>
          <a:bodyPr>
            <a:normAutofit/>
          </a:bodyPr>
          <a:lstStyle/>
          <a:p>
            <a:r>
              <a:rPr lang="en-US" dirty="0" smtClean="0">
                <a:ea typeface="ＭＳ Ｐゴシック" pitchFamily="-106" charset="-128"/>
              </a:rPr>
              <a:t>If you are contacted by an agent/investigator of a state or federal agency, do the following:</a:t>
            </a:r>
          </a:p>
          <a:p>
            <a:endParaRPr lang="en-US" dirty="0" smtClean="0">
              <a:ea typeface="ＭＳ Ｐゴシック" pitchFamily="-106" charset="-128"/>
            </a:endParaRPr>
          </a:p>
          <a:p>
            <a:pPr lvl="1">
              <a:buFont typeface="Wingdings" pitchFamily="-106" charset="2"/>
              <a:buChar char="Ø"/>
            </a:pPr>
            <a:r>
              <a:rPr lang="en-US" sz="2400" dirty="0" smtClean="0">
                <a:ea typeface="ＭＳ Ｐゴシック" pitchFamily="-106" charset="-128"/>
              </a:rPr>
              <a:t>Get the person’s name, telephone number and name of agency;</a:t>
            </a:r>
          </a:p>
          <a:p>
            <a:pPr lvl="1">
              <a:buFont typeface="Wingdings" pitchFamily="-106" charset="2"/>
              <a:buChar char="Ø"/>
            </a:pPr>
            <a:r>
              <a:rPr lang="en-US" sz="2400" dirty="0" smtClean="0">
                <a:ea typeface="ＭＳ Ｐゴシック" pitchFamily="-106" charset="-128"/>
              </a:rPr>
              <a:t>You may decline to answer questions and not provide any documents or information about CombiMatrix facility;</a:t>
            </a:r>
          </a:p>
          <a:p>
            <a:pPr lvl="1">
              <a:buFont typeface="Wingdings" pitchFamily="-106" charset="2"/>
              <a:buChar char="Ø"/>
            </a:pPr>
            <a:r>
              <a:rPr lang="en-US" sz="2400" dirty="0" smtClean="0">
                <a:ea typeface="ＭＳ Ｐゴシック" pitchFamily="-106" charset="-128"/>
              </a:rPr>
              <a:t>Notify the Compliance Officer or member of management about the visit as soon as possible and follow their directions</a:t>
            </a: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a:p>
            <a:pPr>
              <a:buFont typeface="Wingdings" pitchFamily="-106" charset="2"/>
              <a:buChar char="Ø"/>
            </a:pPr>
            <a:endParaRPr lang="en-US" dirty="0" smtClean="0">
              <a:ea typeface="ＭＳ Ｐゴシック" pitchFamily="-106" charset="-128"/>
            </a:endParaRPr>
          </a:p>
        </p:txBody>
      </p:sp>
    </p:spTree>
    <p:extLst>
      <p:ext uri="{BB962C8B-B14F-4D97-AF65-F5344CB8AC3E}">
        <p14:creationId xmlns:p14="http://schemas.microsoft.com/office/powerpoint/2010/main" val="31762663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341194" y="142875"/>
            <a:ext cx="8297981" cy="939801"/>
          </a:xfrm>
        </p:spPr>
        <p:txBody>
          <a:bodyPr/>
          <a:lstStyle/>
          <a:p>
            <a:r>
              <a:rPr lang="en-US" sz="3100" dirty="0" smtClean="0">
                <a:ea typeface="ＭＳ Ｐゴシック" pitchFamily="-106" charset="-128"/>
              </a:rPr>
              <a:t>Contacts by Regulatory Agencies, Subpoenas </a:t>
            </a:r>
            <a:br>
              <a:rPr lang="en-US" sz="3100" dirty="0" smtClean="0">
                <a:ea typeface="ＭＳ Ｐゴシック" pitchFamily="-106" charset="-128"/>
              </a:rPr>
            </a:br>
            <a:r>
              <a:rPr lang="en-US" sz="3100" dirty="0" smtClean="0">
                <a:ea typeface="ＭＳ Ｐゴシック" pitchFamily="-106" charset="-128"/>
              </a:rPr>
              <a:t>and Search Warrants</a:t>
            </a:r>
          </a:p>
        </p:txBody>
      </p:sp>
      <p:sp>
        <p:nvSpPr>
          <p:cNvPr id="55299" name="Content Placeholder 2"/>
          <p:cNvSpPr>
            <a:spLocks noGrp="1"/>
          </p:cNvSpPr>
          <p:nvPr>
            <p:ph idx="4294967295"/>
          </p:nvPr>
        </p:nvSpPr>
        <p:spPr>
          <a:xfrm>
            <a:off x="419100" y="1285875"/>
            <a:ext cx="8229600" cy="4525963"/>
          </a:xfrm>
          <a:prstGeom prst="rect">
            <a:avLst/>
          </a:prstGeom>
        </p:spPr>
        <p:txBody>
          <a:bodyPr/>
          <a:lstStyle/>
          <a:p>
            <a:r>
              <a:rPr lang="en-US" dirty="0" smtClean="0">
                <a:ea typeface="ＭＳ Ｐゴシック" pitchFamily="-106" charset="-128"/>
              </a:rPr>
              <a:t>If you are approached by someone who wants to serve a subpoena on CombiMatrix or receive a subpoena in the mail, do the following:</a:t>
            </a:r>
          </a:p>
          <a:p>
            <a:pPr>
              <a:buNone/>
            </a:pPr>
            <a:endParaRPr lang="en-US" dirty="0" smtClean="0">
              <a:ea typeface="ＭＳ Ｐゴシック" pitchFamily="-106" charset="-128"/>
            </a:endParaRPr>
          </a:p>
          <a:p>
            <a:pPr lvl="1">
              <a:buFont typeface="Wingdings" pitchFamily="-106" charset="2"/>
              <a:buChar char="Ø"/>
            </a:pPr>
            <a:r>
              <a:rPr lang="en-US" sz="2400" dirty="0" smtClean="0">
                <a:ea typeface="ＭＳ Ｐゴシック" pitchFamily="-106" charset="-128"/>
              </a:rPr>
              <a:t>Contact the Compliance Officer or a member of management and let that person deal with the person serving the subpoena or handle the subpoena received by mail;</a:t>
            </a:r>
          </a:p>
          <a:p>
            <a:pPr lvl="1">
              <a:buFont typeface="Wingdings" pitchFamily="-106" charset="2"/>
              <a:buChar char="Ø"/>
            </a:pPr>
            <a:r>
              <a:rPr lang="en-US" sz="2400" dirty="0">
                <a:ea typeface="ＭＳ Ｐゴシック" pitchFamily="-106" charset="-128"/>
              </a:rPr>
              <a:t>You may refuse to answer any questions or provide any information or documents in response to a subpoena.</a:t>
            </a:r>
          </a:p>
          <a:p>
            <a:pPr lvl="1">
              <a:buFont typeface="Wingdings" pitchFamily="-106" charset="2"/>
              <a:buChar char="Ø"/>
            </a:pPr>
            <a:endParaRPr lang="en-US" sz="2400" dirty="0" smtClean="0">
              <a:ea typeface="ＭＳ Ｐゴシック" pitchFamily="-106" charset="-128"/>
            </a:endParaRPr>
          </a:p>
          <a:p>
            <a:endParaRPr lang="en-US" dirty="0" smtClean="0">
              <a:ea typeface="ＭＳ Ｐゴシック" pitchFamily="-106" charset="-128"/>
            </a:endParaRPr>
          </a:p>
        </p:txBody>
      </p:sp>
    </p:spTree>
    <p:extLst>
      <p:ext uri="{BB962C8B-B14F-4D97-AF65-F5344CB8AC3E}">
        <p14:creationId xmlns:p14="http://schemas.microsoft.com/office/powerpoint/2010/main" val="17076549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409575" y="0"/>
            <a:ext cx="8229600" cy="939801"/>
          </a:xfrm>
        </p:spPr>
        <p:txBody>
          <a:bodyPr/>
          <a:lstStyle/>
          <a:p>
            <a:r>
              <a:rPr lang="en-US" sz="3200" dirty="0" smtClean="0">
                <a:ea typeface="ＭＳ Ｐゴシック" pitchFamily="-106" charset="-128"/>
              </a:rPr>
              <a:t>Contacts by Regulatory Agencies, Subpoenas </a:t>
            </a:r>
            <a:br>
              <a:rPr lang="en-US" sz="3200" dirty="0" smtClean="0">
                <a:ea typeface="ＭＳ Ｐゴシック" pitchFamily="-106" charset="-128"/>
              </a:rPr>
            </a:br>
            <a:r>
              <a:rPr lang="en-US" sz="3200" dirty="0" smtClean="0">
                <a:ea typeface="ＭＳ Ｐゴシック" pitchFamily="-106" charset="-128"/>
              </a:rPr>
              <a:t>and Search Warrants</a:t>
            </a:r>
          </a:p>
        </p:txBody>
      </p:sp>
      <p:sp>
        <p:nvSpPr>
          <p:cNvPr id="56323" name="Content Placeholder 2"/>
          <p:cNvSpPr>
            <a:spLocks noGrp="1"/>
          </p:cNvSpPr>
          <p:nvPr>
            <p:ph idx="4294967295"/>
          </p:nvPr>
        </p:nvSpPr>
        <p:spPr>
          <a:xfrm>
            <a:off x="381000" y="971550"/>
            <a:ext cx="8229600" cy="4525963"/>
          </a:xfrm>
          <a:prstGeom prst="rect">
            <a:avLst/>
          </a:prstGeom>
        </p:spPr>
        <p:txBody>
          <a:bodyPr>
            <a:normAutofit fontScale="92500"/>
          </a:bodyPr>
          <a:lstStyle/>
          <a:p>
            <a:r>
              <a:rPr lang="en-US" dirty="0" smtClean="0">
                <a:ea typeface="ＭＳ Ｐゴシック" pitchFamily="-106" charset="-128"/>
              </a:rPr>
              <a:t>If a law enforcement officer attempts to serve a search warrant, do the following:</a:t>
            </a:r>
          </a:p>
          <a:p>
            <a:pPr lvl="1">
              <a:buFont typeface="Wingdings" pitchFamily="-106" charset="2"/>
              <a:buChar char="Ø"/>
            </a:pPr>
            <a:r>
              <a:rPr lang="en-US" sz="2200" dirty="0" smtClean="0">
                <a:ea typeface="ＭＳ Ｐゴシック" pitchFamily="-106" charset="-128"/>
              </a:rPr>
              <a:t>Do not sign a form acknowledging your consent to the search;</a:t>
            </a:r>
          </a:p>
          <a:p>
            <a:pPr lvl="1">
              <a:buFont typeface="Wingdings" pitchFamily="-106" charset="2"/>
              <a:buChar char="Ø"/>
            </a:pPr>
            <a:r>
              <a:rPr lang="en-US" sz="2200" dirty="0" smtClean="0">
                <a:ea typeface="ＭＳ Ｐゴシック" pitchFamily="-106" charset="-128"/>
              </a:rPr>
              <a:t>Obtain the officer’s identification and contact the Compliance Officer or member of management and ask for a copy of the affidavit supporting the warrant;</a:t>
            </a:r>
            <a:r>
              <a:rPr lang="en-US" sz="2200" dirty="0">
                <a:ea typeface="ＭＳ Ｐゴシック" pitchFamily="-106" charset="-128"/>
              </a:rPr>
              <a:t> </a:t>
            </a:r>
            <a:endParaRPr lang="en-US" sz="2200" dirty="0" smtClean="0">
              <a:ea typeface="ＭＳ Ｐゴシック" pitchFamily="-106" charset="-128"/>
            </a:endParaRPr>
          </a:p>
          <a:p>
            <a:pPr lvl="1">
              <a:buFont typeface="Wingdings" pitchFamily="-106" charset="2"/>
              <a:buChar char="Ø"/>
            </a:pPr>
            <a:r>
              <a:rPr lang="en-US" sz="2200" dirty="0" smtClean="0">
                <a:ea typeface="ＭＳ Ｐゴシック" pitchFamily="-106" charset="-128"/>
              </a:rPr>
              <a:t>Do </a:t>
            </a:r>
            <a:r>
              <a:rPr lang="en-US" sz="2200" dirty="0">
                <a:ea typeface="ＭＳ Ｐゴシック" pitchFamily="-106" charset="-128"/>
              </a:rPr>
              <a:t>not deny access to any area of CombiMatrix’ facility or refuse to provide any information or documents that are covered by a search warrant; </a:t>
            </a:r>
          </a:p>
          <a:p>
            <a:pPr lvl="1">
              <a:buFont typeface="Wingdings" pitchFamily="-106" charset="2"/>
              <a:buChar char="Ø"/>
            </a:pPr>
            <a:r>
              <a:rPr lang="en-US" sz="2200" dirty="0">
                <a:ea typeface="ＭＳ Ｐゴシック" pitchFamily="-106" charset="-128"/>
              </a:rPr>
              <a:t>Do not alter, remove or destroy any records that could be covered by a search warrant;</a:t>
            </a:r>
          </a:p>
          <a:p>
            <a:pPr lvl="1">
              <a:buFont typeface="Wingdings" pitchFamily="-106" charset="2"/>
              <a:buChar char="Ø"/>
            </a:pPr>
            <a:r>
              <a:rPr lang="en-US" sz="2200" dirty="0">
                <a:ea typeface="ＭＳ Ｐゴシック" pitchFamily="-106" charset="-128"/>
              </a:rPr>
              <a:t>Follow the directions of the Compliance Officer, a member of management and/or legal counsel in responding to a search warrant. </a:t>
            </a:r>
          </a:p>
          <a:p>
            <a:pPr lvl="1">
              <a:buFont typeface="Wingdings" pitchFamily="-106" charset="2"/>
              <a:buChar char="Ø"/>
            </a:pPr>
            <a:endParaRPr lang="en-US" sz="2400" dirty="0" smtClean="0">
              <a:ea typeface="ＭＳ Ｐゴシック" pitchFamily="-106" charset="-128"/>
            </a:endParaRPr>
          </a:p>
          <a:p>
            <a:endParaRPr lang="en-US" dirty="0" smtClean="0">
              <a:ea typeface="ＭＳ Ｐゴシック" pitchFamily="-106" charset="-128"/>
            </a:endParaRPr>
          </a:p>
        </p:txBody>
      </p:sp>
    </p:spTree>
    <p:extLst>
      <p:ext uri="{BB962C8B-B14F-4D97-AF65-F5344CB8AC3E}">
        <p14:creationId xmlns:p14="http://schemas.microsoft.com/office/powerpoint/2010/main" val="12772038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1" name="Rectangle 3"/>
          <p:cNvSpPr>
            <a:spLocks noGrp="1" noChangeArrowheads="1"/>
          </p:cNvSpPr>
          <p:nvPr>
            <p:ph type="body" sz="quarter" idx="10"/>
          </p:nvPr>
        </p:nvSpPr>
        <p:spPr>
          <a:prstGeom prst="rect">
            <a:avLst/>
          </a:prstGeom>
        </p:spPr>
        <p:txBody>
          <a:bodyPr/>
          <a:lstStyle/>
          <a:p>
            <a:pPr eaLnBrk="1" hangingPunct="1"/>
            <a:r>
              <a:rPr lang="en-US" smtClean="0">
                <a:ea typeface="ＭＳ Ｐゴシック" pitchFamily="-106" charset="-128"/>
              </a:rPr>
              <a:t>Make a call first</a:t>
            </a:r>
          </a:p>
          <a:p>
            <a:pPr eaLnBrk="1" hangingPunct="1"/>
            <a:r>
              <a:rPr lang="en-US" smtClean="0">
                <a:ea typeface="ＭＳ Ｐゴシック" pitchFamily="-106" charset="-128"/>
              </a:rPr>
              <a:t>Be simple and direct</a:t>
            </a:r>
          </a:p>
          <a:p>
            <a:pPr eaLnBrk="1" hangingPunct="1"/>
            <a:r>
              <a:rPr lang="en-US" smtClean="0">
                <a:ea typeface="ＭＳ Ｐゴシック" pitchFamily="-106" charset="-128"/>
              </a:rPr>
              <a:t>Write and let it sit</a:t>
            </a:r>
          </a:p>
          <a:p>
            <a:pPr eaLnBrk="1" hangingPunct="1"/>
            <a:r>
              <a:rPr lang="en-US" smtClean="0">
                <a:ea typeface="ＭＳ Ｐゴシック" pitchFamily="-106" charset="-128"/>
              </a:rPr>
              <a:t>Read as if you are the recipient of your email</a:t>
            </a:r>
          </a:p>
          <a:p>
            <a:pPr eaLnBrk="1" hangingPunct="1"/>
            <a:r>
              <a:rPr lang="en-US" smtClean="0">
                <a:ea typeface="ＭＳ Ｐゴシック" pitchFamily="-106" charset="-128"/>
              </a:rPr>
              <a:t>Limit persons copied</a:t>
            </a:r>
          </a:p>
        </p:txBody>
      </p:sp>
      <p:sp>
        <p:nvSpPr>
          <p:cNvPr id="4" name="Title 3"/>
          <p:cNvSpPr>
            <a:spLocks noGrp="1"/>
          </p:cNvSpPr>
          <p:nvPr>
            <p:ph type="title"/>
          </p:nvPr>
        </p:nvSpPr>
        <p:spPr>
          <a:xfrm>
            <a:off x="447675" y="0"/>
            <a:ext cx="8229600" cy="939801"/>
          </a:xfrm>
        </p:spPr>
        <p:txBody>
          <a:bodyPr/>
          <a:lstStyle/>
          <a:p>
            <a:r>
              <a:rPr lang="en-US" dirty="0" smtClean="0"/>
              <a:t>Emails</a:t>
            </a:r>
            <a:endParaRPr lang="en-US" dirty="0"/>
          </a:p>
        </p:txBody>
      </p:sp>
    </p:spTree>
    <p:extLst>
      <p:ext uri="{BB962C8B-B14F-4D97-AF65-F5344CB8AC3E}">
        <p14:creationId xmlns:p14="http://schemas.microsoft.com/office/powerpoint/2010/main" val="617996489"/>
      </p:ext>
    </p:extLst>
  </p:cSld>
  <p:clrMapOvr>
    <a:masterClrMapping/>
  </p:clrMapOvr>
  <p:transition advTm="15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9" name="Rectangle 3"/>
          <p:cNvSpPr>
            <a:spLocks noGrp="1" noChangeArrowheads="1"/>
          </p:cNvSpPr>
          <p:nvPr>
            <p:ph type="body" sz="quarter" idx="10"/>
          </p:nvPr>
        </p:nvSpPr>
        <p:spPr>
          <a:prstGeom prst="rect">
            <a:avLst/>
          </a:prstGeom>
        </p:spPr>
        <p:txBody>
          <a:bodyPr/>
          <a:lstStyle/>
          <a:p>
            <a:pPr eaLnBrk="1" hangingPunct="1"/>
            <a:r>
              <a:rPr lang="en-US" sz="2800" smtClean="0">
                <a:ea typeface="ＭＳ Ｐゴシック" pitchFamily="-106" charset="-128"/>
              </a:rPr>
              <a:t>“This is a major Compliance issue that needs to be fixed.”</a:t>
            </a:r>
          </a:p>
          <a:p>
            <a:pPr eaLnBrk="1" hangingPunct="1"/>
            <a:r>
              <a:rPr lang="en-US" sz="2800" smtClean="0">
                <a:ea typeface="ＭＳ Ｐゴシック" pitchFamily="-106" charset="-128"/>
              </a:rPr>
              <a:t>“The client thinks his family’s lab work should be completed at no charge.”</a:t>
            </a:r>
          </a:p>
          <a:p>
            <a:pPr eaLnBrk="1" hangingPunct="1"/>
            <a:r>
              <a:rPr lang="en-US" sz="2800" smtClean="0">
                <a:ea typeface="ＭＳ Ｐゴシック" pitchFamily="-106" charset="-128"/>
              </a:rPr>
              <a:t>“I think this may be a serious legal problem for the company.”</a:t>
            </a:r>
          </a:p>
          <a:p>
            <a:pPr eaLnBrk="1" hangingPunct="1">
              <a:buFont typeface="Wingdings" pitchFamily="-106" charset="2"/>
              <a:buNone/>
            </a:pPr>
            <a:r>
              <a:rPr lang="en-US" sz="2800" smtClean="0">
                <a:ea typeface="ＭＳ Ｐゴシック" pitchFamily="-106" charset="-128"/>
              </a:rPr>
              <a:t> </a:t>
            </a:r>
          </a:p>
          <a:p>
            <a:pPr eaLnBrk="1" hangingPunct="1"/>
            <a:endParaRPr lang="en-US" sz="2800" smtClean="0">
              <a:ea typeface="ＭＳ Ｐゴシック" pitchFamily="-106" charset="-128"/>
            </a:endParaRPr>
          </a:p>
          <a:p>
            <a:pPr eaLnBrk="1" hangingPunct="1"/>
            <a:endParaRPr lang="en-US" sz="2800" smtClean="0">
              <a:ea typeface="ＭＳ Ｐゴシック" pitchFamily="-106" charset="-128"/>
            </a:endParaRPr>
          </a:p>
          <a:p>
            <a:pPr eaLnBrk="1" hangingPunct="1"/>
            <a:endParaRPr lang="en-US" sz="2800" smtClean="0">
              <a:ea typeface="ＭＳ Ｐゴシック" pitchFamily="-106" charset="-128"/>
            </a:endParaRPr>
          </a:p>
        </p:txBody>
      </p:sp>
      <p:sp>
        <p:nvSpPr>
          <p:cNvPr id="60420" name="Slide Number Placeholder 5"/>
          <p:cNvSpPr>
            <a:spLocks noGrp="1"/>
          </p:cNvSpPr>
          <p:nvPr>
            <p:ph type="sldNum" sz="quarter" idx="4294967295"/>
          </p:nvPr>
        </p:nvSpPr>
        <p:spPr bwMode="auto">
          <a:xfrm>
            <a:off x="7010400" y="6356350"/>
            <a:ext cx="2133600" cy="365125"/>
          </a:xfrm>
          <a:prstGeom prst="rect">
            <a:avLst/>
          </a:prstGeom>
          <a:noFill/>
          <a:ln>
            <a:miter lim="800000"/>
            <a:headEnd/>
            <a:tailEnd/>
          </a:ln>
        </p:spPr>
        <p:txBody>
          <a:bodyPr/>
          <a:lstStyle/>
          <a:p>
            <a:fld id="{2726DBAE-F777-4653-87E9-6040C981FF4C}" type="slidenum">
              <a:rPr lang="en-US"/>
              <a:pPr/>
              <a:t>27</a:t>
            </a:fld>
            <a:endParaRPr lang="en-US"/>
          </a:p>
        </p:txBody>
      </p:sp>
      <p:sp>
        <p:nvSpPr>
          <p:cNvPr id="5" name="Title 4"/>
          <p:cNvSpPr>
            <a:spLocks noGrp="1"/>
          </p:cNvSpPr>
          <p:nvPr>
            <p:ph type="title"/>
          </p:nvPr>
        </p:nvSpPr>
        <p:spPr>
          <a:xfrm>
            <a:off x="438150" y="0"/>
            <a:ext cx="8229600" cy="939801"/>
          </a:xfrm>
        </p:spPr>
        <p:txBody>
          <a:bodyPr/>
          <a:lstStyle/>
          <a:p>
            <a:r>
              <a:rPr lang="en-US" dirty="0" smtClean="0"/>
              <a:t>Offensive Emails</a:t>
            </a:r>
            <a:endParaRPr lang="en-US" dirty="0"/>
          </a:p>
        </p:txBody>
      </p:sp>
    </p:spTree>
    <p:extLst>
      <p:ext uri="{BB962C8B-B14F-4D97-AF65-F5344CB8AC3E}">
        <p14:creationId xmlns:p14="http://schemas.microsoft.com/office/powerpoint/2010/main" val="1986287817"/>
      </p:ext>
    </p:extLst>
  </p:cSld>
  <p:clrMapOvr>
    <a:masterClrMapping/>
  </p:clrMapOvr>
  <p:transition advTm="10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Conduct Business with Integrity, Honesty</a:t>
            </a:r>
            <a:br>
              <a:rPr lang="en-US" dirty="0" smtClean="0"/>
            </a:br>
            <a:r>
              <a:rPr lang="en-US" dirty="0" smtClean="0"/>
              <a:t>and Within the Law</a:t>
            </a:r>
            <a:endParaRPr lang="en-US" dirty="0"/>
          </a:p>
        </p:txBody>
      </p:sp>
      <p:pic>
        <p:nvPicPr>
          <p:cNvPr id="62467" name="Picture 3" descr="Ethics"/>
          <p:cNvPicPr>
            <a:picLocks noGrp="1" noChangeAspect="1" noChangeArrowheads="1"/>
          </p:cNvPicPr>
          <p:nvPr>
            <p:ph idx="4294967295"/>
          </p:nvPr>
        </p:nvPicPr>
        <p:blipFill>
          <a:blip r:embed="rId3" cstate="print"/>
          <a:srcRect/>
          <a:stretch>
            <a:fillRect/>
          </a:stretch>
        </p:blipFill>
        <p:spPr>
          <a:xfrm>
            <a:off x="2895600" y="1885950"/>
            <a:ext cx="3257550" cy="3562350"/>
          </a:xfrm>
          <a:prstGeom prst="rect">
            <a:avLst/>
          </a:prstGeom>
          <a:solidFill>
            <a:schemeClr val="accent1"/>
          </a:solidFill>
        </p:spPr>
      </p:pic>
    </p:spTree>
    <p:extLst>
      <p:ext uri="{BB962C8B-B14F-4D97-AF65-F5344CB8AC3E}">
        <p14:creationId xmlns:p14="http://schemas.microsoft.com/office/powerpoint/2010/main" val="2159783837"/>
      </p:ext>
    </p:extLst>
  </p:cSld>
  <p:clrMapOvr>
    <a:masterClrMapping/>
  </p:clrMapOvr>
  <p:transition advTm="7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3"/>
          <p:cNvSpPr>
            <a:spLocks noGrp="1" noChangeArrowheads="1"/>
          </p:cNvSpPr>
          <p:nvPr>
            <p:ph idx="4294967295"/>
          </p:nvPr>
        </p:nvSpPr>
        <p:spPr>
          <a:xfrm>
            <a:off x="457200" y="1076325"/>
            <a:ext cx="8229600" cy="3429000"/>
          </a:xfrm>
          <a:prstGeom prst="rect">
            <a:avLst/>
          </a:prstGeom>
        </p:spPr>
        <p:txBody>
          <a:bodyPr/>
          <a:lstStyle/>
          <a:p>
            <a:pPr marL="228600" indent="-228600" eaLnBrk="1" hangingPunct="1">
              <a:lnSpc>
                <a:spcPct val="80000"/>
              </a:lnSpc>
              <a:buFont typeface="Wingdings" pitchFamily="-106" charset="2"/>
              <a:buNone/>
            </a:pPr>
            <a:r>
              <a:rPr lang="en-US" sz="4000" dirty="0" smtClean="0">
                <a:ea typeface="ＭＳ Ｐゴシック" pitchFamily="-106" charset="-128"/>
              </a:rPr>
              <a:t>	</a:t>
            </a:r>
          </a:p>
          <a:p>
            <a:pPr marL="228600" indent="-228600" algn="ctr" eaLnBrk="1" hangingPunct="1">
              <a:lnSpc>
                <a:spcPct val="85000"/>
              </a:lnSpc>
              <a:buFont typeface="Wingdings" pitchFamily="-106" charset="2"/>
              <a:buNone/>
            </a:pPr>
            <a:r>
              <a:rPr lang="en-US" sz="3200" b="1" dirty="0" smtClean="0">
                <a:ea typeface="ＭＳ Ｐゴシック" pitchFamily="-106" charset="-128"/>
              </a:rPr>
              <a:t>Compliance Officer—Lori Drugan</a:t>
            </a:r>
          </a:p>
          <a:p>
            <a:pPr marL="228600" indent="-228600" algn="ctr" eaLnBrk="1" hangingPunct="1">
              <a:lnSpc>
                <a:spcPct val="85000"/>
              </a:lnSpc>
              <a:buFont typeface="Wingdings" pitchFamily="-106" charset="2"/>
              <a:buNone/>
            </a:pPr>
            <a:endParaRPr lang="en-US" sz="3200" b="1" dirty="0" smtClean="0">
              <a:ea typeface="ＭＳ Ｐゴシック" pitchFamily="-106" charset="-128"/>
            </a:endParaRPr>
          </a:p>
          <a:p>
            <a:pPr marL="228600" indent="-228600">
              <a:lnSpc>
                <a:spcPct val="85000"/>
              </a:lnSpc>
            </a:pPr>
            <a:r>
              <a:rPr lang="en-US" sz="3200" dirty="0" smtClean="0">
                <a:ea typeface="ＭＳ Ｐゴシック" pitchFamily="-106" charset="-128"/>
              </a:rPr>
              <a:t>Office Phone:	949-255-0917</a:t>
            </a:r>
          </a:p>
          <a:p>
            <a:pPr marL="228600" indent="-228600" eaLnBrk="1" hangingPunct="1">
              <a:lnSpc>
                <a:spcPct val="80000"/>
              </a:lnSpc>
            </a:pPr>
            <a:r>
              <a:rPr lang="en-US" sz="3200" dirty="0" smtClean="0">
                <a:ea typeface="ＭＳ Ｐゴシック" pitchFamily="-106" charset="-128"/>
              </a:rPr>
              <a:t>Email: 	LDrugan@combimatrix.com	</a:t>
            </a:r>
          </a:p>
        </p:txBody>
      </p:sp>
      <p:sp>
        <p:nvSpPr>
          <p:cNvPr id="4" name="Title 3"/>
          <p:cNvSpPr>
            <a:spLocks noGrp="1"/>
          </p:cNvSpPr>
          <p:nvPr>
            <p:ph type="title"/>
          </p:nvPr>
        </p:nvSpPr>
        <p:spPr>
          <a:xfrm>
            <a:off x="400050" y="0"/>
            <a:ext cx="8229600" cy="939801"/>
          </a:xfrm>
        </p:spPr>
        <p:txBody>
          <a:bodyPr/>
          <a:lstStyle/>
          <a:p>
            <a:r>
              <a:rPr lang="en-US" dirty="0" smtClean="0"/>
              <a:t>Primary Contact	</a:t>
            </a:r>
            <a:endParaRPr lang="en-US" dirty="0"/>
          </a:p>
        </p:txBody>
      </p:sp>
    </p:spTree>
    <p:extLst>
      <p:ext uri="{BB962C8B-B14F-4D97-AF65-F5344CB8AC3E}">
        <p14:creationId xmlns:p14="http://schemas.microsoft.com/office/powerpoint/2010/main" val="45629914"/>
      </p:ext>
    </p:extLst>
  </p:cSld>
  <p:clrMapOvr>
    <a:masterClrMapping/>
  </p:clrMapOvr>
  <p:transition advTm="11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p:cNvSpPr>
            <a:spLocks noGrp="1" noChangeArrowheads="1"/>
          </p:cNvSpPr>
          <p:nvPr>
            <p:ph sz="half" idx="1"/>
          </p:nvPr>
        </p:nvSpPr>
        <p:spPr>
          <a:xfrm>
            <a:off x="0" y="1228725"/>
            <a:ext cx="8926513" cy="4114800"/>
          </a:xfrm>
        </p:spPr>
        <p:txBody>
          <a:bodyPr/>
          <a:lstStyle/>
          <a:p>
            <a:pPr lvl="1" eaLnBrk="1" hangingPunct="1">
              <a:lnSpc>
                <a:spcPct val="75000"/>
              </a:lnSpc>
            </a:pPr>
            <a:r>
              <a:rPr lang="en-US" sz="3200" dirty="0" smtClean="0">
                <a:ea typeface="ＭＳ Ｐゴシック" pitchFamily="-106" charset="-128"/>
              </a:rPr>
              <a:t>CombiMatrix is in a highly regulated industry</a:t>
            </a:r>
          </a:p>
          <a:p>
            <a:pPr lvl="1" eaLnBrk="1" hangingPunct="1">
              <a:lnSpc>
                <a:spcPct val="75000"/>
              </a:lnSpc>
            </a:pPr>
            <a:r>
              <a:rPr lang="en-US" sz="3200" dirty="0" smtClean="0">
                <a:ea typeface="ＭＳ Ｐゴシック" pitchFamily="-106" charset="-128"/>
              </a:rPr>
              <a:t>To participate in the Medicare program, must have a compliance program</a:t>
            </a:r>
          </a:p>
          <a:p>
            <a:pPr lvl="1" eaLnBrk="1" hangingPunct="1">
              <a:lnSpc>
                <a:spcPct val="75000"/>
              </a:lnSpc>
            </a:pPr>
            <a:r>
              <a:rPr lang="en-US" sz="3200" dirty="0" smtClean="0">
                <a:ea typeface="ＭＳ Ｐゴシック" pitchFamily="-106" charset="-128"/>
              </a:rPr>
              <a:t>Good business sense</a:t>
            </a:r>
          </a:p>
          <a:p>
            <a:pPr lvl="1" eaLnBrk="1" hangingPunct="1">
              <a:lnSpc>
                <a:spcPct val="75000"/>
              </a:lnSpc>
            </a:pPr>
            <a:r>
              <a:rPr lang="en-US" sz="3200" dirty="0" smtClean="0">
                <a:ea typeface="ＭＳ Ｐゴシック" pitchFamily="-106" charset="-128"/>
              </a:rPr>
              <a:t>Demonstrates CombiMatrix’ commitment to conduct business legally &amp; ethically</a:t>
            </a:r>
          </a:p>
          <a:p>
            <a:pPr lvl="1" eaLnBrk="1" hangingPunct="1">
              <a:lnSpc>
                <a:spcPct val="75000"/>
              </a:lnSpc>
            </a:pPr>
            <a:r>
              <a:rPr lang="en-US" sz="3200" dirty="0" smtClean="0">
                <a:ea typeface="ＭＳ Ｐゴシック" pitchFamily="-106" charset="-128"/>
              </a:rPr>
              <a:t>Discover / correct errors before they become major problems</a:t>
            </a:r>
          </a:p>
          <a:p>
            <a:pPr lvl="1" eaLnBrk="1" hangingPunct="1">
              <a:lnSpc>
                <a:spcPct val="75000"/>
              </a:lnSpc>
            </a:pPr>
            <a:r>
              <a:rPr lang="en-US" sz="3200" dirty="0" smtClean="0">
                <a:ea typeface="ＭＳ Ｐゴシック" pitchFamily="-106" charset="-128"/>
              </a:rPr>
              <a:t>Prevent regulatory problems</a:t>
            </a:r>
          </a:p>
          <a:p>
            <a:pPr lvl="1" eaLnBrk="1" hangingPunct="1">
              <a:lnSpc>
                <a:spcPct val="70000"/>
              </a:lnSpc>
              <a:buFontTx/>
              <a:buNone/>
            </a:pPr>
            <a:endParaRPr lang="en-US" dirty="0" smtClean="0">
              <a:ea typeface="ＭＳ Ｐゴシック" pitchFamily="-106" charset="-128"/>
            </a:endParaRPr>
          </a:p>
        </p:txBody>
      </p:sp>
      <p:sp>
        <p:nvSpPr>
          <p:cNvPr id="7" name="Title 6"/>
          <p:cNvSpPr>
            <a:spLocks noGrp="1"/>
          </p:cNvSpPr>
          <p:nvPr>
            <p:ph type="title"/>
          </p:nvPr>
        </p:nvSpPr>
        <p:spPr>
          <a:xfrm>
            <a:off x="400050" y="0"/>
            <a:ext cx="8229600" cy="939801"/>
          </a:xfrm>
        </p:spPr>
        <p:txBody>
          <a:bodyPr/>
          <a:lstStyle/>
          <a:p>
            <a:r>
              <a:rPr lang="en-US" dirty="0" smtClean="0"/>
              <a:t>Why Have a Compliance Program?</a:t>
            </a:r>
            <a:endParaRPr lang="en-US" dirty="0"/>
          </a:p>
        </p:txBody>
      </p:sp>
    </p:spTree>
    <p:extLst>
      <p:ext uri="{BB962C8B-B14F-4D97-AF65-F5344CB8AC3E}">
        <p14:creationId xmlns:p14="http://schemas.microsoft.com/office/powerpoint/2010/main" val="2406178247"/>
      </p:ext>
    </p:extLst>
  </p:cSld>
  <p:clrMapOvr>
    <a:masterClrMapping/>
  </p:clrMapOvr>
  <p:transition advTm="32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3"/>
          <p:cNvSpPr>
            <a:spLocks noGrp="1" noChangeArrowheads="1"/>
          </p:cNvSpPr>
          <p:nvPr>
            <p:ph idx="4294967295"/>
          </p:nvPr>
        </p:nvSpPr>
        <p:spPr>
          <a:xfrm>
            <a:off x="457200" y="1600200"/>
            <a:ext cx="8229600" cy="4525963"/>
          </a:xfrm>
          <a:prstGeom prst="rect">
            <a:avLst/>
          </a:prstGeom>
        </p:spPr>
        <p:txBody>
          <a:bodyPr/>
          <a:lstStyle/>
          <a:p>
            <a:pPr eaLnBrk="1" hangingPunct="1"/>
            <a:r>
              <a:rPr lang="en-US" sz="3200" dirty="0" smtClean="0">
                <a:ea typeface="ＭＳ Ｐゴシック" pitchFamily="-106" charset="-128"/>
              </a:rPr>
              <a:t>Written Code of Conduct, policies, procedures</a:t>
            </a:r>
          </a:p>
          <a:p>
            <a:pPr eaLnBrk="1" hangingPunct="1"/>
            <a:r>
              <a:rPr lang="en-US" sz="3200" dirty="0" smtClean="0">
                <a:ea typeface="ＭＳ Ｐゴシック" pitchFamily="-106" charset="-128"/>
              </a:rPr>
              <a:t>Knowledge of applicable laws</a:t>
            </a:r>
          </a:p>
          <a:p>
            <a:pPr eaLnBrk="1" hangingPunct="1"/>
            <a:r>
              <a:rPr lang="en-US" sz="3200" dirty="0" smtClean="0">
                <a:ea typeface="ＭＳ Ｐゴシック" pitchFamily="-106" charset="-128"/>
              </a:rPr>
              <a:t>Education and training</a:t>
            </a:r>
          </a:p>
          <a:p>
            <a:pPr eaLnBrk="1" hangingPunct="1"/>
            <a:r>
              <a:rPr lang="en-US" sz="3200" dirty="0" smtClean="0">
                <a:ea typeface="ＭＳ Ｐゴシック" pitchFamily="-106" charset="-128"/>
              </a:rPr>
              <a:t>Established Process for receiving, responding to, and resolving complaints </a:t>
            </a:r>
          </a:p>
          <a:p>
            <a:pPr eaLnBrk="1" hangingPunct="1"/>
            <a:r>
              <a:rPr lang="en-US" sz="3200" dirty="0" smtClean="0">
                <a:ea typeface="ＭＳ Ｐゴシック" pitchFamily="-106" charset="-128"/>
              </a:rPr>
              <a:t>Protect complainants</a:t>
            </a:r>
          </a:p>
          <a:p>
            <a:pPr eaLnBrk="1" hangingPunct="1"/>
            <a:r>
              <a:rPr lang="en-US" sz="3200" dirty="0" smtClean="0">
                <a:ea typeface="ＭＳ Ｐゴシック" pitchFamily="-106" charset="-128"/>
              </a:rPr>
              <a:t>Measuring program’s effectiveness</a:t>
            </a:r>
          </a:p>
        </p:txBody>
      </p:sp>
      <p:sp>
        <p:nvSpPr>
          <p:cNvPr id="6" name="Title 5"/>
          <p:cNvSpPr>
            <a:spLocks noGrp="1"/>
          </p:cNvSpPr>
          <p:nvPr>
            <p:ph type="title"/>
          </p:nvPr>
        </p:nvSpPr>
        <p:spPr>
          <a:xfrm>
            <a:off x="457200" y="303212"/>
            <a:ext cx="8229600" cy="939801"/>
          </a:xfrm>
        </p:spPr>
        <p:txBody>
          <a:bodyPr/>
          <a:lstStyle/>
          <a:p>
            <a:r>
              <a:rPr lang="en-US" dirty="0" smtClean="0"/>
              <a:t>Components of an Effective Compliance </a:t>
            </a:r>
            <a:br>
              <a:rPr lang="en-US" dirty="0" smtClean="0"/>
            </a:br>
            <a:r>
              <a:rPr lang="en-US" dirty="0" smtClean="0"/>
              <a:t>Program</a:t>
            </a:r>
            <a:endParaRPr lang="en-US" dirty="0"/>
          </a:p>
        </p:txBody>
      </p:sp>
    </p:spTree>
    <p:extLst>
      <p:ext uri="{BB962C8B-B14F-4D97-AF65-F5344CB8AC3E}">
        <p14:creationId xmlns:p14="http://schemas.microsoft.com/office/powerpoint/2010/main" val="2866918375"/>
      </p:ext>
    </p:extLst>
  </p:cSld>
  <p:clrMapOvr>
    <a:masterClrMapping/>
  </p:clrMapOvr>
  <p:transition advTm="29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2"/>
          <p:cNvSpPr>
            <a:spLocks noGrp="1"/>
          </p:cNvSpPr>
          <p:nvPr>
            <p:ph idx="4294967295"/>
          </p:nvPr>
        </p:nvSpPr>
        <p:spPr>
          <a:xfrm>
            <a:off x="457200" y="1600200"/>
            <a:ext cx="8229600" cy="4525963"/>
          </a:xfrm>
          <a:prstGeom prst="rect">
            <a:avLst/>
          </a:prstGeom>
        </p:spPr>
        <p:txBody>
          <a:bodyPr/>
          <a:lstStyle/>
          <a:p>
            <a:r>
              <a:rPr lang="en-US" sz="3200" dirty="0" smtClean="0">
                <a:ea typeface="ＭＳ Ｐゴシック" pitchFamily="-106" charset="-128"/>
              </a:rPr>
              <a:t>Code of Ethics—Available </a:t>
            </a:r>
            <a:r>
              <a:rPr lang="en-US" sz="3200" smtClean="0">
                <a:ea typeface="ＭＳ Ｐゴシック" pitchFamily="-106" charset="-128"/>
              </a:rPr>
              <a:t>at </a:t>
            </a:r>
            <a:r>
              <a:rPr lang="en-US" sz="3200" u="sng">
                <a:ea typeface="ＭＳ Ｐゴシック" pitchFamily="-106" charset="-128"/>
                <a:hlinkClick r:id="rId2"/>
              </a:rPr>
              <a:t>http://investor.combimatrix.com/documentdisplay.cfm?DocumentID=2316</a:t>
            </a:r>
            <a:endParaRPr lang="en-US" sz="3200" u="sng" dirty="0" smtClean="0">
              <a:ea typeface="ＭＳ Ｐゴシック" pitchFamily="-106" charset="-128"/>
            </a:endParaRPr>
          </a:p>
          <a:p>
            <a:r>
              <a:rPr lang="en-US" sz="3200" dirty="0" smtClean="0">
                <a:ea typeface="ＭＳ Ｐゴシック" pitchFamily="-106" charset="-128"/>
              </a:rPr>
              <a:t>Compliance Manual—Available at Company’s Intranet site</a:t>
            </a:r>
          </a:p>
          <a:p>
            <a:r>
              <a:rPr lang="en-US" sz="3200" dirty="0" smtClean="0">
                <a:ea typeface="ＭＳ Ｐゴシック" pitchFamily="-106" charset="-128"/>
              </a:rPr>
              <a:t>Employee Handbook</a:t>
            </a:r>
          </a:p>
        </p:txBody>
      </p:sp>
      <p:sp>
        <p:nvSpPr>
          <p:cNvPr id="4" name="Title 3"/>
          <p:cNvSpPr>
            <a:spLocks noGrp="1"/>
          </p:cNvSpPr>
          <p:nvPr>
            <p:ph type="title"/>
          </p:nvPr>
        </p:nvSpPr>
        <p:spPr>
          <a:xfrm>
            <a:off x="304800" y="0"/>
            <a:ext cx="8229600" cy="939801"/>
          </a:xfrm>
        </p:spPr>
        <p:txBody>
          <a:bodyPr/>
          <a:lstStyle/>
          <a:p>
            <a:r>
              <a:rPr lang="en-US" dirty="0" smtClean="0"/>
              <a:t>Other Documents</a:t>
            </a:r>
            <a:endParaRPr lang="en-US" dirty="0"/>
          </a:p>
        </p:txBody>
      </p:sp>
    </p:spTree>
    <p:extLst>
      <p:ext uri="{BB962C8B-B14F-4D97-AF65-F5344CB8AC3E}">
        <p14:creationId xmlns:p14="http://schemas.microsoft.com/office/powerpoint/2010/main" val="2057193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idx="4294967295"/>
          </p:nvPr>
        </p:nvSpPr>
        <p:spPr>
          <a:xfrm>
            <a:off x="180975" y="962025"/>
            <a:ext cx="8763000" cy="4530725"/>
          </a:xfrm>
          <a:prstGeom prst="rect">
            <a:avLst/>
          </a:prstGeom>
        </p:spPr>
        <p:txBody>
          <a:bodyPr>
            <a:normAutofit lnSpcReduction="10000"/>
          </a:bodyPr>
          <a:lstStyle/>
          <a:p>
            <a:pPr lvl="1" eaLnBrk="1" hangingPunct="1">
              <a:lnSpc>
                <a:spcPct val="90000"/>
              </a:lnSpc>
            </a:pPr>
            <a:r>
              <a:rPr lang="en-US" sz="3200" dirty="0" smtClean="0">
                <a:ea typeface="ＭＳ Ｐゴシック" pitchFamily="-106" charset="-128"/>
              </a:rPr>
              <a:t>Fraud and Abuse Laws</a:t>
            </a:r>
          </a:p>
          <a:p>
            <a:pPr lvl="2" eaLnBrk="1" hangingPunct="1">
              <a:lnSpc>
                <a:spcPct val="90000"/>
              </a:lnSpc>
            </a:pPr>
            <a:r>
              <a:rPr lang="en-US" sz="3200" dirty="0" smtClean="0">
                <a:ea typeface="ＭＳ Ｐゴシック" pitchFamily="-106" charset="-128"/>
              </a:rPr>
              <a:t>Anti-Kickback Statute</a:t>
            </a:r>
          </a:p>
          <a:p>
            <a:pPr lvl="2" eaLnBrk="1" hangingPunct="1">
              <a:lnSpc>
                <a:spcPct val="90000"/>
              </a:lnSpc>
            </a:pPr>
            <a:r>
              <a:rPr lang="en-US" sz="3200" dirty="0" smtClean="0">
                <a:ea typeface="ＭＳ Ｐゴシック" pitchFamily="-106" charset="-128"/>
              </a:rPr>
              <a:t>Stark Law</a:t>
            </a:r>
          </a:p>
          <a:p>
            <a:pPr lvl="2" eaLnBrk="1" hangingPunct="1">
              <a:lnSpc>
                <a:spcPct val="90000"/>
              </a:lnSpc>
            </a:pPr>
            <a:r>
              <a:rPr lang="en-US" sz="3200" dirty="0" smtClean="0">
                <a:ea typeface="ＭＳ Ｐゴシック" pitchFamily="-106" charset="-128"/>
              </a:rPr>
              <a:t>False Claims Act</a:t>
            </a:r>
          </a:p>
          <a:p>
            <a:pPr lvl="1" eaLnBrk="1" hangingPunct="1">
              <a:lnSpc>
                <a:spcPct val="90000"/>
              </a:lnSpc>
            </a:pPr>
            <a:r>
              <a:rPr lang="en-US" sz="3200" dirty="0" smtClean="0">
                <a:ea typeface="ＭＳ Ｐゴシック" pitchFamily="-106" charset="-128"/>
              </a:rPr>
              <a:t>Clinical Laboratory Improvement Amendments (CLIA) and similar state laws</a:t>
            </a:r>
          </a:p>
          <a:p>
            <a:pPr lvl="1" eaLnBrk="1" hangingPunct="1">
              <a:lnSpc>
                <a:spcPct val="90000"/>
              </a:lnSpc>
            </a:pPr>
            <a:r>
              <a:rPr lang="en-US" sz="3200" dirty="0" smtClean="0">
                <a:ea typeface="ＭＳ Ｐゴシック" pitchFamily="-106" charset="-128"/>
              </a:rPr>
              <a:t>Health Insurance Portability and Accountability Act (HIPAA)</a:t>
            </a:r>
          </a:p>
          <a:p>
            <a:pPr lvl="1" eaLnBrk="1" hangingPunct="1">
              <a:lnSpc>
                <a:spcPct val="90000"/>
              </a:lnSpc>
            </a:pPr>
            <a:r>
              <a:rPr lang="en-US" sz="3200" dirty="0" smtClean="0">
                <a:ea typeface="ＭＳ Ｐゴシック" pitchFamily="-106" charset="-128"/>
              </a:rPr>
              <a:t>Environmental Laws</a:t>
            </a:r>
          </a:p>
          <a:p>
            <a:pPr lvl="1" eaLnBrk="1" hangingPunct="1">
              <a:lnSpc>
                <a:spcPct val="90000"/>
              </a:lnSpc>
            </a:pPr>
            <a:r>
              <a:rPr lang="en-US" sz="3200" dirty="0" smtClean="0">
                <a:ea typeface="ＭＳ Ｐゴシック" pitchFamily="-106" charset="-128"/>
              </a:rPr>
              <a:t>Direct Bill Laws</a:t>
            </a:r>
          </a:p>
          <a:p>
            <a:pPr eaLnBrk="1" hangingPunct="1">
              <a:lnSpc>
                <a:spcPct val="90000"/>
              </a:lnSpc>
              <a:buFont typeface="Wingdings" pitchFamily="-106" charset="2"/>
              <a:buNone/>
            </a:pPr>
            <a:endParaRPr lang="en-US" dirty="0" smtClean="0">
              <a:ea typeface="ＭＳ Ｐゴシック" pitchFamily="-106" charset="-128"/>
            </a:endParaRPr>
          </a:p>
          <a:p>
            <a:pPr eaLnBrk="1" hangingPunct="1">
              <a:lnSpc>
                <a:spcPct val="90000"/>
              </a:lnSpc>
            </a:pPr>
            <a:endParaRPr lang="en-US" dirty="0" smtClean="0">
              <a:ea typeface="ＭＳ Ｐゴシック" pitchFamily="-106" charset="-128"/>
            </a:endParaRPr>
          </a:p>
          <a:p>
            <a:pPr eaLnBrk="1" hangingPunct="1">
              <a:lnSpc>
                <a:spcPct val="90000"/>
              </a:lnSpc>
            </a:pPr>
            <a:endParaRPr lang="en-US" dirty="0" smtClean="0">
              <a:ea typeface="ＭＳ Ｐゴシック" pitchFamily="-106" charset="-128"/>
            </a:endParaRPr>
          </a:p>
        </p:txBody>
      </p:sp>
      <p:sp>
        <p:nvSpPr>
          <p:cNvPr id="4" name="Title 3"/>
          <p:cNvSpPr>
            <a:spLocks noGrp="1"/>
          </p:cNvSpPr>
          <p:nvPr>
            <p:ph type="title"/>
          </p:nvPr>
        </p:nvSpPr>
        <p:spPr>
          <a:xfrm>
            <a:off x="438150" y="0"/>
            <a:ext cx="8229600" cy="939801"/>
          </a:xfrm>
        </p:spPr>
        <p:txBody>
          <a:bodyPr/>
          <a:lstStyle/>
          <a:p>
            <a:r>
              <a:rPr lang="en-US" dirty="0" smtClean="0"/>
              <a:t>Key Laws &amp; Regulations</a:t>
            </a:r>
            <a:endParaRPr lang="en-US" dirty="0"/>
          </a:p>
        </p:txBody>
      </p:sp>
    </p:spTree>
    <p:extLst>
      <p:ext uri="{BB962C8B-B14F-4D97-AF65-F5344CB8AC3E}">
        <p14:creationId xmlns:p14="http://schemas.microsoft.com/office/powerpoint/2010/main" val="2191213564"/>
      </p:ext>
    </p:extLst>
  </p:cSld>
  <p:clrMapOvr>
    <a:masterClrMapping/>
  </p:clrMapOvr>
  <p:transition advTm="23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Rectangle 3"/>
          <p:cNvSpPr>
            <a:spLocks noGrp="1" noChangeArrowheads="1"/>
          </p:cNvSpPr>
          <p:nvPr>
            <p:ph idx="4294967295"/>
          </p:nvPr>
        </p:nvSpPr>
        <p:spPr>
          <a:xfrm>
            <a:off x="276225" y="1073150"/>
            <a:ext cx="8542338" cy="5613400"/>
          </a:xfrm>
          <a:prstGeom prst="rect">
            <a:avLst/>
          </a:prstGeom>
        </p:spPr>
        <p:txBody>
          <a:bodyPr/>
          <a:lstStyle/>
          <a:p>
            <a:pPr marL="457200" indent="-457200" eaLnBrk="1" hangingPunct="1">
              <a:lnSpc>
                <a:spcPct val="85000"/>
              </a:lnSpc>
            </a:pPr>
            <a:r>
              <a:rPr lang="en-US" sz="3200" b="1" dirty="0" smtClean="0">
                <a:ea typeface="ＭＳ Ｐゴシック" pitchFamily="-106" charset="-128"/>
              </a:rPr>
              <a:t>Anti-Kickback Law</a:t>
            </a:r>
          </a:p>
          <a:p>
            <a:pPr marL="457200" indent="-457200" eaLnBrk="1" hangingPunct="1">
              <a:lnSpc>
                <a:spcPct val="85000"/>
              </a:lnSpc>
              <a:buFont typeface="Arial" charset="0"/>
              <a:buNone/>
            </a:pPr>
            <a:r>
              <a:rPr lang="en-US" sz="2400" dirty="0" smtClean="0">
                <a:ea typeface="ＭＳ Ｐゴシック" pitchFamily="-106" charset="-128"/>
              </a:rPr>
              <a:t>	</a:t>
            </a:r>
            <a:r>
              <a:rPr lang="en-US" dirty="0" smtClean="0">
                <a:ea typeface="ＭＳ Ｐゴシック" pitchFamily="-106" charset="-128"/>
              </a:rPr>
              <a:t>Cannot offer /give financial incentives to clients to influence patient referrals</a:t>
            </a:r>
          </a:p>
          <a:p>
            <a:pPr marL="457200" indent="-457200" eaLnBrk="1" hangingPunct="1">
              <a:lnSpc>
                <a:spcPct val="85000"/>
              </a:lnSpc>
              <a:buFont typeface="Arial" charset="0"/>
              <a:buNone/>
            </a:pPr>
            <a:endParaRPr lang="en-US" sz="1400" dirty="0" smtClean="0">
              <a:ea typeface="ＭＳ Ｐゴシック" pitchFamily="-106" charset="-128"/>
            </a:endParaRPr>
          </a:p>
          <a:p>
            <a:pPr marL="457200" indent="-457200">
              <a:lnSpc>
                <a:spcPct val="85000"/>
              </a:lnSpc>
            </a:pPr>
            <a:r>
              <a:rPr lang="en-US" sz="3200" b="1" dirty="0" smtClean="0">
                <a:ea typeface="ＭＳ Ｐゴシック" pitchFamily="-106" charset="-128"/>
              </a:rPr>
              <a:t>Stark Law</a:t>
            </a:r>
          </a:p>
          <a:p>
            <a:pPr marL="457200" indent="-457200" eaLnBrk="1" hangingPunct="1">
              <a:lnSpc>
                <a:spcPct val="70000"/>
              </a:lnSpc>
              <a:buFont typeface="Arial" charset="0"/>
              <a:buNone/>
            </a:pPr>
            <a:r>
              <a:rPr lang="en-US" sz="2000" dirty="0" smtClean="0">
                <a:ea typeface="ＭＳ Ｐゴシック" pitchFamily="-106" charset="-128"/>
              </a:rPr>
              <a:t>	</a:t>
            </a:r>
          </a:p>
          <a:p>
            <a:pPr marL="457200" indent="-457200" eaLnBrk="1" hangingPunct="1">
              <a:lnSpc>
                <a:spcPct val="70000"/>
              </a:lnSpc>
              <a:buFont typeface="Arial" charset="0"/>
              <a:buNone/>
            </a:pPr>
            <a:r>
              <a:rPr lang="en-US" sz="2000" dirty="0" smtClean="0">
                <a:ea typeface="ＭＳ Ｐゴシック" pitchFamily="-106" charset="-128"/>
              </a:rPr>
              <a:t>	</a:t>
            </a:r>
            <a:r>
              <a:rPr lang="en-US" dirty="0" smtClean="0">
                <a:ea typeface="ＭＳ Ｐゴシック" pitchFamily="-106" charset="-128"/>
              </a:rPr>
              <a:t>Cannot  self refer Medicare patient to a medical facility in which he/she has a financial interest, which can be ownership or a compensation arrangement</a:t>
            </a:r>
          </a:p>
          <a:p>
            <a:pPr marL="457200" indent="-457200" eaLnBrk="1" hangingPunct="1">
              <a:lnSpc>
                <a:spcPct val="70000"/>
              </a:lnSpc>
              <a:buFont typeface="Arial" charset="0"/>
              <a:buNone/>
            </a:pPr>
            <a:endParaRPr lang="en-US" sz="1400" dirty="0" smtClean="0">
              <a:ea typeface="ＭＳ Ｐゴシック" pitchFamily="-106" charset="-128"/>
            </a:endParaRPr>
          </a:p>
          <a:p>
            <a:pPr marL="457200" indent="-457200" eaLnBrk="1" hangingPunct="1">
              <a:lnSpc>
                <a:spcPct val="85000"/>
              </a:lnSpc>
            </a:pPr>
            <a:r>
              <a:rPr lang="en-US" sz="3200" b="1" dirty="0" smtClean="0">
                <a:ea typeface="ＭＳ Ｐゴシック" pitchFamily="-106" charset="-128"/>
              </a:rPr>
              <a:t>False Claims Act</a:t>
            </a:r>
          </a:p>
          <a:p>
            <a:pPr lvl="1" eaLnBrk="1" hangingPunct="1">
              <a:lnSpc>
                <a:spcPct val="85000"/>
              </a:lnSpc>
              <a:buFont typeface="Arial" charset="0"/>
              <a:buNone/>
            </a:pPr>
            <a:endParaRPr lang="en-US" sz="1400" dirty="0" smtClean="0">
              <a:ea typeface="ＭＳ Ｐゴシック" pitchFamily="-106" charset="-128"/>
            </a:endParaRPr>
          </a:p>
          <a:p>
            <a:pPr lvl="1" eaLnBrk="1" hangingPunct="1">
              <a:lnSpc>
                <a:spcPct val="85000"/>
              </a:lnSpc>
              <a:buFont typeface="Arial" charset="0"/>
              <a:buNone/>
            </a:pPr>
            <a:r>
              <a:rPr lang="en-US" sz="2400" dirty="0" smtClean="0">
                <a:ea typeface="ＭＳ Ｐゴシック" pitchFamily="-106" charset="-128"/>
              </a:rPr>
              <a:t>Cannot submit false or fraudulent claims to Medicare/Medicaid and  other third party payers</a:t>
            </a:r>
          </a:p>
          <a:p>
            <a:pPr marL="457200" indent="-457200" eaLnBrk="1" hangingPunct="1">
              <a:lnSpc>
                <a:spcPct val="70000"/>
              </a:lnSpc>
              <a:buFont typeface="Arial" charset="0"/>
              <a:buNone/>
            </a:pPr>
            <a:endParaRPr lang="en-US" sz="2000" dirty="0" smtClean="0">
              <a:latin typeface="Arial" charset="0"/>
              <a:ea typeface="ＭＳ Ｐゴシック" pitchFamily="-106" charset="-128"/>
              <a:cs typeface="Arial" charset="0"/>
            </a:endParaRPr>
          </a:p>
        </p:txBody>
      </p:sp>
      <p:sp>
        <p:nvSpPr>
          <p:cNvPr id="4" name="Title 3"/>
          <p:cNvSpPr>
            <a:spLocks noGrp="1"/>
          </p:cNvSpPr>
          <p:nvPr>
            <p:ph type="title"/>
          </p:nvPr>
        </p:nvSpPr>
        <p:spPr>
          <a:xfrm>
            <a:off x="438150" y="0"/>
            <a:ext cx="8229600" cy="939801"/>
          </a:xfrm>
        </p:spPr>
        <p:txBody>
          <a:bodyPr/>
          <a:lstStyle/>
          <a:p>
            <a:r>
              <a:rPr lang="en-US" dirty="0" smtClean="0"/>
              <a:t>Fraud &amp; Abuse Laws</a:t>
            </a:r>
            <a:endParaRPr lang="en-US" dirty="0"/>
          </a:p>
        </p:txBody>
      </p:sp>
    </p:spTree>
    <p:extLst>
      <p:ext uri="{BB962C8B-B14F-4D97-AF65-F5344CB8AC3E}">
        <p14:creationId xmlns:p14="http://schemas.microsoft.com/office/powerpoint/2010/main" val="1754005197"/>
      </p:ext>
    </p:extLst>
  </p:cSld>
  <p:clrMapOvr>
    <a:masterClrMapping/>
  </p:clrMapOvr>
  <p:transition advTm="118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sz="quarter" idx="10"/>
          </p:nvPr>
        </p:nvSpPr>
        <p:spPr>
          <a:xfrm>
            <a:off x="447675" y="1057275"/>
            <a:ext cx="8229600" cy="4835525"/>
          </a:xfrm>
        </p:spPr>
        <p:txBody>
          <a:bodyPr>
            <a:normAutofit lnSpcReduction="10000"/>
          </a:bodyPr>
          <a:lstStyle/>
          <a:p>
            <a:pPr eaLnBrk="1" hangingPunct="1">
              <a:lnSpc>
                <a:spcPct val="80000"/>
              </a:lnSpc>
            </a:pPr>
            <a:r>
              <a:rPr lang="en-US" sz="2400" dirty="0" smtClean="0">
                <a:ea typeface="ＭＳ Ｐゴシック" pitchFamily="-106" charset="-128"/>
              </a:rPr>
              <a:t>Criminal statute</a:t>
            </a:r>
          </a:p>
          <a:p>
            <a:pPr eaLnBrk="1" hangingPunct="1">
              <a:lnSpc>
                <a:spcPct val="80000"/>
              </a:lnSpc>
              <a:buNone/>
            </a:pPr>
            <a:endParaRPr lang="en-US" sz="2400" dirty="0" smtClean="0">
              <a:ea typeface="ＭＳ Ｐゴシック" pitchFamily="-106" charset="-128"/>
            </a:endParaRPr>
          </a:p>
          <a:p>
            <a:pPr eaLnBrk="1" hangingPunct="1">
              <a:lnSpc>
                <a:spcPct val="80000"/>
              </a:lnSpc>
            </a:pPr>
            <a:r>
              <a:rPr lang="en-US" sz="2400" dirty="0" smtClean="0">
                <a:ea typeface="ＭＳ Ｐゴシック" pitchFamily="-106" charset="-128"/>
              </a:rPr>
              <a:t>Healthcare suppliers, such as labs, cannot offer, pay, or give financial incentives to clients in exchange for patient referrals</a:t>
            </a:r>
          </a:p>
          <a:p>
            <a:pPr eaLnBrk="1" hangingPunct="1">
              <a:lnSpc>
                <a:spcPct val="80000"/>
              </a:lnSpc>
            </a:pPr>
            <a:endParaRPr lang="en-US" sz="2400" dirty="0" smtClean="0">
              <a:ea typeface="ＭＳ Ｐゴシック" pitchFamily="-106" charset="-128"/>
            </a:endParaRPr>
          </a:p>
          <a:p>
            <a:pPr eaLnBrk="1" hangingPunct="1">
              <a:lnSpc>
                <a:spcPct val="80000"/>
              </a:lnSpc>
            </a:pPr>
            <a:r>
              <a:rPr lang="en-US" sz="2400" dirty="0" smtClean="0">
                <a:ea typeface="ＭＳ Ｐゴシック" pitchFamily="-106" charset="-128"/>
              </a:rPr>
              <a:t>Examples of Potential Violations</a:t>
            </a:r>
          </a:p>
          <a:p>
            <a:pPr lvl="1">
              <a:lnSpc>
                <a:spcPct val="80000"/>
              </a:lnSpc>
            </a:pPr>
            <a:r>
              <a:rPr lang="en-US" sz="2400" dirty="0" smtClean="0">
                <a:ea typeface="ＭＳ Ｐゴシック" pitchFamily="-106" charset="-128"/>
              </a:rPr>
              <a:t>Provide Computers to clients for their own purpose or use</a:t>
            </a:r>
          </a:p>
          <a:p>
            <a:pPr lvl="1" eaLnBrk="1" hangingPunct="1">
              <a:lnSpc>
                <a:spcPct val="80000"/>
              </a:lnSpc>
            </a:pPr>
            <a:r>
              <a:rPr lang="en-US" sz="2400" dirty="0" smtClean="0">
                <a:ea typeface="ＭＳ Ｐゴシック" pitchFamily="-106" charset="-128"/>
              </a:rPr>
              <a:t>HMO Courtesy Testing where client benefits financially </a:t>
            </a:r>
          </a:p>
          <a:p>
            <a:pPr lvl="1" eaLnBrk="1" hangingPunct="1">
              <a:lnSpc>
                <a:spcPct val="80000"/>
              </a:lnSpc>
            </a:pPr>
            <a:r>
              <a:rPr lang="en-US" sz="2400" dirty="0" smtClean="0">
                <a:ea typeface="ＭＳ Ｐゴシック" pitchFamily="-106" charset="-128"/>
              </a:rPr>
              <a:t>Professional courtesy testing</a:t>
            </a:r>
          </a:p>
          <a:p>
            <a:pPr lvl="1" eaLnBrk="1" hangingPunct="1">
              <a:lnSpc>
                <a:spcPct val="80000"/>
              </a:lnSpc>
            </a:pPr>
            <a:r>
              <a:rPr lang="en-US" sz="2400" dirty="0" smtClean="0">
                <a:ea typeface="ＭＳ Ｐゴシック" pitchFamily="-106" charset="-128"/>
              </a:rPr>
              <a:t>Indigent Patients</a:t>
            </a:r>
          </a:p>
          <a:p>
            <a:pPr lvl="1" eaLnBrk="1" hangingPunct="1">
              <a:lnSpc>
                <a:spcPct val="80000"/>
              </a:lnSpc>
            </a:pPr>
            <a:r>
              <a:rPr lang="en-US" sz="2400" dirty="0" smtClean="0">
                <a:ea typeface="ＭＳ Ｐゴシック" pitchFamily="-106" charset="-128"/>
              </a:rPr>
              <a:t>Loans of Equipment</a:t>
            </a:r>
          </a:p>
          <a:p>
            <a:pPr lvl="1" eaLnBrk="1" hangingPunct="1">
              <a:lnSpc>
                <a:spcPct val="80000"/>
              </a:lnSpc>
            </a:pPr>
            <a:r>
              <a:rPr lang="en-US" sz="2400" dirty="0" smtClean="0">
                <a:ea typeface="ＭＳ Ｐゴシック" pitchFamily="-106" charset="-128"/>
              </a:rPr>
              <a:t>Interfaces between client and CombiMatrix</a:t>
            </a:r>
          </a:p>
          <a:p>
            <a:pPr lvl="1" eaLnBrk="1" hangingPunct="1">
              <a:lnSpc>
                <a:spcPct val="80000"/>
              </a:lnSpc>
            </a:pPr>
            <a:r>
              <a:rPr lang="en-US" sz="2400" dirty="0" smtClean="0">
                <a:ea typeface="ＭＳ Ｐゴシック" pitchFamily="-106" charset="-128"/>
              </a:rPr>
              <a:t>Electronic Health Records Donations</a:t>
            </a:r>
          </a:p>
          <a:p>
            <a:pPr lvl="2" eaLnBrk="1" hangingPunct="1">
              <a:lnSpc>
                <a:spcPct val="80000"/>
              </a:lnSpc>
              <a:buFontTx/>
              <a:buNone/>
            </a:pPr>
            <a:endParaRPr lang="en-US" sz="1600" dirty="0" smtClean="0">
              <a:ea typeface="ＭＳ Ｐゴシック" pitchFamily="-106" charset="-128"/>
            </a:endParaRPr>
          </a:p>
          <a:p>
            <a:pPr lvl="2" eaLnBrk="1" hangingPunct="1">
              <a:lnSpc>
                <a:spcPct val="80000"/>
              </a:lnSpc>
              <a:buFontTx/>
              <a:buNone/>
            </a:pPr>
            <a:endParaRPr lang="en-US" sz="1600" dirty="0" smtClean="0">
              <a:ea typeface="ＭＳ Ｐゴシック" pitchFamily="-106" charset="-128"/>
            </a:endParaRPr>
          </a:p>
        </p:txBody>
      </p:sp>
      <p:sp>
        <p:nvSpPr>
          <p:cNvPr id="4" name="Title 3"/>
          <p:cNvSpPr>
            <a:spLocks noGrp="1"/>
          </p:cNvSpPr>
          <p:nvPr>
            <p:ph type="title"/>
          </p:nvPr>
        </p:nvSpPr>
        <p:spPr>
          <a:xfrm>
            <a:off x="409575" y="0"/>
            <a:ext cx="8229600" cy="939801"/>
          </a:xfrm>
        </p:spPr>
        <p:txBody>
          <a:bodyPr/>
          <a:lstStyle/>
          <a:p>
            <a:r>
              <a:rPr lang="en-US" dirty="0" smtClean="0"/>
              <a:t>Anti-Kickback Statute</a:t>
            </a:r>
            <a:endParaRPr lang="en-US" dirty="0"/>
          </a:p>
        </p:txBody>
      </p:sp>
    </p:spTree>
    <p:extLst>
      <p:ext uri="{BB962C8B-B14F-4D97-AF65-F5344CB8AC3E}">
        <p14:creationId xmlns:p14="http://schemas.microsoft.com/office/powerpoint/2010/main" val="810297176"/>
      </p:ext>
    </p:extLst>
  </p:cSld>
  <p:clrMapOvr>
    <a:masterClrMapping/>
  </p:clrMapOvr>
  <p:transition advTm="68000"/>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7e29489c09c3c63187c2677341ee6319b0e3d0"/>
</p:tagLst>
</file>

<file path=ppt/theme/theme1.xml><?xml version="1.0" encoding="utf-8"?>
<a:theme xmlns:a="http://schemas.openxmlformats.org/drawingml/2006/main" name="CombiMatrix - New Brand">
  <a:themeElements>
    <a:clrScheme name="Custom 3">
      <a:dk1>
        <a:srgbClr val="292C2F"/>
      </a:dk1>
      <a:lt1>
        <a:srgbClr val="FFFFFF"/>
      </a:lt1>
      <a:dk2>
        <a:srgbClr val="8E969E"/>
      </a:dk2>
      <a:lt2>
        <a:srgbClr val="E8EAEC"/>
      </a:lt2>
      <a:accent1>
        <a:srgbClr val="E3173E"/>
      </a:accent1>
      <a:accent2>
        <a:srgbClr val="DE6F00"/>
      </a:accent2>
      <a:accent3>
        <a:srgbClr val="FCC80D"/>
      </a:accent3>
      <a:accent4>
        <a:srgbClr val="8CC63F"/>
      </a:accent4>
      <a:accent5>
        <a:srgbClr val="56A1D5"/>
      </a:accent5>
      <a:accent6>
        <a:srgbClr val="005DA2"/>
      </a:accent6>
      <a:hlink>
        <a:srgbClr val="56A1D5"/>
      </a:hlink>
      <a:folHlink>
        <a:srgbClr val="005DA2"/>
      </a:folHlink>
    </a:clrScheme>
    <a:fontScheme name="Myriad">
      <a:majorFont>
        <a:latin typeface="Myriad Pro"/>
        <a:ea typeface=""/>
        <a:cs typeface=""/>
      </a:majorFont>
      <a:minorFont>
        <a:latin typeface="Myriad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TotalTime>
  <Words>1402</Words>
  <Application>Microsoft Office PowerPoint</Application>
  <PresentationFormat>On-screen Show (4:3)</PresentationFormat>
  <Paragraphs>254</Paragraphs>
  <Slides>28</Slides>
  <Notes>20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CombiMatrix - New Brand</vt:lpstr>
      <vt:lpstr>PowerPoint Presentation</vt:lpstr>
      <vt:lpstr> Compliance Department  </vt:lpstr>
      <vt:lpstr>Primary Contact </vt:lpstr>
      <vt:lpstr>Why Have a Compliance Program?</vt:lpstr>
      <vt:lpstr>Components of an Effective Compliance  Program</vt:lpstr>
      <vt:lpstr>Other Documents</vt:lpstr>
      <vt:lpstr>Key Laws &amp; Regulations</vt:lpstr>
      <vt:lpstr>Fraud &amp; Abuse Laws</vt:lpstr>
      <vt:lpstr>Anti-Kickback Statute</vt:lpstr>
      <vt:lpstr>Stark Law</vt:lpstr>
      <vt:lpstr>False Claims Act</vt:lpstr>
      <vt:lpstr>Penalties</vt:lpstr>
      <vt:lpstr>Direct Bill and Anti-Markup Laws</vt:lpstr>
      <vt:lpstr>Disclosure Laws</vt:lpstr>
      <vt:lpstr>PATIENT ACCESS TO TEST RESULTS</vt:lpstr>
      <vt:lpstr>Arizona-Patients can order any tests</vt:lpstr>
      <vt:lpstr>Clinical Laboratory  Improvement Amendments (CLIA)</vt:lpstr>
      <vt:lpstr>Health Insurance Portability and Accountability Act (HIPAA)</vt:lpstr>
      <vt:lpstr>Health Insurance Portability and Accountability Act (HIPAA)</vt:lpstr>
      <vt:lpstr>Environmental Laws </vt:lpstr>
      <vt:lpstr>Your Obligations</vt:lpstr>
      <vt:lpstr>Reporting Concerns </vt:lpstr>
      <vt:lpstr>Contacts by Regulatory Agencies, Subpoenas  and Search Warrants</vt:lpstr>
      <vt:lpstr>Contacts by Regulatory Agencies, Subpoenas  and Search Warrants</vt:lpstr>
      <vt:lpstr>Contacts by Regulatory Agencies, Subpoenas  and Search Warrants</vt:lpstr>
      <vt:lpstr>Emails</vt:lpstr>
      <vt:lpstr>Offensive Emails</vt:lpstr>
      <vt:lpstr>Conduct Business with Integrity, Honesty and Within the Law</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Marina Sun</dc:creator>
  <cp:lastModifiedBy>Lori Drugan</cp:lastModifiedBy>
  <cp:revision>15</cp:revision>
  <dcterms:created xsi:type="dcterms:W3CDTF">2013-10-29T19:34:11Z</dcterms:created>
  <dcterms:modified xsi:type="dcterms:W3CDTF">2015-11-18T22:32:02Z</dcterms:modified>
</cp:coreProperties>
</file>