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38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4" r:id="rId16"/>
    <p:sldId id="455" r:id="rId17"/>
    <p:sldId id="456" r:id="rId18"/>
    <p:sldId id="457" r:id="rId19"/>
    <p:sldId id="458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811"/>
    <a:srgbClr val="A39687"/>
    <a:srgbClr val="00467A"/>
    <a:srgbClr val="F78F20"/>
    <a:srgbClr val="F7F7ED"/>
    <a:srgbClr val="E6E6DE"/>
    <a:srgbClr val="C0B3BC"/>
    <a:srgbClr val="89CAC9"/>
    <a:srgbClr val="897182"/>
    <a:srgbClr val="469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5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922" y="-1116"/>
      </p:cViewPr>
      <p:guideLst>
        <p:guide orient="horz" pos="2160"/>
        <p:guide orient="horz" pos="912"/>
        <p:guide orient="horz" pos="705"/>
        <p:guide orient="horz" pos="113"/>
        <p:guide orient="horz" pos="3958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3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E490E-06A2-4549-80E8-EC9FBB40518B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83DE5-8AAF-4768-84B7-7ACA51729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12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85C6C-FE53-4738-A118-DEB062DF4EF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06DAE-0860-4B9F-81A6-4F065FD1A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6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F6972D-F604-4967-BCB4-D4530FC382FB}" type="datetime1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373BB1-4F61-48E3-992F-F1A46B2590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B90C30-070D-4518-A21E-B9570680CC7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B1EA2B8-C2DE-42EC-B513-32FF2A8FF07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AE2C74A-C569-4092-9654-B1C24014E375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A3BB395-1A50-4BF7-A42A-14591D8E301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FF75E7A-B83D-4F2F-8832-C3E1558A314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ECD22BD-45E7-40FB-B8BF-B03E9B3E3A5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E91683C-1FDD-4782-852F-DE3C22DE4771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CD2A2C19-AAA4-4778-821B-2AA1A43E82B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09B801-7F78-4724-A52C-9A491A3776D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874"/>
            <a:ext cx="5029200" cy="41137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5C1A41FC-536C-4AF8-828F-704A0D4519C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874"/>
            <a:ext cx="5029200" cy="41137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D339FE1-6575-4EB6-ABB7-999594B71C5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4E6ABC2-3FC9-4287-A1A4-CBFB6C455A5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60B87C0E-94C7-45BA-98CE-4AEB42E27B73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983CE14-D366-4B2A-BF20-3A1D2936AC0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D947DFB-4A58-437E-A320-C68CFBA4B1F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4B50E3C1-823F-409C-808D-12B644B3572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1D603D9-8402-4DAB-B65E-DB5C8BAD3068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C68188F-9901-411F-B3B8-9982CBDD607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815975" y="3554614"/>
            <a:ext cx="7512050" cy="10048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1" baseline="0">
                <a:solidFill>
                  <a:srgbClr val="F28811"/>
                </a:solidFill>
              </a:defRPr>
            </a:lvl1pPr>
          </a:lstStyle>
          <a:p>
            <a:pPr lvl="0"/>
            <a:r>
              <a:rPr lang="en-US" dirty="0" smtClean="0"/>
              <a:t>Click to Enter Title Master</a:t>
            </a:r>
            <a:endParaRPr lang="en-US" dirty="0"/>
          </a:p>
        </p:txBody>
      </p:sp>
      <p:sp>
        <p:nvSpPr>
          <p:cNvPr id="37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811213" y="4618240"/>
            <a:ext cx="7521575" cy="856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rgbClr val="A39687"/>
                </a:solidFill>
              </a:defRPr>
            </a:lvl1pPr>
          </a:lstStyle>
          <a:p>
            <a:pPr lvl="0"/>
            <a:r>
              <a:rPr lang="en-US" dirty="0" smtClean="0"/>
              <a:t>Click to Enter Subtitle Master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11" y="890591"/>
            <a:ext cx="4571622" cy="1828649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18866" y="3330054"/>
            <a:ext cx="7519916" cy="0"/>
          </a:xfrm>
          <a:prstGeom prst="line">
            <a:avLst/>
          </a:prstGeom>
          <a:ln w="38100">
            <a:solidFill>
              <a:srgbClr val="F288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4786" y="3441510"/>
            <a:ext cx="7519916" cy="0"/>
          </a:xfrm>
          <a:prstGeom prst="line">
            <a:avLst/>
          </a:prstGeom>
          <a:ln w="22225">
            <a:solidFill>
              <a:srgbClr val="A39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03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93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0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5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0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8229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idx="10"/>
          </p:nvPr>
        </p:nvSpPr>
        <p:spPr>
          <a:xfrm>
            <a:off x="47244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_No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4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6400"/>
            <a:ext cx="7772400" cy="1905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Video Placeholder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33800"/>
            <a:ext cx="7772401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89" y="2292819"/>
            <a:ext cx="4572009" cy="3200407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/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1" kern="1200" baseline="0" noProof="0" dirty="0">
          <a:solidFill>
            <a:srgbClr val="F28811"/>
          </a:solidFill>
          <a:latin typeface="Arial" pitchFamily="34" charset="0"/>
          <a:ea typeface="+mn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SzPct val="100000"/>
        <a:buFont typeface="Arial" pitchFamily="34" charset="0"/>
        <a:buChar char="•"/>
        <a:defRPr lang="en-US" sz="24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8650" indent="-284163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Font typeface="Arial" pitchFamily="34" charset="0"/>
        <a:buChar char="•"/>
        <a:defRPr lang="en-US" sz="20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85750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Arial" pitchFamily="34" charset="0"/>
        <a:buChar char="−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3982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Wingdings" pitchFamily="2" charset="2"/>
        <a:buChar char="§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2557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Courier New" pitchFamily="49" charset="0"/>
        <a:buChar char="o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dsonline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practicingsafescience.org/" TargetMode="External"/><Relationship Id="rId5" Type="http://schemas.openxmlformats.org/officeDocument/2006/relationships/hyperlink" Target="http://www.fireextinguisher.com/" TargetMode="External"/><Relationship Id="rId4" Type="http://schemas.openxmlformats.org/officeDocument/2006/relationships/hyperlink" Target="http://www.cdc.gov/nios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925157" y="3739482"/>
            <a:ext cx="7512050" cy="1502403"/>
          </a:xfrm>
        </p:spPr>
        <p:txBody>
          <a:bodyPr/>
          <a:lstStyle/>
          <a:p>
            <a:pPr algn="ctr"/>
            <a:r>
              <a:rPr lang="en-US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Injury &amp; Illness Prevention Program </a:t>
            </a:r>
          </a:p>
          <a:p>
            <a:pPr algn="ctr"/>
            <a:r>
              <a:rPr lang="en-US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(IIPP)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Internal Disaster</a:t>
            </a:r>
          </a:p>
        </p:txBody>
      </p:sp>
      <p:pic>
        <p:nvPicPr>
          <p:cNvPr id="264200" name="Picture 8" descr="fi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752600"/>
            <a:ext cx="1133475" cy="828675"/>
          </a:xfrm>
          <a:noFill/>
        </p:spPr>
      </p:pic>
      <p:pic>
        <p:nvPicPr>
          <p:cNvPr id="264202" name="Picture 10" descr="comput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0200"/>
            <a:ext cx="1428750" cy="1428750"/>
          </a:xfrm>
          <a:noFill/>
        </p:spPr>
      </p:pic>
      <p:pic>
        <p:nvPicPr>
          <p:cNvPr id="264204" name="Picture 12" descr="pow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572000"/>
            <a:ext cx="923925" cy="923925"/>
          </a:xfrm>
          <a:noFill/>
        </p:spPr>
      </p:pic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962400" y="2743200"/>
            <a:ext cx="46482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Fire 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Computer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Medical emergency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Power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Phone failure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4206" name="Picture 14" descr="ambulan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90800"/>
            <a:ext cx="1104900" cy="828675"/>
          </a:xfrm>
          <a:noFill/>
        </p:spPr>
      </p:pic>
    </p:spTree>
    <p:extLst>
      <p:ext uri="{BB962C8B-B14F-4D97-AF65-F5344CB8AC3E}">
        <p14:creationId xmlns:p14="http://schemas.microsoft.com/office/powerpoint/2010/main" val="258070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External Disaster</a:t>
            </a:r>
          </a:p>
        </p:txBody>
      </p:sp>
      <p:pic>
        <p:nvPicPr>
          <p:cNvPr id="265224" name="Picture 8" descr="civ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1981200" cy="1268413"/>
          </a:xfrm>
          <a:noFill/>
        </p:spPr>
      </p:pic>
      <p:pic>
        <p:nvPicPr>
          <p:cNvPr id="265226" name="Picture 10" descr="earthqu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276600"/>
            <a:ext cx="1524000" cy="1409700"/>
          </a:xfrm>
          <a:noFill/>
        </p:spPr>
      </p:pic>
      <p:pic>
        <p:nvPicPr>
          <p:cNvPr id="265231" name="Picture 15" descr="flood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343400"/>
            <a:ext cx="1800225" cy="1190625"/>
          </a:xfrm>
          <a:noFill/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124200" y="2590800"/>
            <a:ext cx="46482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Civil disturbance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Earthquake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Flood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Hurricane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5232" name="Picture 16" descr="hurrican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953000"/>
            <a:ext cx="2286000" cy="1325563"/>
          </a:xfrm>
          <a:noFill/>
        </p:spPr>
      </p:pic>
    </p:spTree>
    <p:extLst>
      <p:ext uri="{BB962C8B-B14F-4D97-AF65-F5344CB8AC3E}">
        <p14:creationId xmlns:p14="http://schemas.microsoft.com/office/powerpoint/2010/main" val="406053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6934200" cy="3886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Employees </a:t>
            </a:r>
            <a:r>
              <a:rPr lang="en-US" altLang="en-US" b="1" i="1" u="sng" smtClean="0">
                <a:solidFill>
                  <a:srgbClr val="000066"/>
                </a:solidFill>
                <a:latin typeface="Batang" pitchFamily="18" charset="-127"/>
              </a:rPr>
              <a:t>must </a:t>
            </a:r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do their part in notifying Facilities or Safety about real or potential problems.  </a:t>
            </a:r>
          </a:p>
          <a:p>
            <a:pPr eaLnBrk="1" hangingPunct="1"/>
            <a:endParaRPr lang="en-US" altLang="en-US" b="1" i="1" smtClean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Each Department is responsible for the maintenance of their own equipment.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5480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Look/Listen for…………</a:t>
            </a:r>
          </a:p>
        </p:txBody>
      </p:sp>
      <p:pic>
        <p:nvPicPr>
          <p:cNvPr id="14340" name="Picture 23" descr="plu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52600"/>
            <a:ext cx="5486400" cy="4800600"/>
          </a:xfrm>
          <a:noFill/>
        </p:spPr>
      </p:pic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1981200" y="2590800"/>
            <a:ext cx="1828800" cy="21336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Buzzing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4572000" y="4495800"/>
            <a:ext cx="1828800" cy="2133600"/>
          </a:xfrm>
          <a:prstGeom prst="irregularSeal2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Faulty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Wires</a:t>
            </a: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6858000" y="2133600"/>
            <a:ext cx="1828800" cy="2133600"/>
          </a:xfrm>
          <a:prstGeom prst="irregularSeal2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Tingling</a:t>
            </a:r>
          </a:p>
        </p:txBody>
      </p:sp>
      <p:sp>
        <p:nvSpPr>
          <p:cNvPr id="14344" name="Rectangle 2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528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48" grpId="0" animBg="1"/>
      <p:bldP spid="225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Tagging/repairing broken Laboratory equipment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514600"/>
            <a:ext cx="7086600" cy="2819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Records will be kept on broken and/or damaged equipment, by the individual departments to be shown upon demand to employees, supervisors, safety team or inspectors.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818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Safety Hoods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752600"/>
            <a:ext cx="4038600" cy="3581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Checked once per year by a licensed company.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To ensure air flow and draw are performing up to standards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The hoods will have stickers attached with inspection due dates.</a:t>
            </a:r>
          </a:p>
        </p:txBody>
      </p:sp>
      <p:pic>
        <p:nvPicPr>
          <p:cNvPr id="17412" name="Picture 7" descr="IMGA07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603" y="4488976"/>
            <a:ext cx="2914650" cy="2185988"/>
          </a:xfrm>
          <a:noFill/>
        </p:spPr>
      </p:pic>
      <p:sp>
        <p:nvSpPr>
          <p:cNvPr id="17413" name="Rectangle 13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06253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CombiMatrix Safety Committee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3581400"/>
            <a:ext cx="2438400" cy="1447800"/>
          </a:xfr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All accidents will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be discussed and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reviewed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by the Safety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Committee.</a:t>
            </a:r>
          </a:p>
        </p:txBody>
      </p:sp>
      <p:pic>
        <p:nvPicPr>
          <p:cNvPr id="465924" name="Picture 4" descr="j01367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575600"/>
            <a:ext cx="2133600" cy="3687763"/>
          </a:xfrm>
          <a:noFill/>
        </p:spPr>
      </p:pic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5592170" y="1524000"/>
            <a:ext cx="2133600" cy="1503363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 dirty="0">
                <a:latin typeface="Batang" pitchFamily="18" charset="-127"/>
              </a:rPr>
              <a:t>Random accidents will be reviewed with supervisor and victim.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3352800" y="5410200"/>
            <a:ext cx="4953000" cy="739775"/>
          </a:xfrm>
          <a:prstGeom prst="rect">
            <a:avLst/>
          </a:prstGeom>
          <a:solidFill>
            <a:srgbClr val="99CC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Trends will be reviewed, identified and corrected by the Safety Committee.</a:t>
            </a:r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auto">
          <a:xfrm>
            <a:off x="1447800" y="1524000"/>
            <a:ext cx="2286000" cy="1295400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100" i="1">
                <a:latin typeface="Batang" pitchFamily="18" charset="-127"/>
              </a:rPr>
              <a:t>The Safety Committee will meet monthly.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6302" y="3449051"/>
            <a:ext cx="243752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Safety Committee:</a:t>
            </a:r>
          </a:p>
          <a:p>
            <a:r>
              <a:rPr lang="en-US" dirty="0" smtClean="0"/>
              <a:t>Justin – Safety Officer</a:t>
            </a:r>
          </a:p>
          <a:p>
            <a:r>
              <a:rPr lang="en-US" dirty="0" smtClean="0"/>
              <a:t>Lori</a:t>
            </a:r>
          </a:p>
          <a:p>
            <a:r>
              <a:rPr lang="en-US" dirty="0" smtClean="0"/>
              <a:t>Bruce</a:t>
            </a:r>
          </a:p>
          <a:p>
            <a:r>
              <a:rPr lang="en-US" dirty="0" smtClean="0"/>
              <a:t>Aria</a:t>
            </a:r>
          </a:p>
          <a:p>
            <a:r>
              <a:rPr lang="en-US" dirty="0" smtClean="0"/>
              <a:t>Gerald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0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nimBg="1"/>
      <p:bldP spid="465925" grpId="0" animBg="1"/>
      <p:bldP spid="465926" grpId="0" animBg="1"/>
      <p:bldP spid="4659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solidFill>
                  <a:srgbClr val="000066"/>
                </a:solidFill>
                <a:latin typeface="Batang" pitchFamily="18" charset="-127"/>
              </a:rPr>
              <a:t>Safety Inspections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162800" cy="3962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Safety checks will be performed monthly and reviewed by the Quality Management team.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Signed copies of the checks and audits will be kept on file for review.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i="1" smtClean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Safety audits will be performed quarterly and reviewed by the Quality Management team.</a:t>
            </a:r>
          </a:p>
        </p:txBody>
      </p:sp>
    </p:spTree>
    <p:extLst>
      <p:ext uri="{BB962C8B-B14F-4D97-AF65-F5344CB8AC3E}">
        <p14:creationId xmlns:p14="http://schemas.microsoft.com/office/powerpoint/2010/main" val="25132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solidFill>
                  <a:srgbClr val="000066"/>
                </a:solidFill>
                <a:latin typeface="Batang" pitchFamily="18" charset="-127"/>
              </a:rPr>
              <a:t>Where to go for additional help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92275"/>
            <a:ext cx="7391400" cy="440372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Web sites:</a:t>
            </a:r>
            <a:r>
              <a:rPr lang="en-US" altLang="en-US" dirty="0" smtClean="0"/>
              <a:t>  </a:t>
            </a:r>
          </a:p>
          <a:p>
            <a:pPr lvl="2" eaLnBrk="1" hangingPunct="1"/>
            <a:r>
              <a:rPr lang="en-US" altLang="en-US" b="1" dirty="0" smtClean="0">
                <a:hlinkClick r:id="rId3"/>
              </a:rPr>
              <a:t>http://www.msdsonline.com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4"/>
              </a:rPr>
              <a:t>http://www.cdc.gov/niosh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5"/>
              </a:rPr>
              <a:t>http://www.fireextinguisher.com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6"/>
              </a:rPr>
              <a:t>http://www.practicingsafescience.org/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Safety Manager:</a:t>
            </a:r>
            <a:r>
              <a:rPr lang="en-US" altLang="en-US" dirty="0" smtClean="0"/>
              <a:t>  Justin Johnson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Phone:</a:t>
            </a:r>
            <a:r>
              <a:rPr lang="en-US" altLang="en-US" dirty="0" smtClean="0"/>
              <a:t>  949.255-1579 internal ext. 452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Email:</a:t>
            </a:r>
            <a:r>
              <a:rPr lang="en-US" altLang="en-US" dirty="0" smtClean="0"/>
              <a:t>  jjohnson@combimatrix.com</a:t>
            </a:r>
          </a:p>
        </p:txBody>
      </p:sp>
    </p:spTree>
    <p:extLst>
      <p:ext uri="{BB962C8B-B14F-4D97-AF65-F5344CB8AC3E}">
        <p14:creationId xmlns:p14="http://schemas.microsoft.com/office/powerpoint/2010/main" val="2489062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153400" cy="4343400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>
                <a:latin typeface="Algerian" pitchFamily="82" charset="0"/>
              </a:rPr>
              <a:t/>
            </a:r>
            <a:br>
              <a:rPr lang="en-US" altLang="en-US" sz="6000" b="1" i="1" dirty="0" smtClean="0">
                <a:latin typeface="Algerian" pitchFamily="82" charset="0"/>
              </a:rPr>
            </a:br>
            <a:r>
              <a:rPr lang="en-US" altLang="en-US" sz="3600" b="1" i="1" dirty="0" smtClean="0">
                <a:latin typeface="Algerian" pitchFamily="82" charset="0"/>
              </a:rPr>
              <a:t/>
            </a:r>
            <a:br>
              <a:rPr lang="en-US" altLang="en-US" sz="3600" b="1" i="1" dirty="0" smtClean="0">
                <a:latin typeface="Algerian" pitchFamily="82" charset="0"/>
              </a:rPr>
            </a:br>
            <a:r>
              <a:rPr lang="en-US" altLang="en-US" sz="3600" b="1" i="1" dirty="0" smtClean="0">
                <a:latin typeface="Algerian" pitchFamily="82" charset="0"/>
              </a:rPr>
              <a:t/>
            </a:r>
            <a:br>
              <a:rPr lang="en-US" altLang="en-US" sz="3600" b="1" i="1" dirty="0" smtClean="0">
                <a:latin typeface="Algerian" pitchFamily="82" charset="0"/>
              </a:rPr>
            </a:b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You  have successfully completed </a:t>
            </a:r>
            <a:b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“</a:t>
            </a:r>
            <a:r>
              <a:rPr lang="en-US" altLang="en-US" sz="3200" i="1" dirty="0" err="1" smtClean="0">
                <a:solidFill>
                  <a:srgbClr val="FF0000"/>
                </a:solidFill>
                <a:latin typeface="Algerian" pitchFamily="82" charset="0"/>
              </a:rPr>
              <a:t>Combimatrix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  IIPP  Training”!</a:t>
            </a:r>
          </a:p>
        </p:txBody>
      </p:sp>
      <p:pic>
        <p:nvPicPr>
          <p:cNvPr id="21507" name="Picture 4" descr="th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0960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02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njury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832513"/>
            <a:ext cx="7417558" cy="5145205"/>
          </a:xfrm>
          <a:prstGeom prst="rect">
            <a:avLst/>
          </a:prstGeom>
          <a:noFill/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066800"/>
            <a:ext cx="7999863" cy="4747146"/>
          </a:xfrm>
        </p:spPr>
        <p:txBody>
          <a:bodyPr/>
          <a:lstStyle/>
          <a:p>
            <a:pPr eaLnBrk="1" hangingPunct="1"/>
            <a:r>
              <a:rPr lang="en-US" altLang="en-US" sz="8000" b="1" i="1" dirty="0" smtClean="0">
                <a:solidFill>
                  <a:srgbClr val="0000CD"/>
                </a:solidFill>
              </a:rPr>
              <a:t>Injury</a:t>
            </a:r>
            <a:br>
              <a:rPr lang="en-US" altLang="en-US" sz="8000" b="1" i="1" dirty="0" smtClean="0">
                <a:solidFill>
                  <a:srgbClr val="0000CD"/>
                </a:solidFill>
              </a:rPr>
            </a:br>
            <a:r>
              <a:rPr lang="en-US" altLang="en-US" sz="8000" b="1" i="1" dirty="0" smtClean="0">
                <a:solidFill>
                  <a:srgbClr val="0000CD"/>
                </a:solidFill>
              </a:rPr>
              <a:t>and</a:t>
            </a:r>
            <a:br>
              <a:rPr lang="en-US" altLang="en-US" sz="8000" b="1" i="1" dirty="0" smtClean="0">
                <a:solidFill>
                  <a:srgbClr val="0000CD"/>
                </a:solidFill>
              </a:rPr>
            </a:br>
            <a:r>
              <a:rPr lang="en-US" altLang="en-US" sz="8000" b="1" i="1" dirty="0" smtClean="0">
                <a:solidFill>
                  <a:srgbClr val="0000CD"/>
                </a:solidFill>
              </a:rPr>
              <a:t>Illness</a:t>
            </a:r>
          </a:p>
        </p:txBody>
      </p:sp>
    </p:spTree>
    <p:extLst>
      <p:ext uri="{BB962C8B-B14F-4D97-AF65-F5344CB8AC3E}">
        <p14:creationId xmlns:p14="http://schemas.microsoft.com/office/powerpoint/2010/main" val="108581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810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4800" b="1" i="1" smtClean="0">
                <a:solidFill>
                  <a:srgbClr val="00006E"/>
                </a:solidFill>
                <a:latin typeface="Batang" pitchFamily="18" charset="-127"/>
              </a:rPr>
              <a:t>Not allowed in the lab</a:t>
            </a:r>
          </a:p>
        </p:txBody>
      </p:sp>
      <p:pic>
        <p:nvPicPr>
          <p:cNvPr id="4099" name="Picture 40" descr="drink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1676400" cy="1431925"/>
          </a:xfrm>
          <a:noFill/>
        </p:spPr>
      </p:pic>
      <p:pic>
        <p:nvPicPr>
          <p:cNvPr id="4100" name="Picture 37" descr="eating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1162050" cy="1600200"/>
          </a:xfrm>
          <a:noFill/>
        </p:spPr>
      </p:pic>
      <p:pic>
        <p:nvPicPr>
          <p:cNvPr id="4101" name="Picture 45" descr="eyecontact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4495800"/>
            <a:ext cx="1981200" cy="1309688"/>
          </a:xfrm>
          <a:noFill/>
        </p:spPr>
      </p:pic>
      <p:sp>
        <p:nvSpPr>
          <p:cNvPr id="4102" name="Line 24"/>
          <p:cNvSpPr>
            <a:spLocks noChangeShapeType="1"/>
          </p:cNvSpPr>
          <p:nvPr/>
        </p:nvSpPr>
        <p:spPr bwMode="auto">
          <a:xfrm flipV="1">
            <a:off x="3810000" y="3276600"/>
            <a:ext cx="457200" cy="838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26"/>
          <p:cNvSpPr>
            <a:spLocks noChangeShapeType="1"/>
          </p:cNvSpPr>
          <p:nvPr/>
        </p:nvSpPr>
        <p:spPr bwMode="auto">
          <a:xfrm flipH="1" flipV="1">
            <a:off x="4267200" y="3276600"/>
            <a:ext cx="2362200" cy="1219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27"/>
          <p:cNvSpPr>
            <a:spLocks noChangeShapeType="1"/>
          </p:cNvSpPr>
          <p:nvPr/>
        </p:nvSpPr>
        <p:spPr bwMode="auto">
          <a:xfrm>
            <a:off x="2895600" y="2971800"/>
            <a:ext cx="1371600" cy="3048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28"/>
          <p:cNvSpPr>
            <a:spLocks noChangeShapeType="1"/>
          </p:cNvSpPr>
          <p:nvPr/>
        </p:nvSpPr>
        <p:spPr bwMode="auto">
          <a:xfrm flipV="1">
            <a:off x="4267200" y="2362200"/>
            <a:ext cx="1447800" cy="9144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32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  <p:sp>
        <p:nvSpPr>
          <p:cNvPr id="4107" name="Rectangle 33"/>
          <p:cNvSpPr>
            <a:spLocks noChangeArrowheads="1"/>
          </p:cNvSpPr>
          <p:nvPr/>
        </p:nvSpPr>
        <p:spPr bwMode="auto">
          <a:xfrm>
            <a:off x="1828800" y="3124200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Eating</a:t>
            </a:r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2514600" y="57150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Applying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Makeup</a:t>
            </a:r>
          </a:p>
        </p:txBody>
      </p:sp>
      <p:sp>
        <p:nvSpPr>
          <p:cNvPr id="4109" name="Rectangle 42"/>
          <p:cNvSpPr>
            <a:spLocks noChangeArrowheads="1"/>
          </p:cNvSpPr>
          <p:nvPr/>
        </p:nvSpPr>
        <p:spPr bwMode="auto">
          <a:xfrm>
            <a:off x="5715000" y="26670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DRINKING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5791200" y="579120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Inserting Contacts</a:t>
            </a:r>
          </a:p>
        </p:txBody>
      </p:sp>
      <p:pic>
        <p:nvPicPr>
          <p:cNvPr id="4111" name="Picture 48" descr="makeu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0"/>
            <a:ext cx="1239838" cy="1866900"/>
          </a:xfrm>
          <a:noFill/>
        </p:spPr>
      </p:pic>
    </p:spTree>
    <p:extLst>
      <p:ext uri="{BB962C8B-B14F-4D97-AF65-F5344CB8AC3E}">
        <p14:creationId xmlns:p14="http://schemas.microsoft.com/office/powerpoint/2010/main" val="3958273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i="1" smtClean="0">
                <a:solidFill>
                  <a:srgbClr val="00006E"/>
                </a:solidFill>
                <a:latin typeface="Batang" pitchFamily="18" charset="-127"/>
              </a:rPr>
              <a:t>Lab Footwear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76400"/>
            <a:ext cx="7086600" cy="2362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mtClean="0"/>
              <a:t>While working in the lab, only </a:t>
            </a:r>
            <a:r>
              <a:rPr lang="en-US" altLang="en-US" u="sng" smtClean="0"/>
              <a:t>closed-toed</a:t>
            </a:r>
            <a:r>
              <a:rPr lang="en-US" altLang="en-US" smtClean="0"/>
              <a:t>, </a:t>
            </a:r>
            <a:r>
              <a:rPr lang="en-US" altLang="en-US" u="sng" smtClean="0"/>
              <a:t>flat shoes</a:t>
            </a:r>
            <a:r>
              <a:rPr lang="en-US" altLang="en-US" smtClean="0"/>
              <a:t> must be worn at all times (i.e. no high-heeled shoes or sandals)</a:t>
            </a:r>
          </a:p>
        </p:txBody>
      </p:sp>
      <p:pic>
        <p:nvPicPr>
          <p:cNvPr id="5124" name="Picture 5" descr="sand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1597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971800" y="5181600"/>
            <a:ext cx="1447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9019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6" name="Picture 8" descr="high%20he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1"/>
          <a:stretch>
            <a:fillRect/>
          </a:stretch>
        </p:blipFill>
        <p:spPr bwMode="auto">
          <a:xfrm>
            <a:off x="5029200" y="5181600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029200" y="5257800"/>
            <a:ext cx="1752600" cy="1371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43921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8" name="Picture 13" descr="Product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6666"/>
          <a:stretch>
            <a:fillRect/>
          </a:stretch>
        </p:blipFill>
        <p:spPr bwMode="auto">
          <a:xfrm>
            <a:off x="6019800" y="3429000"/>
            <a:ext cx="2286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Dr. Martens Mens Scanner 3 Eye Composite Safety Toe Work Shoes #7A69AFK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00488"/>
            <a:ext cx="19812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6"/>
          <p:cNvSpPr>
            <a:spLocks noChangeArrowheads="1"/>
          </p:cNvSpPr>
          <p:nvPr/>
        </p:nvSpPr>
        <p:spPr bwMode="auto">
          <a:xfrm>
            <a:off x="457200" y="41148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7696200" y="36576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6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754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TRASH CANS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Red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Biohazard Waste (SHARPS)</a:t>
            </a:r>
          </a:p>
          <a:p>
            <a:pPr eaLnBrk="1" hangingPunct="1"/>
            <a:r>
              <a:rPr lang="en-US" altLang="en-US" sz="2800" smtClean="0"/>
              <a:t>Regular</a:t>
            </a:r>
          </a:p>
          <a:p>
            <a:pPr lvl="1" eaLnBrk="1" hangingPunct="1"/>
            <a:r>
              <a:rPr lang="en-US" altLang="en-US" sz="2400" smtClean="0"/>
              <a:t>All others</a:t>
            </a:r>
          </a:p>
          <a:p>
            <a:pPr eaLnBrk="1" hangingPunct="1"/>
            <a:r>
              <a:rPr lang="en-US" altLang="en-US" sz="2800" smtClean="0">
                <a:solidFill>
                  <a:srgbClr val="6666FF"/>
                </a:solidFill>
              </a:rPr>
              <a:t>Blue</a:t>
            </a:r>
          </a:p>
          <a:p>
            <a:pPr lvl="1" eaLnBrk="1" hangingPunct="1"/>
            <a:r>
              <a:rPr lang="en-US" altLang="en-US" sz="2400" smtClean="0">
                <a:solidFill>
                  <a:srgbClr val="6666FF"/>
                </a:solidFill>
              </a:rPr>
              <a:t>Recycle</a:t>
            </a:r>
          </a:p>
        </p:txBody>
      </p:sp>
      <p:pic>
        <p:nvPicPr>
          <p:cNvPr id="6148" name="Picture 4" descr="j025089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828800"/>
            <a:ext cx="2454275" cy="3352800"/>
          </a:xfrm>
          <a:noFill/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1916350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6934200" cy="25860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>
                <a:latin typeface="Batang" pitchFamily="18" charset="-127"/>
              </a:rPr>
              <a:t>First aid kits are located throughout the building for all employees to use.  All first aid kits are checked and restocked on a monthly basis.</a:t>
            </a:r>
          </a:p>
        </p:txBody>
      </p:sp>
      <p:pic>
        <p:nvPicPr>
          <p:cNvPr id="7171" name="Picture 13" descr="IMGA07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343400"/>
            <a:ext cx="1581150" cy="2163763"/>
          </a:xfrm>
          <a:prstGeom prst="rect">
            <a:avLst/>
          </a:prstGeom>
          <a:noFill/>
          <a:ln w="31750">
            <a:solidFill>
              <a:srgbClr val="000078"/>
            </a:solidFill>
            <a:miter lim="800000"/>
            <a:headEnd/>
            <a:tailEnd/>
          </a:ln>
        </p:spPr>
      </p:pic>
      <p:pic>
        <p:nvPicPr>
          <p:cNvPr id="7172" name="Picture 17" descr="IMGA07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114800"/>
            <a:ext cx="2667000" cy="2000250"/>
          </a:xfrm>
          <a:noFill/>
          <a:ln w="317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7173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845300" cy="800669"/>
          </a:xfrm>
          <a:noFill/>
        </p:spPr>
        <p:txBody>
          <a:bodyPr/>
          <a:lstStyle/>
          <a:p>
            <a:pPr eaLnBrk="1" hangingPunct="1"/>
            <a:r>
              <a:rPr lang="en-US" altLang="en-US" sz="4000" b="1" i="1" dirty="0" smtClean="0">
                <a:solidFill>
                  <a:srgbClr val="000066"/>
                </a:solidFill>
                <a:latin typeface="Batang" pitchFamily="18" charset="-127"/>
              </a:rPr>
              <a:t>First Aid Kits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3672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600" b="1" i="1" smtClean="0">
                <a:solidFill>
                  <a:srgbClr val="00006E"/>
                </a:solidFill>
                <a:latin typeface="Batang" pitchFamily="18" charset="-127"/>
              </a:rPr>
              <a:t>Red Biohazard Waste Containers</a:t>
            </a:r>
          </a:p>
        </p:txBody>
      </p:sp>
      <p:pic>
        <p:nvPicPr>
          <p:cNvPr id="8195" name="Picture 6" descr="Biohazar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6" b="45358"/>
          <a:stretch>
            <a:fillRect/>
          </a:stretch>
        </p:blipFill>
        <p:spPr>
          <a:xfrm>
            <a:off x="1676400" y="2743200"/>
            <a:ext cx="1784350" cy="2590800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657600" y="2362200"/>
            <a:ext cx="5334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Keep covered except when in use.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TCI will dispose of this waste, once a week.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Do not put sharps in these bags.</a:t>
            </a: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283721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0000"/>
                </a:solidFill>
                <a:latin typeface="Batang" pitchFamily="18" charset="-127"/>
              </a:rPr>
              <a:t>SHARPS</a:t>
            </a:r>
            <a:r>
              <a:rPr lang="en-US" altLang="en-US" smtClean="0">
                <a:latin typeface="Batang" pitchFamily="18" charset="-127"/>
              </a:rPr>
              <a:t> </a:t>
            </a:r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Containers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495800" y="1981200"/>
            <a:ext cx="441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6E"/>
                </a:solidFill>
              </a:rPr>
              <a:t>These</a:t>
            </a:r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RED </a:t>
            </a:r>
            <a:r>
              <a:rPr lang="en-US" altLang="en-US" sz="2800" i="1">
                <a:solidFill>
                  <a:srgbClr val="00006E"/>
                </a:solidFill>
              </a:rPr>
              <a:t>containers are 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Fill only ¾ full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Tape Shut &amp; Date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TCI will pick up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Never re-enter once the container is sealed.</a:t>
            </a:r>
          </a:p>
        </p:txBody>
      </p:sp>
      <p:pic>
        <p:nvPicPr>
          <p:cNvPr id="9220" name="Picture 7" descr="IMGA07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95600"/>
            <a:ext cx="2971800" cy="2228850"/>
          </a:xfrm>
          <a:prstGeom prst="rect">
            <a:avLst/>
          </a:prstGeom>
          <a:noFill/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426341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azardsig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990600"/>
            <a:ext cx="6858000" cy="4876800"/>
          </a:xfrm>
          <a:prstGeom prst="rect">
            <a:avLst/>
          </a:prstGeom>
          <a:noFill/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>
                <a:solidFill>
                  <a:srgbClr val="0000CD"/>
                </a:solidFill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479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CombiMatrix - New Brand">
  <a:themeElements>
    <a:clrScheme name="Custom 3">
      <a:dk1>
        <a:srgbClr val="292C2F"/>
      </a:dk1>
      <a:lt1>
        <a:srgbClr val="FFFFFF"/>
      </a:lt1>
      <a:dk2>
        <a:srgbClr val="8E969E"/>
      </a:dk2>
      <a:lt2>
        <a:srgbClr val="E8EAEC"/>
      </a:lt2>
      <a:accent1>
        <a:srgbClr val="E3173E"/>
      </a:accent1>
      <a:accent2>
        <a:srgbClr val="DE6F00"/>
      </a:accent2>
      <a:accent3>
        <a:srgbClr val="FCC80D"/>
      </a:accent3>
      <a:accent4>
        <a:srgbClr val="8CC63F"/>
      </a:accent4>
      <a:accent5>
        <a:srgbClr val="56A1D5"/>
      </a:accent5>
      <a:accent6>
        <a:srgbClr val="005DA2"/>
      </a:accent6>
      <a:hlink>
        <a:srgbClr val="56A1D5"/>
      </a:hlink>
      <a:folHlink>
        <a:srgbClr val="005DA2"/>
      </a:folHlink>
    </a:clrScheme>
    <a:fontScheme name="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469</Words>
  <Application>Microsoft Office PowerPoint</Application>
  <PresentationFormat>On-screen Show (4:3)</PresentationFormat>
  <Paragraphs>122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CombiMatrix - New Brand</vt:lpstr>
      <vt:lpstr>PowerPoint Presentation</vt:lpstr>
      <vt:lpstr>Injury and Illness</vt:lpstr>
      <vt:lpstr>Not allowed in the lab</vt:lpstr>
      <vt:lpstr>Lab Footwear</vt:lpstr>
      <vt:lpstr>TRASH CANS</vt:lpstr>
      <vt:lpstr>First Aid Kits</vt:lpstr>
      <vt:lpstr>Red Biohazard Waste Containers</vt:lpstr>
      <vt:lpstr>SHARPS Containers</vt:lpstr>
      <vt:lpstr>Hazard Communication</vt:lpstr>
      <vt:lpstr>Internal Disaster</vt:lpstr>
      <vt:lpstr>External Disaster</vt:lpstr>
      <vt:lpstr>Equipment Monitoring</vt:lpstr>
      <vt:lpstr>Equipment Monitoring</vt:lpstr>
      <vt:lpstr>Tagging/repairing broken Laboratory equipment</vt:lpstr>
      <vt:lpstr>Safety Hoods</vt:lpstr>
      <vt:lpstr>CombiMatrix Safety Committee</vt:lpstr>
      <vt:lpstr>Safety Inspections</vt:lpstr>
      <vt:lpstr>Where to go for additional help</vt:lpstr>
      <vt:lpstr>   You  have successfully completed  “Combimatrix  IIPP  Training”!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Sun</dc:creator>
  <cp:lastModifiedBy>Lori Drugan</cp:lastModifiedBy>
  <cp:revision>18</cp:revision>
  <dcterms:created xsi:type="dcterms:W3CDTF">2013-10-29T19:34:11Z</dcterms:created>
  <dcterms:modified xsi:type="dcterms:W3CDTF">2016-11-11T01:44:49Z</dcterms:modified>
</cp:coreProperties>
</file>