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438" r:id="rId2"/>
    <p:sldId id="440" r:id="rId3"/>
    <p:sldId id="441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4" r:id="rId16"/>
    <p:sldId id="455" r:id="rId17"/>
    <p:sldId id="456" r:id="rId18"/>
    <p:sldId id="457" r:id="rId19"/>
    <p:sldId id="458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811"/>
    <a:srgbClr val="A39687"/>
    <a:srgbClr val="00467A"/>
    <a:srgbClr val="F78F20"/>
    <a:srgbClr val="F7F7ED"/>
    <a:srgbClr val="E6E6DE"/>
    <a:srgbClr val="C0B3BC"/>
    <a:srgbClr val="89CAC9"/>
    <a:srgbClr val="897182"/>
    <a:srgbClr val="469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95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2922" y="-1116"/>
      </p:cViewPr>
      <p:guideLst>
        <p:guide orient="horz" pos="2160"/>
        <p:guide orient="horz" pos="912"/>
        <p:guide orient="horz" pos="705"/>
        <p:guide orient="horz" pos="113"/>
        <p:guide orient="horz" pos="3958"/>
        <p:guide pos="2880"/>
        <p:guide pos="288"/>
        <p:guide pos="54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-373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Walgreens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E490E-06A2-4549-80E8-EC9FBB40518B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83DE5-8AAF-4768-84B7-7ACA51729B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8124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Walgreens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85C6C-FE53-4738-A118-DEB062DF4EF6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06DAE-0860-4B9F-81A6-4F065FD1A7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086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Walgreens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7F6972D-F604-4967-BCB4-D4530FC382FB}" type="datetime1">
              <a:rPr lang="en-US" smtClean="0"/>
              <a:pPr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F373BB1-4F61-48E3-992F-F1A46B25904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95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95B90C30-070D-4518-A21E-B9570680CC7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B1EA2B8-C2DE-42EC-B513-32FF2A8FF07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AAE2C74A-C569-4092-9654-B1C24014E375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A3BB395-1A50-4BF7-A42A-14591D8E301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FF75E7A-B83D-4F2F-8832-C3E1558A314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8ECD22BD-45E7-40FB-B8BF-B03E9B3E3A5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3E91683C-1FDD-4782-852F-DE3C22DE4771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CD2A2C19-AAA4-4778-821B-2AA1A43E82B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9509B801-7F78-4724-A52C-9A491A3776D4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874"/>
            <a:ext cx="5029200" cy="41137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5C1A41FC-536C-4AF8-828F-704A0D4519C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874"/>
            <a:ext cx="5029200" cy="41137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D339FE1-6575-4EB6-ABB7-999594B71C5A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A4E6ABC2-3FC9-4287-A1A4-CBFB6C455A5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60B87C0E-94C7-45BA-98CE-4AEB42E27B73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983CE14-D366-4B2A-BF20-3A1D2936AC04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7D947DFB-4A58-437E-A320-C68CFBA4B1F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4B50E3C1-823F-409C-808D-12B644B3572A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1D603D9-8402-4DAB-B65E-DB5C8BAD3068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C68188F-9901-411F-B3B8-9982CBDD607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815975" y="3554614"/>
            <a:ext cx="7512050" cy="10048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3200" b="1" baseline="0">
                <a:solidFill>
                  <a:srgbClr val="F28811"/>
                </a:solidFill>
              </a:defRPr>
            </a:lvl1pPr>
          </a:lstStyle>
          <a:p>
            <a:pPr lvl="0"/>
            <a:r>
              <a:rPr lang="en-US" dirty="0" smtClean="0"/>
              <a:t>Click to Enter Title Master</a:t>
            </a:r>
            <a:endParaRPr lang="en-US" dirty="0"/>
          </a:p>
        </p:txBody>
      </p:sp>
      <p:sp>
        <p:nvSpPr>
          <p:cNvPr id="37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811213" y="4618240"/>
            <a:ext cx="7521575" cy="856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 i="1" baseline="0">
                <a:solidFill>
                  <a:srgbClr val="A39687"/>
                </a:solidFill>
              </a:defRPr>
            </a:lvl1pPr>
          </a:lstStyle>
          <a:p>
            <a:pPr lvl="0"/>
            <a:r>
              <a:rPr lang="en-US" dirty="0" smtClean="0"/>
              <a:t>Click to Enter Subtitle Master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11" y="890591"/>
            <a:ext cx="4571622" cy="1828649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818866" y="3330054"/>
            <a:ext cx="7519916" cy="0"/>
          </a:xfrm>
          <a:prstGeom prst="line">
            <a:avLst/>
          </a:prstGeom>
          <a:ln w="38100">
            <a:solidFill>
              <a:srgbClr val="F288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34786" y="3441510"/>
            <a:ext cx="7519916" cy="0"/>
          </a:xfrm>
          <a:prstGeom prst="line">
            <a:avLst/>
          </a:prstGeom>
          <a:ln w="22225">
            <a:solidFill>
              <a:srgbClr val="A396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203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00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493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110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19100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5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89" y="2514675"/>
            <a:ext cx="4571622" cy="18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60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447800"/>
            <a:ext cx="8229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47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39624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idx="10"/>
          </p:nvPr>
        </p:nvSpPr>
        <p:spPr>
          <a:xfrm>
            <a:off x="4724400" y="1447800"/>
            <a:ext cx="39624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413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08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_No swoo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68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4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40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Vide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76400"/>
            <a:ext cx="7772400" cy="1905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ct val="9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Video Placeholder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733800"/>
            <a:ext cx="7772401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89" y="2514675"/>
            <a:ext cx="4571622" cy="18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76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989" y="2292819"/>
            <a:ext cx="4572009" cy="3200407"/>
          </a:xfrm>
          <a:prstGeom prst="rect">
            <a:avLst/>
          </a:prstGeom>
        </p:spPr>
      </p:pic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/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1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  <p:sldLayoutId id="2147483666" r:id="rId7"/>
    <p:sldLayoutId id="2147483667" r:id="rId8"/>
    <p:sldLayoutId id="2147483668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800" b="1" kern="1200" baseline="0" noProof="0" dirty="0">
          <a:solidFill>
            <a:srgbClr val="F28811"/>
          </a:solidFill>
          <a:latin typeface="Arial" pitchFamily="34" charset="0"/>
          <a:ea typeface="+mn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600"/>
        </a:spcBef>
        <a:buClr>
          <a:srgbClr val="F28811"/>
        </a:buClr>
        <a:buSzPct val="100000"/>
        <a:buFont typeface="Arial" pitchFamily="34" charset="0"/>
        <a:buChar char="•"/>
        <a:defRPr lang="en-US" sz="2400" kern="1200" baseline="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8650" indent="-284163" algn="l" defTabSz="914400" rtl="0" eaLnBrk="1" latinLnBrk="0" hangingPunct="1">
        <a:lnSpc>
          <a:spcPct val="90000"/>
        </a:lnSpc>
        <a:spcBef>
          <a:spcPts val="600"/>
        </a:spcBef>
        <a:buClr>
          <a:srgbClr val="F28811"/>
        </a:buClr>
        <a:buFont typeface="Arial" pitchFamily="34" charset="0"/>
        <a:buChar char="•"/>
        <a:defRPr lang="en-US" sz="2000" kern="1200" baseline="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914400" indent="-285750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Arial" pitchFamily="34" charset="0"/>
        <a:buChar char="−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39825" indent="-225425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Wingdings" pitchFamily="2" charset="2"/>
        <a:buChar char="§"/>
        <a:defRPr sz="1800" kern="120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425575" indent="-225425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Courier New" pitchFamily="49" charset="0"/>
        <a:buChar char="o"/>
        <a:defRPr sz="1800" kern="120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dsonline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www.practicingsafescience.org/" TargetMode="External"/><Relationship Id="rId5" Type="http://schemas.openxmlformats.org/officeDocument/2006/relationships/hyperlink" Target="http://www.fireextinguisher.com/" TargetMode="External"/><Relationship Id="rId4" Type="http://schemas.openxmlformats.org/officeDocument/2006/relationships/hyperlink" Target="http://www.cdc.gov/niosh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>
          <a:xfrm>
            <a:off x="925157" y="3739482"/>
            <a:ext cx="7512050" cy="1502403"/>
          </a:xfrm>
        </p:spPr>
        <p:txBody>
          <a:bodyPr/>
          <a:lstStyle/>
          <a:p>
            <a:pPr algn="ctr"/>
            <a:r>
              <a:rPr lang="en-US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Injury &amp; Illness Prevention Program </a:t>
            </a:r>
          </a:p>
          <a:p>
            <a:pPr algn="ctr"/>
            <a:r>
              <a:rPr lang="en-US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(IIPP)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3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Internal Disaster</a:t>
            </a:r>
          </a:p>
        </p:txBody>
      </p:sp>
      <p:pic>
        <p:nvPicPr>
          <p:cNvPr id="264200" name="Picture 8" descr="fir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0" y="1752600"/>
            <a:ext cx="1133475" cy="828675"/>
          </a:xfrm>
          <a:noFill/>
        </p:spPr>
      </p:pic>
      <p:pic>
        <p:nvPicPr>
          <p:cNvPr id="264202" name="Picture 10" descr="comput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1600200"/>
            <a:ext cx="1428750" cy="1428750"/>
          </a:xfrm>
          <a:noFill/>
        </p:spPr>
      </p:pic>
      <p:pic>
        <p:nvPicPr>
          <p:cNvPr id="264204" name="Picture 12" descr="powe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4572000"/>
            <a:ext cx="923925" cy="923925"/>
          </a:xfrm>
          <a:noFill/>
        </p:spPr>
      </p:pic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962400" y="2743200"/>
            <a:ext cx="4648200" cy="350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Fire 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Computer failure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Medical emergency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Power failure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Phone failure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3352800" y="3429000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600">
              <a:solidFill>
                <a:srgbClr val="CC66FF"/>
              </a:solidFill>
            </a:endParaRP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  <p:pic>
        <p:nvPicPr>
          <p:cNvPr id="264206" name="Picture 14" descr="ambulanc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590800"/>
            <a:ext cx="1104900" cy="828675"/>
          </a:xfrm>
          <a:noFill/>
        </p:spPr>
      </p:pic>
    </p:spTree>
    <p:extLst>
      <p:ext uri="{BB962C8B-B14F-4D97-AF65-F5344CB8AC3E}">
        <p14:creationId xmlns:p14="http://schemas.microsoft.com/office/powerpoint/2010/main" val="2580702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6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6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6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6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External Disaster</a:t>
            </a:r>
          </a:p>
        </p:txBody>
      </p:sp>
      <p:pic>
        <p:nvPicPr>
          <p:cNvPr id="265224" name="Picture 8" descr="civa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981200"/>
            <a:ext cx="1981200" cy="1268413"/>
          </a:xfrm>
          <a:noFill/>
        </p:spPr>
      </p:pic>
      <p:pic>
        <p:nvPicPr>
          <p:cNvPr id="265226" name="Picture 10" descr="earthquak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29400" y="3276600"/>
            <a:ext cx="1524000" cy="1409700"/>
          </a:xfrm>
          <a:noFill/>
        </p:spPr>
      </p:pic>
      <p:pic>
        <p:nvPicPr>
          <p:cNvPr id="265231" name="Picture 15" descr="flood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4343400"/>
            <a:ext cx="1800225" cy="1190625"/>
          </a:xfrm>
          <a:noFill/>
        </p:spPr>
      </p:pic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352800" y="3429000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600">
              <a:solidFill>
                <a:srgbClr val="CC66FF"/>
              </a:solidFill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124200" y="2590800"/>
            <a:ext cx="46482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Civil disturbance</a:t>
            </a:r>
          </a:p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Earthquake</a:t>
            </a:r>
          </a:p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Flood</a:t>
            </a:r>
          </a:p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Hurricane</a:t>
            </a: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  <p:pic>
        <p:nvPicPr>
          <p:cNvPr id="265232" name="Picture 16" descr="hurrican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4953000"/>
            <a:ext cx="2286000" cy="1325563"/>
          </a:xfrm>
          <a:noFill/>
        </p:spPr>
      </p:pic>
    </p:spTree>
    <p:extLst>
      <p:ext uri="{BB962C8B-B14F-4D97-AF65-F5344CB8AC3E}">
        <p14:creationId xmlns:p14="http://schemas.microsoft.com/office/powerpoint/2010/main" val="406053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5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Equipment Monitoring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752600"/>
            <a:ext cx="6934200" cy="38862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Employees </a:t>
            </a:r>
            <a:r>
              <a:rPr lang="en-US" altLang="en-US" b="1" i="1" u="sng" smtClean="0">
                <a:solidFill>
                  <a:srgbClr val="000066"/>
                </a:solidFill>
                <a:latin typeface="Batang" pitchFamily="18" charset="-127"/>
              </a:rPr>
              <a:t>must </a:t>
            </a:r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do their part in notifying Facilities or Safety about real or potential problems.  </a:t>
            </a:r>
          </a:p>
          <a:p>
            <a:pPr eaLnBrk="1" hangingPunct="1"/>
            <a:endParaRPr lang="en-US" altLang="en-US" b="1" i="1" smtClean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Each Department is responsible for the maintenance of their own equipment.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54804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Equipment Monitoring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066800" y="1447800"/>
            <a:ext cx="274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>
                <a:latin typeface="Batang" pitchFamily="18" charset="-127"/>
              </a:rPr>
              <a:t>Look/Listen for…………</a:t>
            </a:r>
          </a:p>
        </p:txBody>
      </p:sp>
      <p:pic>
        <p:nvPicPr>
          <p:cNvPr id="14340" name="Picture 23" descr="plug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1752600"/>
            <a:ext cx="5486400" cy="4800600"/>
          </a:xfrm>
          <a:noFill/>
        </p:spPr>
      </p:pic>
      <p:sp>
        <p:nvSpPr>
          <p:cNvPr id="22550" name="AutoShape 22"/>
          <p:cNvSpPr>
            <a:spLocks noChangeArrowheads="1"/>
          </p:cNvSpPr>
          <p:nvPr/>
        </p:nvSpPr>
        <p:spPr bwMode="auto">
          <a:xfrm>
            <a:off x="1981200" y="2590800"/>
            <a:ext cx="1828800" cy="2133600"/>
          </a:xfrm>
          <a:prstGeom prst="irregularSeal2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Buzzing</a:t>
            </a:r>
          </a:p>
        </p:txBody>
      </p: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4572000" y="4495800"/>
            <a:ext cx="1828800" cy="2133600"/>
          </a:xfrm>
          <a:prstGeom prst="irregularSeal2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Faulty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Wires</a:t>
            </a:r>
          </a:p>
        </p:txBody>
      </p:sp>
      <p:sp>
        <p:nvSpPr>
          <p:cNvPr id="22549" name="AutoShape 21"/>
          <p:cNvSpPr>
            <a:spLocks noChangeArrowheads="1"/>
          </p:cNvSpPr>
          <p:nvPr/>
        </p:nvSpPr>
        <p:spPr bwMode="auto">
          <a:xfrm>
            <a:off x="6858000" y="2133600"/>
            <a:ext cx="1828800" cy="2133600"/>
          </a:xfrm>
          <a:prstGeom prst="irregularSeal2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Tingling</a:t>
            </a:r>
          </a:p>
        </p:txBody>
      </p:sp>
      <p:sp>
        <p:nvSpPr>
          <p:cNvPr id="14344" name="Rectangle 26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65283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0" grpId="0" animBg="1"/>
      <p:bldP spid="22548" grpId="0" animBg="1"/>
      <p:bldP spid="225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eaLnBrk="1" hangingPunct="1"/>
            <a:r>
              <a:rPr lang="en-US" altLang="en-US" b="1" i="1" dirty="0" smtClean="0">
                <a:solidFill>
                  <a:srgbClr val="000066"/>
                </a:solidFill>
                <a:latin typeface="Batang" pitchFamily="18" charset="-127"/>
              </a:rPr>
              <a:t>Tagging/repairing broken Laboratory equipment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2514600"/>
            <a:ext cx="7086600" cy="2819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dirty="0" smtClean="0">
                <a:solidFill>
                  <a:srgbClr val="000066"/>
                </a:solidFill>
                <a:latin typeface="Batang" pitchFamily="18" charset="-127"/>
              </a:rPr>
              <a:t>Records will be kept on broken and/or damaged equipment, by the individual departments to be shown upon demand to employees, supervisors, safety team or inspectors.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88183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391400" cy="762000"/>
          </a:xfr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Safety Hoods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752600"/>
            <a:ext cx="4038600" cy="3581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0066"/>
                </a:solidFill>
                <a:latin typeface="Batang" pitchFamily="18" charset="-127"/>
              </a:rPr>
              <a:t>Checked once per year by a licensed company.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0066"/>
                </a:solidFill>
                <a:latin typeface="Batang" pitchFamily="18" charset="-127"/>
              </a:rPr>
              <a:t>To ensure air flow and draw are performing up to standards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0066"/>
                </a:solidFill>
                <a:latin typeface="Batang" pitchFamily="18" charset="-127"/>
              </a:rPr>
              <a:t>The hoods will have stickers attached with inspection due dates.</a:t>
            </a:r>
          </a:p>
        </p:txBody>
      </p:sp>
      <p:pic>
        <p:nvPicPr>
          <p:cNvPr id="17412" name="Picture 7" descr="IMGA077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1603" y="4488976"/>
            <a:ext cx="2914650" cy="2185988"/>
          </a:xfrm>
          <a:noFill/>
        </p:spPr>
      </p:pic>
      <p:sp>
        <p:nvSpPr>
          <p:cNvPr id="17413" name="Rectangle 13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906253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838200"/>
          </a:xfrm>
        </p:spPr>
        <p:txBody>
          <a:bodyPr/>
          <a:lstStyle/>
          <a:p>
            <a:pPr eaLnBrk="1" hangingPunct="1"/>
            <a:r>
              <a:rPr lang="en-US" altLang="en-US" b="1" i="1" dirty="0" smtClean="0">
                <a:solidFill>
                  <a:srgbClr val="000066"/>
                </a:solidFill>
                <a:latin typeface="Batang" pitchFamily="18" charset="-127"/>
              </a:rPr>
              <a:t>CombiMatrix Safety Committee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3581400"/>
            <a:ext cx="2438400" cy="1447800"/>
          </a:xfrm>
          <a:solidFill>
            <a:srgbClr val="FFFF99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smtClean="0">
                <a:solidFill>
                  <a:srgbClr val="000066"/>
                </a:solidFill>
                <a:latin typeface="Batang" pitchFamily="18" charset="-127"/>
              </a:rPr>
              <a:t>All accidents will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smtClean="0">
                <a:solidFill>
                  <a:srgbClr val="000066"/>
                </a:solidFill>
                <a:latin typeface="Batang" pitchFamily="18" charset="-127"/>
              </a:rPr>
              <a:t>be discussed and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smtClean="0">
                <a:solidFill>
                  <a:srgbClr val="000066"/>
                </a:solidFill>
                <a:latin typeface="Batang" pitchFamily="18" charset="-127"/>
              </a:rPr>
              <a:t>reviewed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smtClean="0">
                <a:solidFill>
                  <a:srgbClr val="000066"/>
                </a:solidFill>
                <a:latin typeface="Batang" pitchFamily="18" charset="-127"/>
              </a:rPr>
              <a:t>by the Safety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smtClean="0">
                <a:solidFill>
                  <a:srgbClr val="000066"/>
                </a:solidFill>
                <a:latin typeface="Batang" pitchFamily="18" charset="-127"/>
              </a:rPr>
              <a:t>Committee.</a:t>
            </a:r>
          </a:p>
        </p:txBody>
      </p:sp>
      <p:pic>
        <p:nvPicPr>
          <p:cNvPr id="465924" name="Picture 4" descr="j013678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1575600"/>
            <a:ext cx="2133600" cy="3687763"/>
          </a:xfrm>
          <a:noFill/>
        </p:spPr>
      </p:pic>
      <p:sp>
        <p:nvSpPr>
          <p:cNvPr id="465925" name="Text Box 5"/>
          <p:cNvSpPr txBox="1">
            <a:spLocks noChangeArrowheads="1"/>
          </p:cNvSpPr>
          <p:nvPr/>
        </p:nvSpPr>
        <p:spPr bwMode="auto">
          <a:xfrm>
            <a:off x="5592170" y="1524000"/>
            <a:ext cx="2133600" cy="1503363"/>
          </a:xfrm>
          <a:prstGeom prst="rect">
            <a:avLst/>
          </a:prstGeom>
          <a:solidFill>
            <a:srgbClr val="FFCC99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i="1" dirty="0">
                <a:latin typeface="Batang" pitchFamily="18" charset="-127"/>
              </a:rPr>
              <a:t>Random accidents will be reviewed with supervisor and victim.</a:t>
            </a:r>
          </a:p>
        </p:txBody>
      </p:sp>
      <p:sp>
        <p:nvSpPr>
          <p:cNvPr id="465926" name="Text Box 6"/>
          <p:cNvSpPr txBox="1">
            <a:spLocks noChangeArrowheads="1"/>
          </p:cNvSpPr>
          <p:nvPr/>
        </p:nvSpPr>
        <p:spPr bwMode="auto">
          <a:xfrm>
            <a:off x="3352800" y="5410200"/>
            <a:ext cx="4953000" cy="739775"/>
          </a:xfrm>
          <a:prstGeom prst="rect">
            <a:avLst/>
          </a:prstGeom>
          <a:solidFill>
            <a:srgbClr val="99CC0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>
                <a:latin typeface="Batang" pitchFamily="18" charset="-127"/>
              </a:rPr>
              <a:t>Trends will be reviewed, identified and corrected by the Safety Committee.</a:t>
            </a:r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auto">
          <a:xfrm>
            <a:off x="1447800" y="1524000"/>
            <a:ext cx="2286000" cy="1295400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100" i="1">
                <a:latin typeface="Batang" pitchFamily="18" charset="-127"/>
              </a:rPr>
              <a:t>The Safety Committee will meet monthly.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66302" y="3449051"/>
            <a:ext cx="243752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Safety Committee:</a:t>
            </a:r>
          </a:p>
          <a:p>
            <a:r>
              <a:rPr lang="en-US" dirty="0" smtClean="0"/>
              <a:t>Justin – Safety Officer</a:t>
            </a:r>
          </a:p>
          <a:p>
            <a:r>
              <a:rPr lang="en-US" dirty="0" smtClean="0"/>
              <a:t>Lori</a:t>
            </a:r>
          </a:p>
          <a:p>
            <a:r>
              <a:rPr lang="en-US" dirty="0" smtClean="0"/>
              <a:t>Bruce</a:t>
            </a:r>
          </a:p>
          <a:p>
            <a:r>
              <a:rPr lang="en-US" dirty="0" smtClean="0"/>
              <a:t>Aria</a:t>
            </a:r>
          </a:p>
          <a:p>
            <a:r>
              <a:rPr lang="en-US" dirty="0" smtClean="0"/>
              <a:t>Gerald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03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6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4659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6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46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 animBg="1"/>
      <p:bldP spid="465925" grpId="0" animBg="1"/>
      <p:bldP spid="465926" grpId="0" animBg="1"/>
      <p:bldP spid="4659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15150" cy="1143000"/>
          </a:xfrm>
        </p:spPr>
        <p:txBody>
          <a:bodyPr/>
          <a:lstStyle/>
          <a:p>
            <a:pPr eaLnBrk="1" hangingPunct="1"/>
            <a:r>
              <a:rPr lang="en-US" altLang="en-US" sz="4000" b="1" i="1" smtClean="0">
                <a:solidFill>
                  <a:srgbClr val="000066"/>
                </a:solidFill>
                <a:latin typeface="Batang" pitchFamily="18" charset="-127"/>
              </a:rPr>
              <a:t>Safety Inspections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676400"/>
            <a:ext cx="7162800" cy="3962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i="1" smtClean="0">
                <a:solidFill>
                  <a:srgbClr val="000066"/>
                </a:solidFill>
                <a:latin typeface="Batang" pitchFamily="18" charset="-127"/>
              </a:rPr>
              <a:t>Safety checks will be performed monthly and reviewed by the Quality Management team.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i="1" smtClean="0">
                <a:solidFill>
                  <a:srgbClr val="000066"/>
                </a:solidFill>
                <a:latin typeface="Batang" pitchFamily="18" charset="-127"/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smtClean="0">
                <a:solidFill>
                  <a:srgbClr val="000066"/>
                </a:solidFill>
                <a:latin typeface="Batang" pitchFamily="18" charset="-127"/>
              </a:rPr>
              <a:t>Signed copies of the checks and audits will be kept on file for review.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 i="1" smtClean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smtClean="0">
                <a:solidFill>
                  <a:srgbClr val="000066"/>
                </a:solidFill>
                <a:latin typeface="Batang" pitchFamily="18" charset="-127"/>
              </a:rPr>
              <a:t>Safety audits will be performed quarterly and reviewed by the Quality Management team.</a:t>
            </a:r>
          </a:p>
        </p:txBody>
      </p:sp>
    </p:spTree>
    <p:extLst>
      <p:ext uri="{BB962C8B-B14F-4D97-AF65-F5344CB8AC3E}">
        <p14:creationId xmlns:p14="http://schemas.microsoft.com/office/powerpoint/2010/main" val="251327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696200" cy="685800"/>
          </a:xfrm>
        </p:spPr>
        <p:txBody>
          <a:bodyPr/>
          <a:lstStyle/>
          <a:p>
            <a:pPr eaLnBrk="1" hangingPunct="1"/>
            <a:r>
              <a:rPr lang="en-US" altLang="en-US" sz="4000" b="1" i="1" smtClean="0">
                <a:solidFill>
                  <a:srgbClr val="000066"/>
                </a:solidFill>
                <a:latin typeface="Batang" pitchFamily="18" charset="-127"/>
              </a:rPr>
              <a:t>Where to go for additional help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92275"/>
            <a:ext cx="7391400" cy="4403725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Web sites:</a:t>
            </a:r>
            <a:r>
              <a:rPr lang="en-US" altLang="en-US" dirty="0" smtClean="0"/>
              <a:t>  </a:t>
            </a:r>
          </a:p>
          <a:p>
            <a:pPr lvl="2" eaLnBrk="1" hangingPunct="1"/>
            <a:r>
              <a:rPr lang="en-US" altLang="en-US" b="1" dirty="0" smtClean="0">
                <a:hlinkClick r:id="rId3"/>
              </a:rPr>
              <a:t>http://www.msdsonline.com</a:t>
            </a:r>
            <a:endParaRPr lang="en-US" altLang="en-US" b="1" dirty="0" smtClean="0"/>
          </a:p>
          <a:p>
            <a:pPr lvl="2" eaLnBrk="1" hangingPunct="1"/>
            <a:r>
              <a:rPr lang="en-US" altLang="en-US" b="1" dirty="0" smtClean="0">
                <a:hlinkClick r:id="rId4"/>
              </a:rPr>
              <a:t>http://www.cdc.gov/niosh</a:t>
            </a:r>
            <a:endParaRPr lang="en-US" altLang="en-US" b="1" dirty="0" smtClean="0"/>
          </a:p>
          <a:p>
            <a:pPr lvl="2" eaLnBrk="1" hangingPunct="1"/>
            <a:r>
              <a:rPr lang="en-US" altLang="en-US" b="1" dirty="0" smtClean="0">
                <a:hlinkClick r:id="rId5"/>
              </a:rPr>
              <a:t>http://www.fireextinguisher.com</a:t>
            </a:r>
            <a:endParaRPr lang="en-US" altLang="en-US" b="1" dirty="0" smtClean="0"/>
          </a:p>
          <a:p>
            <a:pPr lvl="2" eaLnBrk="1" hangingPunct="1"/>
            <a:r>
              <a:rPr lang="en-US" altLang="en-US" b="1" dirty="0" smtClean="0">
                <a:hlinkClick r:id="rId6"/>
              </a:rPr>
              <a:t>http://www.practicingsafescience.org/</a:t>
            </a:r>
            <a:endParaRPr lang="en-US" altLang="en-US" b="1" dirty="0" smtClean="0"/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Safety Manager:</a:t>
            </a:r>
            <a:r>
              <a:rPr lang="en-US" altLang="en-US" dirty="0" smtClean="0"/>
              <a:t>  Justin Johnson</a:t>
            </a:r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Phone:</a:t>
            </a:r>
            <a:r>
              <a:rPr lang="en-US" altLang="en-US" dirty="0" smtClean="0"/>
              <a:t>  949.255-1579 internal ext. 452</a:t>
            </a:r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Email:</a:t>
            </a:r>
            <a:r>
              <a:rPr lang="en-US" altLang="en-US" dirty="0" smtClean="0"/>
              <a:t>  jjohnson@combimatrix.com</a:t>
            </a:r>
          </a:p>
        </p:txBody>
      </p:sp>
    </p:spTree>
    <p:extLst>
      <p:ext uri="{BB962C8B-B14F-4D97-AF65-F5344CB8AC3E}">
        <p14:creationId xmlns:p14="http://schemas.microsoft.com/office/powerpoint/2010/main" val="2489062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0"/>
            <a:ext cx="8153400" cy="4343400"/>
          </a:xfrm>
        </p:spPr>
        <p:txBody>
          <a:bodyPr/>
          <a:lstStyle/>
          <a:p>
            <a:pPr eaLnBrk="1" hangingPunct="1"/>
            <a:r>
              <a:rPr lang="en-US" altLang="en-US" sz="6000" b="1" i="1" dirty="0" smtClean="0">
                <a:latin typeface="Algerian" pitchFamily="82" charset="0"/>
              </a:rPr>
              <a:t/>
            </a:r>
            <a:br>
              <a:rPr lang="en-US" altLang="en-US" sz="6000" b="1" i="1" dirty="0" smtClean="0">
                <a:latin typeface="Algerian" pitchFamily="82" charset="0"/>
              </a:rPr>
            </a:br>
            <a:r>
              <a:rPr lang="en-US" altLang="en-US" sz="3600" b="1" i="1" dirty="0" smtClean="0">
                <a:latin typeface="Algerian" pitchFamily="82" charset="0"/>
              </a:rPr>
              <a:t/>
            </a:r>
            <a:br>
              <a:rPr lang="en-US" altLang="en-US" sz="3600" b="1" i="1" dirty="0" smtClean="0">
                <a:latin typeface="Algerian" pitchFamily="82" charset="0"/>
              </a:rPr>
            </a:br>
            <a:r>
              <a:rPr lang="en-US" altLang="en-US" sz="3600" b="1" i="1" dirty="0" smtClean="0">
                <a:latin typeface="Algerian" pitchFamily="82" charset="0"/>
              </a:rPr>
              <a:t/>
            </a:r>
            <a:br>
              <a:rPr lang="en-US" altLang="en-US" sz="3600" b="1" i="1" dirty="0" smtClean="0">
                <a:latin typeface="Algerian" pitchFamily="82" charset="0"/>
              </a:rPr>
            </a:br>
            <a: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  <a:t>You  have successfully completed </a:t>
            </a:r>
            <a:b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  <a:t>“</a:t>
            </a:r>
            <a:r>
              <a:rPr lang="en-US" altLang="en-US" sz="3200" i="1" dirty="0" err="1" smtClean="0">
                <a:solidFill>
                  <a:srgbClr val="FF0000"/>
                </a:solidFill>
                <a:latin typeface="Algerian" pitchFamily="82" charset="0"/>
              </a:rPr>
              <a:t>Combimatrix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  <a:t>  IIPP  Training”!</a:t>
            </a:r>
          </a:p>
        </p:txBody>
      </p:sp>
      <p:pic>
        <p:nvPicPr>
          <p:cNvPr id="21507" name="Picture 4" descr="th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200"/>
            <a:ext cx="6096000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02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injury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832513"/>
            <a:ext cx="7417558" cy="5145205"/>
          </a:xfrm>
          <a:prstGeom prst="rect">
            <a:avLst/>
          </a:prstGeom>
          <a:noFill/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1999" y="1066800"/>
            <a:ext cx="7999863" cy="4747146"/>
          </a:xfrm>
        </p:spPr>
        <p:txBody>
          <a:bodyPr/>
          <a:lstStyle/>
          <a:p>
            <a:pPr eaLnBrk="1" hangingPunct="1"/>
            <a:r>
              <a:rPr lang="en-US" altLang="en-US" sz="8000" b="1" i="1" dirty="0" smtClean="0">
                <a:solidFill>
                  <a:srgbClr val="0000CD"/>
                </a:solidFill>
              </a:rPr>
              <a:t>Injury</a:t>
            </a:r>
            <a:br>
              <a:rPr lang="en-US" altLang="en-US" sz="8000" b="1" i="1" dirty="0" smtClean="0">
                <a:solidFill>
                  <a:srgbClr val="0000CD"/>
                </a:solidFill>
              </a:rPr>
            </a:br>
            <a:r>
              <a:rPr lang="en-US" altLang="en-US" sz="8000" b="1" i="1" dirty="0" smtClean="0">
                <a:solidFill>
                  <a:srgbClr val="0000CD"/>
                </a:solidFill>
              </a:rPr>
              <a:t>and</a:t>
            </a:r>
            <a:br>
              <a:rPr lang="en-US" altLang="en-US" sz="8000" b="1" i="1" dirty="0" smtClean="0">
                <a:solidFill>
                  <a:srgbClr val="0000CD"/>
                </a:solidFill>
              </a:rPr>
            </a:br>
            <a:r>
              <a:rPr lang="en-US" altLang="en-US" sz="8000" b="1" i="1" dirty="0" smtClean="0">
                <a:solidFill>
                  <a:srgbClr val="0000CD"/>
                </a:solidFill>
              </a:rPr>
              <a:t>Illness</a:t>
            </a:r>
          </a:p>
        </p:txBody>
      </p:sp>
    </p:spTree>
    <p:extLst>
      <p:ext uri="{BB962C8B-B14F-4D97-AF65-F5344CB8AC3E}">
        <p14:creationId xmlns:p14="http://schemas.microsoft.com/office/powerpoint/2010/main" val="108581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381000"/>
            <a:ext cx="7543800" cy="762000"/>
          </a:xfrm>
        </p:spPr>
        <p:txBody>
          <a:bodyPr/>
          <a:lstStyle/>
          <a:p>
            <a:pPr eaLnBrk="1" hangingPunct="1"/>
            <a:r>
              <a:rPr lang="en-US" altLang="en-US" sz="4800" b="1" i="1" smtClean="0">
                <a:solidFill>
                  <a:srgbClr val="00006E"/>
                </a:solidFill>
                <a:latin typeface="Batang" pitchFamily="18" charset="-127"/>
              </a:rPr>
              <a:t>Not allowed in the lab</a:t>
            </a:r>
          </a:p>
        </p:txBody>
      </p:sp>
      <p:pic>
        <p:nvPicPr>
          <p:cNvPr id="4099" name="Picture 40" descr="drinki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219200"/>
            <a:ext cx="1676400" cy="1431925"/>
          </a:xfrm>
          <a:noFill/>
        </p:spPr>
      </p:pic>
      <p:pic>
        <p:nvPicPr>
          <p:cNvPr id="4100" name="Picture 37" descr="eating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524000"/>
            <a:ext cx="1162050" cy="1600200"/>
          </a:xfrm>
          <a:noFill/>
        </p:spPr>
      </p:pic>
      <p:pic>
        <p:nvPicPr>
          <p:cNvPr id="4101" name="Picture 45" descr="eyecontact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4495800"/>
            <a:ext cx="1981200" cy="1309688"/>
          </a:xfrm>
          <a:noFill/>
        </p:spPr>
      </p:pic>
      <p:sp>
        <p:nvSpPr>
          <p:cNvPr id="4102" name="Line 24"/>
          <p:cNvSpPr>
            <a:spLocks noChangeShapeType="1"/>
          </p:cNvSpPr>
          <p:nvPr/>
        </p:nvSpPr>
        <p:spPr bwMode="auto">
          <a:xfrm flipV="1">
            <a:off x="3810000" y="3276600"/>
            <a:ext cx="457200" cy="8382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26"/>
          <p:cNvSpPr>
            <a:spLocks noChangeShapeType="1"/>
          </p:cNvSpPr>
          <p:nvPr/>
        </p:nvSpPr>
        <p:spPr bwMode="auto">
          <a:xfrm flipH="1" flipV="1">
            <a:off x="4267200" y="3276600"/>
            <a:ext cx="2362200" cy="12192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27"/>
          <p:cNvSpPr>
            <a:spLocks noChangeShapeType="1"/>
          </p:cNvSpPr>
          <p:nvPr/>
        </p:nvSpPr>
        <p:spPr bwMode="auto">
          <a:xfrm>
            <a:off x="2895600" y="2971800"/>
            <a:ext cx="1371600" cy="3048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28"/>
          <p:cNvSpPr>
            <a:spLocks noChangeShapeType="1"/>
          </p:cNvSpPr>
          <p:nvPr/>
        </p:nvSpPr>
        <p:spPr bwMode="auto">
          <a:xfrm flipV="1">
            <a:off x="4267200" y="2362200"/>
            <a:ext cx="1447800" cy="9144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Rectangle 32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  <p:sp>
        <p:nvSpPr>
          <p:cNvPr id="4107" name="Rectangle 33"/>
          <p:cNvSpPr>
            <a:spLocks noChangeArrowheads="1"/>
          </p:cNvSpPr>
          <p:nvPr/>
        </p:nvSpPr>
        <p:spPr bwMode="auto">
          <a:xfrm>
            <a:off x="1828800" y="3124200"/>
            <a:ext cx="1089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Eating</a:t>
            </a:r>
          </a:p>
        </p:txBody>
      </p:sp>
      <p:sp>
        <p:nvSpPr>
          <p:cNvPr id="4108" name="Rectangle 34"/>
          <p:cNvSpPr>
            <a:spLocks noChangeArrowheads="1"/>
          </p:cNvSpPr>
          <p:nvPr/>
        </p:nvSpPr>
        <p:spPr bwMode="auto">
          <a:xfrm>
            <a:off x="2514600" y="57150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Applying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Makeup</a:t>
            </a:r>
          </a:p>
        </p:txBody>
      </p:sp>
      <p:sp>
        <p:nvSpPr>
          <p:cNvPr id="4109" name="Rectangle 42"/>
          <p:cNvSpPr>
            <a:spLocks noChangeArrowheads="1"/>
          </p:cNvSpPr>
          <p:nvPr/>
        </p:nvSpPr>
        <p:spPr bwMode="auto">
          <a:xfrm>
            <a:off x="5715000" y="2667000"/>
            <a:ext cx="171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DRINKING</a:t>
            </a:r>
          </a:p>
        </p:txBody>
      </p:sp>
      <p:sp>
        <p:nvSpPr>
          <p:cNvPr id="4110" name="Rectangle 44"/>
          <p:cNvSpPr>
            <a:spLocks noChangeArrowheads="1"/>
          </p:cNvSpPr>
          <p:nvPr/>
        </p:nvSpPr>
        <p:spPr bwMode="auto">
          <a:xfrm>
            <a:off x="5791200" y="5791200"/>
            <a:ext cx="280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Inserting Contacts</a:t>
            </a:r>
          </a:p>
        </p:txBody>
      </p:sp>
      <p:pic>
        <p:nvPicPr>
          <p:cNvPr id="4111" name="Picture 48" descr="makeup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8400" y="3810000"/>
            <a:ext cx="1239838" cy="1866900"/>
          </a:xfrm>
          <a:noFill/>
        </p:spPr>
      </p:pic>
    </p:spTree>
    <p:extLst>
      <p:ext uri="{BB962C8B-B14F-4D97-AF65-F5344CB8AC3E}">
        <p14:creationId xmlns:p14="http://schemas.microsoft.com/office/powerpoint/2010/main" val="3958273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i="1" smtClean="0">
                <a:solidFill>
                  <a:srgbClr val="00006E"/>
                </a:solidFill>
                <a:latin typeface="Batang" pitchFamily="18" charset="-127"/>
              </a:rPr>
              <a:t>Lab Footwear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676400"/>
            <a:ext cx="7086600" cy="23622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 smtClean="0"/>
              <a:t>While working in the lab, only </a:t>
            </a:r>
            <a:r>
              <a:rPr lang="en-US" altLang="en-US" u="sng" smtClean="0"/>
              <a:t>closed-toed</a:t>
            </a:r>
            <a:r>
              <a:rPr lang="en-US" altLang="en-US" smtClean="0"/>
              <a:t>, </a:t>
            </a:r>
            <a:r>
              <a:rPr lang="en-US" altLang="en-US" u="sng" smtClean="0"/>
              <a:t>flat shoes</a:t>
            </a:r>
            <a:r>
              <a:rPr lang="en-US" altLang="en-US" smtClean="0"/>
              <a:t> must be worn at all times (i.e. no high-heeled shoes or sandals)</a:t>
            </a:r>
          </a:p>
        </p:txBody>
      </p:sp>
      <p:pic>
        <p:nvPicPr>
          <p:cNvPr id="5124" name="Picture 5" descr="sand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953000"/>
            <a:ext cx="15970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2971800" y="5181600"/>
            <a:ext cx="14478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9019"/>
            </a:srgbClr>
          </a:solidFill>
          <a:ln w="381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5126" name="Picture 8" descr="high%20hee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71"/>
          <a:stretch>
            <a:fillRect/>
          </a:stretch>
        </p:blipFill>
        <p:spPr bwMode="auto">
          <a:xfrm>
            <a:off x="5029200" y="5181600"/>
            <a:ext cx="1524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AutoShape 9"/>
          <p:cNvSpPr>
            <a:spLocks noChangeArrowheads="1"/>
          </p:cNvSpPr>
          <p:nvPr/>
        </p:nvSpPr>
        <p:spPr bwMode="auto">
          <a:xfrm>
            <a:off x="5029200" y="5257800"/>
            <a:ext cx="1752600" cy="1371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43921"/>
            </a:srgbClr>
          </a:solidFill>
          <a:ln w="381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5128" name="Picture 13" descr="Product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26666"/>
          <a:stretch>
            <a:fillRect/>
          </a:stretch>
        </p:blipFill>
        <p:spPr bwMode="auto">
          <a:xfrm>
            <a:off x="6019800" y="3429000"/>
            <a:ext cx="22860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5" descr="Dr. Martens Mens Scanner 3 Eye Composite Safety Toe Work Shoes #7A69AFK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00488"/>
            <a:ext cx="19812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6"/>
          <p:cNvSpPr>
            <a:spLocks noChangeArrowheads="1"/>
          </p:cNvSpPr>
          <p:nvPr/>
        </p:nvSpPr>
        <p:spPr bwMode="auto">
          <a:xfrm>
            <a:off x="457200" y="4114800"/>
            <a:ext cx="609600" cy="533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AutoShape 17"/>
          <p:cNvSpPr>
            <a:spLocks noChangeArrowheads="1"/>
          </p:cNvSpPr>
          <p:nvPr/>
        </p:nvSpPr>
        <p:spPr bwMode="auto">
          <a:xfrm>
            <a:off x="7696200" y="3657600"/>
            <a:ext cx="609600" cy="533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63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775450" cy="1143000"/>
          </a:xfr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TRASH CANS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676400"/>
            <a:ext cx="4038600" cy="4525963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Red</a:t>
            </a:r>
          </a:p>
          <a:p>
            <a:pPr lvl="1" eaLnBrk="1" hangingPunct="1"/>
            <a:r>
              <a:rPr lang="en-US" altLang="en-US" sz="2400" smtClean="0">
                <a:solidFill>
                  <a:srgbClr val="FF0000"/>
                </a:solidFill>
              </a:rPr>
              <a:t>Biohazard Waste (SHARPS)</a:t>
            </a:r>
          </a:p>
          <a:p>
            <a:pPr eaLnBrk="1" hangingPunct="1"/>
            <a:r>
              <a:rPr lang="en-US" altLang="en-US" sz="2800" smtClean="0"/>
              <a:t>Regular</a:t>
            </a:r>
          </a:p>
          <a:p>
            <a:pPr lvl="1" eaLnBrk="1" hangingPunct="1"/>
            <a:r>
              <a:rPr lang="en-US" altLang="en-US" sz="2400" smtClean="0"/>
              <a:t>All others</a:t>
            </a:r>
          </a:p>
          <a:p>
            <a:pPr eaLnBrk="1" hangingPunct="1"/>
            <a:r>
              <a:rPr lang="en-US" altLang="en-US" sz="2800" smtClean="0">
                <a:solidFill>
                  <a:srgbClr val="6666FF"/>
                </a:solidFill>
              </a:rPr>
              <a:t>Blue</a:t>
            </a:r>
          </a:p>
          <a:p>
            <a:pPr lvl="1" eaLnBrk="1" hangingPunct="1"/>
            <a:r>
              <a:rPr lang="en-US" altLang="en-US" sz="2400" smtClean="0">
                <a:solidFill>
                  <a:srgbClr val="6666FF"/>
                </a:solidFill>
              </a:rPr>
              <a:t>Recycle</a:t>
            </a:r>
          </a:p>
        </p:txBody>
      </p:sp>
      <p:pic>
        <p:nvPicPr>
          <p:cNvPr id="6148" name="Picture 4" descr="j0250897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1828800"/>
            <a:ext cx="2454275" cy="3352800"/>
          </a:xfrm>
          <a:noFill/>
        </p:spPr>
      </p:pic>
      <p:sp>
        <p:nvSpPr>
          <p:cNvPr id="6149" name="Rectangle 6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1916350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1066800" y="1447800"/>
            <a:ext cx="6934200" cy="258603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i="1">
                <a:latin typeface="Batang" pitchFamily="18" charset="-127"/>
              </a:rPr>
              <a:t>First aid kits are located throughout the building for all employees to use.  All first aid kits are checked and restocked on a monthly basis.</a:t>
            </a:r>
          </a:p>
        </p:txBody>
      </p:sp>
      <p:pic>
        <p:nvPicPr>
          <p:cNvPr id="7171" name="Picture 13" descr="IMGA077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4343400"/>
            <a:ext cx="1581150" cy="2163763"/>
          </a:xfrm>
          <a:prstGeom prst="rect">
            <a:avLst/>
          </a:prstGeom>
          <a:noFill/>
          <a:ln w="31750">
            <a:solidFill>
              <a:srgbClr val="000078"/>
            </a:solidFill>
            <a:miter lim="800000"/>
            <a:headEnd/>
            <a:tailEnd/>
          </a:ln>
        </p:spPr>
      </p:pic>
      <p:pic>
        <p:nvPicPr>
          <p:cNvPr id="7172" name="Picture 17" descr="IMGA0773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4114800"/>
            <a:ext cx="2667000" cy="2000250"/>
          </a:xfrm>
          <a:noFill/>
          <a:ln w="31750">
            <a:solidFill>
              <a:srgbClr val="000066"/>
            </a:solidFill>
            <a:miter lim="800000"/>
            <a:headEnd/>
            <a:tailEnd/>
          </a:ln>
        </p:spPr>
      </p:pic>
      <p:sp>
        <p:nvSpPr>
          <p:cNvPr id="7173" name="Rectangle 20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845300" cy="800669"/>
          </a:xfrm>
          <a:noFill/>
        </p:spPr>
        <p:txBody>
          <a:bodyPr/>
          <a:lstStyle/>
          <a:p>
            <a:pPr eaLnBrk="1" hangingPunct="1"/>
            <a:r>
              <a:rPr lang="en-US" altLang="en-US" sz="4000" b="1" i="1" dirty="0" smtClean="0">
                <a:solidFill>
                  <a:srgbClr val="000066"/>
                </a:solidFill>
                <a:latin typeface="Batang" pitchFamily="18" charset="-127"/>
              </a:rPr>
              <a:t>First Aid Kits</a:t>
            </a:r>
          </a:p>
        </p:txBody>
      </p:sp>
      <p:sp>
        <p:nvSpPr>
          <p:cNvPr id="7174" name="Rectangle 21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336721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15150" cy="1143000"/>
          </a:xfrm>
        </p:spPr>
        <p:txBody>
          <a:bodyPr/>
          <a:lstStyle/>
          <a:p>
            <a:pPr eaLnBrk="1" hangingPunct="1"/>
            <a:r>
              <a:rPr lang="en-US" altLang="en-US" sz="3600" b="1" i="1" smtClean="0">
                <a:solidFill>
                  <a:srgbClr val="00006E"/>
                </a:solidFill>
                <a:latin typeface="Batang" pitchFamily="18" charset="-127"/>
              </a:rPr>
              <a:t>Red Biohazard Waste Containers</a:t>
            </a:r>
          </a:p>
        </p:txBody>
      </p:sp>
      <p:pic>
        <p:nvPicPr>
          <p:cNvPr id="8195" name="Picture 6" descr="Biohazard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46" b="45358"/>
          <a:stretch>
            <a:fillRect/>
          </a:stretch>
        </p:blipFill>
        <p:spPr>
          <a:xfrm>
            <a:off x="1676400" y="2743200"/>
            <a:ext cx="1784350" cy="2590800"/>
          </a:xfrm>
          <a:prstGeom prst="rect">
            <a:avLst/>
          </a:prstGeom>
          <a:noFill/>
          <a:ln w="38100">
            <a:solidFill>
              <a:srgbClr val="6666FF"/>
            </a:solidFill>
            <a:miter lim="800000"/>
            <a:headEnd/>
            <a:tailEnd/>
          </a:ln>
        </p:spPr>
      </p:pic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3657600" y="2362200"/>
            <a:ext cx="5334000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Located throughout the lab.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Keep covered except when in use.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TCI will dispose of this waste, once a week.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Do not put sharps in these bags.</a:t>
            </a:r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283721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>
                <a:solidFill>
                  <a:srgbClr val="FF0000"/>
                </a:solidFill>
                <a:latin typeface="Batang" pitchFamily="18" charset="-127"/>
              </a:rPr>
              <a:t>SHARPS</a:t>
            </a:r>
            <a:r>
              <a:rPr lang="en-US" altLang="en-US" smtClean="0">
                <a:latin typeface="Batang" pitchFamily="18" charset="-127"/>
              </a:rPr>
              <a:t> </a:t>
            </a:r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Containers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4495800" y="1981200"/>
            <a:ext cx="44196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i="1">
                <a:solidFill>
                  <a:srgbClr val="00006E"/>
                </a:solidFill>
              </a:rPr>
              <a:t>These</a:t>
            </a:r>
            <a:r>
              <a:rPr lang="en-US" altLang="en-US" sz="2800">
                <a:solidFill>
                  <a:schemeClr val="tx1"/>
                </a:solidFill>
              </a:rPr>
              <a:t> </a:t>
            </a:r>
            <a:r>
              <a:rPr lang="en-US" altLang="en-US" sz="2800">
                <a:solidFill>
                  <a:srgbClr val="FF0000"/>
                </a:solidFill>
              </a:rPr>
              <a:t>RED </a:t>
            </a:r>
            <a:r>
              <a:rPr lang="en-US" altLang="en-US" sz="2800" i="1">
                <a:solidFill>
                  <a:srgbClr val="00006E"/>
                </a:solidFill>
              </a:rPr>
              <a:t>containers are located throughout the lab.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Fill only ¾ full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Tape Shut &amp; Date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TCI will pick up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Never re-enter once the container is sealed.</a:t>
            </a:r>
          </a:p>
        </p:txBody>
      </p:sp>
      <p:pic>
        <p:nvPicPr>
          <p:cNvPr id="9220" name="Picture 7" descr="IMGA078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895600"/>
            <a:ext cx="2971800" cy="2228850"/>
          </a:xfrm>
          <a:prstGeom prst="rect">
            <a:avLst/>
          </a:prstGeom>
          <a:noFill/>
        </p:spPr>
      </p:pic>
      <p:sp>
        <p:nvSpPr>
          <p:cNvPr id="9221" name="Rectangle 10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426341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azardsign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lum brigh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990600"/>
            <a:ext cx="6858000" cy="4876800"/>
          </a:xfrm>
          <a:prstGeom prst="rect">
            <a:avLst/>
          </a:prstGeom>
          <a:noFill/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en-US" sz="6000" b="1" i="1" dirty="0" smtClean="0">
                <a:solidFill>
                  <a:srgbClr val="0000CD"/>
                </a:solidFill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74792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CombiMatrix - New Brand">
  <a:themeElements>
    <a:clrScheme name="Custom 3">
      <a:dk1>
        <a:srgbClr val="292C2F"/>
      </a:dk1>
      <a:lt1>
        <a:srgbClr val="FFFFFF"/>
      </a:lt1>
      <a:dk2>
        <a:srgbClr val="8E969E"/>
      </a:dk2>
      <a:lt2>
        <a:srgbClr val="E8EAEC"/>
      </a:lt2>
      <a:accent1>
        <a:srgbClr val="E3173E"/>
      </a:accent1>
      <a:accent2>
        <a:srgbClr val="DE6F00"/>
      </a:accent2>
      <a:accent3>
        <a:srgbClr val="FCC80D"/>
      </a:accent3>
      <a:accent4>
        <a:srgbClr val="8CC63F"/>
      </a:accent4>
      <a:accent5>
        <a:srgbClr val="56A1D5"/>
      </a:accent5>
      <a:accent6>
        <a:srgbClr val="005DA2"/>
      </a:accent6>
      <a:hlink>
        <a:srgbClr val="56A1D5"/>
      </a:hlink>
      <a:folHlink>
        <a:srgbClr val="005DA2"/>
      </a:folHlink>
    </a:clrScheme>
    <a:fontScheme name="Myriad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469</Words>
  <Application>Microsoft Office PowerPoint</Application>
  <PresentationFormat>On-screen Show (4:3)</PresentationFormat>
  <Paragraphs>122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CombiMatrix - New Brand</vt:lpstr>
      <vt:lpstr>PowerPoint Presentation</vt:lpstr>
      <vt:lpstr>Injury and Illness</vt:lpstr>
      <vt:lpstr>Not allowed in the lab</vt:lpstr>
      <vt:lpstr>Lab Footwear</vt:lpstr>
      <vt:lpstr>TRASH CANS</vt:lpstr>
      <vt:lpstr>First Aid Kits</vt:lpstr>
      <vt:lpstr>Red Biohazard Waste Containers</vt:lpstr>
      <vt:lpstr>SHARPS Containers</vt:lpstr>
      <vt:lpstr>Hazard Communication</vt:lpstr>
      <vt:lpstr>Internal Disaster</vt:lpstr>
      <vt:lpstr>External Disaster</vt:lpstr>
      <vt:lpstr>Equipment Monitoring</vt:lpstr>
      <vt:lpstr>Equipment Monitoring</vt:lpstr>
      <vt:lpstr>Tagging/repairing broken Laboratory equipment</vt:lpstr>
      <vt:lpstr>Safety Hoods</vt:lpstr>
      <vt:lpstr>CombiMatrix Safety Committee</vt:lpstr>
      <vt:lpstr>Safety Inspections</vt:lpstr>
      <vt:lpstr>Where to go for additional help</vt:lpstr>
      <vt:lpstr>   You  have successfully completed  “Combimatrix  IIPP  Training”!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 Sun</dc:creator>
  <cp:lastModifiedBy>Lori Drugan</cp:lastModifiedBy>
  <cp:revision>18</cp:revision>
  <dcterms:created xsi:type="dcterms:W3CDTF">2013-10-29T19:34:11Z</dcterms:created>
  <dcterms:modified xsi:type="dcterms:W3CDTF">2016-11-11T01:44:49Z</dcterms:modified>
</cp:coreProperties>
</file>