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1" descr="title_background_no disclaim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6205538"/>
            <a:ext cx="9144000" cy="514350"/>
          </a:xfrm>
          <a:prstGeom prst="rect">
            <a:avLst/>
          </a:prstGeom>
          <a:solidFill>
            <a:srgbClr val="404040">
              <a:alpha val="7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068513" y="6280150"/>
            <a:ext cx="45608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700" dirty="0" smtClean="0">
                <a:solidFill>
                  <a:srgbClr val="DDDDDD"/>
                </a:solidFill>
                <a:latin typeface="Arial" charset="0"/>
                <a:cs typeface="Times New Roman" pitchFamily="18" charset="0"/>
              </a:rPr>
              <a:t>    © 2012 Cooley LLP, Five Palo Alto Square, 3000 El Camino Real, Palo Alto, CA 94306</a:t>
            </a:r>
            <a:br>
              <a:rPr lang="en-US" altLang="en-US" sz="700" dirty="0" smtClean="0">
                <a:solidFill>
                  <a:srgbClr val="DDDDDD"/>
                </a:solidFill>
                <a:latin typeface="Arial" charset="0"/>
                <a:cs typeface="Times New Roman" pitchFamily="18" charset="0"/>
              </a:rPr>
            </a:br>
            <a:r>
              <a:rPr lang="en-US" altLang="en-US" sz="700" dirty="0" smtClean="0">
                <a:solidFill>
                  <a:srgbClr val="DDDDDD"/>
                </a:solidFill>
                <a:latin typeface="Arial" charset="0"/>
                <a:cs typeface="Times New Roman" pitchFamily="18" charset="0"/>
              </a:rPr>
              <a:t>  The content of this packet is an introduction to Cooley LLP’s capabilities and is not intended, by itself, to provide legal advice or create an attorney-client relationship. Prior results do not guarantee future outcome. </a:t>
            </a:r>
          </a:p>
        </p:txBody>
      </p:sp>
      <p:pic>
        <p:nvPicPr>
          <p:cNvPr id="7" name="Picture 11" descr="atty advertisemen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11913"/>
            <a:ext cx="1457325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9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4530726" y="2016126"/>
            <a:ext cx="4248151" cy="1289050"/>
          </a:xfrm>
        </p:spPr>
        <p:txBody>
          <a:bodyPr/>
          <a:lstStyle>
            <a:lvl1pPr algn="ctr">
              <a:defRPr smtClean="0">
                <a:solidFill>
                  <a:srgbClr val="000000"/>
                </a:solidFill>
                <a:ea typeface="ＭＳ Ｐゴシック" pitchFamily="1" charset="-128"/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51210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25964" y="3429000"/>
            <a:ext cx="4257675" cy="285750"/>
          </a:xfrm>
        </p:spPr>
        <p:txBody>
          <a:bodyPr/>
          <a:lstStyle>
            <a:lvl1pPr marL="0" indent="0" algn="ctr">
              <a:buFont typeface="Wingdings 3" pitchFamily="18" charset="2"/>
              <a:buNone/>
              <a:defRPr sz="1400" smtClean="0">
                <a:solidFill>
                  <a:srgbClr val="96877D"/>
                </a:solidFill>
                <a:ea typeface="ＭＳ Ｐゴシック" pitchFamily="1" charset="-128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5588000" y="4383088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D1FAD96-9090-45F0-8C97-893F518508EC}" type="datetime1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11/6/2017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38"/>
          <p:cNvSpPr>
            <a:spLocks noGrp="1" noChangeArrowheads="1"/>
          </p:cNvSpPr>
          <p:nvPr>
            <p:ph type="ftr" sz="quarter" idx="11"/>
          </p:nvPr>
        </p:nvSpPr>
        <p:spPr>
          <a:xfrm>
            <a:off x="4302125" y="5659438"/>
            <a:ext cx="4705350" cy="476250"/>
          </a:xfrm>
        </p:spPr>
        <p:txBody>
          <a:bodyPr anchorCtr="1"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2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E995B-7B14-467E-B5A0-B787278F4C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264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425" y="930275"/>
            <a:ext cx="7315200" cy="482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681163"/>
            <a:ext cx="3886200" cy="18875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81163"/>
            <a:ext cx="3886200" cy="18875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553200"/>
            <a:ext cx="9144000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84C2F0-50F6-4A46-A227-99F65DA0FD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3260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1" descr="title_background_no disclaim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6205538"/>
            <a:ext cx="9144000" cy="514350"/>
          </a:xfrm>
          <a:prstGeom prst="rect">
            <a:avLst/>
          </a:prstGeom>
          <a:solidFill>
            <a:srgbClr val="404040">
              <a:alpha val="7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068513" y="6280150"/>
            <a:ext cx="45608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700" dirty="0" smtClean="0">
                <a:solidFill>
                  <a:srgbClr val="DDDDDD"/>
                </a:solidFill>
                <a:latin typeface="Arial" charset="0"/>
                <a:cs typeface="Times New Roman" pitchFamily="18" charset="0"/>
              </a:rPr>
              <a:t>    © 2012 Cooley LLP, Five Palo Alto Square, 3000 El Camino Real, Palo Alto, CA 94306</a:t>
            </a:r>
            <a:br>
              <a:rPr lang="en-US" altLang="en-US" sz="700" dirty="0" smtClean="0">
                <a:solidFill>
                  <a:srgbClr val="DDDDDD"/>
                </a:solidFill>
                <a:latin typeface="Arial" charset="0"/>
                <a:cs typeface="Times New Roman" pitchFamily="18" charset="0"/>
              </a:rPr>
            </a:br>
            <a:r>
              <a:rPr lang="en-US" altLang="en-US" sz="700" dirty="0" smtClean="0">
                <a:solidFill>
                  <a:srgbClr val="DDDDDD"/>
                </a:solidFill>
                <a:latin typeface="Arial" charset="0"/>
                <a:cs typeface="Times New Roman" pitchFamily="18" charset="0"/>
              </a:rPr>
              <a:t>  The content of this packet is an introduction to Cooley LLP’s capabilities and is not intended, by itself, to provide legal advice or create an attorney-client relationship. Prior results do not guarantee future outcome. </a:t>
            </a:r>
          </a:p>
        </p:txBody>
      </p:sp>
      <p:pic>
        <p:nvPicPr>
          <p:cNvPr id="7" name="Picture 11" descr="atty advertisemen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11913"/>
            <a:ext cx="1457325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9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4530726" y="2016126"/>
            <a:ext cx="4248151" cy="1289050"/>
          </a:xfrm>
        </p:spPr>
        <p:txBody>
          <a:bodyPr/>
          <a:lstStyle>
            <a:lvl1pPr algn="ctr">
              <a:defRPr smtClean="0">
                <a:solidFill>
                  <a:srgbClr val="000000"/>
                </a:solidFill>
                <a:ea typeface="ＭＳ Ｐゴシック" pitchFamily="1" charset="-128"/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51210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25964" y="3429000"/>
            <a:ext cx="4257675" cy="285750"/>
          </a:xfrm>
        </p:spPr>
        <p:txBody>
          <a:bodyPr/>
          <a:lstStyle>
            <a:lvl1pPr marL="0" indent="0" algn="ctr">
              <a:buFont typeface="Wingdings 3" pitchFamily="18" charset="2"/>
              <a:buNone/>
              <a:defRPr sz="1400" smtClean="0">
                <a:solidFill>
                  <a:srgbClr val="96877D"/>
                </a:solidFill>
                <a:ea typeface="ＭＳ Ｐゴシック" pitchFamily="1" charset="-128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5588000" y="4383088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D1FAD96-9090-45F0-8C97-893F518508EC}" type="datetime1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11/6/2017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38"/>
          <p:cNvSpPr>
            <a:spLocks noGrp="1" noChangeArrowheads="1"/>
          </p:cNvSpPr>
          <p:nvPr>
            <p:ph type="ftr" sz="quarter" idx="11"/>
          </p:nvPr>
        </p:nvSpPr>
        <p:spPr>
          <a:xfrm>
            <a:off x="4302125" y="5659438"/>
            <a:ext cx="4705350" cy="476250"/>
          </a:xfrm>
        </p:spPr>
        <p:txBody>
          <a:bodyPr anchorCtr="1"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09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no 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1" descr="title_background_no disclaim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9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4530726" y="2016126"/>
            <a:ext cx="4248151" cy="1289050"/>
          </a:xfrm>
        </p:spPr>
        <p:txBody>
          <a:bodyPr/>
          <a:lstStyle>
            <a:lvl1pPr algn="ctr">
              <a:defRPr smtClean="0">
                <a:solidFill>
                  <a:srgbClr val="000000"/>
                </a:solidFill>
                <a:ea typeface="ＭＳ Ｐゴシック" pitchFamily="1" charset="-128"/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51210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25964" y="3429000"/>
            <a:ext cx="4257675" cy="285750"/>
          </a:xfrm>
        </p:spPr>
        <p:txBody>
          <a:bodyPr/>
          <a:lstStyle>
            <a:lvl1pPr marL="0" indent="0" algn="ctr">
              <a:buFont typeface="Wingdings 3" pitchFamily="18" charset="2"/>
              <a:buNone/>
              <a:defRPr sz="1400" smtClean="0">
                <a:solidFill>
                  <a:srgbClr val="96877D"/>
                </a:solidFill>
                <a:ea typeface="ＭＳ Ｐゴシック" pitchFamily="1" charset="-128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5588000" y="4383088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10ACE72-45FA-429B-9316-68E59583A453}" type="datetime1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11/6/2017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xfrm>
            <a:off x="4302125" y="5659438"/>
            <a:ext cx="4705350" cy="476250"/>
          </a:xfrm>
        </p:spPr>
        <p:txBody>
          <a:bodyPr anchorCtr="1"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55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e cut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 descr="title_backgr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5"/>
          <p:cNvSpPr>
            <a:spLocks noChangeArrowheads="1"/>
          </p:cNvSpPr>
          <p:nvPr/>
        </p:nvSpPr>
        <p:spPr bwMode="gray">
          <a:xfrm>
            <a:off x="2568575" y="1425575"/>
            <a:ext cx="3994150" cy="3994150"/>
          </a:xfrm>
          <a:prstGeom prst="rect">
            <a:avLst/>
          </a:prstGeom>
          <a:solidFill>
            <a:srgbClr val="40404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gray">
          <a:xfrm>
            <a:off x="2678113" y="1535113"/>
            <a:ext cx="3765550" cy="376555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pic>
        <p:nvPicPr>
          <p:cNvPr id="7" name="Picture 22" descr="CGK_logo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600" y="4470400"/>
            <a:ext cx="15494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725738" y="5699125"/>
            <a:ext cx="367665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mtClean="0">
                <a:solidFill>
                  <a:srgbClr val="595959"/>
                </a:solidFill>
                <a:latin typeface="Arial Narrow" pitchFamily="34" charset="0"/>
                <a:cs typeface="Times New Roman" pitchFamily="18" charset="0"/>
              </a:rPr>
              <a:t>attorney advertisement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700" smtClean="0">
                <a:solidFill>
                  <a:srgbClr val="595959"/>
                </a:solidFill>
                <a:latin typeface="Arial" charset="0"/>
                <a:cs typeface="Times New Roman" pitchFamily="18" charset="0"/>
              </a:rPr>
              <a:t>© 2012 Cooley LLP</a:t>
            </a:r>
            <a:br>
              <a:rPr lang="en-US" altLang="en-US" sz="700" smtClean="0">
                <a:solidFill>
                  <a:srgbClr val="595959"/>
                </a:solidFill>
                <a:latin typeface="Arial" charset="0"/>
                <a:cs typeface="Times New Roman" pitchFamily="18" charset="0"/>
              </a:rPr>
            </a:br>
            <a:r>
              <a:rPr lang="en-US" altLang="en-US" sz="700" smtClean="0">
                <a:solidFill>
                  <a:srgbClr val="595959"/>
                </a:solidFill>
                <a:latin typeface="Arial" charset="0"/>
                <a:cs typeface="Times New Roman" pitchFamily="18" charset="0"/>
              </a:rPr>
              <a:t> Five Palo Alto Square, 3000 El Camino Real, Palo Alto, CA 94306</a:t>
            </a:r>
            <a:br>
              <a:rPr lang="en-US" altLang="en-US" sz="700" smtClean="0">
                <a:solidFill>
                  <a:srgbClr val="595959"/>
                </a:solidFill>
                <a:latin typeface="Arial" charset="0"/>
                <a:cs typeface="Times New Roman" pitchFamily="18" charset="0"/>
              </a:rPr>
            </a:br>
            <a:r>
              <a:rPr lang="en-US" altLang="en-US" sz="700" smtClean="0">
                <a:solidFill>
                  <a:srgbClr val="595959"/>
                </a:solidFill>
                <a:latin typeface="Arial" charset="0"/>
                <a:cs typeface="Times New Roman" pitchFamily="18" charset="0"/>
              </a:rPr>
              <a:t>The content of this packet is an introduction to Cooley LLP’s capabilities and is not intended, by itself, to provide legal advice or create an attorney-client relationship. </a:t>
            </a:r>
            <a:br>
              <a:rPr lang="en-US" altLang="en-US" sz="700" smtClean="0">
                <a:solidFill>
                  <a:srgbClr val="595959"/>
                </a:solidFill>
                <a:latin typeface="Arial" charset="0"/>
                <a:cs typeface="Times New Roman" pitchFamily="18" charset="0"/>
              </a:rPr>
            </a:br>
            <a:r>
              <a:rPr lang="en-US" altLang="en-US" sz="700" smtClean="0">
                <a:solidFill>
                  <a:srgbClr val="595959"/>
                </a:solidFill>
                <a:latin typeface="Arial" charset="0"/>
                <a:cs typeface="Times New Roman" pitchFamily="18" charset="0"/>
              </a:rPr>
              <a:t>Prior results do not guarantee future outcome. </a:t>
            </a:r>
          </a:p>
        </p:txBody>
      </p:sp>
      <p:sp>
        <p:nvSpPr>
          <p:cNvPr id="51209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2724150" y="2016125"/>
            <a:ext cx="3686175" cy="1289050"/>
          </a:xfrm>
        </p:spPr>
        <p:txBody>
          <a:bodyPr/>
          <a:lstStyle>
            <a:lvl1pPr algn="ctr">
              <a:defRPr sz="1600" smtClean="0">
                <a:solidFill>
                  <a:srgbClr val="96877D"/>
                </a:solidFill>
                <a:ea typeface="ＭＳ Ｐゴシック" pitchFamily="1" charset="-128"/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51210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24150" y="3343275"/>
            <a:ext cx="3686175" cy="285750"/>
          </a:xfrm>
        </p:spPr>
        <p:txBody>
          <a:bodyPr/>
          <a:lstStyle>
            <a:lvl1pPr marL="0" indent="0" algn="ctr">
              <a:buFont typeface="Wingdings 3" pitchFamily="18" charset="2"/>
              <a:buNone/>
              <a:defRPr sz="1000" smtClean="0">
                <a:solidFill>
                  <a:srgbClr val="96877D"/>
                </a:solidFill>
                <a:ea typeface="ＭＳ Ｐゴシック" pitchFamily="1" charset="-128"/>
              </a:defRPr>
            </a:lvl1pPr>
          </a:lstStyle>
          <a:p>
            <a:r>
              <a:rPr lang="en-US" smtClean="0"/>
              <a:t>Click to edit Master subtitle style</a:t>
            </a: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2719388" y="3827463"/>
            <a:ext cx="3684587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96877D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D6A597C4-2356-48C8-9B2C-1A8A6FE97688}" type="datetime1">
              <a:rPr 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11/6/2017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3104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0141F-7E64-45BF-8833-C5F688B4DD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35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for  projec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4521201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600"/>
            </a:lvl1pPr>
            <a:lvl2pPr marL="625475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400"/>
            </a:lvl2pPr>
            <a:lvl3pPr marL="914400" indent="-287338" defTabSz="8588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400"/>
            </a:lvl3pPr>
            <a:lvl4pPr marL="1258888" indent="-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400"/>
            </a:lvl4pPr>
            <a:lvl5pPr marL="1604963" indent="-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AEEBB-2619-48F1-B0F8-24AC224F21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8725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ivider_backgr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7434" y="3429000"/>
            <a:ext cx="5809131" cy="1225609"/>
          </a:xfrm>
        </p:spPr>
        <p:txBody>
          <a:bodyPr anchor="t"/>
          <a:lstStyle>
            <a:lvl1pPr marL="280988" marR="0" indent="-2809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600" b="1" cap="all">
                <a:solidFill>
                  <a:srgbClr val="96877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7434" y="2057401"/>
            <a:ext cx="5809131" cy="1143000"/>
          </a:xfrm>
        </p:spPr>
        <p:txBody>
          <a:bodyPr anchor="b"/>
          <a:lstStyle>
            <a:lvl1pPr marL="0" indent="0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3019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+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512764"/>
            <a:ext cx="7315200" cy="482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6E1B2-90E4-4E3D-9EAB-E8ABC8B642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16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350964"/>
            <a:ext cx="4000500" cy="4694237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1" y="1350964"/>
            <a:ext cx="4000500" cy="4694237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D7F1D-4298-4578-8DD7-872987CC16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4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no 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1" descr="title_background_no disclaim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9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4530726" y="2016126"/>
            <a:ext cx="4248151" cy="1289050"/>
          </a:xfrm>
        </p:spPr>
        <p:txBody>
          <a:bodyPr/>
          <a:lstStyle>
            <a:lvl1pPr algn="ctr">
              <a:defRPr smtClean="0">
                <a:solidFill>
                  <a:srgbClr val="000000"/>
                </a:solidFill>
                <a:ea typeface="ＭＳ Ｐゴシック" pitchFamily="1" charset="-128"/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51210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25964" y="3429000"/>
            <a:ext cx="4257675" cy="285750"/>
          </a:xfrm>
        </p:spPr>
        <p:txBody>
          <a:bodyPr/>
          <a:lstStyle>
            <a:lvl1pPr marL="0" indent="0" algn="ctr">
              <a:buFont typeface="Wingdings 3" pitchFamily="18" charset="2"/>
              <a:buNone/>
              <a:defRPr sz="1400" smtClean="0">
                <a:solidFill>
                  <a:srgbClr val="96877D"/>
                </a:solidFill>
                <a:ea typeface="ＭＳ Ｐゴシック" pitchFamily="1" charset="-128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5588000" y="4383088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10ACE72-45FA-429B-9316-68E59583A453}" type="datetime1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11/6/2017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xfrm>
            <a:off x="4302125" y="5659438"/>
            <a:ext cx="4705350" cy="476250"/>
          </a:xfrm>
        </p:spPr>
        <p:txBody>
          <a:bodyPr anchorCtr="1"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643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4169C-838D-4EAE-9CC5-B58FBBA1D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916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E995B-7B14-467E-B5A0-B787278F4C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219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425" y="930275"/>
            <a:ext cx="7315200" cy="482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681163"/>
            <a:ext cx="3886200" cy="18875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81163"/>
            <a:ext cx="3886200" cy="18875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553200"/>
            <a:ext cx="9144000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84C2F0-50F6-4A46-A227-99F65DA0FD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37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e cut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 descr="title_backgr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5"/>
          <p:cNvSpPr>
            <a:spLocks noChangeArrowheads="1"/>
          </p:cNvSpPr>
          <p:nvPr/>
        </p:nvSpPr>
        <p:spPr bwMode="gray">
          <a:xfrm>
            <a:off x="2568575" y="1425575"/>
            <a:ext cx="3994150" cy="3994150"/>
          </a:xfrm>
          <a:prstGeom prst="rect">
            <a:avLst/>
          </a:prstGeom>
          <a:solidFill>
            <a:srgbClr val="40404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gray">
          <a:xfrm>
            <a:off x="2678113" y="1535113"/>
            <a:ext cx="3765550" cy="376555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pic>
        <p:nvPicPr>
          <p:cNvPr id="7" name="Picture 22" descr="CGK_logo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600" y="4470400"/>
            <a:ext cx="15494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725738" y="5699125"/>
            <a:ext cx="367665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mtClean="0">
                <a:solidFill>
                  <a:srgbClr val="595959"/>
                </a:solidFill>
                <a:latin typeface="Arial Narrow" pitchFamily="34" charset="0"/>
                <a:cs typeface="Times New Roman" pitchFamily="18" charset="0"/>
              </a:rPr>
              <a:t>attorney advertisement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700" smtClean="0">
                <a:solidFill>
                  <a:srgbClr val="595959"/>
                </a:solidFill>
                <a:latin typeface="Arial" charset="0"/>
                <a:cs typeface="Times New Roman" pitchFamily="18" charset="0"/>
              </a:rPr>
              <a:t>© 2012 Cooley LLP</a:t>
            </a:r>
            <a:br>
              <a:rPr lang="en-US" altLang="en-US" sz="700" smtClean="0">
                <a:solidFill>
                  <a:srgbClr val="595959"/>
                </a:solidFill>
                <a:latin typeface="Arial" charset="0"/>
                <a:cs typeface="Times New Roman" pitchFamily="18" charset="0"/>
              </a:rPr>
            </a:br>
            <a:r>
              <a:rPr lang="en-US" altLang="en-US" sz="700" smtClean="0">
                <a:solidFill>
                  <a:srgbClr val="595959"/>
                </a:solidFill>
                <a:latin typeface="Arial" charset="0"/>
                <a:cs typeface="Times New Roman" pitchFamily="18" charset="0"/>
              </a:rPr>
              <a:t> Five Palo Alto Square, 3000 El Camino Real, Palo Alto, CA 94306</a:t>
            </a:r>
            <a:br>
              <a:rPr lang="en-US" altLang="en-US" sz="700" smtClean="0">
                <a:solidFill>
                  <a:srgbClr val="595959"/>
                </a:solidFill>
                <a:latin typeface="Arial" charset="0"/>
                <a:cs typeface="Times New Roman" pitchFamily="18" charset="0"/>
              </a:rPr>
            </a:br>
            <a:r>
              <a:rPr lang="en-US" altLang="en-US" sz="700" smtClean="0">
                <a:solidFill>
                  <a:srgbClr val="595959"/>
                </a:solidFill>
                <a:latin typeface="Arial" charset="0"/>
                <a:cs typeface="Times New Roman" pitchFamily="18" charset="0"/>
              </a:rPr>
              <a:t>The content of this packet is an introduction to Cooley LLP’s capabilities and is not intended, by itself, to provide legal advice or create an attorney-client relationship. </a:t>
            </a:r>
            <a:br>
              <a:rPr lang="en-US" altLang="en-US" sz="700" smtClean="0">
                <a:solidFill>
                  <a:srgbClr val="595959"/>
                </a:solidFill>
                <a:latin typeface="Arial" charset="0"/>
                <a:cs typeface="Times New Roman" pitchFamily="18" charset="0"/>
              </a:rPr>
            </a:br>
            <a:r>
              <a:rPr lang="en-US" altLang="en-US" sz="700" smtClean="0">
                <a:solidFill>
                  <a:srgbClr val="595959"/>
                </a:solidFill>
                <a:latin typeface="Arial" charset="0"/>
                <a:cs typeface="Times New Roman" pitchFamily="18" charset="0"/>
              </a:rPr>
              <a:t>Prior results do not guarantee future outcome. </a:t>
            </a:r>
          </a:p>
        </p:txBody>
      </p:sp>
      <p:sp>
        <p:nvSpPr>
          <p:cNvPr id="51209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2724150" y="2016125"/>
            <a:ext cx="3686175" cy="1289050"/>
          </a:xfrm>
        </p:spPr>
        <p:txBody>
          <a:bodyPr/>
          <a:lstStyle>
            <a:lvl1pPr algn="ctr">
              <a:defRPr sz="1600" smtClean="0">
                <a:solidFill>
                  <a:srgbClr val="96877D"/>
                </a:solidFill>
                <a:ea typeface="ＭＳ Ｐゴシック" pitchFamily="1" charset="-128"/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51210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24150" y="3343275"/>
            <a:ext cx="3686175" cy="285750"/>
          </a:xfrm>
        </p:spPr>
        <p:txBody>
          <a:bodyPr/>
          <a:lstStyle>
            <a:lvl1pPr marL="0" indent="0" algn="ctr">
              <a:buFont typeface="Wingdings 3" pitchFamily="18" charset="2"/>
              <a:buNone/>
              <a:defRPr sz="1000" smtClean="0">
                <a:solidFill>
                  <a:srgbClr val="96877D"/>
                </a:solidFill>
                <a:ea typeface="ＭＳ Ｐゴシック" pitchFamily="1" charset="-128"/>
              </a:defRPr>
            </a:lvl1pPr>
          </a:lstStyle>
          <a:p>
            <a:r>
              <a:rPr lang="en-US" smtClean="0"/>
              <a:t>Click to edit Master subtitle style</a:t>
            </a: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2719388" y="3827463"/>
            <a:ext cx="3684587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96877D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D6A597C4-2356-48C8-9B2C-1A8A6FE97688}" type="datetime1">
              <a:rPr 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11/6/2017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95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0141F-7E64-45BF-8833-C5F688B4DD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33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for  projec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4521201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600"/>
            </a:lvl1pPr>
            <a:lvl2pPr marL="625475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400"/>
            </a:lvl2pPr>
            <a:lvl3pPr marL="914400" indent="-287338" defTabSz="8588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400"/>
            </a:lvl3pPr>
            <a:lvl4pPr marL="1258888" indent="-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400"/>
            </a:lvl4pPr>
            <a:lvl5pPr marL="1604963" indent="-2889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AEEBB-2619-48F1-B0F8-24AC224F21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23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ivider_backgr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7434" y="3429000"/>
            <a:ext cx="5809131" cy="1225609"/>
          </a:xfrm>
        </p:spPr>
        <p:txBody>
          <a:bodyPr anchor="t"/>
          <a:lstStyle>
            <a:lvl1pPr marL="280988" marR="0" indent="-2809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 sz="1600" b="1" cap="all">
                <a:solidFill>
                  <a:srgbClr val="96877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7434" y="2057401"/>
            <a:ext cx="5809131" cy="1143000"/>
          </a:xfrm>
        </p:spPr>
        <p:txBody>
          <a:bodyPr anchor="b"/>
          <a:lstStyle>
            <a:lvl1pPr marL="0" indent="0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1661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+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512764"/>
            <a:ext cx="7315200" cy="482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6E1B2-90E4-4E3D-9EAB-E8ABC8B642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5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350964"/>
            <a:ext cx="4000500" cy="4694237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1" y="1350964"/>
            <a:ext cx="4000500" cy="4694237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D7F1D-4298-4578-8DD7-872987CC16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80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4169C-838D-4EAE-9CC5-B58FBBA1D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86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5" descr="text_backgrn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8" descr="CGK_logo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8113" y="334963"/>
            <a:ext cx="10810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512763"/>
            <a:ext cx="656272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50963"/>
            <a:ext cx="8153400" cy="469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Text Box 9"/>
          <p:cNvSpPr txBox="1">
            <a:spLocks noChangeArrowheads="1"/>
          </p:cNvSpPr>
          <p:nvPr/>
        </p:nvSpPr>
        <p:spPr bwMode="auto">
          <a:xfrm>
            <a:off x="7829550" y="6584950"/>
            <a:ext cx="11366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1000" dirty="0" smtClean="0">
                <a:solidFill>
                  <a:srgbClr val="B01C2E"/>
                </a:solidFill>
                <a:latin typeface="Arial" charset="0"/>
              </a:rPr>
              <a:t>www.cooley.com</a:t>
            </a:r>
          </a:p>
        </p:txBody>
      </p:sp>
      <p:sp>
        <p:nvSpPr>
          <p:cNvPr id="18964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83063" y="6553200"/>
            <a:ext cx="481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b="1" smtClean="0">
                <a:solidFill>
                  <a:srgbClr val="746A61"/>
                </a:solidFill>
                <a:latin typeface="Arial Narrow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1BDA2A7-95C0-471E-8095-7BAA3DFB5290}" type="slidenum">
              <a:rPr lang="en-US" altLang="en-US" sz="120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81750"/>
            <a:ext cx="33194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6877D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07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-110" charset="0"/>
          <a:ea typeface="ＭＳ Ｐゴシック" pitchFamily="-65" charset="-128"/>
          <a:cs typeface="ＭＳ Ｐゴシック" pitchFamily="-65" charset="-128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-110" charset="0"/>
          <a:ea typeface="ＭＳ Ｐゴシック" pitchFamily="-65" charset="-128"/>
          <a:cs typeface="ＭＳ Ｐゴシック" pitchFamily="-65" charset="-128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-110" charset="0"/>
          <a:ea typeface="ＭＳ Ｐゴシック" pitchFamily="-65" charset="-128"/>
          <a:cs typeface="ＭＳ Ｐゴシック" pitchFamily="-65" charset="-128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-110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0" charset="0"/>
        </a:defRPr>
      </a:lvl6pPr>
      <a:lvl7pPr marL="9144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0" charset="0"/>
        </a:defRPr>
      </a:lvl7pPr>
      <a:lvl8pPr marL="13716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0" charset="0"/>
        </a:defRPr>
      </a:lvl8pPr>
      <a:lvl9pPr marL="18288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0" charset="0"/>
        </a:defRPr>
      </a:lvl9pPr>
    </p:titleStyle>
    <p:bodyStyle>
      <a:lvl1pPr marL="280988" indent="-280988" algn="l" rtl="0" eaLnBrk="0" fontAlgn="base" hangingPunct="0">
        <a:spcBef>
          <a:spcPct val="20000"/>
        </a:spcBef>
        <a:spcAft>
          <a:spcPct val="20000"/>
        </a:spcAft>
        <a:buClr>
          <a:srgbClr val="B01C2E"/>
        </a:buClr>
        <a:buSzPct val="55000"/>
        <a:buFont typeface="Wingdings 3" pitchFamily="18" charset="2"/>
        <a:buChar char="u"/>
        <a:defRPr sz="20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23888" indent="-228600" algn="l" rtl="0" eaLnBrk="0" fontAlgn="base" hangingPunct="0">
        <a:spcBef>
          <a:spcPct val="20000"/>
        </a:spcBef>
        <a:spcAft>
          <a:spcPct val="20000"/>
        </a:spcAft>
        <a:buClr>
          <a:srgbClr val="96877D"/>
        </a:buClr>
        <a:buSzPct val="55000"/>
        <a:buFont typeface="Wingdings 3" pitchFamily="18" charset="2"/>
        <a:buChar char="u"/>
        <a:defRPr>
          <a:solidFill>
            <a:schemeClr val="tx1"/>
          </a:solidFill>
          <a:latin typeface="+mn-lt"/>
          <a:ea typeface="ＭＳ Ｐゴシック" pitchFamily="-110" charset="-128"/>
        </a:defRPr>
      </a:lvl2pPr>
      <a:lvl3pPr marL="968375" indent="-230188" algn="l" rtl="0" eaLnBrk="0" fontAlgn="base" hangingPunct="0">
        <a:spcBef>
          <a:spcPct val="20000"/>
        </a:spcBef>
        <a:spcAft>
          <a:spcPct val="20000"/>
        </a:spcAft>
        <a:buClr>
          <a:srgbClr val="96877D"/>
        </a:buClr>
        <a:buSzPct val="55000"/>
        <a:buFont typeface="Wingdings 3" pitchFamily="18" charset="2"/>
        <a:buChar char="u"/>
        <a:defRPr>
          <a:solidFill>
            <a:schemeClr val="tx1"/>
          </a:solidFill>
          <a:latin typeface="+mn-lt"/>
          <a:ea typeface="ＭＳ Ｐゴシック" pitchFamily="-110" charset="-128"/>
        </a:defRPr>
      </a:lvl3pPr>
      <a:lvl4pPr marL="1311275" indent="-228600" algn="l" rtl="0" eaLnBrk="0" fontAlgn="base" hangingPunct="0">
        <a:spcBef>
          <a:spcPct val="20000"/>
        </a:spcBef>
        <a:spcAft>
          <a:spcPct val="20000"/>
        </a:spcAft>
        <a:buClr>
          <a:srgbClr val="96877D"/>
        </a:buClr>
        <a:buSzPct val="55000"/>
        <a:buFont typeface="Wingdings 3" pitchFamily="18" charset="2"/>
        <a:buChar char="u"/>
        <a:defRPr>
          <a:solidFill>
            <a:schemeClr val="tx1"/>
          </a:solidFill>
          <a:latin typeface="+mn-lt"/>
          <a:ea typeface="ＭＳ Ｐゴシック" pitchFamily="-110" charset="-128"/>
        </a:defRPr>
      </a:lvl4pPr>
      <a:lvl5pPr marL="1654175" indent="-228600" algn="l" rtl="0" eaLnBrk="0" fontAlgn="base" hangingPunct="0">
        <a:spcBef>
          <a:spcPct val="20000"/>
        </a:spcBef>
        <a:spcAft>
          <a:spcPct val="20000"/>
        </a:spcAft>
        <a:buClr>
          <a:srgbClr val="96877D"/>
        </a:buClr>
        <a:buSzPct val="55000"/>
        <a:buFont typeface="Wingdings 3" pitchFamily="18" charset="2"/>
        <a:buChar char="u"/>
        <a:defRPr>
          <a:solidFill>
            <a:schemeClr val="tx1"/>
          </a:solidFill>
          <a:latin typeface="+mn-lt"/>
          <a:ea typeface="ＭＳ Ｐゴシック" pitchFamily="-110" charset="-128"/>
        </a:defRPr>
      </a:lvl5pPr>
      <a:lvl6pPr marL="2111375" indent="-228600" algn="l" rtl="0" eaLnBrk="1" fontAlgn="base" hangingPunct="1">
        <a:spcBef>
          <a:spcPct val="25000"/>
        </a:spcBef>
        <a:spcAft>
          <a:spcPct val="25000"/>
        </a:spcAft>
        <a:buClr>
          <a:srgbClr val="999999"/>
        </a:buClr>
        <a:buSzPct val="65000"/>
        <a:buFont typeface="Wingdings 3" pitchFamily="-110" charset="2"/>
        <a:buChar char="u"/>
        <a:defRPr sz="2000">
          <a:solidFill>
            <a:schemeClr val="tx1"/>
          </a:solidFill>
          <a:latin typeface="+mn-lt"/>
          <a:ea typeface="ＭＳ Ｐゴシック" pitchFamily="-110" charset="-128"/>
        </a:defRPr>
      </a:lvl6pPr>
      <a:lvl7pPr marL="2568575" indent="-228600" algn="l" rtl="0" eaLnBrk="1" fontAlgn="base" hangingPunct="1">
        <a:spcBef>
          <a:spcPct val="25000"/>
        </a:spcBef>
        <a:spcAft>
          <a:spcPct val="25000"/>
        </a:spcAft>
        <a:buClr>
          <a:srgbClr val="999999"/>
        </a:buClr>
        <a:buSzPct val="65000"/>
        <a:buFont typeface="Wingdings 3" pitchFamily="-110" charset="2"/>
        <a:buChar char="u"/>
        <a:defRPr sz="2000">
          <a:solidFill>
            <a:schemeClr val="tx1"/>
          </a:solidFill>
          <a:latin typeface="+mn-lt"/>
          <a:ea typeface="ＭＳ Ｐゴシック" pitchFamily="-110" charset="-128"/>
        </a:defRPr>
      </a:lvl7pPr>
      <a:lvl8pPr marL="3025775" indent="-228600" algn="l" rtl="0" eaLnBrk="1" fontAlgn="base" hangingPunct="1">
        <a:spcBef>
          <a:spcPct val="25000"/>
        </a:spcBef>
        <a:spcAft>
          <a:spcPct val="25000"/>
        </a:spcAft>
        <a:buClr>
          <a:srgbClr val="999999"/>
        </a:buClr>
        <a:buSzPct val="65000"/>
        <a:buFont typeface="Wingdings 3" pitchFamily="-110" charset="2"/>
        <a:buChar char="u"/>
        <a:defRPr sz="2000">
          <a:solidFill>
            <a:schemeClr val="tx1"/>
          </a:solidFill>
          <a:latin typeface="+mn-lt"/>
          <a:ea typeface="ＭＳ Ｐゴシック" pitchFamily="-110" charset="-128"/>
        </a:defRPr>
      </a:lvl8pPr>
      <a:lvl9pPr marL="3482975" indent="-228600" algn="l" rtl="0" eaLnBrk="1" fontAlgn="base" hangingPunct="1">
        <a:spcBef>
          <a:spcPct val="25000"/>
        </a:spcBef>
        <a:spcAft>
          <a:spcPct val="25000"/>
        </a:spcAft>
        <a:buClr>
          <a:srgbClr val="999999"/>
        </a:buClr>
        <a:buSzPct val="65000"/>
        <a:buFont typeface="Wingdings 3" pitchFamily="-110" charset="2"/>
        <a:buChar char="u"/>
        <a:defRPr sz="20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5" descr="text_backgrn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8" descr="CGK_logo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8113" y="334963"/>
            <a:ext cx="10810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512763"/>
            <a:ext cx="656272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50963"/>
            <a:ext cx="8153400" cy="469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Text Box 9"/>
          <p:cNvSpPr txBox="1">
            <a:spLocks noChangeArrowheads="1"/>
          </p:cNvSpPr>
          <p:nvPr/>
        </p:nvSpPr>
        <p:spPr bwMode="auto">
          <a:xfrm>
            <a:off x="7829550" y="6584950"/>
            <a:ext cx="11366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1000" dirty="0" smtClean="0">
                <a:solidFill>
                  <a:srgbClr val="B01C2E"/>
                </a:solidFill>
                <a:latin typeface="Arial" charset="0"/>
              </a:rPr>
              <a:t>www.cooley.com</a:t>
            </a:r>
          </a:p>
        </p:txBody>
      </p:sp>
      <p:sp>
        <p:nvSpPr>
          <p:cNvPr id="18964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83063" y="6553200"/>
            <a:ext cx="481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b="1" smtClean="0">
                <a:solidFill>
                  <a:srgbClr val="746A61"/>
                </a:solidFill>
                <a:latin typeface="Arial Narrow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1BDA2A7-95C0-471E-8095-7BAA3DFB5290}" type="slidenum">
              <a:rPr lang="en-US" altLang="en-US" sz="120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81750"/>
            <a:ext cx="33194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6877D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48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-110" charset="0"/>
          <a:ea typeface="ＭＳ Ｐゴシック" pitchFamily="-65" charset="-128"/>
          <a:cs typeface="ＭＳ Ｐゴシック" pitchFamily="-65" charset="-128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-110" charset="0"/>
          <a:ea typeface="ＭＳ Ｐゴシック" pitchFamily="-65" charset="-128"/>
          <a:cs typeface="ＭＳ Ｐゴシック" pitchFamily="-65" charset="-128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-110" charset="0"/>
          <a:ea typeface="ＭＳ Ｐゴシック" pitchFamily="-65" charset="-128"/>
          <a:cs typeface="ＭＳ Ｐゴシック" pitchFamily="-65" charset="-128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-110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0" charset="0"/>
        </a:defRPr>
      </a:lvl6pPr>
      <a:lvl7pPr marL="9144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0" charset="0"/>
        </a:defRPr>
      </a:lvl7pPr>
      <a:lvl8pPr marL="13716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0" charset="0"/>
        </a:defRPr>
      </a:lvl8pPr>
      <a:lvl9pPr marL="18288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10" charset="0"/>
        </a:defRPr>
      </a:lvl9pPr>
    </p:titleStyle>
    <p:bodyStyle>
      <a:lvl1pPr marL="280988" indent="-280988" algn="l" rtl="0" eaLnBrk="0" fontAlgn="base" hangingPunct="0">
        <a:spcBef>
          <a:spcPct val="20000"/>
        </a:spcBef>
        <a:spcAft>
          <a:spcPct val="20000"/>
        </a:spcAft>
        <a:buClr>
          <a:srgbClr val="B01C2E"/>
        </a:buClr>
        <a:buSzPct val="55000"/>
        <a:buFont typeface="Wingdings 3" pitchFamily="18" charset="2"/>
        <a:buChar char="u"/>
        <a:defRPr sz="20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23888" indent="-228600" algn="l" rtl="0" eaLnBrk="0" fontAlgn="base" hangingPunct="0">
        <a:spcBef>
          <a:spcPct val="20000"/>
        </a:spcBef>
        <a:spcAft>
          <a:spcPct val="20000"/>
        </a:spcAft>
        <a:buClr>
          <a:srgbClr val="96877D"/>
        </a:buClr>
        <a:buSzPct val="55000"/>
        <a:buFont typeface="Wingdings 3" pitchFamily="18" charset="2"/>
        <a:buChar char="u"/>
        <a:defRPr>
          <a:solidFill>
            <a:schemeClr val="tx1"/>
          </a:solidFill>
          <a:latin typeface="+mn-lt"/>
          <a:ea typeface="ＭＳ Ｐゴシック" pitchFamily="-110" charset="-128"/>
        </a:defRPr>
      </a:lvl2pPr>
      <a:lvl3pPr marL="968375" indent="-230188" algn="l" rtl="0" eaLnBrk="0" fontAlgn="base" hangingPunct="0">
        <a:spcBef>
          <a:spcPct val="20000"/>
        </a:spcBef>
        <a:spcAft>
          <a:spcPct val="20000"/>
        </a:spcAft>
        <a:buClr>
          <a:srgbClr val="96877D"/>
        </a:buClr>
        <a:buSzPct val="55000"/>
        <a:buFont typeface="Wingdings 3" pitchFamily="18" charset="2"/>
        <a:buChar char="u"/>
        <a:defRPr>
          <a:solidFill>
            <a:schemeClr val="tx1"/>
          </a:solidFill>
          <a:latin typeface="+mn-lt"/>
          <a:ea typeface="ＭＳ Ｐゴシック" pitchFamily="-110" charset="-128"/>
        </a:defRPr>
      </a:lvl3pPr>
      <a:lvl4pPr marL="1311275" indent="-228600" algn="l" rtl="0" eaLnBrk="0" fontAlgn="base" hangingPunct="0">
        <a:spcBef>
          <a:spcPct val="20000"/>
        </a:spcBef>
        <a:spcAft>
          <a:spcPct val="20000"/>
        </a:spcAft>
        <a:buClr>
          <a:srgbClr val="96877D"/>
        </a:buClr>
        <a:buSzPct val="55000"/>
        <a:buFont typeface="Wingdings 3" pitchFamily="18" charset="2"/>
        <a:buChar char="u"/>
        <a:defRPr>
          <a:solidFill>
            <a:schemeClr val="tx1"/>
          </a:solidFill>
          <a:latin typeface="+mn-lt"/>
          <a:ea typeface="ＭＳ Ｐゴシック" pitchFamily="-110" charset="-128"/>
        </a:defRPr>
      </a:lvl4pPr>
      <a:lvl5pPr marL="1654175" indent="-228600" algn="l" rtl="0" eaLnBrk="0" fontAlgn="base" hangingPunct="0">
        <a:spcBef>
          <a:spcPct val="20000"/>
        </a:spcBef>
        <a:spcAft>
          <a:spcPct val="20000"/>
        </a:spcAft>
        <a:buClr>
          <a:srgbClr val="96877D"/>
        </a:buClr>
        <a:buSzPct val="55000"/>
        <a:buFont typeface="Wingdings 3" pitchFamily="18" charset="2"/>
        <a:buChar char="u"/>
        <a:defRPr>
          <a:solidFill>
            <a:schemeClr val="tx1"/>
          </a:solidFill>
          <a:latin typeface="+mn-lt"/>
          <a:ea typeface="ＭＳ Ｐゴシック" pitchFamily="-110" charset="-128"/>
        </a:defRPr>
      </a:lvl5pPr>
      <a:lvl6pPr marL="2111375" indent="-228600" algn="l" rtl="0" eaLnBrk="1" fontAlgn="base" hangingPunct="1">
        <a:spcBef>
          <a:spcPct val="25000"/>
        </a:spcBef>
        <a:spcAft>
          <a:spcPct val="25000"/>
        </a:spcAft>
        <a:buClr>
          <a:srgbClr val="999999"/>
        </a:buClr>
        <a:buSzPct val="65000"/>
        <a:buFont typeface="Wingdings 3" pitchFamily="-110" charset="2"/>
        <a:buChar char="u"/>
        <a:defRPr sz="2000">
          <a:solidFill>
            <a:schemeClr val="tx1"/>
          </a:solidFill>
          <a:latin typeface="+mn-lt"/>
          <a:ea typeface="ＭＳ Ｐゴシック" pitchFamily="-110" charset="-128"/>
        </a:defRPr>
      </a:lvl6pPr>
      <a:lvl7pPr marL="2568575" indent="-228600" algn="l" rtl="0" eaLnBrk="1" fontAlgn="base" hangingPunct="1">
        <a:spcBef>
          <a:spcPct val="25000"/>
        </a:spcBef>
        <a:spcAft>
          <a:spcPct val="25000"/>
        </a:spcAft>
        <a:buClr>
          <a:srgbClr val="999999"/>
        </a:buClr>
        <a:buSzPct val="65000"/>
        <a:buFont typeface="Wingdings 3" pitchFamily="-110" charset="2"/>
        <a:buChar char="u"/>
        <a:defRPr sz="2000">
          <a:solidFill>
            <a:schemeClr val="tx1"/>
          </a:solidFill>
          <a:latin typeface="+mn-lt"/>
          <a:ea typeface="ＭＳ Ｐゴシック" pitchFamily="-110" charset="-128"/>
        </a:defRPr>
      </a:lvl7pPr>
      <a:lvl8pPr marL="3025775" indent="-228600" algn="l" rtl="0" eaLnBrk="1" fontAlgn="base" hangingPunct="1">
        <a:spcBef>
          <a:spcPct val="25000"/>
        </a:spcBef>
        <a:spcAft>
          <a:spcPct val="25000"/>
        </a:spcAft>
        <a:buClr>
          <a:srgbClr val="999999"/>
        </a:buClr>
        <a:buSzPct val="65000"/>
        <a:buFont typeface="Wingdings 3" pitchFamily="-110" charset="2"/>
        <a:buChar char="u"/>
        <a:defRPr sz="2000">
          <a:solidFill>
            <a:schemeClr val="tx1"/>
          </a:solidFill>
          <a:latin typeface="+mn-lt"/>
          <a:ea typeface="ＭＳ Ｐゴシック" pitchFamily="-110" charset="-128"/>
        </a:defRPr>
      </a:lvl8pPr>
      <a:lvl9pPr marL="3482975" indent="-228600" algn="l" rtl="0" eaLnBrk="1" fontAlgn="base" hangingPunct="1">
        <a:spcBef>
          <a:spcPct val="25000"/>
        </a:spcBef>
        <a:spcAft>
          <a:spcPct val="25000"/>
        </a:spcAft>
        <a:buClr>
          <a:srgbClr val="999999"/>
        </a:buClr>
        <a:buSzPct val="65000"/>
        <a:buFont typeface="Wingdings 3" pitchFamily="-110" charset="2"/>
        <a:buChar char="u"/>
        <a:defRPr sz="20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038600" y="2286000"/>
            <a:ext cx="4495800" cy="2514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sz="2600" dirty="0">
                <a:ea typeface="ＭＳ Ｐゴシック" pitchFamily="34" charset="-128"/>
              </a:rPr>
              <a:t/>
            </a:r>
            <a:br>
              <a:rPr lang="en-US" altLang="en-US" sz="2600" dirty="0">
                <a:ea typeface="ＭＳ Ｐゴシック" pitchFamily="34" charset="-128"/>
              </a:rPr>
            </a:br>
            <a:r>
              <a:rPr lang="en-US" altLang="en-US" sz="2800" dirty="0">
                <a:ea typeface="ＭＳ Ｐゴシック" pitchFamily="34" charset="-128"/>
              </a:rPr>
              <a:t>Preventing and Responding to Harassment in the </a:t>
            </a:r>
            <a:r>
              <a:rPr lang="en-US" altLang="en-US" sz="2800" dirty="0" smtClean="0">
                <a:ea typeface="ＭＳ Ｐゴシック" pitchFamily="34" charset="-128"/>
              </a:rPr>
              <a:t>Workplace for the Supervisor</a:t>
            </a:r>
            <a:r>
              <a:rPr lang="en-US" altLang="en-US" sz="2800" dirty="0">
                <a:ea typeface="ＭＳ Ｐゴシック" pitchFamily="34" charset="-128"/>
              </a:rPr>
              <a:t/>
            </a:r>
            <a:br>
              <a:rPr lang="en-US" altLang="en-US" sz="2800" dirty="0">
                <a:ea typeface="ＭＳ Ｐゴシック" pitchFamily="34" charset="-128"/>
              </a:rPr>
            </a:br>
            <a:endParaRPr lang="en-US" altLang="en-US" sz="2800" dirty="0">
              <a:ea typeface="ＭＳ Ｐゴシック" pitchFamily="34" charset="-128"/>
            </a:endParaRPr>
          </a:p>
        </p:txBody>
      </p:sp>
      <p:sp>
        <p:nvSpPr>
          <p:cNvPr id="7171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419600"/>
            <a:ext cx="6146800" cy="76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160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160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160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982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 smtClean="0">
                <a:ea typeface="ＭＳ Ｐゴシック" pitchFamily="34" charset="-128"/>
              </a:rPr>
              <a:t>Your Harassment Prevention Policy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7924800" cy="3584575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en-US" altLang="en-US" sz="2400" smtClean="0">
                <a:ea typeface="ＭＳ Ｐゴシック" pitchFamily="34" charset="-128"/>
              </a:rPr>
              <a:t>Where is it?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2400" smtClean="0">
                <a:ea typeface="ＭＳ Ｐゴシック" pitchFamily="34" charset="-128"/>
              </a:rPr>
              <a:t>Who does it cover?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2400" smtClean="0">
                <a:ea typeface="ＭＳ Ｐゴシック" pitchFamily="34" charset="-128"/>
              </a:rPr>
              <a:t>What conduct is prohibited?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2400" smtClean="0">
                <a:ea typeface="ＭＳ Ｐゴシック" pitchFamily="34" charset="-128"/>
              </a:rPr>
              <a:t>What is the reporting procedure?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2400" smtClean="0">
                <a:ea typeface="ＭＳ Ｐゴシック" pitchFamily="34" charset="-128"/>
              </a:rPr>
              <a:t>How will the Company respond to a complaint?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2400" smtClean="0">
                <a:ea typeface="ＭＳ Ｐゴシック" pitchFamily="34" charset="-128"/>
              </a:rPr>
              <a:t>Confidentiality?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2400" smtClean="0">
                <a:ea typeface="ＭＳ Ｐゴシック" pitchFamily="34" charset="-128"/>
              </a:rPr>
              <a:t>Retaliation?</a:t>
            </a:r>
          </a:p>
        </p:txBody>
      </p:sp>
      <p:pic>
        <p:nvPicPr>
          <p:cNvPr id="39940" name="Picture 4" descr="MCBD10517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724400"/>
            <a:ext cx="1447800" cy="169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07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315200" cy="533400"/>
          </a:xfrm>
        </p:spPr>
        <p:txBody>
          <a:bodyPr/>
          <a:lstStyle/>
          <a:p>
            <a:pPr eaLnBrk="1" hangingPunct="1"/>
            <a:r>
              <a:rPr lang="en-US" altLang="en-US" sz="3000" smtClean="0">
                <a:ea typeface="ＭＳ Ｐゴシック" pitchFamily="34" charset="-128"/>
              </a:rPr>
              <a:t>You Have Special Responsibilities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7010400" cy="52101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smtClean="0">
                <a:ea typeface="ＭＳ Ｐゴシック" pitchFamily="34" charset="-128"/>
              </a:rPr>
              <a:t>You are on notice</a:t>
            </a:r>
            <a:r>
              <a:rPr lang="en-US" altLang="en-US" smtClean="0">
                <a:ea typeface="ＭＳ Ｐゴシック" pitchFamily="34" charset="-128"/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ea typeface="ＭＳ Ｐゴシック" pitchFamily="34" charset="-128"/>
              </a:rPr>
              <a:t>If you see it				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ea typeface="ＭＳ Ｐゴシック" pitchFamily="34" charset="-128"/>
              </a:rPr>
              <a:t>If you hear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ea typeface="ＭＳ Ｐゴシック" pitchFamily="34" charset="-128"/>
              </a:rPr>
              <a:t>If you hear about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>
                <a:ea typeface="ＭＳ Ｐゴシック" pitchFamily="34" charset="-128"/>
              </a:rPr>
              <a:t>Do something </a:t>
            </a:r>
            <a:r>
              <a:rPr lang="en-US" altLang="en-US" smtClean="0">
                <a:ea typeface="ＭＳ Ｐゴシック" pitchFamily="34" charset="-128"/>
              </a:rPr>
              <a:t>even if: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ea typeface="ＭＳ Ｐゴシック" pitchFamily="34" charset="-128"/>
              </a:rPr>
              <a:t>The complaint is informal.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ea typeface="ＭＳ Ｐゴシック" pitchFamily="34" charset="-128"/>
              </a:rPr>
              <a:t>The complainant says they don’t want an investigation.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ea typeface="ＭＳ Ｐゴシック" pitchFamily="34" charset="-128"/>
              </a:rPr>
              <a:t>The complaint appears fabricated.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>
                <a:ea typeface="ＭＳ Ｐゴシック" pitchFamily="34" charset="-128"/>
              </a:rPr>
              <a:t>Your Responsibility</a:t>
            </a:r>
            <a:r>
              <a:rPr lang="en-US" altLang="en-US" smtClean="0">
                <a:ea typeface="ＭＳ Ｐゴシック" pitchFamily="34" charset="-128"/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ea typeface="ＭＳ Ｐゴシック" pitchFamily="34" charset="-128"/>
              </a:rPr>
              <a:t>Prompt effective action to stop the conduct.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b="1" u="sng" smtClean="0">
                <a:ea typeface="ＭＳ Ｐゴシック" pitchFamily="34" charset="-128"/>
              </a:rPr>
              <a:t>Prompt means </a:t>
            </a:r>
            <a:r>
              <a:rPr lang="en-US" altLang="en-US" sz="2000" b="1" u="sng" smtClean="0">
                <a:ea typeface="ＭＳ Ｐゴシック" pitchFamily="34" charset="-128"/>
                <a:cs typeface="Arial" charset="0"/>
              </a:rPr>
              <a:t>–</a:t>
            </a:r>
            <a:r>
              <a:rPr lang="en-US" altLang="en-US" sz="2000" b="1" u="sng" smtClean="0">
                <a:ea typeface="ＭＳ Ｐゴシック" pitchFamily="34" charset="-128"/>
              </a:rPr>
              <a:t> NOW!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b="1" u="sng" smtClean="0">
                <a:ea typeface="ＭＳ Ｐゴシック" pitchFamily="34" charset="-128"/>
              </a:rPr>
              <a:t>Effective means </a:t>
            </a:r>
            <a:r>
              <a:rPr lang="en-US" altLang="en-US" sz="2000" b="1" u="sng" smtClean="0">
                <a:ea typeface="ＭＳ Ｐゴシック" pitchFamily="34" charset="-128"/>
                <a:cs typeface="Arial" charset="0"/>
              </a:rPr>
              <a:t>–</a:t>
            </a:r>
            <a:r>
              <a:rPr lang="en-US" altLang="en-US" sz="2000" b="1" u="sng" smtClean="0">
                <a:ea typeface="ＭＳ Ｐゴシック" pitchFamily="34" charset="-128"/>
              </a:rPr>
              <a:t> Make it STOP!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400" b="1" u="sng" smtClean="0">
              <a:ea typeface="ＭＳ Ｐゴシック" pitchFamily="34" charset="-128"/>
            </a:endParaRPr>
          </a:p>
        </p:txBody>
      </p:sp>
      <p:pic>
        <p:nvPicPr>
          <p:cNvPr id="40964" name="Picture 9" descr="MCj0398003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371600"/>
            <a:ext cx="1752600" cy="175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719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 smtClean="0">
                <a:ea typeface="ＭＳ Ｐゴシック" pitchFamily="34" charset="-128"/>
              </a:rPr>
              <a:t>What You Should Do If An Employee Reports Harassment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7924800" cy="4276725"/>
          </a:xfrm>
        </p:spPr>
        <p:txBody>
          <a:bodyPr/>
          <a:lstStyle/>
          <a:p>
            <a:pPr eaLnBrk="1" hangingPunct="1"/>
            <a:r>
              <a:rPr lang="en-US" altLang="en-US" sz="2400" b="1" smtClean="0">
                <a:ea typeface="ＭＳ Ｐゴシック" pitchFamily="34" charset="-128"/>
              </a:rPr>
              <a:t>What Should You Say?</a:t>
            </a:r>
          </a:p>
          <a:p>
            <a:pPr lvl="1" eaLnBrk="1" hangingPunct="1"/>
            <a:r>
              <a:rPr lang="en-US" altLang="en-US" sz="2400" smtClean="0">
                <a:ea typeface="ＭＳ Ｐゴシック" pitchFamily="34" charset="-128"/>
              </a:rPr>
              <a:t>“Thank you for coming to see me.”</a:t>
            </a:r>
          </a:p>
          <a:p>
            <a:pPr lvl="1" eaLnBrk="1" hangingPunct="1"/>
            <a:r>
              <a:rPr lang="en-US" altLang="en-US" sz="2400" smtClean="0">
                <a:ea typeface="ＭＳ Ｐゴシック" pitchFamily="34" charset="-128"/>
              </a:rPr>
              <a:t>“We take these types of complaints seriously.”</a:t>
            </a:r>
          </a:p>
          <a:p>
            <a:pPr lvl="1" eaLnBrk="1" hangingPunct="1"/>
            <a:r>
              <a:rPr lang="en-US" altLang="en-US" sz="2400" smtClean="0">
                <a:ea typeface="ＭＳ Ｐゴシック" pitchFamily="34" charset="-128"/>
              </a:rPr>
              <a:t>“Someone will get back to you right away.”</a:t>
            </a:r>
          </a:p>
          <a:p>
            <a:pPr eaLnBrk="1" hangingPunct="1"/>
            <a:r>
              <a:rPr lang="en-US" altLang="en-US" sz="2400" b="1" smtClean="0">
                <a:ea typeface="ＭＳ Ｐゴシック" pitchFamily="34" charset="-128"/>
              </a:rPr>
              <a:t>What Should You Do?</a:t>
            </a:r>
          </a:p>
          <a:p>
            <a:pPr lvl="1" eaLnBrk="1" hangingPunct="1"/>
            <a:r>
              <a:rPr lang="en-US" altLang="en-US" sz="2400" smtClean="0">
                <a:ea typeface="ＭＳ Ｐゴシック" pitchFamily="34" charset="-128"/>
              </a:rPr>
              <a:t>Report it immediately to a member of the leadership team (Supervisor, Manager, Director, Human Resources)</a:t>
            </a:r>
          </a:p>
          <a:p>
            <a:pPr lvl="1" eaLnBrk="1" hangingPunct="1"/>
            <a:r>
              <a:rPr lang="en-US" altLang="en-US" sz="2400" smtClean="0">
                <a:ea typeface="ＭＳ Ｐゴシック" pitchFamily="34" charset="-128"/>
              </a:rPr>
              <a:t>Support the investigative process.</a:t>
            </a:r>
          </a:p>
          <a:p>
            <a:pPr lvl="1" eaLnBrk="1" hangingPunct="1"/>
            <a:r>
              <a:rPr lang="en-US" altLang="en-US" sz="2400" smtClean="0">
                <a:ea typeface="ＭＳ Ｐゴシック" pitchFamily="34" charset="-128"/>
              </a:rPr>
              <a:t>Maintain confidentiality.</a:t>
            </a:r>
          </a:p>
          <a:p>
            <a:pPr lvl="1" eaLnBrk="1" hangingPunct="1"/>
            <a:r>
              <a:rPr lang="en-US" altLang="en-US" sz="2400" smtClean="0">
                <a:ea typeface="ＭＳ Ｐゴシック" pitchFamily="34" charset="-128"/>
              </a:rPr>
              <a:t>Ensure no retaliation/defamation occurs.</a:t>
            </a:r>
          </a:p>
          <a:p>
            <a:pPr lvl="1" eaLnBrk="1" hangingPunct="1"/>
            <a:endParaRPr lang="en-US" altLang="en-US" sz="2400" smtClean="0">
              <a:ea typeface="ＭＳ Ｐゴシック" pitchFamily="34" charset="-128"/>
            </a:endParaRPr>
          </a:p>
        </p:txBody>
      </p:sp>
      <p:pic>
        <p:nvPicPr>
          <p:cNvPr id="41988" name="Picture 4" descr="MCj0233557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648200"/>
            <a:ext cx="1752600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588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 smtClean="0">
                <a:ea typeface="ＭＳ Ｐゴシック" pitchFamily="34" charset="-128"/>
              </a:rPr>
              <a:t>Why It’s Important to Follow This Procedure </a:t>
            </a:r>
            <a:r>
              <a:rPr lang="en-US" altLang="en-US" sz="3000" b="1" i="1" smtClean="0">
                <a:ea typeface="ＭＳ Ｐゴシック" pitchFamily="34" charset="-128"/>
              </a:rPr>
              <a:t>EVERY TIME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7924800" cy="3206750"/>
          </a:xfrm>
        </p:spPr>
        <p:txBody>
          <a:bodyPr/>
          <a:lstStyle/>
          <a:p>
            <a:pPr lvl="1" eaLnBrk="1" hangingPunct="1">
              <a:spcBef>
                <a:spcPct val="35000"/>
              </a:spcBef>
            </a:pPr>
            <a:r>
              <a:rPr lang="en-US" altLang="en-US" sz="2400" smtClean="0">
                <a:ea typeface="ＭＳ Ｐゴシック" pitchFamily="34" charset="-128"/>
              </a:rPr>
              <a:t>Your reaction is </a:t>
            </a:r>
            <a:r>
              <a:rPr lang="en-US" altLang="en-US" sz="2400" b="1" smtClean="0">
                <a:ea typeface="ＭＳ Ｐゴシック" pitchFamily="34" charset="-128"/>
              </a:rPr>
              <a:t>proof</a:t>
            </a:r>
            <a:r>
              <a:rPr lang="en-US" altLang="en-US" sz="2400" smtClean="0">
                <a:ea typeface="ＭＳ Ｐゴシック" pitchFamily="34" charset="-128"/>
              </a:rPr>
              <a:t> that the Company is serious about a harassment-free workplace.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sz="2400" smtClean="0">
                <a:ea typeface="ＭＳ Ｐゴシック" pitchFamily="34" charset="-128"/>
              </a:rPr>
              <a:t>Your actions, or inactions, may create </a:t>
            </a:r>
            <a:r>
              <a:rPr lang="en-US" altLang="en-US" sz="2400" b="1" smtClean="0">
                <a:ea typeface="ＭＳ Ｐゴシック" pitchFamily="34" charset="-128"/>
              </a:rPr>
              <a:t>liability</a:t>
            </a:r>
            <a:r>
              <a:rPr lang="en-US" altLang="en-US" sz="2400" smtClean="0">
                <a:ea typeface="ＭＳ Ｐゴシック" pitchFamily="34" charset="-128"/>
              </a:rPr>
              <a:t> for you and the Company.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altLang="en-US" sz="2400" smtClean="0">
                <a:ea typeface="ＭＳ Ｐゴシック" pitchFamily="34" charset="-128"/>
              </a:rPr>
              <a:t>You are likely to be a </a:t>
            </a:r>
            <a:r>
              <a:rPr lang="en-US" altLang="en-US" sz="2400" b="1" smtClean="0">
                <a:ea typeface="ＭＳ Ｐゴシック" pitchFamily="34" charset="-128"/>
              </a:rPr>
              <a:t>defendant</a:t>
            </a:r>
            <a:r>
              <a:rPr lang="en-US" altLang="en-US" sz="2400" smtClean="0">
                <a:ea typeface="ＭＳ Ｐゴシック" pitchFamily="34" charset="-128"/>
              </a:rPr>
              <a:t> or </a:t>
            </a:r>
            <a:r>
              <a:rPr lang="en-US" altLang="en-US" sz="2400" b="1" smtClean="0">
                <a:ea typeface="ＭＳ Ｐゴシック" pitchFamily="34" charset="-128"/>
              </a:rPr>
              <a:t>witness</a:t>
            </a:r>
            <a:r>
              <a:rPr lang="en-US" altLang="en-US" sz="2400" smtClean="0">
                <a:ea typeface="ＭＳ Ｐゴシック" pitchFamily="34" charset="-128"/>
              </a:rPr>
              <a:t> in any lawsuit.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sz="2200" smtClean="0">
              <a:ea typeface="ＭＳ Ｐゴシック" pitchFamily="34" charset="-128"/>
            </a:endParaRPr>
          </a:p>
          <a:p>
            <a:pPr eaLnBrk="1" hangingPunct="1"/>
            <a:endParaRPr lang="en-US" altLang="en-US" sz="2200" smtClean="0">
              <a:ea typeface="ＭＳ Ｐゴシック" pitchFamily="34" charset="-128"/>
            </a:endParaRPr>
          </a:p>
        </p:txBody>
      </p:sp>
      <p:pic>
        <p:nvPicPr>
          <p:cNvPr id="43012" name="Picture 5" descr="MCj023122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267200"/>
            <a:ext cx="2971800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94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smtClean="0">
                <a:ea typeface="ＭＳ Ｐゴシック" pitchFamily="34" charset="-128"/>
              </a:rPr>
              <a:t>Handling Complaints – Avoid Mistakes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b="1" smtClean="0">
                <a:ea typeface="ＭＳ Ｐゴシック" pitchFamily="34" charset="-128"/>
              </a:rPr>
              <a:t>Most common manager errors:</a:t>
            </a:r>
          </a:p>
          <a:p>
            <a:pPr marL="800100" lvl="1" indent="-457200">
              <a:buFont typeface="Arial" charset="0"/>
              <a:buAutoNum type="arabicPeriod"/>
            </a:pPr>
            <a:r>
              <a:rPr lang="en-US" altLang="en-US" sz="2000" b="1" smtClean="0">
                <a:ea typeface="ＭＳ Ｐゴシック" pitchFamily="34" charset="-128"/>
              </a:rPr>
              <a:t>Not “registering” comments as a “complaint”</a:t>
            </a:r>
          </a:p>
          <a:p>
            <a:pPr marL="800100" lvl="1" indent="-457200">
              <a:buFont typeface="Arial" charset="0"/>
              <a:buAutoNum type="arabicPeriod"/>
            </a:pPr>
            <a:r>
              <a:rPr lang="en-US" altLang="en-US" sz="2000" b="1" smtClean="0">
                <a:ea typeface="ＭＳ Ｐゴシック" pitchFamily="34" charset="-128"/>
              </a:rPr>
              <a:t>Inappropriate initial response</a:t>
            </a:r>
          </a:p>
          <a:p>
            <a:pPr marL="1143000" lvl="2" indent="-457200"/>
            <a:r>
              <a:rPr lang="en-US" altLang="en-US" sz="2000" i="1" smtClean="0">
                <a:ea typeface="ＭＳ Ｐゴシック" pitchFamily="34" charset="-128"/>
              </a:rPr>
              <a:t>Discouraging the complaint (verbal or non-verbal conduct)</a:t>
            </a:r>
          </a:p>
          <a:p>
            <a:pPr marL="1143000" lvl="2" indent="-457200"/>
            <a:r>
              <a:rPr lang="en-US" altLang="en-US" sz="2000" i="1" smtClean="0">
                <a:ea typeface="ＭＳ Ｐゴシック" pitchFamily="34" charset="-128"/>
              </a:rPr>
              <a:t>Prejudging claim (“Dan would never act like that!”)</a:t>
            </a:r>
          </a:p>
          <a:p>
            <a:pPr marL="800100" lvl="1" indent="-457200">
              <a:buFont typeface="Arial" charset="0"/>
              <a:buAutoNum type="arabicPeriod"/>
            </a:pPr>
            <a:r>
              <a:rPr lang="en-US" altLang="en-US" sz="2000" b="1" smtClean="0">
                <a:ea typeface="ＭＳ Ｐゴシック" pitchFamily="34" charset="-128"/>
              </a:rPr>
              <a:t>Failing to act promptly</a:t>
            </a:r>
          </a:p>
          <a:p>
            <a:pPr marL="800100" lvl="1" indent="-457200">
              <a:buFont typeface="Arial" charset="0"/>
              <a:buAutoNum type="arabicPeriod"/>
            </a:pPr>
            <a:r>
              <a:rPr lang="en-US" altLang="en-US" sz="2000" b="1" smtClean="0">
                <a:ea typeface="ＭＳ Ｐゴシック" pitchFamily="34" charset="-128"/>
              </a:rPr>
              <a:t>Not taking the complaint seriously</a:t>
            </a:r>
            <a:r>
              <a:rPr lang="en-US" altLang="en-US" sz="2000" smtClean="0">
                <a:ea typeface="ＭＳ Ｐゴシック" pitchFamily="34" charset="-128"/>
              </a:rPr>
              <a:t> because the complainant is a poor performer, a contingent worker, or is of dubious credibility</a:t>
            </a:r>
          </a:p>
          <a:p>
            <a:pPr marL="800100" lvl="1" indent="-457200">
              <a:buFont typeface="Wingdings 3" pitchFamily="18" charset="2"/>
              <a:buNone/>
            </a:pPr>
            <a:endParaRPr lang="en-US" altLang="en-US" sz="2000" smtClean="0">
              <a:ea typeface="ＭＳ Ｐゴシック" pitchFamily="34" charset="-128"/>
            </a:endParaRPr>
          </a:p>
        </p:txBody>
      </p:sp>
      <p:pic>
        <p:nvPicPr>
          <p:cNvPr id="44036" name="Picture 2" descr="C:\Users\Procedodl\AppData\Local\Microsoft\Windows\Temporary Internet Files\Content.IE5\AW0R91QN\MC90010474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953000"/>
            <a:ext cx="1431925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096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733425" y="685800"/>
            <a:ext cx="7648575" cy="727075"/>
          </a:xfrm>
        </p:spPr>
        <p:txBody>
          <a:bodyPr/>
          <a:lstStyle/>
          <a:p>
            <a:pPr eaLnBrk="1" hangingPunct="1"/>
            <a:endParaRPr lang="en-US" altLang="en-US" sz="3000" smtClean="0">
              <a:ea typeface="ＭＳ Ｐゴシック" pitchFamily="34" charset="-128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590800"/>
            <a:ext cx="7315200" cy="119062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altLang="en-US" sz="3600" smtClean="0">
                <a:ea typeface="ＭＳ Ｐゴシック" pitchFamily="34" charset="-128"/>
              </a:rPr>
              <a:t>Identifying and Responding to</a:t>
            </a:r>
            <a:br>
              <a:rPr lang="en-US" altLang="en-US" sz="3600" smtClean="0">
                <a:ea typeface="ＭＳ Ｐゴシック" pitchFamily="34" charset="-128"/>
              </a:rPr>
            </a:br>
            <a:r>
              <a:rPr lang="en-US" altLang="en-US" sz="3600" smtClean="0">
                <a:ea typeface="ＭＳ Ｐゴシック" pitchFamily="34" charset="-128"/>
              </a:rPr>
              <a:t> Challenging Situations</a:t>
            </a:r>
          </a:p>
        </p:txBody>
      </p:sp>
      <p:pic>
        <p:nvPicPr>
          <p:cNvPr id="45060" name="Picture 4" descr="MCj0250392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114800"/>
            <a:ext cx="175418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014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itchFamily="34" charset="-128"/>
              </a:rPr>
              <a:t> </a:t>
            </a:r>
            <a:r>
              <a:rPr lang="en-US" altLang="en-US" sz="3000" smtClean="0">
                <a:ea typeface="ＭＳ Ｐゴシック" pitchFamily="34" charset="-128"/>
              </a:rPr>
              <a:t>Key Takeaways</a:t>
            </a:r>
          </a:p>
        </p:txBody>
      </p:sp>
      <p:sp>
        <p:nvSpPr>
          <p:cNvPr id="49155" name="Rectangle 4"/>
          <p:cNvSpPr>
            <a:spLocks noChangeArrowheads="1"/>
          </p:cNvSpPr>
          <p:nvPr/>
        </p:nvSpPr>
        <p:spPr bwMode="auto">
          <a:xfrm>
            <a:off x="533400" y="1676400"/>
            <a:ext cx="8077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7663" indent="-347663"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AF0D0D"/>
              </a:buClr>
              <a:buSzPct val="75000"/>
              <a:buFont typeface="Wingdings" pitchFamily="2" charset="2"/>
              <a:buChar char="n"/>
              <a:defRPr/>
            </a:pPr>
            <a:r>
              <a:rPr lang="en-US" altLang="en-US" sz="2400" dirty="0" smtClean="0">
                <a:solidFill>
                  <a:srgbClr val="000000"/>
                </a:solidFill>
                <a:latin typeface="Arial" charset="0"/>
              </a:rPr>
              <a:t>Comply with Company policy.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AF0D0D"/>
              </a:buClr>
              <a:buSzPct val="75000"/>
              <a:buFont typeface="Wingdings" pitchFamily="2" charset="2"/>
              <a:buChar char="n"/>
              <a:defRPr/>
            </a:pPr>
            <a:r>
              <a:rPr lang="en-US" altLang="en-US" sz="2400" dirty="0" smtClean="0">
                <a:solidFill>
                  <a:srgbClr val="000000"/>
                </a:solidFill>
                <a:latin typeface="Arial" charset="0"/>
              </a:rPr>
              <a:t>Be alert to inappropriate conduct, and tell folks to stop if it is offensive.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AF0D0D"/>
              </a:buClr>
              <a:buSzPct val="75000"/>
              <a:buFont typeface="Wingdings" pitchFamily="2" charset="2"/>
              <a:buChar char="n"/>
              <a:defRPr/>
            </a:pPr>
            <a:r>
              <a:rPr lang="en-US" altLang="en-US" sz="2400" dirty="0" smtClean="0">
                <a:solidFill>
                  <a:srgbClr val="000000"/>
                </a:solidFill>
                <a:latin typeface="Arial" charset="0"/>
              </a:rPr>
              <a:t>Err on the side of reporting it, even if no one “formally” complains.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AF0D0D"/>
              </a:buClr>
              <a:buSzPct val="75000"/>
              <a:buFont typeface="Wingdings" pitchFamily="2" charset="2"/>
              <a:buChar char="n"/>
              <a:defRPr/>
            </a:pPr>
            <a:r>
              <a:rPr lang="en-US" altLang="en-US" sz="2400" dirty="0" smtClean="0">
                <a:solidFill>
                  <a:srgbClr val="000000"/>
                </a:solidFill>
                <a:latin typeface="Arial" charset="0"/>
              </a:rPr>
              <a:t>Prevent retaliation.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AF0D0D"/>
              </a:buClr>
              <a:buSzPct val="75000"/>
              <a:buFont typeface="Wingdings" pitchFamily="2" charset="2"/>
              <a:buChar char="n"/>
              <a:defRPr/>
            </a:pPr>
            <a:r>
              <a:rPr lang="en-US" altLang="en-US" sz="2400" dirty="0" smtClean="0">
                <a:solidFill>
                  <a:srgbClr val="000000"/>
                </a:solidFill>
                <a:latin typeface="Arial" charset="0"/>
              </a:rPr>
              <a:t>Maintain confidentiality.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AF0D0D"/>
              </a:buClr>
              <a:buSzPct val="75000"/>
              <a:buFont typeface="Wingdings" pitchFamily="2" charset="2"/>
              <a:buChar char="n"/>
              <a:defRPr/>
            </a:pPr>
            <a:r>
              <a:rPr lang="en-US" altLang="en-US" sz="2400" dirty="0" smtClean="0">
                <a:solidFill>
                  <a:srgbClr val="000000"/>
                </a:solidFill>
                <a:latin typeface="Arial" charset="0"/>
              </a:rPr>
              <a:t>Raise questions/co</a:t>
            </a:r>
            <a:r>
              <a:rPr lang="en-US" altLang="en-US" sz="2400" dirty="0" smtClean="0">
                <a:solidFill>
                  <a:srgbClr val="000000"/>
                </a:solidFill>
                <a:latin typeface="Arial"/>
              </a:rPr>
              <a:t>ncerns with any member of the leadership team/Human Resources ASAP.</a:t>
            </a:r>
          </a:p>
        </p:txBody>
      </p:sp>
      <p:pic>
        <p:nvPicPr>
          <p:cNvPr id="46084" name="Picture 5" descr="MCj0409897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332413"/>
            <a:ext cx="1524000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284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oley_PacketPro">
  <a:themeElements>
    <a:clrScheme name="CGK PacketWiz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GK PacketWiz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0" charset="0"/>
          </a:defRPr>
        </a:defPPr>
      </a:lstStyle>
    </a:lnDef>
  </a:objectDefaults>
  <a:extraClrSchemeLst>
    <a:extraClrScheme>
      <a:clrScheme name="CGK PacketWiz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K PacketWiz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GK PacketWiz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K PacketWiz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K PacketWiz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K PacketWiz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K PacketWiz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ooley_PacketPro">
  <a:themeElements>
    <a:clrScheme name="CGK PacketWiz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GK PacketWiz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0" charset="0"/>
          </a:defRPr>
        </a:defPPr>
      </a:lstStyle>
    </a:lnDef>
  </a:objectDefaults>
  <a:extraClrSchemeLst>
    <a:extraClrScheme>
      <a:clrScheme name="CGK PacketWiz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K PacketWiz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GK PacketWiz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K PacketWiz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K PacketWiz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K PacketWiz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K PacketWiz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312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Cooley_PacketPro</vt:lpstr>
      <vt:lpstr>1_Cooley_PacketPro</vt:lpstr>
      <vt:lpstr> Preventing and Responding to Harassment in the Workplace for the Supervisor </vt:lpstr>
      <vt:lpstr>Your Harassment Prevention Policy</vt:lpstr>
      <vt:lpstr>You Have Special Responsibilities</vt:lpstr>
      <vt:lpstr>What You Should Do If An Employee Reports Harassment</vt:lpstr>
      <vt:lpstr>Why It’s Important to Follow This Procedure EVERY TIME</vt:lpstr>
      <vt:lpstr>Handling Complaints – Avoid Mistakes</vt:lpstr>
      <vt:lpstr>PowerPoint Presentation</vt:lpstr>
      <vt:lpstr> Key Takeaways</vt:lpstr>
    </vt:vector>
  </TitlesOfParts>
  <Company>CombiMatrix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Preventing and Responding to Harassment in the Workplace for the Supervisor</dc:title>
  <dc:creator>Lori Drugan</dc:creator>
  <cp:lastModifiedBy>Lori Drugan</cp:lastModifiedBy>
  <cp:revision>2</cp:revision>
  <dcterms:created xsi:type="dcterms:W3CDTF">2017-11-06T23:17:35Z</dcterms:created>
  <dcterms:modified xsi:type="dcterms:W3CDTF">2017-11-06T23:23:31Z</dcterms:modified>
</cp:coreProperties>
</file>