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438" r:id="rId2"/>
    <p:sldId id="440" r:id="rId3"/>
    <p:sldId id="441" r:id="rId4"/>
    <p:sldId id="442" r:id="rId5"/>
    <p:sldId id="443" r:id="rId6"/>
    <p:sldId id="444" r:id="rId7"/>
    <p:sldId id="445" r:id="rId8"/>
    <p:sldId id="446" r:id="rId9"/>
    <p:sldId id="447" r:id="rId10"/>
    <p:sldId id="448" r:id="rId11"/>
    <p:sldId id="449" r:id="rId12"/>
    <p:sldId id="450" r:id="rId13"/>
    <p:sldId id="451" r:id="rId14"/>
    <p:sldId id="452" r:id="rId15"/>
    <p:sldId id="454" r:id="rId16"/>
    <p:sldId id="455" r:id="rId17"/>
    <p:sldId id="456" r:id="rId18"/>
    <p:sldId id="457" r:id="rId19"/>
    <p:sldId id="458" r:id="rId20"/>
  </p:sldIdLst>
  <p:sldSz cx="9144000" cy="6858000" type="screen4x3"/>
  <p:notesSz cx="7019925" cy="9305925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12">
          <p15:clr>
            <a:srgbClr val="A4A3A4"/>
          </p15:clr>
        </p15:guide>
        <p15:guide id="3" orient="horz" pos="705">
          <p15:clr>
            <a:srgbClr val="A4A3A4"/>
          </p15:clr>
        </p15:guide>
        <p15:guide id="4" orient="horz" pos="113">
          <p15:clr>
            <a:srgbClr val="A4A3A4"/>
          </p15:clr>
        </p15:guide>
        <p15:guide id="5" orient="horz" pos="3958">
          <p15:clr>
            <a:srgbClr val="A4A3A4"/>
          </p15:clr>
        </p15:guide>
        <p15:guide id="6" pos="2880">
          <p15:clr>
            <a:srgbClr val="A4A3A4"/>
          </p15:clr>
        </p15:guide>
        <p15:guide id="7" pos="288">
          <p15:clr>
            <a:srgbClr val="A4A3A4"/>
          </p15:clr>
        </p15:guide>
        <p15:guide id="8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>
          <p15:clr>
            <a:srgbClr val="A4A3A4"/>
          </p15:clr>
        </p15:guide>
        <p15:guide id="2" pos="22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8811"/>
    <a:srgbClr val="A39687"/>
    <a:srgbClr val="00467A"/>
    <a:srgbClr val="F78F20"/>
    <a:srgbClr val="F7F7ED"/>
    <a:srgbClr val="E6E6DE"/>
    <a:srgbClr val="C0B3BC"/>
    <a:srgbClr val="89CAC9"/>
    <a:srgbClr val="897182"/>
    <a:srgbClr val="469C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1428" y="60"/>
      </p:cViewPr>
      <p:guideLst>
        <p:guide orient="horz" pos="2160"/>
        <p:guide orient="horz" pos="912"/>
        <p:guide orient="horz" pos="705"/>
        <p:guide orient="horz" pos="113"/>
        <p:guide orient="horz" pos="3958"/>
        <p:guide pos="2880"/>
        <p:guide pos="288"/>
        <p:guide pos="54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-3738" y="-78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r>
              <a:rPr lang="en-US"/>
              <a:t>Walgreens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841E490E-06A2-4549-80E8-EC9FBB40518B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82C83DE5-8AAF-4768-84B7-7ACA51729B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58124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r>
              <a:rPr lang="en-US"/>
              <a:t>Walgreens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87A85C6C-FE53-4738-A118-DEB062DF4EF6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90C06DAE-0860-4B9F-81A6-4F065FD1A7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0862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Walgreens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7F6972D-F604-4967-BCB4-D4530FC382FB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F373BB1-4F61-48E3-992F-F1A46B25904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95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95B90C30-070D-4518-A21E-B9570680CC7C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EB1EA2B8-C2DE-42EC-B513-32FF2A8FF076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AAE2C74A-C569-4092-9654-B1C24014E375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12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EA3BB395-1A50-4BF7-A42A-14591D8E3019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13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2FF75E7A-B83D-4F2F-8832-C3E1558A3146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14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8ECD22BD-45E7-40FB-B8BF-B03E9B3E3A5C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15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3E91683C-1FDD-4782-852F-DE3C22DE4771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16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CD2A2C19-AAA4-4778-821B-2AA1A43E82B9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17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9509B801-7F78-4724-A52C-9A491A3776D4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18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2963" cy="348932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90" y="4421814"/>
            <a:ext cx="5147945" cy="4186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5C1A41FC-536C-4AF8-828F-704A0D4519C6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19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2963" cy="348932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90" y="4421814"/>
            <a:ext cx="5147945" cy="4186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2D339FE1-6575-4EB6-ABB7-999594B71C5A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A4E6ABC2-3FC9-4287-A1A4-CBFB6C455A56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60B87C0E-94C7-45BA-98CE-4AEB42E27B73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E983CE14-D366-4B2A-BF20-3A1D2936AC04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7D947DFB-4A58-437E-A320-C68CFBA4B1FC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4B50E3C1-823F-409C-808D-12B644B3572A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21D603D9-8402-4DAB-B65E-DB5C8BAD3068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EC68188F-9901-411F-B3B8-9982CBDD6079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815975" y="3554614"/>
            <a:ext cx="7512050" cy="10048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3200" b="1" baseline="0">
                <a:solidFill>
                  <a:srgbClr val="F28811"/>
                </a:solidFill>
              </a:defRPr>
            </a:lvl1pPr>
          </a:lstStyle>
          <a:p>
            <a:pPr lvl="0"/>
            <a:r>
              <a:rPr lang="en-US" dirty="0"/>
              <a:t>Click to Enter Title Master</a:t>
            </a:r>
          </a:p>
        </p:txBody>
      </p:sp>
      <p:sp>
        <p:nvSpPr>
          <p:cNvPr id="37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811213" y="4618240"/>
            <a:ext cx="7521575" cy="8560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 i="1" baseline="0">
                <a:solidFill>
                  <a:srgbClr val="A39687"/>
                </a:solidFill>
              </a:defRPr>
            </a:lvl1pPr>
          </a:lstStyle>
          <a:p>
            <a:pPr lvl="0"/>
            <a:r>
              <a:rPr lang="en-US" dirty="0"/>
              <a:t>Click to Enter Subtitle Master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511" y="890591"/>
            <a:ext cx="4571622" cy="1828649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>
            <a:off x="818866" y="3330054"/>
            <a:ext cx="7519916" cy="0"/>
          </a:xfrm>
          <a:prstGeom prst="line">
            <a:avLst/>
          </a:prstGeom>
          <a:ln w="38100">
            <a:solidFill>
              <a:srgbClr val="F288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834786" y="3441510"/>
            <a:ext cx="7519916" cy="0"/>
          </a:xfrm>
          <a:prstGeom prst="line">
            <a:avLst/>
          </a:prstGeom>
          <a:ln w="22225">
            <a:solidFill>
              <a:srgbClr val="A396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203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304800"/>
            <a:ext cx="7543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764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191000" y="16764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0" y="40147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1000" y="40147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4937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6764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6764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1105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6764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191000" y="16764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191000" y="40147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658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e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189" y="2514675"/>
            <a:ext cx="4571622" cy="1828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360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>
            <a:lvl1pPr>
              <a:defRPr lang="en-US" dirty="0"/>
            </a:lvl1pPr>
          </a:lstStyle>
          <a:p>
            <a:pPr lvl="0">
              <a:lnSpc>
                <a:spcPct val="85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1447800"/>
            <a:ext cx="8229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471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>
            <a:lvl1pPr>
              <a:defRPr lang="en-US" dirty="0"/>
            </a:lvl1pPr>
          </a:lstStyle>
          <a:p>
            <a:pPr lvl="0">
              <a:lnSpc>
                <a:spcPct val="85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39624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idx="10"/>
          </p:nvPr>
        </p:nvSpPr>
        <p:spPr>
          <a:xfrm>
            <a:off x="4724400" y="1447800"/>
            <a:ext cx="39624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41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>
            <a:lvl1pPr>
              <a:defRPr lang="en-US" dirty="0"/>
            </a:lvl1pPr>
          </a:lstStyle>
          <a:p>
            <a:pPr lvl="0">
              <a:lnSpc>
                <a:spcPct val="85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408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Title Only_No swoo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>
            <a:lvl1pPr>
              <a:defRPr lang="en-US" dirty="0"/>
            </a:lvl1pPr>
          </a:lstStyle>
          <a:p>
            <a:pPr lvl="0">
              <a:lnSpc>
                <a:spcPct val="85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06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94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44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76400"/>
            <a:ext cx="7772400" cy="1905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ct val="9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Video Placeholder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3733800"/>
            <a:ext cx="7772401" cy="1371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189" y="2514675"/>
            <a:ext cx="4571622" cy="1828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676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989" y="2292819"/>
            <a:ext cx="4572009" cy="3200407"/>
          </a:xfrm>
          <a:prstGeom prst="rect">
            <a:avLst/>
          </a:prstGeom>
        </p:spPr>
      </p:pic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/>
          <a:p>
            <a:pPr lvl="0">
              <a:lnSpc>
                <a:spcPct val="85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71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9" r:id="rId6"/>
    <p:sldLayoutId id="2147483666" r:id="rId7"/>
    <p:sldLayoutId id="2147483667" r:id="rId8"/>
    <p:sldLayoutId id="2147483668" r:id="rId9"/>
    <p:sldLayoutId id="2147483670" r:id="rId10"/>
    <p:sldLayoutId id="2147483671" r:id="rId11"/>
    <p:sldLayoutId id="2147483672" r:id="rId12"/>
  </p:sldLayoutIdLst>
  <p:txStyles>
    <p:titleStyle>
      <a:lvl1pPr marL="0" marR="0" indent="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2800" b="1" kern="1200" baseline="0" noProof="0" dirty="0">
          <a:solidFill>
            <a:srgbClr val="F28811"/>
          </a:solidFill>
          <a:latin typeface="Arial" pitchFamily="34" charset="0"/>
          <a:ea typeface="+mn-ea"/>
          <a:cs typeface="Calibri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600"/>
        </a:spcBef>
        <a:buClr>
          <a:srgbClr val="F28811"/>
        </a:buClr>
        <a:buSzPct val="100000"/>
        <a:buFont typeface="Arial" pitchFamily="34" charset="0"/>
        <a:buChar char="•"/>
        <a:defRPr lang="en-US" sz="2400" kern="1200" baseline="0" dirty="0" smtClean="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28650" indent="-284163" algn="l" defTabSz="914400" rtl="0" eaLnBrk="1" latinLnBrk="0" hangingPunct="1">
        <a:lnSpc>
          <a:spcPct val="90000"/>
        </a:lnSpc>
        <a:spcBef>
          <a:spcPts val="600"/>
        </a:spcBef>
        <a:buClr>
          <a:srgbClr val="F28811"/>
        </a:buClr>
        <a:buFont typeface="Arial" pitchFamily="34" charset="0"/>
        <a:buChar char="•"/>
        <a:defRPr lang="en-US" sz="2000" kern="1200" baseline="0" dirty="0" smtClean="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914400" indent="-285750" algn="l" defTabSz="914400" rtl="0" eaLnBrk="1" latinLnBrk="0" hangingPunct="1">
        <a:lnSpc>
          <a:spcPct val="85000"/>
        </a:lnSpc>
        <a:spcBef>
          <a:spcPts val="600"/>
        </a:spcBef>
        <a:buClr>
          <a:srgbClr val="F28811"/>
        </a:buClr>
        <a:buFont typeface="Arial" pitchFamily="34" charset="0"/>
        <a:buChar char="−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39825" indent="-225425" algn="l" defTabSz="914400" rtl="0" eaLnBrk="1" latinLnBrk="0" hangingPunct="1">
        <a:lnSpc>
          <a:spcPct val="85000"/>
        </a:lnSpc>
        <a:spcBef>
          <a:spcPts val="600"/>
        </a:spcBef>
        <a:buClr>
          <a:srgbClr val="F28811"/>
        </a:buClr>
        <a:buFont typeface="Wingdings" pitchFamily="2" charset="2"/>
        <a:buChar char="§"/>
        <a:defRPr sz="1800" kern="120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425575" indent="-225425" algn="l" defTabSz="914400" rtl="0" eaLnBrk="1" latinLnBrk="0" hangingPunct="1">
        <a:lnSpc>
          <a:spcPct val="85000"/>
        </a:lnSpc>
        <a:spcBef>
          <a:spcPts val="600"/>
        </a:spcBef>
        <a:buClr>
          <a:srgbClr val="F28811"/>
        </a:buClr>
        <a:buFont typeface="Courier New" pitchFamily="49" charset="0"/>
        <a:buChar char="o"/>
        <a:defRPr sz="1800" kern="120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dsonline.com/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://www.practicingsafescience.org/" TargetMode="External"/><Relationship Id="rId5" Type="http://schemas.openxmlformats.org/officeDocument/2006/relationships/hyperlink" Target="http://www.fireextinguisher.com/" TargetMode="External"/><Relationship Id="rId4" Type="http://schemas.openxmlformats.org/officeDocument/2006/relationships/hyperlink" Target="http://www.cdc.gov/niosh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sz="quarter" idx="10"/>
          </p:nvPr>
        </p:nvSpPr>
        <p:spPr>
          <a:xfrm>
            <a:off x="882025" y="3351293"/>
            <a:ext cx="7512050" cy="150240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4000" kern="10" dirty="0"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Injury &amp; Illness </a:t>
            </a:r>
          </a:p>
          <a:p>
            <a:pPr algn="ctr"/>
            <a:r>
              <a:rPr lang="en-US" sz="4000" kern="10" dirty="0"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Prevention Program </a:t>
            </a:r>
          </a:p>
          <a:p>
            <a:pPr algn="ctr"/>
            <a:r>
              <a:rPr lang="en-US" sz="4000" kern="10" dirty="0"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(IIPP)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3E43DF-270F-41A2-B2A6-CFDCA55BB80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706" y="965314"/>
            <a:ext cx="2981139" cy="65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13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altLang="en-US" sz="3200" b="1" i="1" dirty="0">
                <a:solidFill>
                  <a:srgbClr val="00006E"/>
                </a:solidFill>
                <a:latin typeface="Batang" pitchFamily="18" charset="-127"/>
              </a:rPr>
              <a:t>Internal Disaster</a:t>
            </a:r>
          </a:p>
        </p:txBody>
      </p:sp>
      <p:pic>
        <p:nvPicPr>
          <p:cNvPr id="264200" name="Picture 8" descr="fire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0" y="1752600"/>
            <a:ext cx="1133475" cy="828675"/>
          </a:xfrm>
          <a:noFill/>
        </p:spPr>
      </p:pic>
      <p:pic>
        <p:nvPicPr>
          <p:cNvPr id="264202" name="Picture 10" descr="computer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24600" y="1600200"/>
            <a:ext cx="1428750" cy="1428750"/>
          </a:xfrm>
          <a:noFill/>
        </p:spPr>
      </p:pic>
      <p:pic>
        <p:nvPicPr>
          <p:cNvPr id="264204" name="Picture 12" descr="power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7400" y="4572000"/>
            <a:ext cx="923925" cy="923925"/>
          </a:xfrm>
          <a:noFill/>
        </p:spPr>
      </p:pic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3962400" y="2802285"/>
            <a:ext cx="46482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Examples of internal disasters include:</a:t>
            </a:r>
          </a:p>
          <a:p>
            <a:pPr eaLnBrk="1" hangingPunct="1">
              <a:buFontTx/>
              <a:buChar char="•"/>
            </a:pPr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Fire </a:t>
            </a:r>
          </a:p>
          <a:p>
            <a:pPr eaLnBrk="1" hangingPunct="1">
              <a:buFontTx/>
              <a:buChar char="•"/>
            </a:pPr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Computer failure</a:t>
            </a:r>
          </a:p>
          <a:p>
            <a:pPr eaLnBrk="1" hangingPunct="1">
              <a:buFontTx/>
              <a:buChar char="•"/>
            </a:pPr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Medical emergency</a:t>
            </a:r>
          </a:p>
          <a:p>
            <a:pPr eaLnBrk="1" hangingPunct="1">
              <a:buFontTx/>
              <a:buChar char="•"/>
            </a:pPr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Power failure</a:t>
            </a:r>
          </a:p>
          <a:p>
            <a:pPr eaLnBrk="1" hangingPunct="1">
              <a:buFontTx/>
              <a:buChar char="•"/>
            </a:pPr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Phone failure</a:t>
            </a:r>
            <a:endParaRPr lang="en-US" altLang="en-US" sz="2400" dirty="0">
              <a:solidFill>
                <a:schemeClr val="tx1"/>
              </a:solidFill>
            </a:endParaRP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3352800" y="3462685"/>
            <a:ext cx="525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3600">
              <a:solidFill>
                <a:srgbClr val="CC66FF"/>
              </a:solidFill>
            </a:endParaRPr>
          </a:p>
        </p:txBody>
      </p:sp>
      <p:sp>
        <p:nvSpPr>
          <p:cNvPr id="11272" name="Rectangle 7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  <p:pic>
        <p:nvPicPr>
          <p:cNvPr id="264206" name="Picture 14" descr="ambulance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0" y="2590800"/>
            <a:ext cx="1104900" cy="828675"/>
          </a:xfrm>
          <a:noFill/>
        </p:spPr>
      </p:pic>
    </p:spTree>
    <p:extLst>
      <p:ext uri="{BB962C8B-B14F-4D97-AF65-F5344CB8AC3E}">
        <p14:creationId xmlns:p14="http://schemas.microsoft.com/office/powerpoint/2010/main" val="25807028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4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264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64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64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264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65826" y="28575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sz="3200" b="1" i="1" dirty="0">
                <a:solidFill>
                  <a:srgbClr val="00006E"/>
                </a:solidFill>
                <a:latin typeface="Batang" pitchFamily="18" charset="-127"/>
              </a:rPr>
              <a:t>External Disaster</a:t>
            </a:r>
          </a:p>
        </p:txBody>
      </p:sp>
      <p:pic>
        <p:nvPicPr>
          <p:cNvPr id="265224" name="Picture 8" descr="cival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981200"/>
            <a:ext cx="1981200" cy="1268413"/>
          </a:xfrm>
          <a:noFill/>
        </p:spPr>
      </p:pic>
      <p:pic>
        <p:nvPicPr>
          <p:cNvPr id="265226" name="Picture 10" descr="earthquak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29400" y="3276600"/>
            <a:ext cx="1524000" cy="1409700"/>
          </a:xfrm>
          <a:noFill/>
        </p:spPr>
      </p:pic>
      <p:pic>
        <p:nvPicPr>
          <p:cNvPr id="265231" name="Picture 15" descr="flood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4343400"/>
            <a:ext cx="1800225" cy="1190625"/>
          </a:xfrm>
          <a:noFill/>
        </p:spPr>
      </p:pic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3352800" y="3429000"/>
            <a:ext cx="525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3600">
              <a:solidFill>
                <a:srgbClr val="CC66FF"/>
              </a:solidFill>
            </a:endParaRP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3414711" y="1695450"/>
            <a:ext cx="4648200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Examples include: </a:t>
            </a:r>
          </a:p>
          <a:p>
            <a:pPr eaLnBrk="1" hangingPunct="1">
              <a:buFontTx/>
              <a:buChar char="•"/>
            </a:pPr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Civil disturbance</a:t>
            </a:r>
          </a:p>
          <a:p>
            <a:pPr eaLnBrk="1" hangingPunct="1">
              <a:buFontTx/>
              <a:buChar char="•"/>
            </a:pPr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Earthquake</a:t>
            </a:r>
          </a:p>
          <a:p>
            <a:pPr eaLnBrk="1" hangingPunct="1">
              <a:buFontTx/>
              <a:buChar char="•"/>
            </a:pPr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Flood</a:t>
            </a:r>
          </a:p>
          <a:p>
            <a:pPr eaLnBrk="1" hangingPunct="1">
              <a:buFontTx/>
              <a:buChar char="•"/>
            </a:pPr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Hurricane</a:t>
            </a:r>
          </a:p>
          <a:p>
            <a:pPr eaLnBrk="1" hangingPunct="1">
              <a:buFontTx/>
              <a:buChar char="•"/>
            </a:pPr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Fires</a:t>
            </a:r>
          </a:p>
          <a:p>
            <a:pPr eaLnBrk="1" hangingPunct="1"/>
            <a:endParaRPr lang="en-US" altLang="en-US" sz="4000" i="1" dirty="0">
              <a:solidFill>
                <a:srgbClr val="00006E"/>
              </a:solidFill>
              <a:latin typeface="Batang" pitchFamily="18" charset="-127"/>
            </a:endParaRPr>
          </a:p>
        </p:txBody>
      </p:sp>
      <p:sp>
        <p:nvSpPr>
          <p:cNvPr id="12296" name="Rectangle 7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  <p:pic>
        <p:nvPicPr>
          <p:cNvPr id="265232" name="Picture 16" descr="hurricane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9800" y="4953000"/>
            <a:ext cx="2286000" cy="1325563"/>
          </a:xfrm>
          <a:noFill/>
        </p:spPr>
      </p:pic>
    </p:spTree>
    <p:extLst>
      <p:ext uri="{BB962C8B-B14F-4D97-AF65-F5344CB8AC3E}">
        <p14:creationId xmlns:p14="http://schemas.microsoft.com/office/powerpoint/2010/main" val="4060537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5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5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5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5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31320" y="304800"/>
            <a:ext cx="7467600" cy="1143000"/>
          </a:xfrm>
        </p:spPr>
        <p:txBody>
          <a:bodyPr/>
          <a:lstStyle/>
          <a:p>
            <a:pPr eaLnBrk="1" hangingPunct="1"/>
            <a:r>
              <a:rPr lang="en-US" altLang="en-US" sz="3200" b="1" i="1" dirty="0">
                <a:solidFill>
                  <a:srgbClr val="000066"/>
                </a:solidFill>
                <a:latin typeface="Batang" pitchFamily="18" charset="-127"/>
              </a:rPr>
              <a:t>Equipment Hazards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95400" y="1752600"/>
            <a:ext cx="6934200" cy="3886200"/>
          </a:xfrm>
          <a:prstGeom prst="rect">
            <a:avLst/>
          </a:prstGeom>
        </p:spPr>
        <p:txBody>
          <a:bodyPr/>
          <a:lstStyle/>
          <a:p>
            <a:pPr eaLnBrk="1" hangingPunct="1"/>
            <a:endParaRPr lang="en-US" altLang="en-US" b="1" i="1" dirty="0">
              <a:solidFill>
                <a:srgbClr val="000066"/>
              </a:solidFill>
              <a:latin typeface="Batang" pitchFamily="18" charset="-127"/>
            </a:endParaRPr>
          </a:p>
          <a:p>
            <a:pPr eaLnBrk="1" hangingPunct="1"/>
            <a:endParaRPr lang="en-US" altLang="en-US" b="1" i="1" dirty="0">
              <a:solidFill>
                <a:srgbClr val="000066"/>
              </a:solidFill>
              <a:latin typeface="Batang" pitchFamily="18" charset="-127"/>
            </a:endParaRPr>
          </a:p>
          <a:p>
            <a:pPr eaLnBrk="1" hangingPunct="1"/>
            <a:r>
              <a:rPr lang="en-US" altLang="en-US" sz="3200" b="1" i="1" dirty="0">
                <a:solidFill>
                  <a:srgbClr val="000066"/>
                </a:solidFill>
                <a:latin typeface="Batang" pitchFamily="18" charset="-127"/>
              </a:rPr>
              <a:t>Employees </a:t>
            </a:r>
            <a:r>
              <a:rPr lang="en-US" altLang="en-US" sz="3200" b="1" i="1" u="sng" dirty="0">
                <a:solidFill>
                  <a:srgbClr val="000066"/>
                </a:solidFill>
                <a:latin typeface="Batang" pitchFamily="18" charset="-127"/>
              </a:rPr>
              <a:t>must </a:t>
            </a:r>
            <a:r>
              <a:rPr lang="en-US" altLang="en-US" sz="3200" b="1" i="1" dirty="0">
                <a:solidFill>
                  <a:srgbClr val="000066"/>
                </a:solidFill>
                <a:latin typeface="Batang" pitchFamily="18" charset="-127"/>
              </a:rPr>
              <a:t>do their part in notifying Facilities or Safety about real or potential problems with any equipment.</a:t>
            </a:r>
          </a:p>
          <a:p>
            <a:pPr eaLnBrk="1" hangingPunct="1"/>
            <a:endParaRPr lang="en-US" altLang="en-US" b="1" i="1" dirty="0">
              <a:solidFill>
                <a:srgbClr val="000066"/>
              </a:solidFill>
              <a:latin typeface="Batang" pitchFamily="18" charset="-127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 dirty="0">
                <a:latin typeface="Batang" pitchFamily="18" charset="-127"/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548042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>
                <a:solidFill>
                  <a:srgbClr val="000066"/>
                </a:solidFill>
                <a:latin typeface="Batang" pitchFamily="18" charset="-127"/>
              </a:rPr>
              <a:t>Equipment Monitoring</a:t>
            </a:r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1066800" y="1447800"/>
            <a:ext cx="2743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i="1">
                <a:latin typeface="Batang" pitchFamily="18" charset="-127"/>
              </a:rPr>
              <a:t>Look/Listen for…………</a:t>
            </a:r>
          </a:p>
        </p:txBody>
      </p:sp>
      <p:pic>
        <p:nvPicPr>
          <p:cNvPr id="14340" name="Picture 23" descr="plug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62200" y="1752600"/>
            <a:ext cx="5486400" cy="4800600"/>
          </a:xfrm>
          <a:noFill/>
        </p:spPr>
      </p:pic>
      <p:sp>
        <p:nvSpPr>
          <p:cNvPr id="22550" name="AutoShape 22"/>
          <p:cNvSpPr>
            <a:spLocks noChangeArrowheads="1"/>
          </p:cNvSpPr>
          <p:nvPr/>
        </p:nvSpPr>
        <p:spPr bwMode="auto">
          <a:xfrm>
            <a:off x="1981200" y="2590800"/>
            <a:ext cx="1828800" cy="2133600"/>
          </a:xfrm>
          <a:prstGeom prst="irregularSeal2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i="1">
                <a:latin typeface="Batang" pitchFamily="18" charset="-127"/>
              </a:rPr>
              <a:t>Buzzing</a:t>
            </a:r>
          </a:p>
        </p:txBody>
      </p:sp>
      <p:sp>
        <p:nvSpPr>
          <p:cNvPr id="22548" name="AutoShape 20"/>
          <p:cNvSpPr>
            <a:spLocks noChangeArrowheads="1"/>
          </p:cNvSpPr>
          <p:nvPr/>
        </p:nvSpPr>
        <p:spPr bwMode="auto">
          <a:xfrm>
            <a:off x="4572000" y="4495800"/>
            <a:ext cx="1828800" cy="2133600"/>
          </a:xfrm>
          <a:prstGeom prst="irregularSeal2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i="1">
                <a:latin typeface="Batang" pitchFamily="18" charset="-127"/>
              </a:rPr>
              <a:t>Faulty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2000" i="1">
                <a:latin typeface="Batang" pitchFamily="18" charset="-127"/>
              </a:rPr>
              <a:t>Wires</a:t>
            </a:r>
          </a:p>
        </p:txBody>
      </p:sp>
      <p:sp>
        <p:nvSpPr>
          <p:cNvPr id="22549" name="AutoShape 21"/>
          <p:cNvSpPr>
            <a:spLocks noChangeArrowheads="1"/>
          </p:cNvSpPr>
          <p:nvPr/>
        </p:nvSpPr>
        <p:spPr bwMode="auto">
          <a:xfrm>
            <a:off x="6858000" y="2133600"/>
            <a:ext cx="1828800" cy="2133600"/>
          </a:xfrm>
          <a:prstGeom prst="irregularSeal2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i="1">
                <a:latin typeface="Batang" pitchFamily="18" charset="-127"/>
              </a:rPr>
              <a:t>Tingling</a:t>
            </a:r>
          </a:p>
        </p:txBody>
      </p:sp>
      <p:sp>
        <p:nvSpPr>
          <p:cNvPr id="14344" name="Rectangle 26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65283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0" grpId="0" animBg="1"/>
      <p:bldP spid="22548" grpId="0" animBg="1"/>
      <p:bldP spid="225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467600" cy="914400"/>
          </a:xfrm>
        </p:spPr>
        <p:txBody>
          <a:bodyPr/>
          <a:lstStyle/>
          <a:p>
            <a:pPr eaLnBrk="1" hangingPunct="1"/>
            <a:r>
              <a:rPr lang="en-US" altLang="en-US" b="1" i="1" dirty="0">
                <a:solidFill>
                  <a:srgbClr val="000066"/>
                </a:solidFill>
                <a:latin typeface="Batang" pitchFamily="18" charset="-127"/>
              </a:rPr>
              <a:t>Tagging/repairing broken Laboratory equipment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2514600"/>
            <a:ext cx="7086600" cy="28194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i="1" dirty="0">
                <a:solidFill>
                  <a:srgbClr val="000066"/>
                </a:solidFill>
                <a:latin typeface="Batang" pitchFamily="18" charset="-127"/>
              </a:rPr>
              <a:t>Records will be kept on broken and/or damaged equipment, by the Facility Team.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b="1" i="1" dirty="0">
              <a:solidFill>
                <a:srgbClr val="000066"/>
              </a:solidFill>
              <a:latin typeface="Batang" pitchFamily="18" charset="-127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b="1" i="1" dirty="0">
                <a:solidFill>
                  <a:srgbClr val="000066"/>
                </a:solidFill>
                <a:latin typeface="Batang" pitchFamily="18" charset="-127"/>
              </a:rPr>
              <a:t>The Facility Team will also work with the vendor to repair equipment.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3881839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391400" cy="762000"/>
          </a:xfrm>
        </p:spPr>
        <p:txBody>
          <a:bodyPr/>
          <a:lstStyle/>
          <a:p>
            <a:pPr eaLnBrk="1" hangingPunct="1"/>
            <a:r>
              <a:rPr lang="en-US" altLang="en-US" sz="3200" b="1" i="1" dirty="0">
                <a:solidFill>
                  <a:srgbClr val="000066"/>
                </a:solidFill>
                <a:latin typeface="Batang" pitchFamily="18" charset="-127"/>
              </a:rPr>
              <a:t>Safety Hoods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0" y="1752600"/>
            <a:ext cx="4038600" cy="35814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i="1" dirty="0">
                <a:solidFill>
                  <a:srgbClr val="000066"/>
                </a:solidFill>
                <a:latin typeface="Batang" pitchFamily="18" charset="-127"/>
              </a:rPr>
              <a:t>Checked at </a:t>
            </a:r>
            <a:r>
              <a:rPr lang="en-US" altLang="en-US" b="1" i="1" dirty="0">
                <a:solidFill>
                  <a:srgbClr val="000066"/>
                </a:solidFill>
                <a:latin typeface="Batang" pitchFamily="18" charset="-127"/>
              </a:rPr>
              <a:t>least </a:t>
            </a:r>
            <a:r>
              <a:rPr lang="en-US" altLang="en-US" sz="2400" b="1" i="1" dirty="0">
                <a:solidFill>
                  <a:srgbClr val="000066"/>
                </a:solidFill>
                <a:latin typeface="Batang" pitchFamily="18" charset="-127"/>
              </a:rPr>
              <a:t>once per year by a licensed company.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i="1" dirty="0">
                <a:solidFill>
                  <a:srgbClr val="000066"/>
                </a:solidFill>
                <a:latin typeface="Batang" pitchFamily="18" charset="-127"/>
              </a:rPr>
              <a:t>The hoods will have stickers attached with inspection due dates.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400" b="1" i="1" dirty="0">
              <a:solidFill>
                <a:srgbClr val="000066"/>
              </a:solidFill>
              <a:latin typeface="Batang" pitchFamily="18" charset="-127"/>
            </a:endParaRPr>
          </a:p>
        </p:txBody>
      </p:sp>
      <p:pic>
        <p:nvPicPr>
          <p:cNvPr id="17412" name="Picture 7" descr="IMGA077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01603" y="4488976"/>
            <a:ext cx="2914650" cy="2185988"/>
          </a:xfrm>
          <a:noFill/>
        </p:spPr>
      </p:pic>
      <p:sp>
        <p:nvSpPr>
          <p:cNvPr id="17413" name="Rectangle 13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90625307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838200"/>
          </a:xfrm>
        </p:spPr>
        <p:txBody>
          <a:bodyPr/>
          <a:lstStyle/>
          <a:p>
            <a:pPr eaLnBrk="1" hangingPunct="1"/>
            <a:r>
              <a:rPr lang="en-US" altLang="en-US" sz="3200" b="1" i="1" dirty="0">
                <a:solidFill>
                  <a:srgbClr val="000066"/>
                </a:solidFill>
                <a:latin typeface="Batang" pitchFamily="18" charset="-127"/>
              </a:rPr>
              <a:t>Irvine </a:t>
            </a:r>
            <a:r>
              <a:rPr lang="en-US" altLang="en-US" sz="3200" b="1" i="1" dirty="0" err="1">
                <a:solidFill>
                  <a:srgbClr val="000066"/>
                </a:solidFill>
                <a:latin typeface="Batang" pitchFamily="18" charset="-127"/>
              </a:rPr>
              <a:t>Invitae</a:t>
            </a:r>
            <a:r>
              <a:rPr lang="en-US" altLang="en-US" sz="3200" b="1" i="1" dirty="0">
                <a:solidFill>
                  <a:srgbClr val="000066"/>
                </a:solidFill>
                <a:latin typeface="Batang" pitchFamily="18" charset="-127"/>
              </a:rPr>
              <a:t> Safety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55343" y="3289110"/>
            <a:ext cx="2702257" cy="1740090"/>
          </a:xfrm>
          <a:solidFill>
            <a:srgbClr val="FFFF99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i="1" dirty="0">
                <a:solidFill>
                  <a:srgbClr val="000066"/>
                </a:solidFill>
                <a:latin typeface="Batang" pitchFamily="18" charset="-127"/>
              </a:rPr>
              <a:t>Any incidents or accidents will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i="1" dirty="0">
                <a:solidFill>
                  <a:srgbClr val="000066"/>
                </a:solidFill>
                <a:latin typeface="Batang" pitchFamily="18" charset="-127"/>
              </a:rPr>
              <a:t>be discussed and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i="1" dirty="0">
                <a:solidFill>
                  <a:srgbClr val="000066"/>
                </a:solidFill>
                <a:latin typeface="Batang" pitchFamily="18" charset="-127"/>
              </a:rPr>
              <a:t>reviewed at the monthly safety meeting</a:t>
            </a:r>
          </a:p>
        </p:txBody>
      </p:sp>
      <p:pic>
        <p:nvPicPr>
          <p:cNvPr id="465924" name="Picture 4" descr="j0136785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81400" y="1575600"/>
            <a:ext cx="2133600" cy="3687763"/>
          </a:xfrm>
          <a:noFill/>
        </p:spPr>
      </p:pic>
      <p:sp>
        <p:nvSpPr>
          <p:cNvPr id="465926" name="Text Box 6"/>
          <p:cNvSpPr txBox="1">
            <a:spLocks noChangeArrowheads="1"/>
          </p:cNvSpPr>
          <p:nvPr/>
        </p:nvSpPr>
        <p:spPr bwMode="auto">
          <a:xfrm>
            <a:off x="5645624" y="1759993"/>
            <a:ext cx="2890922" cy="1323439"/>
          </a:xfrm>
          <a:prstGeom prst="rect">
            <a:avLst/>
          </a:prstGeom>
          <a:solidFill>
            <a:srgbClr val="99CC0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i="1" dirty="0">
                <a:latin typeface="Batang" pitchFamily="18" charset="-127"/>
              </a:rPr>
              <a:t>Safety Officer will perform monthly safety audit for each department</a:t>
            </a:r>
          </a:p>
        </p:txBody>
      </p:sp>
      <p:sp>
        <p:nvSpPr>
          <p:cNvPr id="465927" name="Rectangle 7"/>
          <p:cNvSpPr>
            <a:spLocks noChangeArrowheads="1"/>
          </p:cNvSpPr>
          <p:nvPr/>
        </p:nvSpPr>
        <p:spPr bwMode="auto">
          <a:xfrm>
            <a:off x="1447800" y="1524000"/>
            <a:ext cx="2286000" cy="1295400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100" i="1" dirty="0">
                <a:latin typeface="Batang" pitchFamily="18" charset="-127"/>
              </a:rPr>
              <a:t>Monthly Safety Meeting with all lab staff</a:t>
            </a:r>
          </a:p>
        </p:txBody>
      </p:sp>
      <p:sp>
        <p:nvSpPr>
          <p:cNvPr id="2" name="Rectangle 1"/>
          <p:cNvSpPr/>
          <p:nvPr/>
        </p:nvSpPr>
        <p:spPr>
          <a:xfrm>
            <a:off x="6066299" y="3838027"/>
            <a:ext cx="255871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Safety Team Resources:</a:t>
            </a:r>
          </a:p>
          <a:p>
            <a:r>
              <a:rPr lang="en-US" dirty="0"/>
              <a:t>Frances – Safety Officer</a:t>
            </a:r>
          </a:p>
          <a:p>
            <a:r>
              <a:rPr lang="en-US" dirty="0"/>
              <a:t>Lori</a:t>
            </a:r>
          </a:p>
          <a:p>
            <a:r>
              <a:rPr lang="en-US" dirty="0"/>
              <a:t>Bruce</a:t>
            </a:r>
          </a:p>
          <a:p>
            <a:r>
              <a:rPr lang="en-US" dirty="0"/>
              <a:t>Aria</a:t>
            </a:r>
          </a:p>
          <a:p>
            <a:r>
              <a:rPr lang="en-US" dirty="0"/>
              <a:t>Gerald</a:t>
            </a:r>
          </a:p>
        </p:txBody>
      </p:sp>
    </p:spTree>
    <p:extLst>
      <p:ext uri="{BB962C8B-B14F-4D97-AF65-F5344CB8AC3E}">
        <p14:creationId xmlns:p14="http://schemas.microsoft.com/office/powerpoint/2010/main" val="2942403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65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465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4659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465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3" grpId="0" build="p" animBg="1"/>
      <p:bldP spid="465926" grpId="0" animBg="1"/>
      <p:bldP spid="4659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915150" cy="1143000"/>
          </a:xfrm>
        </p:spPr>
        <p:txBody>
          <a:bodyPr/>
          <a:lstStyle/>
          <a:p>
            <a:pPr eaLnBrk="1" hangingPunct="1"/>
            <a:r>
              <a:rPr lang="en-US" altLang="en-US" sz="3200" b="1" i="1" dirty="0">
                <a:solidFill>
                  <a:srgbClr val="000066"/>
                </a:solidFill>
                <a:latin typeface="Batang" pitchFamily="18" charset="-127"/>
              </a:rPr>
              <a:t>Safety Inspections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676400"/>
            <a:ext cx="7162800" cy="39624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800" b="1" i="1" dirty="0">
              <a:solidFill>
                <a:srgbClr val="000066"/>
              </a:solidFill>
              <a:latin typeface="Batang" pitchFamily="18" charset="-127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b="1" i="1" dirty="0">
                <a:solidFill>
                  <a:srgbClr val="000066"/>
                </a:solidFill>
                <a:latin typeface="Batang" pitchFamily="18" charset="-127"/>
              </a:rPr>
              <a:t>Safety checks will be performed monthly and reviewed by the Quality Management team.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i="1" dirty="0">
                <a:solidFill>
                  <a:srgbClr val="000066"/>
                </a:solidFill>
                <a:latin typeface="Batang" pitchFamily="18" charset="-127"/>
              </a:rPr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i="1" dirty="0">
                <a:solidFill>
                  <a:srgbClr val="000066"/>
                </a:solidFill>
                <a:latin typeface="Batang" pitchFamily="18" charset="-127"/>
              </a:rPr>
              <a:t>Signed copies of the checks and audits will be kept on file for review.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b="1" i="1" dirty="0">
              <a:solidFill>
                <a:srgbClr val="000066"/>
              </a:solidFill>
              <a:latin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13271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7696200" cy="685800"/>
          </a:xfrm>
        </p:spPr>
        <p:txBody>
          <a:bodyPr/>
          <a:lstStyle/>
          <a:p>
            <a:pPr eaLnBrk="1" hangingPunct="1"/>
            <a:r>
              <a:rPr lang="en-US" altLang="en-US" sz="4000" b="1" i="1">
                <a:solidFill>
                  <a:srgbClr val="000066"/>
                </a:solidFill>
                <a:latin typeface="Batang" pitchFamily="18" charset="-127"/>
              </a:rPr>
              <a:t>Where to go for additional help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92275"/>
            <a:ext cx="7391400" cy="4403725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0066"/>
                </a:solidFill>
              </a:rPr>
              <a:t>Web sites:</a:t>
            </a:r>
            <a:r>
              <a:rPr lang="en-US" altLang="en-US" dirty="0"/>
              <a:t>  </a:t>
            </a:r>
          </a:p>
          <a:p>
            <a:pPr lvl="2" eaLnBrk="1" hangingPunct="1"/>
            <a:r>
              <a:rPr lang="en-US" altLang="en-US" b="1" dirty="0">
                <a:hlinkClick r:id="rId3"/>
              </a:rPr>
              <a:t>http://www.msdsonline.com</a:t>
            </a:r>
            <a:endParaRPr lang="en-US" altLang="en-US" b="1" dirty="0"/>
          </a:p>
          <a:p>
            <a:pPr lvl="2" eaLnBrk="1" hangingPunct="1"/>
            <a:r>
              <a:rPr lang="en-US" altLang="en-US" b="1" dirty="0">
                <a:hlinkClick r:id="rId4"/>
              </a:rPr>
              <a:t>http://www.cdc.gov/niosh</a:t>
            </a:r>
            <a:endParaRPr lang="en-US" altLang="en-US" b="1" dirty="0"/>
          </a:p>
          <a:p>
            <a:pPr lvl="2" eaLnBrk="1" hangingPunct="1"/>
            <a:r>
              <a:rPr lang="en-US" altLang="en-US" b="1" dirty="0">
                <a:hlinkClick r:id="rId5"/>
              </a:rPr>
              <a:t>http://www.fireextinguisher.com</a:t>
            </a:r>
            <a:endParaRPr lang="en-US" altLang="en-US" b="1" dirty="0"/>
          </a:p>
          <a:p>
            <a:pPr lvl="2" eaLnBrk="1" hangingPunct="1"/>
            <a:r>
              <a:rPr lang="en-US" altLang="en-US" b="1" dirty="0">
                <a:hlinkClick r:id="rId6"/>
              </a:rPr>
              <a:t>http://www.practicingsafescience.org/</a:t>
            </a:r>
            <a:endParaRPr lang="en-US" altLang="en-US" b="1" dirty="0"/>
          </a:p>
          <a:p>
            <a:pPr eaLnBrk="1" hangingPunct="1"/>
            <a:r>
              <a:rPr lang="en-US" altLang="en-US" b="1" dirty="0">
                <a:solidFill>
                  <a:srgbClr val="000066"/>
                </a:solidFill>
              </a:rPr>
              <a:t>Safety Officer:</a:t>
            </a:r>
            <a:r>
              <a:rPr lang="en-US" altLang="en-US" dirty="0"/>
              <a:t>  Frances McKelvey</a:t>
            </a:r>
          </a:p>
          <a:p>
            <a:pPr eaLnBrk="1" hangingPunct="1"/>
            <a:r>
              <a:rPr lang="en-US" altLang="en-US" b="1" dirty="0">
                <a:solidFill>
                  <a:srgbClr val="000066"/>
                </a:solidFill>
              </a:rPr>
              <a:t>Phone:</a:t>
            </a:r>
            <a:r>
              <a:rPr lang="en-US" altLang="en-US" dirty="0"/>
              <a:t>  760-696-2705</a:t>
            </a:r>
          </a:p>
          <a:p>
            <a:pPr eaLnBrk="1" hangingPunct="1"/>
            <a:r>
              <a:rPr lang="en-US" altLang="en-US" b="1" dirty="0">
                <a:solidFill>
                  <a:srgbClr val="000066"/>
                </a:solidFill>
              </a:rPr>
              <a:t>Email:</a:t>
            </a:r>
            <a:r>
              <a:rPr lang="en-US" altLang="en-US" dirty="0"/>
              <a:t>  frances.mckelvey@invitae.com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37A5B5-3D82-4B52-AE45-9D3A9011E639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661" y="5439548"/>
            <a:ext cx="2981139" cy="65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06225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0"/>
            <a:ext cx="8153400" cy="3847381"/>
          </a:xfrm>
        </p:spPr>
        <p:txBody>
          <a:bodyPr/>
          <a:lstStyle/>
          <a:p>
            <a:pPr eaLnBrk="1" hangingPunct="1"/>
            <a:r>
              <a:rPr lang="en-US" altLang="en-US" sz="3200" b="1" i="1" dirty="0">
                <a:solidFill>
                  <a:srgbClr val="FF0000"/>
                </a:solidFill>
                <a:latin typeface="Algerian" pitchFamily="82" charset="0"/>
              </a:rPr>
              <a:t>You  have successfully completed </a:t>
            </a:r>
            <a:br>
              <a:rPr lang="en-US" altLang="en-US" sz="3200" b="1" i="1" dirty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altLang="en-US" sz="3200" b="1" i="1" dirty="0">
                <a:solidFill>
                  <a:srgbClr val="FF0000"/>
                </a:solidFill>
                <a:latin typeface="Algerian" pitchFamily="82" charset="0"/>
              </a:rPr>
              <a:t>Irvine </a:t>
            </a:r>
            <a:r>
              <a:rPr lang="en-US" altLang="en-US" sz="3200" b="1" i="1" dirty="0" err="1">
                <a:solidFill>
                  <a:srgbClr val="FF0000"/>
                </a:solidFill>
                <a:latin typeface="Algerian" pitchFamily="82" charset="0"/>
              </a:rPr>
              <a:t>Invitae</a:t>
            </a:r>
            <a:r>
              <a:rPr lang="en-US" altLang="en-US" sz="3200" b="1" i="1" dirty="0">
                <a:solidFill>
                  <a:srgbClr val="FF0000"/>
                </a:solidFill>
                <a:latin typeface="Algerian" pitchFamily="82" charset="0"/>
              </a:rPr>
              <a:t> IIPP  Refresher Training</a:t>
            </a:r>
          </a:p>
        </p:txBody>
      </p:sp>
      <p:pic>
        <p:nvPicPr>
          <p:cNvPr id="21507" name="Picture 4" descr="th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442" y="560716"/>
            <a:ext cx="6096000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002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injury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1600" y="832513"/>
            <a:ext cx="7417558" cy="5145205"/>
          </a:xfrm>
          <a:prstGeom prst="rect">
            <a:avLst/>
          </a:prstGeom>
          <a:noFill/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61999" y="1066800"/>
            <a:ext cx="7999863" cy="4747146"/>
          </a:xfrm>
        </p:spPr>
        <p:txBody>
          <a:bodyPr/>
          <a:lstStyle/>
          <a:p>
            <a:pPr eaLnBrk="1" hangingPunct="1"/>
            <a:r>
              <a:rPr lang="en-US" altLang="en-US" sz="8000" b="1" i="1" dirty="0">
                <a:solidFill>
                  <a:srgbClr val="0000CD"/>
                </a:solidFill>
              </a:rPr>
              <a:t>Injury</a:t>
            </a:r>
            <a:br>
              <a:rPr lang="en-US" altLang="en-US" sz="8000" b="1" i="1" dirty="0">
                <a:solidFill>
                  <a:srgbClr val="0000CD"/>
                </a:solidFill>
              </a:rPr>
            </a:br>
            <a:r>
              <a:rPr lang="en-US" altLang="en-US" sz="8000" b="1" i="1" dirty="0">
                <a:solidFill>
                  <a:srgbClr val="0000CD"/>
                </a:solidFill>
              </a:rPr>
              <a:t>and</a:t>
            </a:r>
            <a:br>
              <a:rPr lang="en-US" altLang="en-US" sz="8000" b="1" i="1" dirty="0">
                <a:solidFill>
                  <a:srgbClr val="0000CD"/>
                </a:solidFill>
              </a:rPr>
            </a:br>
            <a:r>
              <a:rPr lang="en-US" altLang="en-US" sz="8000" b="1" i="1" dirty="0">
                <a:solidFill>
                  <a:srgbClr val="0000CD"/>
                </a:solidFill>
              </a:rPr>
              <a:t>Illness</a:t>
            </a:r>
          </a:p>
        </p:txBody>
      </p:sp>
    </p:spTree>
    <p:extLst>
      <p:ext uri="{BB962C8B-B14F-4D97-AF65-F5344CB8AC3E}">
        <p14:creationId xmlns:p14="http://schemas.microsoft.com/office/powerpoint/2010/main" val="1085813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381000"/>
            <a:ext cx="7543800" cy="762000"/>
          </a:xfrm>
        </p:spPr>
        <p:txBody>
          <a:bodyPr/>
          <a:lstStyle/>
          <a:p>
            <a:pPr eaLnBrk="1" hangingPunct="1"/>
            <a:r>
              <a:rPr lang="en-US" altLang="en-US" sz="4800" b="1" i="1">
                <a:solidFill>
                  <a:srgbClr val="00006E"/>
                </a:solidFill>
                <a:latin typeface="Batang" pitchFamily="18" charset="-127"/>
              </a:rPr>
              <a:t>Not allowed in the lab</a:t>
            </a:r>
          </a:p>
        </p:txBody>
      </p:sp>
      <p:pic>
        <p:nvPicPr>
          <p:cNvPr id="4099" name="Picture 40" descr="drinki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0" y="1219200"/>
            <a:ext cx="1676400" cy="1431925"/>
          </a:xfrm>
          <a:noFill/>
        </p:spPr>
      </p:pic>
      <p:pic>
        <p:nvPicPr>
          <p:cNvPr id="4100" name="Picture 37" descr="eating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1524000"/>
            <a:ext cx="1162050" cy="1600200"/>
          </a:xfrm>
          <a:noFill/>
        </p:spPr>
      </p:pic>
      <p:pic>
        <p:nvPicPr>
          <p:cNvPr id="4101" name="Picture 45" descr="eyecontacts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48400" y="4495800"/>
            <a:ext cx="1981200" cy="1309688"/>
          </a:xfrm>
          <a:noFill/>
        </p:spPr>
      </p:pic>
      <p:sp>
        <p:nvSpPr>
          <p:cNvPr id="4102" name="Line 24"/>
          <p:cNvSpPr>
            <a:spLocks noChangeShapeType="1"/>
          </p:cNvSpPr>
          <p:nvPr/>
        </p:nvSpPr>
        <p:spPr bwMode="auto">
          <a:xfrm flipV="1">
            <a:off x="3810000" y="3276600"/>
            <a:ext cx="457200" cy="83820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26"/>
          <p:cNvSpPr>
            <a:spLocks noChangeShapeType="1"/>
          </p:cNvSpPr>
          <p:nvPr/>
        </p:nvSpPr>
        <p:spPr bwMode="auto">
          <a:xfrm flipH="1" flipV="1">
            <a:off x="4267200" y="3276600"/>
            <a:ext cx="2362200" cy="121920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27"/>
          <p:cNvSpPr>
            <a:spLocks noChangeShapeType="1"/>
          </p:cNvSpPr>
          <p:nvPr/>
        </p:nvSpPr>
        <p:spPr bwMode="auto">
          <a:xfrm>
            <a:off x="2895600" y="2971800"/>
            <a:ext cx="1371600" cy="30480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28"/>
          <p:cNvSpPr>
            <a:spLocks noChangeShapeType="1"/>
          </p:cNvSpPr>
          <p:nvPr/>
        </p:nvSpPr>
        <p:spPr bwMode="auto">
          <a:xfrm flipV="1">
            <a:off x="4267200" y="2362200"/>
            <a:ext cx="1447800" cy="91440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Rectangle 32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 dirty="0">
                <a:latin typeface="Batang" pitchFamily="18" charset="-127"/>
              </a:rPr>
              <a:t>Injury and Illness</a:t>
            </a:r>
          </a:p>
        </p:txBody>
      </p:sp>
      <p:sp>
        <p:nvSpPr>
          <p:cNvPr id="4107" name="Rectangle 33"/>
          <p:cNvSpPr>
            <a:spLocks noChangeArrowheads="1"/>
          </p:cNvSpPr>
          <p:nvPr/>
        </p:nvSpPr>
        <p:spPr bwMode="auto">
          <a:xfrm>
            <a:off x="1828800" y="3124200"/>
            <a:ext cx="1089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Eating</a:t>
            </a:r>
          </a:p>
        </p:txBody>
      </p:sp>
      <p:sp>
        <p:nvSpPr>
          <p:cNvPr id="4108" name="Rectangle 34"/>
          <p:cNvSpPr>
            <a:spLocks noChangeArrowheads="1"/>
          </p:cNvSpPr>
          <p:nvPr/>
        </p:nvSpPr>
        <p:spPr bwMode="auto">
          <a:xfrm>
            <a:off x="2514600" y="57150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Applying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Makeup</a:t>
            </a:r>
          </a:p>
        </p:txBody>
      </p:sp>
      <p:sp>
        <p:nvSpPr>
          <p:cNvPr id="4109" name="Rectangle 42"/>
          <p:cNvSpPr>
            <a:spLocks noChangeArrowheads="1"/>
          </p:cNvSpPr>
          <p:nvPr/>
        </p:nvSpPr>
        <p:spPr bwMode="auto">
          <a:xfrm>
            <a:off x="5715000" y="2667000"/>
            <a:ext cx="1711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DRINKING</a:t>
            </a:r>
          </a:p>
        </p:txBody>
      </p:sp>
      <p:sp>
        <p:nvSpPr>
          <p:cNvPr id="4110" name="Rectangle 44"/>
          <p:cNvSpPr>
            <a:spLocks noChangeArrowheads="1"/>
          </p:cNvSpPr>
          <p:nvPr/>
        </p:nvSpPr>
        <p:spPr bwMode="auto">
          <a:xfrm>
            <a:off x="5791200" y="5791200"/>
            <a:ext cx="2809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Inserting Contacts</a:t>
            </a:r>
          </a:p>
        </p:txBody>
      </p:sp>
      <p:pic>
        <p:nvPicPr>
          <p:cNvPr id="4111" name="Picture 48" descr="makeup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38400" y="3810000"/>
            <a:ext cx="1239838" cy="1866900"/>
          </a:xfrm>
          <a:noFill/>
        </p:spPr>
      </p:pic>
    </p:spTree>
    <p:extLst>
      <p:ext uri="{BB962C8B-B14F-4D97-AF65-F5344CB8AC3E}">
        <p14:creationId xmlns:p14="http://schemas.microsoft.com/office/powerpoint/2010/main" val="395827339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i="1">
                <a:solidFill>
                  <a:srgbClr val="00006E"/>
                </a:solidFill>
                <a:latin typeface="Batang" pitchFamily="18" charset="-127"/>
              </a:rPr>
              <a:t>Lab Footwear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43000" y="1676400"/>
            <a:ext cx="7086600" cy="23622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en-US"/>
              <a:t>While working in the lab, only </a:t>
            </a:r>
            <a:r>
              <a:rPr lang="en-US" altLang="en-US" u="sng"/>
              <a:t>closed-toed</a:t>
            </a:r>
            <a:r>
              <a:rPr lang="en-US" altLang="en-US"/>
              <a:t>, </a:t>
            </a:r>
            <a:r>
              <a:rPr lang="en-US" altLang="en-US" u="sng"/>
              <a:t>flat shoes</a:t>
            </a:r>
            <a:r>
              <a:rPr lang="en-US" altLang="en-US"/>
              <a:t> must be worn at all times (i.e. no high-heeled shoes or sandals)</a:t>
            </a:r>
          </a:p>
        </p:txBody>
      </p:sp>
      <p:pic>
        <p:nvPicPr>
          <p:cNvPr id="5124" name="Picture 5" descr="sanda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953000"/>
            <a:ext cx="15970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AutoShape 6"/>
          <p:cNvSpPr>
            <a:spLocks noChangeArrowheads="1"/>
          </p:cNvSpPr>
          <p:nvPr/>
        </p:nvSpPr>
        <p:spPr bwMode="auto">
          <a:xfrm>
            <a:off x="2971800" y="5181600"/>
            <a:ext cx="1447800" cy="1066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9019"/>
            </a:srgbClr>
          </a:solidFill>
          <a:ln w="381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5126" name="Picture 8" descr="high%20heel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71"/>
          <a:stretch>
            <a:fillRect/>
          </a:stretch>
        </p:blipFill>
        <p:spPr bwMode="auto">
          <a:xfrm>
            <a:off x="5029200" y="5181600"/>
            <a:ext cx="152400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AutoShape 9"/>
          <p:cNvSpPr>
            <a:spLocks noChangeArrowheads="1"/>
          </p:cNvSpPr>
          <p:nvPr/>
        </p:nvSpPr>
        <p:spPr bwMode="auto">
          <a:xfrm>
            <a:off x="5029200" y="5257800"/>
            <a:ext cx="1752600" cy="1371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43921"/>
            </a:srgbClr>
          </a:solidFill>
          <a:ln w="381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5128" name="Picture 13" descr="Product 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 b="26666"/>
          <a:stretch>
            <a:fillRect/>
          </a:stretch>
        </p:blipFill>
        <p:spPr bwMode="auto">
          <a:xfrm>
            <a:off x="5905500" y="3111305"/>
            <a:ext cx="22860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15" descr="Dr. Martens Mens Scanner 3 Eye Composite Safety Toe Work Shoes #7A69AFK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384550"/>
            <a:ext cx="1981200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AutoShape 16"/>
          <p:cNvSpPr>
            <a:spLocks noChangeArrowheads="1"/>
          </p:cNvSpPr>
          <p:nvPr/>
        </p:nvSpPr>
        <p:spPr bwMode="auto">
          <a:xfrm>
            <a:off x="1524000" y="3848100"/>
            <a:ext cx="609600" cy="533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38100" cmpd="dbl" algn="ctr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AutoShape 17"/>
          <p:cNvSpPr>
            <a:spLocks noChangeArrowheads="1"/>
          </p:cNvSpPr>
          <p:nvPr/>
        </p:nvSpPr>
        <p:spPr bwMode="auto">
          <a:xfrm>
            <a:off x="7696200" y="3657600"/>
            <a:ext cx="609600" cy="533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38100" cmpd="dbl" algn="ctr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Rectangle 32">
            <a:extLst>
              <a:ext uri="{FF2B5EF4-FFF2-40B4-BE49-F238E27FC236}">
                <a16:creationId xmlns:a16="http://schemas.microsoft.com/office/drawing/2014/main" id="{B824B9B0-3516-4078-A834-A560F949184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 dirty="0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3083630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775450" cy="1143000"/>
          </a:xfrm>
        </p:spPr>
        <p:txBody>
          <a:bodyPr/>
          <a:lstStyle/>
          <a:p>
            <a:pPr eaLnBrk="1" hangingPunct="1"/>
            <a:r>
              <a:rPr lang="en-US" altLang="en-US" b="1" i="1">
                <a:solidFill>
                  <a:srgbClr val="00006E"/>
                </a:solidFill>
                <a:latin typeface="Batang" pitchFamily="18" charset="-127"/>
              </a:rPr>
              <a:t>TRASH CANS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90800" y="1676400"/>
            <a:ext cx="4038600" cy="4525963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rgbClr val="FF0000"/>
                </a:solidFill>
              </a:rPr>
              <a:t>Red</a:t>
            </a:r>
          </a:p>
          <a:p>
            <a:pPr lvl="1" eaLnBrk="1" hangingPunct="1"/>
            <a:r>
              <a:rPr lang="en-US" altLang="en-US" sz="2400" dirty="0">
                <a:solidFill>
                  <a:srgbClr val="FF0000"/>
                </a:solidFill>
              </a:rPr>
              <a:t>Biohazard Waste (SHARPS)</a:t>
            </a:r>
          </a:p>
          <a:p>
            <a:pPr eaLnBrk="1" hangingPunct="1"/>
            <a:r>
              <a:rPr lang="en-US" altLang="en-US" sz="2800" dirty="0"/>
              <a:t>Regular</a:t>
            </a:r>
          </a:p>
          <a:p>
            <a:pPr lvl="1" eaLnBrk="1" hangingPunct="1"/>
            <a:r>
              <a:rPr lang="en-US" altLang="en-US" sz="2400" dirty="0"/>
              <a:t>All others</a:t>
            </a:r>
          </a:p>
          <a:p>
            <a:pPr eaLnBrk="1" hangingPunct="1"/>
            <a:r>
              <a:rPr lang="en-US" altLang="en-US" sz="2800" dirty="0">
                <a:solidFill>
                  <a:srgbClr val="6666FF"/>
                </a:solidFill>
              </a:rPr>
              <a:t>Blue</a:t>
            </a:r>
          </a:p>
          <a:p>
            <a:pPr lvl="1" eaLnBrk="1" hangingPunct="1"/>
            <a:r>
              <a:rPr lang="en-US" altLang="en-US" sz="2400" dirty="0">
                <a:solidFill>
                  <a:srgbClr val="6666FF"/>
                </a:solidFill>
              </a:rPr>
              <a:t>Recycle</a:t>
            </a:r>
          </a:p>
          <a:p>
            <a:r>
              <a:rPr lang="en-US" altLang="en-US" sz="2800" dirty="0">
                <a:solidFill>
                  <a:schemeClr val="bg1">
                    <a:lumMod val="65000"/>
                  </a:schemeClr>
                </a:solidFill>
              </a:rPr>
              <a:t>Grey</a:t>
            </a:r>
          </a:p>
          <a:p>
            <a:pPr lvl="1" eaLnBrk="1" hangingPunct="1"/>
            <a:r>
              <a:rPr lang="en-US" altLang="en-US" sz="2400" dirty="0">
                <a:solidFill>
                  <a:schemeClr val="bg1">
                    <a:lumMod val="65000"/>
                  </a:schemeClr>
                </a:solidFill>
              </a:rPr>
              <a:t>Hazardous Waste (Chemical)</a:t>
            </a:r>
          </a:p>
        </p:txBody>
      </p:sp>
      <p:pic>
        <p:nvPicPr>
          <p:cNvPr id="6148" name="Picture 4" descr="j0250897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1828800"/>
            <a:ext cx="2454275" cy="3352800"/>
          </a:xfrm>
          <a:noFill/>
        </p:spPr>
      </p:pic>
      <p:sp>
        <p:nvSpPr>
          <p:cNvPr id="6149" name="Rectangle 6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191635094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/>
          <p:cNvSpPr txBox="1">
            <a:spLocks noChangeArrowheads="1"/>
          </p:cNvSpPr>
          <p:nvPr/>
        </p:nvSpPr>
        <p:spPr bwMode="auto">
          <a:xfrm>
            <a:off x="1066800" y="1447800"/>
            <a:ext cx="6934200" cy="2586038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 i="1" dirty="0">
                <a:latin typeface="Batang" pitchFamily="18" charset="-127"/>
              </a:rPr>
              <a:t>First aid kits are located throughout the building for all employees to use.  All first aid kits are checked and restocked on a regular basis.</a:t>
            </a:r>
          </a:p>
        </p:txBody>
      </p:sp>
      <p:pic>
        <p:nvPicPr>
          <p:cNvPr id="7171" name="Picture 13" descr="IMGA077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4600" y="4343400"/>
            <a:ext cx="1581150" cy="2163763"/>
          </a:xfrm>
          <a:prstGeom prst="rect">
            <a:avLst/>
          </a:prstGeom>
          <a:noFill/>
          <a:ln w="31750">
            <a:solidFill>
              <a:srgbClr val="000078"/>
            </a:solidFill>
            <a:miter lim="800000"/>
            <a:headEnd/>
            <a:tailEnd/>
          </a:ln>
        </p:spPr>
      </p:pic>
      <p:pic>
        <p:nvPicPr>
          <p:cNvPr id="7172" name="Picture 17" descr="IMGA0773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1600" y="4114800"/>
            <a:ext cx="2667000" cy="2000250"/>
          </a:xfrm>
          <a:noFill/>
          <a:ln w="31750">
            <a:solidFill>
              <a:srgbClr val="000066"/>
            </a:solidFill>
            <a:miter lim="800000"/>
            <a:headEnd/>
            <a:tailEnd/>
          </a:ln>
        </p:spPr>
      </p:pic>
      <p:sp>
        <p:nvSpPr>
          <p:cNvPr id="7173" name="Rectangle 20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845300" cy="800669"/>
          </a:xfrm>
          <a:noFill/>
        </p:spPr>
        <p:txBody>
          <a:bodyPr/>
          <a:lstStyle/>
          <a:p>
            <a:pPr eaLnBrk="1" hangingPunct="1"/>
            <a:r>
              <a:rPr lang="en-US" altLang="en-US" sz="4000" b="1" i="1" dirty="0">
                <a:solidFill>
                  <a:srgbClr val="000066"/>
                </a:solidFill>
                <a:latin typeface="Batang" pitchFamily="18" charset="-127"/>
              </a:rPr>
              <a:t>First Aid Kits</a:t>
            </a:r>
          </a:p>
        </p:txBody>
      </p:sp>
      <p:sp>
        <p:nvSpPr>
          <p:cNvPr id="7174" name="Rectangle 21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3367215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915150" cy="1143000"/>
          </a:xfrm>
        </p:spPr>
        <p:txBody>
          <a:bodyPr/>
          <a:lstStyle/>
          <a:p>
            <a:pPr eaLnBrk="1" hangingPunct="1"/>
            <a:r>
              <a:rPr lang="en-US" altLang="en-US" sz="3600" b="1" i="1">
                <a:solidFill>
                  <a:srgbClr val="00006E"/>
                </a:solidFill>
                <a:latin typeface="Batang" pitchFamily="18" charset="-127"/>
              </a:rPr>
              <a:t>Red Biohazard Waste Containers</a:t>
            </a:r>
          </a:p>
        </p:txBody>
      </p:sp>
      <p:pic>
        <p:nvPicPr>
          <p:cNvPr id="8195" name="Picture 6" descr="Biohazard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446" b="45358"/>
          <a:stretch>
            <a:fillRect/>
          </a:stretch>
        </p:blipFill>
        <p:spPr>
          <a:xfrm>
            <a:off x="1676400" y="2743200"/>
            <a:ext cx="1784350" cy="2590800"/>
          </a:xfrm>
          <a:prstGeom prst="rect">
            <a:avLst/>
          </a:prstGeom>
          <a:noFill/>
          <a:ln w="38100">
            <a:solidFill>
              <a:srgbClr val="6666FF"/>
            </a:solidFill>
            <a:miter lim="800000"/>
            <a:headEnd/>
            <a:tailEnd/>
          </a:ln>
        </p:spPr>
      </p:pic>
      <p:sp>
        <p:nvSpPr>
          <p:cNvPr id="8196" name="Text Box 9"/>
          <p:cNvSpPr txBox="1">
            <a:spLocks noChangeArrowheads="1"/>
          </p:cNvSpPr>
          <p:nvPr/>
        </p:nvSpPr>
        <p:spPr bwMode="auto">
          <a:xfrm>
            <a:off x="3657600" y="2362200"/>
            <a:ext cx="5334000" cy="375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  <a:latin typeface="Batang" pitchFamily="18" charset="-127"/>
              </a:rPr>
              <a:t>Located throughout the lab.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  <a:latin typeface="Batang" pitchFamily="18" charset="-127"/>
              </a:rPr>
              <a:t>Keep covered except when in use.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  <a:latin typeface="Batang" pitchFamily="18" charset="-127"/>
              </a:rPr>
              <a:t>TCI will dispose of this waste, once a week.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  <a:latin typeface="Batang" pitchFamily="18" charset="-127"/>
              </a:rPr>
              <a:t>Do not put sharps in these bags.</a:t>
            </a:r>
          </a:p>
        </p:txBody>
      </p:sp>
      <p:sp>
        <p:nvSpPr>
          <p:cNvPr id="8197" name="Rectangle 10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2837217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>
                <a:solidFill>
                  <a:srgbClr val="FF0000"/>
                </a:solidFill>
                <a:latin typeface="Batang" pitchFamily="18" charset="-127"/>
              </a:rPr>
              <a:t>SHARPS</a:t>
            </a:r>
            <a:r>
              <a:rPr lang="en-US" altLang="en-US">
                <a:latin typeface="Batang" pitchFamily="18" charset="-127"/>
              </a:rPr>
              <a:t> </a:t>
            </a:r>
            <a:r>
              <a:rPr lang="en-US" altLang="en-US" b="1" i="1">
                <a:solidFill>
                  <a:srgbClr val="00006E"/>
                </a:solidFill>
                <a:latin typeface="Batang" pitchFamily="18" charset="-127"/>
              </a:rPr>
              <a:t>Containers</a:t>
            </a: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4495800" y="1981200"/>
            <a:ext cx="4419600" cy="436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i="1">
                <a:solidFill>
                  <a:srgbClr val="00006E"/>
                </a:solidFill>
              </a:rPr>
              <a:t>These</a:t>
            </a:r>
            <a:r>
              <a:rPr lang="en-US" altLang="en-US" sz="2800">
                <a:solidFill>
                  <a:schemeClr val="tx1"/>
                </a:solidFill>
              </a:rPr>
              <a:t> </a:t>
            </a:r>
            <a:r>
              <a:rPr lang="en-US" altLang="en-US" sz="2800">
                <a:solidFill>
                  <a:srgbClr val="FF0000"/>
                </a:solidFill>
              </a:rPr>
              <a:t>RED </a:t>
            </a:r>
            <a:r>
              <a:rPr lang="en-US" altLang="en-US" sz="2800" i="1">
                <a:solidFill>
                  <a:srgbClr val="00006E"/>
                </a:solidFill>
              </a:rPr>
              <a:t>containers are located throughout the lab.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</a:rPr>
              <a:t>Fill only ¾ full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</a:rPr>
              <a:t>Tape Shut &amp; Date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</a:rPr>
              <a:t>TCI will pick up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</a:rPr>
              <a:t>Never re-enter once the container is sealed.</a:t>
            </a:r>
          </a:p>
        </p:txBody>
      </p:sp>
      <p:pic>
        <p:nvPicPr>
          <p:cNvPr id="9220" name="Picture 7" descr="IMGA078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2895600"/>
            <a:ext cx="2971800" cy="2228850"/>
          </a:xfrm>
          <a:prstGeom prst="rect">
            <a:avLst/>
          </a:prstGeom>
          <a:noFill/>
        </p:spPr>
      </p:pic>
      <p:sp>
        <p:nvSpPr>
          <p:cNvPr id="9221" name="Rectangle 10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4263416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hazardsign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lum bright="3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990600"/>
            <a:ext cx="6858000" cy="4876800"/>
          </a:xfrm>
          <a:prstGeom prst="rect">
            <a:avLst/>
          </a:prstGeom>
          <a:noFill/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838200"/>
            <a:ext cx="8382000" cy="5029200"/>
          </a:xfrm>
        </p:spPr>
        <p:txBody>
          <a:bodyPr/>
          <a:lstStyle/>
          <a:p>
            <a:pPr eaLnBrk="1" hangingPunct="1"/>
            <a:r>
              <a:rPr lang="en-US" altLang="en-US" sz="6000" b="1" i="1" dirty="0">
                <a:solidFill>
                  <a:srgbClr val="0000CD"/>
                </a:solidFill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7479250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theme1.xml><?xml version="1.0" encoding="utf-8"?>
<a:theme xmlns:a="http://schemas.openxmlformats.org/drawingml/2006/main" name="CombiMatrix - New Brand">
  <a:themeElements>
    <a:clrScheme name="Custom 3">
      <a:dk1>
        <a:srgbClr val="292C2F"/>
      </a:dk1>
      <a:lt1>
        <a:srgbClr val="FFFFFF"/>
      </a:lt1>
      <a:dk2>
        <a:srgbClr val="8E969E"/>
      </a:dk2>
      <a:lt2>
        <a:srgbClr val="E8EAEC"/>
      </a:lt2>
      <a:accent1>
        <a:srgbClr val="E3173E"/>
      </a:accent1>
      <a:accent2>
        <a:srgbClr val="DE6F00"/>
      </a:accent2>
      <a:accent3>
        <a:srgbClr val="FCC80D"/>
      </a:accent3>
      <a:accent4>
        <a:srgbClr val="8CC63F"/>
      </a:accent4>
      <a:accent5>
        <a:srgbClr val="56A1D5"/>
      </a:accent5>
      <a:accent6>
        <a:srgbClr val="005DA2"/>
      </a:accent6>
      <a:hlink>
        <a:srgbClr val="56A1D5"/>
      </a:hlink>
      <a:folHlink>
        <a:srgbClr val="005DA2"/>
      </a:folHlink>
    </a:clrScheme>
    <a:fontScheme name="Myriad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477</Words>
  <Application>Microsoft Office PowerPoint</Application>
  <PresentationFormat>On-screen Show (4:3)</PresentationFormat>
  <Paragraphs>126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Batang</vt:lpstr>
      <vt:lpstr>Algerian</vt:lpstr>
      <vt:lpstr>Arial</vt:lpstr>
      <vt:lpstr>Calibri</vt:lpstr>
      <vt:lpstr>Courier New</vt:lpstr>
      <vt:lpstr>Myriad Pro</vt:lpstr>
      <vt:lpstr>Times New Roman</vt:lpstr>
      <vt:lpstr>Wingdings</vt:lpstr>
      <vt:lpstr>CombiMatrix - New Brand</vt:lpstr>
      <vt:lpstr>PowerPoint Presentation</vt:lpstr>
      <vt:lpstr>Injury and Illness</vt:lpstr>
      <vt:lpstr>Not allowed in the lab</vt:lpstr>
      <vt:lpstr>Lab Footwear</vt:lpstr>
      <vt:lpstr>TRASH CANS</vt:lpstr>
      <vt:lpstr>First Aid Kits</vt:lpstr>
      <vt:lpstr>Red Biohazard Waste Containers</vt:lpstr>
      <vt:lpstr>SHARPS Containers</vt:lpstr>
      <vt:lpstr>Hazard Communication</vt:lpstr>
      <vt:lpstr>Internal Disaster</vt:lpstr>
      <vt:lpstr>External Disaster</vt:lpstr>
      <vt:lpstr>Equipment Hazards</vt:lpstr>
      <vt:lpstr>Equipment Monitoring</vt:lpstr>
      <vt:lpstr>Tagging/repairing broken Laboratory equipment</vt:lpstr>
      <vt:lpstr>Safety Hoods</vt:lpstr>
      <vt:lpstr>Irvine Invitae Safety</vt:lpstr>
      <vt:lpstr>Safety Inspections</vt:lpstr>
      <vt:lpstr>Where to go for additional help</vt:lpstr>
      <vt:lpstr>You  have successfully completed  Irvine Invitae IIPP  Refresher Training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Marina Sun</dc:creator>
  <cp:lastModifiedBy>Frances McKelvey</cp:lastModifiedBy>
  <cp:revision>32</cp:revision>
  <cp:lastPrinted>2017-11-06T23:31:32Z</cp:lastPrinted>
  <dcterms:created xsi:type="dcterms:W3CDTF">2013-10-29T19:34:11Z</dcterms:created>
  <dcterms:modified xsi:type="dcterms:W3CDTF">2018-11-14T19:43:31Z</dcterms:modified>
</cp:coreProperties>
</file>