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 McKelvey" initials="FM" lastIdx="1" clrIdx="0">
    <p:extLst>
      <p:ext uri="{19B8F6BF-5375-455C-9EA6-DF929625EA0E}">
        <p15:presenceInfo xmlns:p15="http://schemas.microsoft.com/office/powerpoint/2012/main" userId="S-1-5-21-309805364-1218180788-3750885977-444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ne.cook@invitae.com" TargetMode="External"/><Relationship Id="rId2" Type="http://schemas.openxmlformats.org/officeDocument/2006/relationships/hyperlink" Target="mailto:frances.mckelvey@invitae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60824-FF0F-4417-98D5-FB544EB1E0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Irvine </a:t>
            </a:r>
            <a:r>
              <a:rPr lang="en-US" dirty="0" err="1"/>
              <a:t>Invitae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Site-specific </a:t>
            </a:r>
            <a:br>
              <a:rPr lang="en-US" dirty="0"/>
            </a:br>
            <a:r>
              <a:rPr lang="en-US" dirty="0"/>
              <a:t>EHS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E0B0B-09E5-4BA1-8CD0-3FD6A341DD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631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D159-9CDB-41DA-853E-A4E0F83F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54808-6708-41B5-9BC8-FDF63147D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93040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If you have any questions, please contact:</a:t>
            </a:r>
          </a:p>
          <a:p>
            <a:endParaRPr lang="en-US" sz="2800" dirty="0"/>
          </a:p>
          <a:p>
            <a:pPr lvl="1"/>
            <a:r>
              <a:rPr lang="en-US" sz="2800" dirty="0"/>
              <a:t>Lori </a:t>
            </a:r>
            <a:r>
              <a:rPr lang="en-US" sz="2800" dirty="0" err="1"/>
              <a:t>Drugan</a:t>
            </a:r>
            <a:r>
              <a:rPr lang="en-US" sz="2800" dirty="0"/>
              <a:t>   818-521-2149</a:t>
            </a:r>
          </a:p>
          <a:p>
            <a:pPr lvl="1"/>
            <a:r>
              <a:rPr lang="en-US" sz="2800" dirty="0"/>
              <a:t>Frances McKelvey   760-696-2705</a:t>
            </a:r>
          </a:p>
          <a:p>
            <a:pPr lvl="1"/>
            <a:r>
              <a:rPr lang="en-US" sz="2800" dirty="0"/>
              <a:t>Paul </a:t>
            </a:r>
            <a:r>
              <a:rPr lang="en-US" sz="2800" dirty="0" err="1"/>
              <a:t>Interieri</a:t>
            </a:r>
            <a:r>
              <a:rPr lang="en-US" sz="2800" dirty="0"/>
              <a:t>   650-213-2045</a:t>
            </a:r>
          </a:p>
        </p:txBody>
      </p:sp>
    </p:spTree>
    <p:extLst>
      <p:ext uri="{BB962C8B-B14F-4D97-AF65-F5344CB8AC3E}">
        <p14:creationId xmlns:p14="http://schemas.microsoft.com/office/powerpoint/2010/main" val="104193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0F5EC-5839-4E23-ACA7-9CFD408D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4FA336E4-967B-44B9-9296-D4149CD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7208" y="1612168"/>
            <a:ext cx="5246466" cy="3633663"/>
          </a:xfrm>
        </p:spPr>
      </p:pic>
    </p:spTree>
    <p:extLst>
      <p:ext uri="{BB962C8B-B14F-4D97-AF65-F5344CB8AC3E}">
        <p14:creationId xmlns:p14="http://schemas.microsoft.com/office/powerpoint/2010/main" val="78893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77315-6416-4F32-97D0-C9F15D16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42109"/>
          </a:xfrm>
        </p:spPr>
        <p:txBody>
          <a:bodyPr/>
          <a:lstStyle/>
          <a:p>
            <a:r>
              <a:rPr lang="en-US" dirty="0"/>
              <a:t> Irvine EHS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F76E9-2C67-495C-B6B4-BE4BE6335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772663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This training is an addendum to </a:t>
            </a:r>
            <a:r>
              <a:rPr lang="en-US" sz="2800" dirty="0" err="1"/>
              <a:t>Invitae’s</a:t>
            </a:r>
            <a:r>
              <a:rPr lang="en-US" sz="2800" dirty="0"/>
              <a:t> All-Company EH&amp;S Training Program.</a:t>
            </a:r>
          </a:p>
          <a:p>
            <a:endParaRPr lang="en-US" sz="900" dirty="0"/>
          </a:p>
          <a:p>
            <a:r>
              <a:rPr lang="en-US" sz="2800" dirty="0"/>
              <a:t>The purpose of this presentation is to provide Irvine-specific safety information including:</a:t>
            </a:r>
          </a:p>
          <a:p>
            <a:pPr lvl="1"/>
            <a:r>
              <a:rPr lang="en-US" sz="2800" dirty="0"/>
              <a:t>Evacuation maps</a:t>
            </a:r>
          </a:p>
          <a:p>
            <a:pPr lvl="1"/>
            <a:r>
              <a:rPr lang="en-US" sz="2800" dirty="0"/>
              <a:t>Emergency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12239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6220-7023-44FC-B2A7-27038DD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Evacuation Maps:  310 Goddard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DD3BF4-ABC4-492F-A57D-FDC926B276D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8721" t="455" r="16463"/>
          <a:stretch/>
        </p:blipFill>
        <p:spPr bwMode="auto">
          <a:xfrm>
            <a:off x="1906438" y="1475117"/>
            <a:ext cx="6511698" cy="5115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5421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6220-7023-44FC-B2A7-27038DD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Evacuation Maps:  300 Goddard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5EB36A-2360-4E4B-98BF-FE3721FC818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7899" t="36033" r="39836" b="17968"/>
          <a:stretch/>
        </p:blipFill>
        <p:spPr bwMode="auto">
          <a:xfrm>
            <a:off x="1885283" y="1828800"/>
            <a:ext cx="6180771" cy="4597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283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6220-7023-44FC-B2A7-27038DD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Evacuation Assembly Area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B4241C-0A9C-4E73-9362-51F2A06BF4C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0654" t="21900" r="25422" b="2536"/>
          <a:stretch/>
        </p:blipFill>
        <p:spPr bwMode="auto">
          <a:xfrm>
            <a:off x="2045044" y="1743959"/>
            <a:ext cx="6156276" cy="4007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086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6220-7023-44FC-B2A7-27038DD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Contact Information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EC3E933-406D-4CA9-A007-8E8765B22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611737"/>
              </p:ext>
            </p:extLst>
          </p:nvPr>
        </p:nvGraphicFramePr>
        <p:xfrm>
          <a:off x="2484408" y="1509626"/>
          <a:ext cx="4252822" cy="5020444"/>
        </p:xfrm>
        <a:graphic>
          <a:graphicData uri="http://schemas.openxmlformats.org/drawingml/2006/table">
            <a:tbl>
              <a:tblPr firstRow="1" firstCol="1" bandRow="1"/>
              <a:tblGrid>
                <a:gridCol w="2844974">
                  <a:extLst>
                    <a:ext uri="{9D8B030D-6E8A-4147-A177-3AD203B41FA5}">
                      <a16:colId xmlns:a16="http://schemas.microsoft.com/office/drawing/2014/main" val="848935824"/>
                    </a:ext>
                  </a:extLst>
                </a:gridCol>
                <a:gridCol w="1407848">
                  <a:extLst>
                    <a:ext uri="{9D8B030D-6E8A-4147-A177-3AD203B41FA5}">
                      <a16:colId xmlns:a16="http://schemas.microsoft.com/office/drawing/2014/main" val="2072327946"/>
                    </a:ext>
                  </a:extLst>
                </a:gridCol>
              </a:tblGrid>
              <a:tr h="537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Emergency: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Fire/Police/ Ambulance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030277"/>
                  </a:ext>
                </a:extLst>
              </a:tr>
              <a:tr h="537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Paul Interieri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IIPP Administrator/ Coordinator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650-213-2045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616714"/>
                  </a:ext>
                </a:extLst>
              </a:tr>
              <a:tr h="537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Lori </a:t>
                      </a:r>
                      <a:r>
                        <a:rPr lang="en-US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Drugan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818-521-2149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734102"/>
                  </a:ext>
                </a:extLst>
              </a:tr>
              <a:tr h="537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Karine Hovanes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Laboratory Director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949-943-9962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22165"/>
                  </a:ext>
                </a:extLst>
              </a:tr>
              <a:tr h="537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Christi McHale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Services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951-741-4144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425064"/>
                  </a:ext>
                </a:extLst>
              </a:tr>
              <a:tr h="537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Frances McKelvey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Quality, Safety Officer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760-696-2705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381753"/>
                  </a:ext>
                </a:extLst>
              </a:tr>
              <a:tr h="537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County HAZMAT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1-714-744-6699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166886"/>
                  </a:ext>
                </a:extLst>
              </a:tr>
              <a:tr h="7069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Non-emergency: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County Sheriff’s Department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714-647-7000 or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949-770-6011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453605"/>
                  </a:ext>
                </a:extLst>
              </a:tr>
              <a:tr h="537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Non-emergency: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County Fire Authority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714-573-6200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60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62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C75E-80CB-48C5-BEE2-FF92F29D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2ED15-6D4E-40A3-927E-60E57B500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93040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Evacuation maps and contact information is posted in each building for easy access</a:t>
            </a:r>
            <a:r>
              <a:rPr lang="en-US" sz="28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33496670-B799-45B5-BDA5-B140457B0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349" y="3664204"/>
            <a:ext cx="4533654" cy="25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1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9C42-0955-4FF8-8675-AF3E411F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EHS Policies and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2AE0C-712C-440A-9C72-C91CBB154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841412"/>
            <a:ext cx="8596668" cy="3880773"/>
          </a:xfrm>
        </p:spPr>
        <p:txBody>
          <a:bodyPr/>
          <a:lstStyle/>
          <a:p>
            <a:r>
              <a:rPr lang="en-US" sz="2400" dirty="0"/>
              <a:t>Irvine-specific EHS Policies and Procedures are located in </a:t>
            </a:r>
            <a:r>
              <a:rPr lang="en-US" sz="2400" dirty="0" err="1"/>
              <a:t>MediaLab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If you need copies of San Francisco documents, please contact:</a:t>
            </a:r>
          </a:p>
          <a:p>
            <a:pPr lvl="1"/>
            <a:r>
              <a:rPr lang="en-US" sz="2400" dirty="0"/>
              <a:t>Frances McKelvey </a:t>
            </a:r>
            <a:r>
              <a:rPr lang="en-US" sz="2400" dirty="0">
                <a:hlinkClick r:id="rId2"/>
              </a:rPr>
              <a:t>frances.mckelvey@invitae.com</a:t>
            </a:r>
            <a:endParaRPr lang="en-US" sz="2400" dirty="0"/>
          </a:p>
          <a:p>
            <a:pPr marL="457189" lvl="1" indent="0">
              <a:buNone/>
            </a:pPr>
            <a:r>
              <a:rPr lang="en-US" sz="2400" dirty="0"/>
              <a:t>	or </a:t>
            </a:r>
          </a:p>
          <a:p>
            <a:pPr lvl="1"/>
            <a:r>
              <a:rPr lang="en-US" sz="2400" dirty="0"/>
              <a:t>Caroline Cook </a:t>
            </a:r>
            <a:r>
              <a:rPr lang="en-US" sz="2400" dirty="0">
                <a:hlinkClick r:id="rId3"/>
              </a:rPr>
              <a:t>caroline.cook@invitae.com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9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433A-346D-4E25-A7D8-FBB5074F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Data Sheets (SDS)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4A5BF-AEB4-4FE1-B2F6-0C4920127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930400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SDS hard copies are located in the receiving area of the laboratory.</a:t>
            </a:r>
          </a:p>
          <a:p>
            <a:endParaRPr lang="en-US" sz="2800" dirty="0"/>
          </a:p>
          <a:p>
            <a:r>
              <a:rPr lang="en-US" sz="2800" dirty="0"/>
              <a:t>Electronic copies are available on the laboratory shared drive under Health and Safety</a:t>
            </a:r>
          </a:p>
        </p:txBody>
      </p:sp>
    </p:spTree>
    <p:extLst>
      <p:ext uri="{BB962C8B-B14F-4D97-AF65-F5344CB8AC3E}">
        <p14:creationId xmlns:p14="http://schemas.microsoft.com/office/powerpoint/2010/main" val="39837934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214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Facet</vt:lpstr>
      <vt:lpstr>Irvine Invitae  Site-specific  EHS Training</vt:lpstr>
      <vt:lpstr> Irvine EHS</vt:lpstr>
      <vt:lpstr>Evacuation Maps:  310 Goddard</vt:lpstr>
      <vt:lpstr>Evacuation Maps:  300 Goddard</vt:lpstr>
      <vt:lpstr>Evacuation Assembly Area</vt:lpstr>
      <vt:lpstr>Emergency Contact Information</vt:lpstr>
      <vt:lpstr>Posted Information</vt:lpstr>
      <vt:lpstr>EHS Policies and Procedures</vt:lpstr>
      <vt:lpstr>Safety Data Sheets (SDS)</vt:lpstr>
      <vt:lpstr>Questions?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Irvine Addendum to All-Company EH&amp;S Training</dc:title>
  <dc:creator>Frances McKelvey</dc:creator>
  <cp:lastModifiedBy>Frances McKelvey</cp:lastModifiedBy>
  <cp:revision>19</cp:revision>
  <dcterms:created xsi:type="dcterms:W3CDTF">2018-11-14T21:00:57Z</dcterms:created>
  <dcterms:modified xsi:type="dcterms:W3CDTF">2018-11-20T22:42:08Z</dcterms:modified>
</cp:coreProperties>
</file>