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469" r:id="rId2"/>
    <p:sldId id="471" r:id="rId3"/>
    <p:sldId id="466" r:id="rId4"/>
    <p:sldId id="441" r:id="rId5"/>
    <p:sldId id="442" r:id="rId6"/>
    <p:sldId id="443" r:id="rId7"/>
    <p:sldId id="444" r:id="rId8"/>
    <p:sldId id="445" r:id="rId9"/>
    <p:sldId id="446" r:id="rId10"/>
    <p:sldId id="447" r:id="rId11"/>
    <p:sldId id="448" r:id="rId12"/>
    <p:sldId id="450" r:id="rId13"/>
    <p:sldId id="467" r:id="rId14"/>
    <p:sldId id="451" r:id="rId15"/>
    <p:sldId id="452" r:id="rId16"/>
    <p:sldId id="453" r:id="rId17"/>
    <p:sldId id="454" r:id="rId18"/>
    <p:sldId id="455" r:id="rId19"/>
    <p:sldId id="456" r:id="rId20"/>
    <p:sldId id="472" r:id="rId21"/>
    <p:sldId id="457" r:id="rId22"/>
    <p:sldId id="458" r:id="rId23"/>
    <p:sldId id="459" r:id="rId24"/>
    <p:sldId id="461" r:id="rId25"/>
    <p:sldId id="462" r:id="rId26"/>
    <p:sldId id="463" r:id="rId27"/>
  </p:sldIdLst>
  <p:sldSz cx="9144000" cy="6858000" type="screen4x3"/>
  <p:notesSz cx="7019925" cy="930592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12">
          <p15:clr>
            <a:srgbClr val="A4A3A4"/>
          </p15:clr>
        </p15:guide>
        <p15:guide id="3" orient="horz" pos="705">
          <p15:clr>
            <a:srgbClr val="A4A3A4"/>
          </p15:clr>
        </p15:guide>
        <p15:guide id="4" orient="horz" pos="113">
          <p15:clr>
            <a:srgbClr val="A4A3A4"/>
          </p15:clr>
        </p15:guide>
        <p15:guide id="5" orient="horz" pos="3958">
          <p15:clr>
            <a:srgbClr val="A4A3A4"/>
          </p15:clr>
        </p15:guide>
        <p15:guide id="6" pos="2880">
          <p15:clr>
            <a:srgbClr val="A4A3A4"/>
          </p15:clr>
        </p15:guide>
        <p15:guide id="7" pos="288">
          <p15:clr>
            <a:srgbClr val="A4A3A4"/>
          </p15:clr>
        </p15:guide>
        <p15:guide id="8" pos="5472">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es McKelvey" initials="FM" lastIdx="3" clrIdx="0">
    <p:extLst>
      <p:ext uri="{19B8F6BF-5375-455C-9EA6-DF929625EA0E}">
        <p15:presenceInfo xmlns:p15="http://schemas.microsoft.com/office/powerpoint/2012/main" userId="S-1-5-21-309805364-1218180788-3750885977-444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95" autoAdjust="0"/>
    <p:restoredTop sz="94660"/>
  </p:normalViewPr>
  <p:slideViewPr>
    <p:cSldViewPr snapToGrid="0" showGuides="1">
      <p:cViewPr varScale="1">
        <p:scale>
          <a:sx n="111" d="100"/>
          <a:sy n="111" d="100"/>
        </p:scale>
        <p:origin x="1674" y="102"/>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a:t>Walgreens</a:t>
            </a:r>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841E490E-06A2-4549-80E8-EC9FBB40518B}" type="datetimeFigureOut">
              <a:rPr lang="en-US" smtClean="0"/>
              <a:pPr/>
              <a:t>11/20/2018</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r>
              <a:rPr lang="en-US"/>
              <a:t>Walgreens</a:t>
            </a:r>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87A85C6C-FE53-4738-A118-DEB062DF4EF6}" type="datetimeFigureOut">
              <a:rPr lang="en-US" smtClean="0"/>
              <a:pPr/>
              <a:t>11/20/2018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solidFill>
                  <a:prstClr val="black"/>
                </a:solidFill>
              </a:rPr>
              <a:pPr/>
              <a:t>3</a:t>
            </a:fld>
            <a:endParaRPr lang="en-US">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Arial" charset="0"/>
              <a:ea typeface="ＭＳ Ｐゴシック" pitchFamily="-106"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a:latin typeface="Arial" charset="0"/>
              <a:ea typeface="ＭＳ Ｐゴシック" pitchFamily="-106" charset="-128"/>
            </a:endParaRPr>
          </a:p>
          <a:p>
            <a:pPr eaLnBrk="1" hangingPunct="1"/>
            <a:endParaRPr lang="en-US">
              <a:effectLst>
                <a:outerShdw blurRad="38100" dist="38100" dir="2700000" algn="tl">
                  <a:srgbClr val="C0C0C0"/>
                </a:outerShdw>
              </a:effectLst>
              <a:latin typeface="Arial" charset="0"/>
              <a:ea typeface="ＭＳ Ｐゴシック" pitchFamily="-106" charset="-128"/>
            </a:endParaRPr>
          </a:p>
          <a:p>
            <a:pPr eaLnBrk="1" hangingPunct="1"/>
            <a:endParaRPr lang="en-US">
              <a:latin typeface="Arial" charset="0"/>
              <a:ea typeface="ＭＳ Ｐゴシック" pitchFamily="-106" charset="-128"/>
            </a:endParaRPr>
          </a:p>
          <a:p>
            <a:pPr eaLnBrk="1" hangingPunct="1"/>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40964" name="Slide Number Placeholder 3"/>
          <p:cNvSpPr>
            <a:spLocks noGrp="1"/>
          </p:cNvSpPr>
          <p:nvPr>
            <p:ph type="sldNum" sz="quarter" idx="5"/>
          </p:nvPr>
        </p:nvSpPr>
        <p:spPr>
          <a:noFill/>
        </p:spPr>
        <p:txBody>
          <a:bodyPr/>
          <a:lstStyle/>
          <a:p>
            <a:fld id="{3AEF9D4F-7E95-40AC-9A19-0C3AE218E81A}" type="slidenum">
              <a:rPr lang="en-US"/>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pPr>
              <a:lnSpc>
                <a:spcPct val="90000"/>
              </a:lnSpc>
            </a:pPr>
            <a:endParaRPr lang="en-US">
              <a:latin typeface="Arial" charset="0"/>
              <a:ea typeface="ＭＳ Ｐゴシック" pitchFamily="-106" charset="-128"/>
            </a:endParaRPr>
          </a:p>
          <a:p>
            <a:pPr>
              <a:lnSpc>
                <a:spcPct val="90000"/>
              </a:lnSpc>
            </a:pPr>
            <a:endParaRPr lang="en-US">
              <a:latin typeface="Arial" charset="0"/>
              <a:ea typeface="ＭＳ Ｐゴシック" pitchFamily="-106" charset="-128"/>
            </a:endParaRPr>
          </a:p>
        </p:txBody>
      </p:sp>
      <p:sp>
        <p:nvSpPr>
          <p:cNvPr id="43012" name="Slide Number Placeholder 3"/>
          <p:cNvSpPr>
            <a:spLocks noGrp="1"/>
          </p:cNvSpPr>
          <p:nvPr>
            <p:ph type="sldNum" sz="quarter" idx="5"/>
          </p:nvPr>
        </p:nvSpPr>
        <p:spPr>
          <a:noFill/>
        </p:spPr>
        <p:txBody>
          <a:bodyPr/>
          <a:lstStyle/>
          <a:p>
            <a:fld id="{A99F09A2-48E8-40D9-A637-49B9B36CF870}" type="slidenum">
              <a:rPr lang="en-US"/>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a:lnSpc>
                <a:spcPct val="90000"/>
              </a:lnSpc>
            </a:pPr>
            <a:endParaRPr lang="en-US">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3628A36E-72C5-4174-9F37-3AEECC2C1B2E}" type="slidenum">
              <a:rPr lang="en-US"/>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08A79C2F-565A-41BF-831C-A4B35AE2DCAC}" type="slidenum">
              <a:rPr lang="en-US"/>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D941E05F-644C-40D3-8A03-4387029CED3A}" type="slidenum">
              <a:rPr lang="en-US"/>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DB9A986E-AB6E-4F01-A722-ADAC5B919747}" type="slidenum">
              <a:rPr lang="en-US"/>
              <a:pPr/>
              <a:t>20</a:t>
            </a:fld>
            <a:endParaRPr lang="en-US"/>
          </a:p>
        </p:txBody>
      </p:sp>
    </p:spTree>
    <p:extLst>
      <p:ext uri="{BB962C8B-B14F-4D97-AF65-F5344CB8AC3E}">
        <p14:creationId xmlns:p14="http://schemas.microsoft.com/office/powerpoint/2010/main" val="896717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a:ln/>
        </p:spPr>
      </p:sp>
      <p:sp>
        <p:nvSpPr>
          <p:cNvPr id="55299"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5300" name="Slide Number Placeholder 3"/>
          <p:cNvSpPr>
            <a:spLocks noGrp="1"/>
          </p:cNvSpPr>
          <p:nvPr>
            <p:ph type="sldNum" sz="quarter" idx="5"/>
          </p:nvPr>
        </p:nvSpPr>
        <p:spPr>
          <a:noFill/>
        </p:spPr>
        <p:txBody>
          <a:bodyPr/>
          <a:lstStyle/>
          <a:p>
            <a:fld id="{C8783433-1D62-4D5B-A7D2-18E22D5D11B2}" type="slidenum">
              <a:rPr lang="en-US"/>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58372" name="Slide Number Placeholder 3"/>
          <p:cNvSpPr>
            <a:spLocks noGrp="1"/>
          </p:cNvSpPr>
          <p:nvPr>
            <p:ph type="sldNum" sz="quarter" idx="5"/>
          </p:nvPr>
        </p:nvSpPr>
        <p:spPr>
          <a:noFill/>
        </p:spPr>
        <p:txBody>
          <a:bodyPr/>
          <a:lstStyle/>
          <a:p>
            <a:fld id="{D13313CA-6A81-41CC-A17A-701AB49E6A52}" type="slidenum">
              <a:rPr lang="en-US"/>
              <a:pPr/>
              <a:t>24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60420" name="Slide Number Placeholder 3"/>
          <p:cNvSpPr>
            <a:spLocks noGrp="1"/>
          </p:cNvSpPr>
          <p:nvPr>
            <p:ph type="sldNum" sz="quarter" idx="5"/>
          </p:nvPr>
        </p:nvSpPr>
        <p:spPr>
          <a:noFill/>
        </p:spPr>
        <p:txBody>
          <a:bodyPr/>
          <a:lstStyle/>
          <a:p>
            <a:fld id="{9284051B-25F0-45A3-95FF-2BE6C567FB2D}" type="slidenum">
              <a:rPr lang="en-US"/>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FA863F4-E864-4E92-8092-7B9EC335B28E}"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62468" name="Slide Number Placeholder 3"/>
          <p:cNvSpPr>
            <a:spLocks noGrp="1"/>
          </p:cNvSpPr>
          <p:nvPr>
            <p:ph type="sldNum" sz="quarter" idx="5"/>
          </p:nvPr>
        </p:nvSpPr>
        <p:spPr>
          <a:noFill/>
        </p:spPr>
        <p:txBody>
          <a:bodyPr/>
          <a:lstStyle/>
          <a:p>
            <a:fld id="{49B70A58-2CE3-48EF-8FF8-28B5BFBB51C2}"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4ACC3BC7-D056-494F-80B6-E368EE9E8FB9}" type="slidenum">
              <a:rPr lang="en-US"/>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BE22057B-B252-433B-A783-59869BA1F87E}" type="slidenum">
              <a:rPr lang="en-US"/>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3D43392A-798D-4865-9800-81A75A5AD262}"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a:p>
            <a:endParaRPr lang="en-US" sz="1100">
              <a:latin typeface="Arial" charset="0"/>
              <a:ea typeface="ＭＳ Ｐゴシック" pitchFamily="-106" charset="-128"/>
            </a:endParaRPr>
          </a:p>
          <a:p>
            <a:pPr eaLnBrk="1" hangingPunct="1">
              <a:lnSpc>
                <a:spcPct val="90000"/>
              </a:lnSpc>
            </a:pPr>
            <a:endParaRPr lang="en-US" sz="1100">
              <a:latin typeface="Arial"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a:p>
            <a:pPr lvl="1" eaLnBrk="1" hangingPunct="1">
              <a:lnSpc>
                <a:spcPct val="80000"/>
              </a:lnSpc>
            </a:pPr>
            <a:endParaRPr lang="en-US">
              <a:latin typeface="Arial" charset="0"/>
              <a:ea typeface="ＭＳ Ｐゴシック" pitchFamily="-106" charset="-128"/>
            </a:endParaRPr>
          </a:p>
        </p:txBody>
      </p:sp>
      <p:sp>
        <p:nvSpPr>
          <p:cNvPr id="32772"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3FC2D0E7-15C8-4672-8740-FABC6F19CBF3}"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pPr marL="0" lvl="1"/>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34820"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46C60695-A0E2-4048-B8AC-2643BA9B8C61}" type="slidenum">
              <a:rPr lang="en-US" sz="1200">
                <a:latin typeface="Arial" charset="0"/>
              </a:rPr>
              <a:pPr algn="r" eaLnBrk="1" hangingPunct="1"/>
              <a:t>10</a:t>
            </a:fld>
            <a:endParaRPr lang="en-US" sz="120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a:p>
            <a:endParaRPr lang="en-US">
              <a:latin typeface="Arial" charset="0"/>
              <a:ea typeface="ＭＳ Ｐゴシック" pitchFamily="-106" charset="-128"/>
            </a:endParaRPr>
          </a:p>
        </p:txBody>
      </p:sp>
      <p:sp>
        <p:nvSpPr>
          <p:cNvPr id="36868" name="Slide Number Placeholder 3"/>
          <p:cNvSpPr txBox="1">
            <a:spLocks noGrp="1"/>
          </p:cNvSpPr>
          <p:nvPr/>
        </p:nvSpPr>
        <p:spPr bwMode="auto">
          <a:xfrm>
            <a:off x="3976333" y="8838722"/>
            <a:ext cx="3041968" cy="465615"/>
          </a:xfrm>
          <a:prstGeom prst="rect">
            <a:avLst/>
          </a:prstGeom>
          <a:noFill/>
          <a:ln w="9525">
            <a:noFill/>
            <a:miter lim="800000"/>
            <a:headEnd/>
            <a:tailEnd/>
          </a:ln>
        </p:spPr>
        <p:txBody>
          <a:bodyPr lIns="93287" tIns="46644" rIns="93287" bIns="46644" anchor="b"/>
          <a:lstStyle/>
          <a:p>
            <a:pPr algn="r" eaLnBrk="1" hangingPunct="1"/>
            <a:fld id="{903E2A3B-01B8-4EE5-9966-6839FA3CFB4D}"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22D2B5E8-FD2D-4720-9F4F-B4AEF67681AA}" type="slidenum">
              <a:rPr lang="en-US"/>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a:t>Click to Enter Title Master</a:t>
            </a:r>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a:t>Click to Enter Subtitle Master</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a:t>Video Placeholder</a:t>
            </a:r>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Lst>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audio" Target="../media/audio1.wav"/><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F14A30-1A81-4E4F-843A-DC3318990350}"/>
              </a:ext>
            </a:extLst>
          </p:cNvPr>
          <p:cNvSpPr>
            <a:spLocks noGrp="1"/>
          </p:cNvSpPr>
          <p:nvPr>
            <p:ph type="body" sz="quarter" idx="10"/>
          </p:nvPr>
        </p:nvSpPr>
        <p:spPr>
          <a:xfrm>
            <a:off x="573745" y="2239760"/>
            <a:ext cx="3593699" cy="1461833"/>
          </a:xfrm>
        </p:spPr>
        <p:txBody>
          <a:bodyPr>
            <a:noAutofit/>
          </a:bodyPr>
          <a:lstStyle/>
          <a:p>
            <a:r>
              <a:rPr lang="en-US" sz="4000" dirty="0"/>
              <a:t>2018 Compliance Training</a:t>
            </a:r>
          </a:p>
        </p:txBody>
      </p:sp>
      <p:sp>
        <p:nvSpPr>
          <p:cNvPr id="3" name="Text Placeholder 2">
            <a:extLst>
              <a:ext uri="{FF2B5EF4-FFF2-40B4-BE49-F238E27FC236}">
                <a16:creationId xmlns:a16="http://schemas.microsoft.com/office/drawing/2014/main" id="{1E6B2269-1964-44CC-A488-1FDDE17EBAED}"/>
              </a:ext>
            </a:extLst>
          </p:cNvPr>
          <p:cNvSpPr>
            <a:spLocks noGrp="1"/>
          </p:cNvSpPr>
          <p:nvPr>
            <p:ph type="body" sz="quarter" idx="11"/>
          </p:nvPr>
        </p:nvSpPr>
        <p:spPr/>
        <p:txBody>
          <a:bodyPr/>
          <a:lstStyle/>
          <a:p>
            <a:r>
              <a:rPr lang="en-US" dirty="0"/>
              <a:t> </a:t>
            </a:r>
          </a:p>
        </p:txBody>
      </p:sp>
      <p:pic>
        <p:nvPicPr>
          <p:cNvPr id="4" name="Picture 3">
            <a:extLst>
              <a:ext uri="{FF2B5EF4-FFF2-40B4-BE49-F238E27FC236}">
                <a16:creationId xmlns:a16="http://schemas.microsoft.com/office/drawing/2014/main" id="{1C22111E-E33C-4F0A-A190-A97E1AC10B4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937041" y="534360"/>
            <a:ext cx="3033944" cy="849352"/>
          </a:xfrm>
          <a:prstGeom prst="rect">
            <a:avLst/>
          </a:prstGeom>
        </p:spPr>
      </p:pic>
      <p:pic>
        <p:nvPicPr>
          <p:cNvPr id="6" name="Picture 5" descr="A close up of a newspaper&#10;&#10;Description generated with high confidence">
            <a:extLst>
              <a:ext uri="{FF2B5EF4-FFF2-40B4-BE49-F238E27FC236}">
                <a16:creationId xmlns:a16="http://schemas.microsoft.com/office/drawing/2014/main" id="{106DA66D-39B7-4C49-9E22-7F959520D8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6146" y="3180760"/>
            <a:ext cx="3593699" cy="2874959"/>
          </a:xfrm>
          <a:prstGeom prst="rect">
            <a:avLst/>
          </a:prstGeom>
        </p:spPr>
      </p:pic>
    </p:spTree>
    <p:extLst>
      <p:ext uri="{BB962C8B-B14F-4D97-AF65-F5344CB8AC3E}">
        <p14:creationId xmlns:p14="http://schemas.microsoft.com/office/powerpoint/2010/main" val="365560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3"/>
          <p:cNvSpPr>
            <a:spLocks noGrp="1" noChangeArrowheads="1"/>
          </p:cNvSpPr>
          <p:nvPr>
            <p:ph type="body" sz="quarter" idx="10"/>
          </p:nvPr>
        </p:nvSpPr>
        <p:spPr>
          <a:xfrm>
            <a:off x="438150" y="1123950"/>
            <a:ext cx="8229600" cy="5162550"/>
          </a:xfrm>
        </p:spPr>
        <p:txBody>
          <a:bodyPr>
            <a:normAutofit/>
          </a:bodyPr>
          <a:lstStyle/>
          <a:p>
            <a:pPr>
              <a:lnSpc>
                <a:spcPct val="80000"/>
              </a:lnSpc>
            </a:pPr>
            <a:r>
              <a:rPr lang="en-US" dirty="0">
                <a:ea typeface="ＭＳ Ｐゴシック" pitchFamily="-106" charset="-128"/>
              </a:rPr>
              <a:t>Civil statute</a:t>
            </a:r>
          </a:p>
          <a:p>
            <a:pPr>
              <a:lnSpc>
                <a:spcPct val="80000"/>
              </a:lnSpc>
              <a:buNone/>
            </a:pPr>
            <a:endParaRPr lang="en-US" sz="1200" dirty="0">
              <a:ea typeface="ＭＳ Ｐゴシック" pitchFamily="-106" charset="-128"/>
            </a:endParaRPr>
          </a:p>
          <a:p>
            <a:pPr>
              <a:lnSpc>
                <a:spcPct val="80000"/>
              </a:lnSpc>
            </a:pPr>
            <a:r>
              <a:rPr lang="en-US" dirty="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a:lnSpc>
                <a:spcPct val="80000"/>
              </a:lnSpc>
            </a:pPr>
            <a:r>
              <a:rPr lang="en-US" dirty="0">
                <a:ea typeface="ＭＳ Ｐゴシック" pitchFamily="-106" charset="-128"/>
              </a:rPr>
              <a:t>Statue contains exceptions</a:t>
            </a:r>
          </a:p>
          <a:p>
            <a:pPr lvl="1">
              <a:lnSpc>
                <a:spcPct val="80000"/>
              </a:lnSpc>
            </a:pPr>
            <a:r>
              <a:rPr lang="en-US" dirty="0">
                <a:ea typeface="ＭＳ Ｐゴシック" pitchFamily="-106" charset="-128"/>
              </a:rPr>
              <a:t>Very specific</a:t>
            </a:r>
          </a:p>
          <a:p>
            <a:pPr lvl="1">
              <a:lnSpc>
                <a:spcPct val="80000"/>
              </a:lnSpc>
            </a:pPr>
            <a:r>
              <a:rPr lang="en-US" dirty="0">
                <a:ea typeface="ＭＳ Ｐゴシック" pitchFamily="-106" charset="-128"/>
              </a:rPr>
              <a:t>Specifics must be covered in written agreements with clients</a:t>
            </a:r>
          </a:p>
          <a:p>
            <a:pPr lvl="1">
              <a:lnSpc>
                <a:spcPct val="80000"/>
              </a:lnSpc>
            </a:pPr>
            <a:endParaRPr lang="en-US" sz="1200" dirty="0">
              <a:ea typeface="ＭＳ Ｐゴシック" pitchFamily="-106" charset="-128"/>
            </a:endParaRPr>
          </a:p>
          <a:p>
            <a:pPr>
              <a:lnSpc>
                <a:spcPct val="80000"/>
              </a:lnSpc>
            </a:pPr>
            <a:r>
              <a:rPr lang="en-US" dirty="0">
                <a:ea typeface="ＭＳ Ｐゴシック" pitchFamily="-106" charset="-128"/>
              </a:rPr>
              <a:t> Examples of Potential Violations</a:t>
            </a:r>
          </a:p>
          <a:p>
            <a:pPr>
              <a:lnSpc>
                <a:spcPct val="80000"/>
              </a:lnSpc>
              <a:buNone/>
            </a:pPr>
            <a:r>
              <a:rPr lang="en-US" dirty="0">
                <a:ea typeface="ＭＳ Ｐゴシック" pitchFamily="-106" charset="-128"/>
              </a:rPr>
              <a:t>	</a:t>
            </a:r>
            <a:r>
              <a:rPr lang="en-US" sz="2000" dirty="0">
                <a:ea typeface="ＭＳ Ｐゴシック" pitchFamily="-106" charset="-128"/>
              </a:rPr>
              <a:t>-- Leases</a:t>
            </a:r>
          </a:p>
          <a:p>
            <a:pPr>
              <a:lnSpc>
                <a:spcPct val="80000"/>
              </a:lnSpc>
              <a:buNone/>
            </a:pPr>
            <a:r>
              <a:rPr lang="en-US" sz="2000" dirty="0">
                <a:ea typeface="ＭＳ Ｐゴシック" pitchFamily="-106" charset="-128"/>
              </a:rPr>
              <a:t>      -- Supplies</a:t>
            </a:r>
          </a:p>
          <a:p>
            <a:pPr>
              <a:lnSpc>
                <a:spcPct val="80000"/>
              </a:lnSpc>
              <a:buNone/>
            </a:pPr>
            <a:r>
              <a:rPr lang="en-US" sz="2000" dirty="0">
                <a:ea typeface="ＭＳ Ｐゴシック" pitchFamily="-106" charset="-128"/>
              </a:rPr>
              <a:t>	 -- Account Receivable forgiveness</a:t>
            </a:r>
          </a:p>
          <a:p>
            <a:pPr>
              <a:lnSpc>
                <a:spcPct val="80000"/>
              </a:lnSpc>
              <a:buNone/>
            </a:pPr>
            <a:r>
              <a:rPr lang="en-US" sz="2000" dirty="0">
                <a:ea typeface="ＭＳ Ｐゴシック" pitchFamily="-106" charset="-128"/>
              </a:rPr>
              <a:t>      -- Gifts</a:t>
            </a:r>
          </a:p>
        </p:txBody>
      </p:sp>
      <p:sp>
        <p:nvSpPr>
          <p:cNvPr id="4" name="Title 3"/>
          <p:cNvSpPr>
            <a:spLocks noGrp="1"/>
          </p:cNvSpPr>
          <p:nvPr>
            <p:ph type="title"/>
          </p:nvPr>
        </p:nvSpPr>
        <p:spPr>
          <a:xfrm>
            <a:off x="419100" y="0"/>
            <a:ext cx="8229600" cy="939801"/>
          </a:xfrm>
        </p:spPr>
        <p:txBody>
          <a:bodyPr/>
          <a:lstStyle/>
          <a:p>
            <a:r>
              <a:rPr lang="en-US" dirty="0"/>
              <a:t>Stark Law</a:t>
            </a:r>
          </a:p>
        </p:txBody>
      </p:sp>
    </p:spTree>
    <p:extLst>
      <p:ext uri="{BB962C8B-B14F-4D97-AF65-F5344CB8AC3E}">
        <p14:creationId xmlns:p14="http://schemas.microsoft.com/office/powerpoint/2010/main" val="3198274051"/>
      </p:ext>
    </p:extLst>
  </p:cSld>
  <p:clrMapOvr>
    <a:masterClrMapping/>
  </p:clrMapOvr>
  <p:transition advTm="89000"/>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57200" y="981076"/>
            <a:ext cx="8229600" cy="5302250"/>
          </a:xfrm>
        </p:spPr>
        <p:txBody>
          <a:bodyPr>
            <a:normAutofit/>
          </a:bodyPr>
          <a:lstStyle/>
          <a:p>
            <a:pPr>
              <a:lnSpc>
                <a:spcPct val="80000"/>
              </a:lnSpc>
            </a:pPr>
            <a:r>
              <a:rPr lang="en-US" sz="2000" dirty="0">
                <a:ea typeface="ＭＳ Ｐゴシック" pitchFamily="-106" charset="-128"/>
              </a:rPr>
              <a:t>Prevents false and fraudulent claims from being submitted to Medicare and Medicaid</a:t>
            </a:r>
          </a:p>
          <a:p>
            <a:pPr>
              <a:lnSpc>
                <a:spcPct val="80000"/>
              </a:lnSpc>
            </a:pPr>
            <a:r>
              <a:rPr lang="en-US" sz="2000" dirty="0">
                <a:ea typeface="ＭＳ Ｐゴシック" pitchFamily="-106" charset="-128"/>
              </a:rPr>
              <a:t>Penalizes individuals and/or entities who knowingly present or cause false or fraudulent claims to be presented to Medicare / Medicaid</a:t>
            </a:r>
          </a:p>
          <a:p>
            <a:pPr>
              <a:lnSpc>
                <a:spcPct val="80000"/>
              </a:lnSpc>
            </a:pPr>
            <a:r>
              <a:rPr lang="en-US" sz="2000" dirty="0">
                <a:ea typeface="ＭＳ Ｐゴシック" pitchFamily="-106" charset="-128"/>
              </a:rPr>
              <a:t>Examples of violations</a:t>
            </a:r>
          </a:p>
          <a:p>
            <a:pPr lvl="1">
              <a:lnSpc>
                <a:spcPct val="80000"/>
              </a:lnSpc>
            </a:pPr>
            <a:r>
              <a:rPr lang="en-US" dirty="0">
                <a:ea typeface="ＭＳ Ｐゴシック" pitchFamily="-106" charset="-128"/>
              </a:rPr>
              <a:t>Assigning inaccurate CPT codes</a:t>
            </a:r>
          </a:p>
          <a:p>
            <a:pPr lvl="1">
              <a:lnSpc>
                <a:spcPct val="80000"/>
              </a:lnSpc>
            </a:pPr>
            <a:r>
              <a:rPr lang="en-US" dirty="0">
                <a:ea typeface="ＭＳ Ｐゴシック" pitchFamily="-106" charset="-128"/>
              </a:rPr>
              <a:t>Submitting claims for reimbursement for lab test that were ordered but could not be performed due to specimen problems, insufficient specimen amounts or incorrect specimen types</a:t>
            </a:r>
          </a:p>
          <a:p>
            <a:pPr>
              <a:lnSpc>
                <a:spcPct val="80000"/>
              </a:lnSpc>
            </a:pPr>
            <a:r>
              <a:rPr lang="en-US" sz="2000" dirty="0">
                <a:ea typeface="ＭＳ Ｐゴシック" pitchFamily="-106" charset="-128"/>
              </a:rPr>
              <a:t>To ensure claim accuracy</a:t>
            </a:r>
          </a:p>
          <a:p>
            <a:pPr>
              <a:lnSpc>
                <a:spcPct val="80000"/>
              </a:lnSpc>
            </a:pPr>
            <a:r>
              <a:rPr lang="en-US" sz="2000" dirty="0">
                <a:ea typeface="ＭＳ Ｐゴシック" pitchFamily="-106" charset="-128"/>
              </a:rPr>
              <a:t>Ensure use of proper coding and billing practices</a:t>
            </a:r>
          </a:p>
          <a:p>
            <a:pPr>
              <a:lnSpc>
                <a:spcPct val="80000"/>
              </a:lnSpc>
            </a:pPr>
            <a:r>
              <a:rPr lang="en-US" sz="2000" dirty="0">
                <a:ea typeface="ＭＳ Ｐゴシック" pitchFamily="-106" charset="-128"/>
              </a:rPr>
              <a:t>Confirm unclear and questionable orders</a:t>
            </a:r>
          </a:p>
          <a:p>
            <a:pPr>
              <a:lnSpc>
                <a:spcPct val="80000"/>
              </a:lnSpc>
            </a:pPr>
            <a:r>
              <a:rPr lang="en-US" sz="2000" dirty="0">
                <a:ea typeface="ＭＳ Ｐゴシック" pitchFamily="-106" charset="-128"/>
              </a:rPr>
              <a:t>Obtain documentation for verbally ordered tests</a:t>
            </a:r>
          </a:p>
          <a:p>
            <a:pPr>
              <a:lnSpc>
                <a:spcPct val="80000"/>
              </a:lnSpc>
            </a:pPr>
            <a:r>
              <a:rPr lang="en-US" sz="2000" dirty="0">
                <a:ea typeface="ＭＳ Ｐゴシック" pitchFamily="-106" charset="-128"/>
              </a:rPr>
              <a:t>Clearly inform and disclose reflex testing protocols to clients</a:t>
            </a:r>
          </a:p>
          <a:p>
            <a:pPr>
              <a:lnSpc>
                <a:spcPct val="80000"/>
              </a:lnSpc>
            </a:pPr>
            <a:r>
              <a:rPr lang="en-US" sz="2000" dirty="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1800" dirty="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a:t>False Claims Act</a:t>
            </a:r>
          </a:p>
        </p:txBody>
      </p:sp>
    </p:spTree>
    <p:extLst>
      <p:ext uri="{BB962C8B-B14F-4D97-AF65-F5344CB8AC3E}">
        <p14:creationId xmlns:p14="http://schemas.microsoft.com/office/powerpoint/2010/main" val="2383600186"/>
      </p:ext>
    </p:extLst>
  </p:cSld>
  <p:clrMapOvr>
    <a:masterClrMapping/>
  </p:clrMapOvr>
  <p:transition advTm="63000"/>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76250" y="990600"/>
            <a:ext cx="8229600" cy="4835525"/>
          </a:xfrm>
          <a:prstGeom prst="rect">
            <a:avLst/>
          </a:prstGeom>
        </p:spPr>
        <p:txBody>
          <a:bodyPr>
            <a:normAutofit fontScale="92500"/>
          </a:bodyPr>
          <a:lstStyle/>
          <a:p>
            <a:pPr eaLnBrk="1" hangingPunct="1">
              <a:spcBef>
                <a:spcPct val="30000"/>
              </a:spcBef>
            </a:pPr>
            <a:r>
              <a:rPr lang="en-US" dirty="0">
                <a:ea typeface="ＭＳ Ｐゴシック" pitchFamily="-106" charset="-128"/>
              </a:rPr>
              <a:t>Anti-Kickback Penalties: </a:t>
            </a:r>
          </a:p>
          <a:p>
            <a:pPr lvl="1">
              <a:spcBef>
                <a:spcPct val="30000"/>
              </a:spcBef>
            </a:pPr>
            <a:r>
              <a:rPr lang="en-US" sz="2400" dirty="0">
                <a:ea typeface="ＭＳ Ｐゴシック" pitchFamily="-106" charset="-128"/>
              </a:rPr>
              <a:t>$25,000 plus time in jail</a:t>
            </a:r>
          </a:p>
          <a:p>
            <a:pPr lvl="1">
              <a:spcBef>
                <a:spcPct val="30000"/>
              </a:spcBef>
            </a:pPr>
            <a:r>
              <a:rPr lang="en-US" sz="2400" dirty="0">
                <a:ea typeface="ＭＳ Ｐゴシック" pitchFamily="-106" charset="-128"/>
              </a:rPr>
              <a:t>Automatically excluded from Medicare &amp; Medicaid programs for 5 years</a:t>
            </a:r>
          </a:p>
          <a:p>
            <a:pPr eaLnBrk="1" hangingPunct="1">
              <a:spcBef>
                <a:spcPct val="30000"/>
              </a:spcBef>
            </a:pPr>
            <a:r>
              <a:rPr lang="en-US" dirty="0">
                <a:ea typeface="ＭＳ Ｐゴシック" pitchFamily="-106" charset="-128"/>
              </a:rPr>
              <a:t>Stark Law Penalties: </a:t>
            </a:r>
          </a:p>
          <a:p>
            <a:pPr lvl="1">
              <a:spcBef>
                <a:spcPct val="30000"/>
              </a:spcBef>
            </a:pPr>
            <a:r>
              <a:rPr lang="en-US" sz="2400" dirty="0">
                <a:ea typeface="ＭＳ Ｐゴシック" pitchFamily="-106" charset="-128"/>
              </a:rPr>
              <a:t>$15,000 - $100,000</a:t>
            </a:r>
          </a:p>
          <a:p>
            <a:pPr lvl="1">
              <a:spcBef>
                <a:spcPct val="30000"/>
              </a:spcBef>
            </a:pPr>
            <a:r>
              <a:rPr lang="en-US" sz="2400" dirty="0">
                <a:ea typeface="ＭＳ Ｐゴシック" pitchFamily="-106" charset="-128"/>
              </a:rPr>
              <a:t>May be excluded from Medicare &amp; Medicaid programs</a:t>
            </a:r>
          </a:p>
          <a:p>
            <a:pPr eaLnBrk="1" hangingPunct="1">
              <a:spcBef>
                <a:spcPct val="30000"/>
              </a:spcBef>
            </a:pPr>
            <a:r>
              <a:rPr lang="en-US" dirty="0">
                <a:ea typeface="ＭＳ Ｐゴシック" pitchFamily="-106" charset="-128"/>
              </a:rPr>
              <a:t>False Claims Penalties: </a:t>
            </a:r>
          </a:p>
          <a:p>
            <a:pPr lvl="1">
              <a:spcBef>
                <a:spcPct val="30000"/>
              </a:spcBef>
            </a:pPr>
            <a:r>
              <a:rPr lang="en-US" sz="2400" dirty="0">
                <a:ea typeface="ＭＳ Ｐゴシック" pitchFamily="-106" charset="-128"/>
              </a:rPr>
              <a:t>$5,500-$11,000 per claim and treble (x3) claim damages</a:t>
            </a:r>
          </a:p>
          <a:p>
            <a:pPr lvl="1">
              <a:spcBef>
                <a:spcPct val="30000"/>
              </a:spcBef>
            </a:pPr>
            <a:r>
              <a:rPr lang="en-US" sz="2400" dirty="0">
                <a:ea typeface="ＭＳ Ｐゴシック" pitchFamily="-106" charset="-128"/>
              </a:rPr>
              <a:t>May be excluded from Medicare &amp; Medicaid programs</a:t>
            </a:r>
          </a:p>
          <a:p>
            <a:pPr eaLnBrk="1" hangingPunct="1">
              <a:spcBef>
                <a:spcPct val="30000"/>
              </a:spcBef>
            </a:pPr>
            <a:r>
              <a:rPr lang="en-US" dirty="0">
                <a:ea typeface="ＭＳ Ｐゴシック" pitchFamily="-106" charset="-128"/>
              </a:rPr>
              <a:t>Criminal Penalties: </a:t>
            </a:r>
          </a:p>
          <a:p>
            <a:pPr lvl="1">
              <a:spcBef>
                <a:spcPct val="30000"/>
              </a:spcBef>
            </a:pPr>
            <a:r>
              <a:rPr lang="en-US" sz="2400" dirty="0">
                <a:ea typeface="ＭＳ Ｐゴシック" pitchFamily="-106" charset="-128"/>
              </a:rPr>
              <a:t>$25,000 and/or up to 5 years in jail plus probable exclusion</a:t>
            </a:r>
          </a:p>
          <a:p>
            <a:pPr eaLnBrk="1" hangingPunct="1">
              <a:spcBef>
                <a:spcPct val="30000"/>
              </a:spcBef>
            </a:pPr>
            <a:endParaRPr lang="en-US" sz="2400" dirty="0">
              <a:latin typeface="Arial" charset="0"/>
              <a:ea typeface="ＭＳ Ｐゴシック" pitchFamily="-106" charset="-128"/>
            </a:endParaRPr>
          </a:p>
          <a:p>
            <a:pPr eaLnBrk="1" hangingPunct="1">
              <a:buFont typeface="Wingdings" pitchFamily="-106" charset="2"/>
              <a:buNone/>
            </a:pPr>
            <a:endParaRPr lang="en-US" sz="3600" dirty="0">
              <a:latin typeface="Arial" charset="0"/>
              <a:ea typeface="ＭＳ Ｐゴシック" pitchFamily="-106" charset="-128"/>
            </a:endParaRPr>
          </a:p>
          <a:p>
            <a:pPr eaLnBrk="1" hangingPunct="1">
              <a:buFont typeface="Wingdings" pitchFamily="-106" charset="2"/>
              <a:buNone/>
            </a:pPr>
            <a:endParaRPr lang="en-US" sz="3600" dirty="0">
              <a:latin typeface="Arial" charset="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a:t>Penalties</a:t>
            </a:r>
          </a:p>
        </p:txBody>
      </p:sp>
    </p:spTree>
    <p:extLst>
      <p:ext uri="{BB962C8B-B14F-4D97-AF65-F5344CB8AC3E}">
        <p14:creationId xmlns:p14="http://schemas.microsoft.com/office/powerpoint/2010/main" val="2979120000"/>
      </p:ext>
    </p:extLst>
  </p:cSld>
  <p:clrMapOvr>
    <a:masterClrMapping/>
  </p:clrMapOvr>
  <p:transition advTm="17000"/>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9834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9" name="Rectangle 3"/>
          <p:cNvSpPr>
            <a:spLocks noGrp="1" noChangeArrowheads="1"/>
          </p:cNvSpPr>
          <p:nvPr>
            <p:ph type="body" sz="quarter" idx="10"/>
          </p:nvPr>
        </p:nvSpPr>
        <p:spPr>
          <a:xfrm>
            <a:off x="428625" y="1257300"/>
            <a:ext cx="8229600" cy="4835525"/>
          </a:xfrm>
          <a:prstGeom prst="rect">
            <a:avLst/>
          </a:prstGeom>
        </p:spPr>
        <p:txBody>
          <a:bodyPr/>
          <a:lstStyle/>
          <a:p>
            <a:pPr eaLnBrk="1" hangingPunct="1"/>
            <a:endParaRPr lang="en-US" dirty="0">
              <a:ea typeface="ＭＳ Ｐゴシック" pitchFamily="-106" charset="-128"/>
            </a:endParaRPr>
          </a:p>
          <a:p>
            <a:pPr eaLnBrk="1" hangingPunct="1">
              <a:lnSpc>
                <a:spcPct val="90000"/>
              </a:lnSpc>
            </a:pPr>
            <a:r>
              <a:rPr lang="en-US" sz="2800" dirty="0">
                <a:ea typeface="ＭＳ Ｐゴシック" pitchFamily="-106" charset="-128"/>
              </a:rPr>
              <a:t>Mandate quality standards for all laboratories</a:t>
            </a:r>
          </a:p>
          <a:p>
            <a:pPr eaLnBrk="1" hangingPunct="1">
              <a:lnSpc>
                <a:spcPct val="90000"/>
              </a:lnSpc>
            </a:pPr>
            <a:r>
              <a:rPr lang="en-US" sz="2800" dirty="0">
                <a:ea typeface="ＭＳ Ｐゴシック" pitchFamily="-106" charset="-128"/>
              </a:rPr>
              <a:t>Establishes the minimum requirements for all aspects of laboratory testing and services</a:t>
            </a:r>
          </a:p>
          <a:p>
            <a:pPr lvl="1" eaLnBrk="1" hangingPunct="1">
              <a:lnSpc>
                <a:spcPct val="90000"/>
              </a:lnSpc>
            </a:pPr>
            <a:r>
              <a:rPr lang="en-US" sz="2800" dirty="0">
                <a:ea typeface="ＭＳ Ｐゴシック" pitchFamily="-106" charset="-128"/>
              </a:rPr>
              <a:t>Qualifications of laboratory personnel</a:t>
            </a:r>
          </a:p>
          <a:p>
            <a:pPr lvl="1" eaLnBrk="1" hangingPunct="1">
              <a:lnSpc>
                <a:spcPct val="90000"/>
              </a:lnSpc>
            </a:pPr>
            <a:r>
              <a:rPr lang="en-US" sz="2800" dirty="0">
                <a:ea typeface="ＭＳ Ｐゴシック" pitchFamily="-106" charset="-128"/>
              </a:rPr>
              <a:t>QC requirements</a:t>
            </a:r>
          </a:p>
          <a:p>
            <a:pPr lvl="1" eaLnBrk="1" hangingPunct="1">
              <a:lnSpc>
                <a:spcPct val="90000"/>
              </a:lnSpc>
            </a:pPr>
            <a:r>
              <a:rPr lang="en-US" sz="2800" dirty="0">
                <a:ea typeface="ＭＳ Ｐゴシック" pitchFamily="-106" charset="-128"/>
              </a:rPr>
              <a:t>Reporting requirements</a:t>
            </a:r>
          </a:p>
          <a:p>
            <a:pPr lvl="1" eaLnBrk="1" hangingPunct="1">
              <a:lnSpc>
                <a:spcPct val="90000"/>
              </a:lnSpc>
            </a:pPr>
            <a:r>
              <a:rPr lang="en-US" sz="2800" dirty="0">
                <a:ea typeface="ＭＳ Ｐゴシック" pitchFamily="-106" charset="-128"/>
              </a:rPr>
              <a:t>QA measures</a:t>
            </a:r>
          </a:p>
        </p:txBody>
      </p:sp>
      <p:sp>
        <p:nvSpPr>
          <p:cNvPr id="4" name="Title 3"/>
          <p:cNvSpPr>
            <a:spLocks noGrp="1"/>
          </p:cNvSpPr>
          <p:nvPr>
            <p:ph type="title"/>
          </p:nvPr>
        </p:nvSpPr>
        <p:spPr>
          <a:xfrm>
            <a:off x="457200" y="760412"/>
            <a:ext cx="8229600" cy="939801"/>
          </a:xfrm>
        </p:spPr>
        <p:txBody>
          <a:bodyPr/>
          <a:lstStyle/>
          <a:p>
            <a:r>
              <a:rPr lang="en-US" dirty="0">
                <a:ea typeface="ＭＳ Ｐゴシック" pitchFamily="-106" charset="-128"/>
              </a:rPr>
              <a:t>Clinical Laboratory </a:t>
            </a:r>
            <a:br>
              <a:rPr lang="en-US" dirty="0">
                <a:ea typeface="ＭＳ Ｐゴシック" pitchFamily="-106" charset="-128"/>
              </a:rPr>
            </a:br>
            <a:r>
              <a:rPr lang="en-US" dirty="0">
                <a:ea typeface="ＭＳ Ｐゴシック" pitchFamily="-106" charset="-128"/>
              </a:rPr>
              <a:t>Improvement Amendments (CLIA)</a:t>
            </a:r>
            <a:br>
              <a:rPr lang="en-US" dirty="0">
                <a:ea typeface="ＭＳ Ｐゴシック" pitchFamily="-106" charset="-128"/>
              </a:rPr>
            </a:br>
            <a:endParaRPr lang="en-US" dirty="0"/>
          </a:p>
        </p:txBody>
      </p:sp>
      <p:pic>
        <p:nvPicPr>
          <p:cNvPr id="3" name="Picture 2">
            <a:extLst>
              <a:ext uri="{FF2B5EF4-FFF2-40B4-BE49-F238E27FC236}">
                <a16:creationId xmlns:a16="http://schemas.microsoft.com/office/drawing/2014/main" id="{A9A29CE6-A17A-4572-90E5-74CCC300DB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8664" y="3711575"/>
            <a:ext cx="2381250" cy="2381250"/>
          </a:xfrm>
          <a:prstGeom prst="rect">
            <a:avLst/>
          </a:prstGeom>
        </p:spPr>
      </p:pic>
    </p:spTree>
    <p:extLst>
      <p:ext uri="{BB962C8B-B14F-4D97-AF65-F5344CB8AC3E}">
        <p14:creationId xmlns:p14="http://schemas.microsoft.com/office/powerpoint/2010/main" val="3801634221"/>
      </p:ext>
    </p:extLst>
  </p:cSld>
  <p:clrMapOvr>
    <a:masterClrMapping/>
  </p:clrMapOvr>
  <p:transition advTm="30000"/>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quarter" idx="10"/>
          </p:nvPr>
        </p:nvSpPr>
        <p:spPr>
          <a:xfrm>
            <a:off x="428624" y="1162050"/>
            <a:ext cx="8505825" cy="4835525"/>
          </a:xfrm>
          <a:prstGeom prst="rect">
            <a:avLst/>
          </a:prstGeom>
        </p:spPr>
        <p:txBody>
          <a:bodyPr>
            <a:noAutofit/>
          </a:bodyPr>
          <a:lstStyle/>
          <a:p>
            <a:pPr eaLnBrk="1" hangingPunct="1">
              <a:lnSpc>
                <a:spcPct val="90000"/>
              </a:lnSpc>
            </a:pPr>
            <a:r>
              <a:rPr lang="en-US" sz="2200" dirty="0">
                <a:ea typeface="ＭＳ Ｐゴシック" pitchFamily="-106" charset="-128"/>
              </a:rPr>
              <a:t>Mandates protection of patient health information and the confidential handling of patients’ medical records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Applies to health insurance companies and healthcare providers such as doctors, hospitals and laboratories</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CombiMatrix is a covered entity which is involved in the Treatment, Payment, and Healthcare Operations (TPO) of a patient.  </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Covered entities may share or exchange PHI for the purpose of TPO</a:t>
            </a:r>
          </a:p>
          <a:p>
            <a:pPr eaLnBrk="1" hangingPunct="1">
              <a:lnSpc>
                <a:spcPct val="90000"/>
              </a:lnSpc>
            </a:pPr>
            <a:endParaRPr lang="en-US" sz="600" dirty="0">
              <a:ea typeface="ＭＳ Ｐゴシック" pitchFamily="-106" charset="-128"/>
            </a:endParaRPr>
          </a:p>
          <a:p>
            <a:pPr eaLnBrk="1" hangingPunct="1">
              <a:lnSpc>
                <a:spcPct val="90000"/>
              </a:lnSpc>
            </a:pPr>
            <a:r>
              <a:rPr lang="en-US" sz="2200" dirty="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a:t>Health Insurance Portability and</a:t>
            </a:r>
            <a:br>
              <a:rPr lang="en-US" dirty="0"/>
            </a:br>
            <a:r>
              <a:rPr lang="en-US" dirty="0"/>
              <a:t>Accountability Act (HIPAA)</a:t>
            </a:r>
          </a:p>
        </p:txBody>
      </p:sp>
    </p:spTree>
    <p:extLst>
      <p:ext uri="{BB962C8B-B14F-4D97-AF65-F5344CB8AC3E}">
        <p14:creationId xmlns:p14="http://schemas.microsoft.com/office/powerpoint/2010/main" val="1654468035"/>
      </p:ext>
    </p:extLst>
  </p:cSld>
  <p:clrMapOvr>
    <a:masterClrMapping/>
  </p:clrMapOvr>
  <p:transition advTm="84000"/>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err="1">
                <a:ea typeface="ＭＳ Ｐゴシック" pitchFamily="-106" charset="-128"/>
              </a:rPr>
              <a:t>vs</a:t>
            </a:r>
            <a:r>
              <a:rPr lang="en-US" dirty="0">
                <a:ea typeface="ＭＳ Ｐゴシック" pitchFamily="-106" charset="-128"/>
              </a:rPr>
              <a:t> Business Associate</a:t>
            </a:r>
          </a:p>
          <a:p>
            <a:r>
              <a:rPr lang="en-US" dirty="0">
                <a:ea typeface="ＭＳ Ｐゴシック" pitchFamily="-106" charset="-128"/>
              </a:rPr>
              <a:t>Identity Theft</a:t>
            </a:r>
          </a:p>
          <a:p>
            <a:r>
              <a:rPr lang="en-US" dirty="0">
                <a:ea typeface="ＭＳ Ｐゴシック" pitchFamily="-106" charset="-128"/>
              </a:rPr>
              <a:t>HIPAA Privacy Officers: Lori Drugan &amp; Christi McHale</a:t>
            </a:r>
          </a:p>
          <a:p>
            <a:r>
              <a:rPr lang="en-US" dirty="0">
                <a:ea typeface="ＭＳ Ｐゴシック" pitchFamily="-106" charset="-128"/>
              </a:rPr>
              <a:t>Security Officer: Aria Esmaeili</a:t>
            </a:r>
          </a:p>
          <a:p>
            <a:pPr eaLnBrk="1" hangingPunct="1"/>
            <a:r>
              <a:rPr lang="en-US" dirty="0">
                <a:ea typeface="ＭＳ Ｐゴシック" pitchFamily="-106" charset="-128"/>
              </a:rPr>
              <a:t>Employee’s responsibility</a:t>
            </a:r>
          </a:p>
          <a:p>
            <a:pPr lvl="1" eaLnBrk="1" hangingPunct="1"/>
            <a:r>
              <a:rPr lang="en-US" dirty="0">
                <a:ea typeface="ＭＳ Ｐゴシック" pitchFamily="-106" charset="-128"/>
              </a:rPr>
              <a:t>Protect the privacy and security of PHI to which you have access</a:t>
            </a:r>
          </a:p>
          <a:p>
            <a:pPr eaLnBrk="1" hangingPunct="1"/>
            <a:r>
              <a:rPr lang="en-US" dirty="0">
                <a:ea typeface="ＭＳ Ｐゴシック" pitchFamily="-106" charset="-128"/>
              </a:rPr>
              <a:t>Penalties</a:t>
            </a:r>
          </a:p>
          <a:p>
            <a:pPr lvl="1" eaLnBrk="1" hangingPunct="1"/>
            <a:r>
              <a:rPr lang="en-US" dirty="0">
                <a:ea typeface="ＭＳ Ｐゴシック" pitchFamily="-106" charset="-128"/>
              </a:rPr>
              <a:t>Fines from $100 - $1,500,000</a:t>
            </a:r>
          </a:p>
          <a:p>
            <a:pPr lvl="1" eaLnBrk="1" hangingPunct="1"/>
            <a:r>
              <a:rPr lang="en-US" dirty="0">
                <a:ea typeface="ＭＳ Ｐゴシック" pitchFamily="-106" charset="-128"/>
              </a:rPr>
              <a:t>Up to 10 years in prison</a:t>
            </a:r>
          </a:p>
          <a:p>
            <a:pPr eaLnBrk="1" hangingPunct="1">
              <a:lnSpc>
                <a:spcPct val="90000"/>
              </a:lnSpc>
            </a:pPr>
            <a:endParaRPr lang="en-US" sz="2400" dirty="0">
              <a:ea typeface="ＭＳ Ｐゴシック" pitchFamily="-106" charset="-128"/>
            </a:endParaRPr>
          </a:p>
        </p:txBody>
      </p:sp>
      <p:sp>
        <p:nvSpPr>
          <p:cNvPr id="4" name="Title 3"/>
          <p:cNvSpPr>
            <a:spLocks noGrp="1"/>
          </p:cNvSpPr>
          <p:nvPr>
            <p:ph type="title"/>
          </p:nvPr>
        </p:nvSpPr>
        <p:spPr/>
        <p:txBody>
          <a:bodyPr/>
          <a:lstStyle/>
          <a:p>
            <a:r>
              <a:rPr lang="en-US" dirty="0"/>
              <a:t>Health Insurance Portability and</a:t>
            </a:r>
            <a:br>
              <a:rPr lang="en-US" dirty="0"/>
            </a:br>
            <a:r>
              <a:rPr lang="en-US" dirty="0"/>
              <a:t>Accountability Act (HIPAA)</a:t>
            </a:r>
          </a:p>
        </p:txBody>
      </p:sp>
    </p:spTree>
    <p:extLst>
      <p:ext uri="{BB962C8B-B14F-4D97-AF65-F5344CB8AC3E}">
        <p14:creationId xmlns:p14="http://schemas.microsoft.com/office/powerpoint/2010/main" val="3683690590"/>
      </p:ext>
    </p:extLst>
  </p:cSld>
  <p:clrMapOvr>
    <a:masterClrMapping/>
  </p:clrMapOvr>
  <p:transition advTm="14000"/>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3"/>
          <p:cNvSpPr>
            <a:spLocks noGrp="1" noChangeArrowheads="1"/>
          </p:cNvSpPr>
          <p:nvPr>
            <p:ph type="body" sz="quarter" idx="10"/>
          </p:nvPr>
        </p:nvSpPr>
        <p:spPr>
          <a:xfrm>
            <a:off x="428625" y="1104900"/>
            <a:ext cx="8229600" cy="4835525"/>
          </a:xfrm>
          <a:prstGeom prst="rect">
            <a:avLst/>
          </a:prstGeom>
        </p:spPr>
        <p:txBody>
          <a:bodyPr/>
          <a:lstStyle/>
          <a:p>
            <a:pPr lvl="1" eaLnBrk="1" hangingPunct="1">
              <a:lnSpc>
                <a:spcPct val="90000"/>
              </a:lnSpc>
            </a:pPr>
            <a:r>
              <a:rPr lang="en-US" sz="2400" dirty="0" err="1">
                <a:ea typeface="ＭＳ Ｐゴシック" pitchFamily="-106" charset="-128"/>
              </a:rPr>
              <a:t>Biohazardous</a:t>
            </a:r>
            <a:r>
              <a:rPr lang="en-US" sz="2400" dirty="0">
                <a:ea typeface="ＭＳ Ｐゴシック" pitchFamily="-106" charset="-128"/>
              </a:rPr>
              <a:t> Waste</a:t>
            </a:r>
          </a:p>
          <a:p>
            <a:pPr lvl="2" eaLnBrk="1" hangingPunct="1">
              <a:lnSpc>
                <a:spcPct val="90000"/>
              </a:lnSpc>
            </a:pPr>
            <a:r>
              <a:rPr lang="en-US" sz="2400" dirty="0">
                <a:ea typeface="ＭＳ Ｐゴシック" pitchFamily="-106" charset="-128"/>
              </a:rPr>
              <a:t>Must be disposed of in </a:t>
            </a:r>
            <a:r>
              <a:rPr lang="en-US" sz="2400" dirty="0" err="1">
                <a:ea typeface="ＭＳ Ｐゴシック" pitchFamily="-106" charset="-128"/>
              </a:rPr>
              <a:t>biohazardous</a:t>
            </a:r>
            <a:r>
              <a:rPr lang="en-US" sz="2400" dirty="0">
                <a:ea typeface="ＭＳ Ｐゴシック" pitchFamily="-106" charset="-128"/>
              </a:rPr>
              <a:t> waste containers (labeled with </a:t>
            </a:r>
            <a:r>
              <a:rPr lang="en-US" sz="2400" dirty="0" err="1">
                <a:ea typeface="ＭＳ Ｐゴシック" pitchFamily="-106" charset="-128"/>
              </a:rPr>
              <a:t>biohazardous</a:t>
            </a:r>
            <a:r>
              <a:rPr lang="en-US" sz="2400" dirty="0">
                <a:ea typeface="ＭＳ Ｐゴシック" pitchFamily="-106" charset="-128"/>
              </a:rPr>
              <a:t> labels, in red receptacles or in red liners)</a:t>
            </a:r>
          </a:p>
          <a:p>
            <a:pPr lvl="2" eaLnBrk="1" hangingPunct="1">
              <a:lnSpc>
                <a:spcPct val="90000"/>
              </a:lnSpc>
            </a:pPr>
            <a:endParaRPr lang="en-US" sz="2400" dirty="0">
              <a:ea typeface="ＭＳ Ｐゴシック" pitchFamily="-106" charset="-128"/>
            </a:endParaRPr>
          </a:p>
          <a:p>
            <a:pPr lvl="1" eaLnBrk="1" hangingPunct="1">
              <a:lnSpc>
                <a:spcPct val="90000"/>
              </a:lnSpc>
            </a:pPr>
            <a:r>
              <a:rPr lang="en-US" sz="2400" dirty="0">
                <a:ea typeface="ＭＳ Ｐゴシック" pitchFamily="-106" charset="-128"/>
              </a:rPr>
              <a:t>Chemical Waste</a:t>
            </a:r>
          </a:p>
          <a:p>
            <a:pPr lvl="2" eaLnBrk="1" hangingPunct="1">
              <a:lnSpc>
                <a:spcPct val="90000"/>
              </a:lnSpc>
            </a:pPr>
            <a:r>
              <a:rPr lang="en-US" sz="2400" dirty="0">
                <a:ea typeface="ＭＳ Ｐゴシック" pitchFamily="-106" charset="-128"/>
              </a:rPr>
              <a:t>Must be disposed of properly and according to the manufacturer’s recommendations</a:t>
            </a:r>
          </a:p>
          <a:p>
            <a:pPr lvl="2" eaLnBrk="1" hangingPunct="1">
              <a:lnSpc>
                <a:spcPct val="90000"/>
              </a:lnSpc>
            </a:pPr>
            <a:endParaRPr lang="en-US" sz="2400" dirty="0">
              <a:ea typeface="ＭＳ Ｐゴシック" pitchFamily="-106" charset="-128"/>
            </a:endParaRPr>
          </a:p>
          <a:p>
            <a:pPr lvl="1" eaLnBrk="1" hangingPunct="1">
              <a:lnSpc>
                <a:spcPct val="90000"/>
              </a:lnSpc>
            </a:pPr>
            <a:r>
              <a:rPr lang="en-US" sz="2400" dirty="0">
                <a:ea typeface="ＭＳ Ｐゴシック" pitchFamily="-106" charset="-128"/>
              </a:rPr>
              <a:t>Shipping Infectious and Diagnostic Specimens</a:t>
            </a:r>
          </a:p>
          <a:p>
            <a:pPr lvl="2" eaLnBrk="1" hangingPunct="1">
              <a:lnSpc>
                <a:spcPct val="90000"/>
              </a:lnSpc>
            </a:pPr>
            <a:r>
              <a:rPr lang="en-US" sz="2400" dirty="0">
                <a:ea typeface="ＭＳ Ｐゴシック" pitchFamily="-106" charset="-128"/>
              </a:rPr>
              <a:t>Must be properly packaged and labeled</a:t>
            </a:r>
          </a:p>
          <a:p>
            <a:pPr lvl="1" eaLnBrk="1" hangingPunct="1">
              <a:lnSpc>
                <a:spcPct val="90000"/>
              </a:lnSpc>
            </a:pPr>
            <a:endParaRPr lang="en-US" dirty="0">
              <a:ea typeface="ＭＳ Ｐゴシック" pitchFamily="-106" charset="-128"/>
            </a:endParaRPr>
          </a:p>
        </p:txBody>
      </p:sp>
      <p:pic>
        <p:nvPicPr>
          <p:cNvPr id="13321" name="Picture 9">
            <a:hlinkClick r:id="" action="ppaction://media"/>
          </p:cNvPr>
          <p:cNvPicPr>
            <a:picLocks noRot="1" noChangeAspect="1" noChangeArrowheads="1"/>
          </p:cNvPicPr>
          <p:nvPr>
            <a:wavAudioFile r:embed="rId1" name="~PP640.WAV"/>
          </p:nvPr>
        </p:nvPicPr>
        <p:blipFill>
          <a:blip r:embed="rId4" cstate="print"/>
          <a:srcRect/>
          <a:stretch>
            <a:fillRect/>
          </a:stretch>
        </p:blipFill>
        <p:spPr bwMode="auto">
          <a:xfrm>
            <a:off x="8702675" y="6416675"/>
            <a:ext cx="304800" cy="304800"/>
          </a:xfrm>
          <a:prstGeom prst="rect">
            <a:avLst/>
          </a:prstGeom>
          <a:noFill/>
          <a:ln w="9525">
            <a:noFill/>
            <a:miter lim="800000"/>
            <a:headEnd/>
            <a:tailEnd/>
          </a:ln>
        </p:spPr>
      </p:pic>
      <p:sp>
        <p:nvSpPr>
          <p:cNvPr id="5" name="Title 4"/>
          <p:cNvSpPr>
            <a:spLocks noGrp="1"/>
          </p:cNvSpPr>
          <p:nvPr>
            <p:ph type="title"/>
          </p:nvPr>
        </p:nvSpPr>
        <p:spPr>
          <a:xfrm>
            <a:off x="438150" y="0"/>
            <a:ext cx="8229600" cy="939801"/>
          </a:xfrm>
        </p:spPr>
        <p:txBody>
          <a:bodyPr/>
          <a:lstStyle/>
          <a:p>
            <a:r>
              <a:rPr lang="en-US" dirty="0"/>
              <a:t>Environmental Laws</a:t>
            </a:r>
          </a:p>
        </p:txBody>
      </p:sp>
    </p:spTree>
    <p:extLst>
      <p:ext uri="{BB962C8B-B14F-4D97-AF65-F5344CB8AC3E}">
        <p14:creationId xmlns:p14="http://schemas.microsoft.com/office/powerpoint/2010/main" val="1139930632"/>
      </p:ext>
    </p:extLst>
  </p:cSld>
  <p:clrMapOvr>
    <a:masterClrMapping/>
  </p:clrMapOvr>
  <p:transition advTm="4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32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3321"/>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1" name="Rectangle 3"/>
          <p:cNvSpPr>
            <a:spLocks noGrp="1" noChangeArrowheads="1"/>
          </p:cNvSpPr>
          <p:nvPr>
            <p:ph idx="4294967295"/>
          </p:nvPr>
        </p:nvSpPr>
        <p:spPr>
          <a:xfrm>
            <a:off x="3377381" y="1390343"/>
            <a:ext cx="5309419" cy="5030788"/>
          </a:xfrm>
          <a:prstGeom prst="rect">
            <a:avLst/>
          </a:prstGeom>
        </p:spPr>
        <p:txBody>
          <a:bodyPr>
            <a:normAutofit/>
          </a:bodyPr>
          <a:lstStyle/>
          <a:p>
            <a:pPr eaLnBrk="1" hangingPunct="1">
              <a:lnSpc>
                <a:spcPct val="85000"/>
              </a:lnSpc>
            </a:pPr>
            <a:r>
              <a:rPr lang="en-US" sz="2800" dirty="0">
                <a:ea typeface="ＭＳ Ｐゴシック" pitchFamily="-106" charset="-128"/>
              </a:rPr>
              <a:t>Abide by the Code of Conduct</a:t>
            </a:r>
          </a:p>
          <a:p>
            <a:pPr eaLnBrk="1" hangingPunct="1">
              <a:lnSpc>
                <a:spcPct val="85000"/>
              </a:lnSpc>
            </a:pPr>
            <a:endParaRPr lang="en-US" sz="2800" dirty="0">
              <a:ea typeface="ＭＳ Ｐゴシック" pitchFamily="-106" charset="-128"/>
            </a:endParaRPr>
          </a:p>
          <a:p>
            <a:pPr eaLnBrk="1" hangingPunct="1">
              <a:lnSpc>
                <a:spcPct val="85000"/>
              </a:lnSpc>
            </a:pPr>
            <a:r>
              <a:rPr lang="en-US" sz="2800" dirty="0">
                <a:ea typeface="ＭＳ Ｐゴシック" pitchFamily="-106" charset="-128"/>
              </a:rPr>
              <a:t>Understand the key laws, rules, regulations and policies that apply to your job</a:t>
            </a:r>
          </a:p>
          <a:p>
            <a:pPr eaLnBrk="1" hangingPunct="1">
              <a:lnSpc>
                <a:spcPct val="85000"/>
              </a:lnSpc>
            </a:pPr>
            <a:endParaRPr lang="en-US" sz="2800" dirty="0">
              <a:ea typeface="ＭＳ Ｐゴシック" pitchFamily="-106" charset="-128"/>
            </a:endParaRPr>
          </a:p>
          <a:p>
            <a:pPr eaLnBrk="1" hangingPunct="1">
              <a:lnSpc>
                <a:spcPct val="85000"/>
              </a:lnSpc>
            </a:pPr>
            <a:r>
              <a:rPr lang="en-US" sz="2800" dirty="0">
                <a:ea typeface="ＭＳ Ｐゴシック" pitchFamily="-106" charset="-128"/>
              </a:rPr>
              <a:t>When in doubt, ask questions</a:t>
            </a:r>
          </a:p>
          <a:p>
            <a:pPr lvl="1" eaLnBrk="1" hangingPunct="1">
              <a:lnSpc>
                <a:spcPct val="85000"/>
              </a:lnSpc>
            </a:pPr>
            <a:r>
              <a:rPr lang="en-US" sz="2800" dirty="0">
                <a:ea typeface="ＭＳ Ｐゴシック" pitchFamily="-106" charset="-128"/>
              </a:rPr>
              <a:t>Do I have all the facts?</a:t>
            </a:r>
          </a:p>
          <a:p>
            <a:pPr lvl="1" eaLnBrk="1" hangingPunct="1">
              <a:lnSpc>
                <a:spcPct val="85000"/>
              </a:lnSpc>
            </a:pPr>
            <a:r>
              <a:rPr lang="en-US" sz="2800" dirty="0">
                <a:ea typeface="ＭＳ Ｐゴシック" pitchFamily="-106" charset="-128"/>
              </a:rPr>
              <a:t>Does the matter violate a </a:t>
            </a:r>
            <a:r>
              <a:rPr lang="en-US" sz="2800" dirty="0" err="1">
                <a:ea typeface="ＭＳ Ｐゴシック" pitchFamily="-106" charset="-128"/>
              </a:rPr>
              <a:t>Invitae</a:t>
            </a:r>
            <a:r>
              <a:rPr lang="en-US" sz="2800" dirty="0">
                <a:ea typeface="ＭＳ Ｐゴシック" pitchFamily="-106" charset="-128"/>
              </a:rPr>
              <a:t> policy or standard or an applicable law?</a:t>
            </a:r>
          </a:p>
        </p:txBody>
      </p:sp>
      <p:sp>
        <p:nvSpPr>
          <p:cNvPr id="4" name="Title 3"/>
          <p:cNvSpPr>
            <a:spLocks noGrp="1"/>
          </p:cNvSpPr>
          <p:nvPr>
            <p:ph type="title"/>
          </p:nvPr>
        </p:nvSpPr>
        <p:spPr>
          <a:xfrm>
            <a:off x="457200" y="0"/>
            <a:ext cx="8229600" cy="939801"/>
          </a:xfrm>
        </p:spPr>
        <p:txBody>
          <a:bodyPr/>
          <a:lstStyle/>
          <a:p>
            <a:r>
              <a:rPr lang="en-US" dirty="0"/>
              <a:t>Your Obligations</a:t>
            </a:r>
          </a:p>
        </p:txBody>
      </p:sp>
      <p:pic>
        <p:nvPicPr>
          <p:cNvPr id="3" name="Picture 2">
            <a:extLst>
              <a:ext uri="{FF2B5EF4-FFF2-40B4-BE49-F238E27FC236}">
                <a16:creationId xmlns:a16="http://schemas.microsoft.com/office/drawing/2014/main" id="{8FCFE7DB-968D-4D13-B0DE-67053377ED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81" y="1993398"/>
            <a:ext cx="3042469" cy="1802559"/>
          </a:xfrm>
          <a:prstGeom prst="rect">
            <a:avLst/>
          </a:prstGeom>
        </p:spPr>
      </p:pic>
    </p:spTree>
    <p:extLst>
      <p:ext uri="{BB962C8B-B14F-4D97-AF65-F5344CB8AC3E}">
        <p14:creationId xmlns:p14="http://schemas.microsoft.com/office/powerpoint/2010/main" val="3627124867"/>
      </p:ext>
    </p:extLst>
  </p:cSld>
  <p:clrMapOvr>
    <a:masterClrMapping/>
  </p:clrMapOvr>
  <p:transition advTm="14000"/>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a:bodyPr>
          <a:lstStyle/>
          <a:p>
            <a:r>
              <a:rPr lang="en-US" sz="2800" dirty="0">
                <a:ea typeface="ＭＳ Ｐゴシック" pitchFamily="-106" charset="-128"/>
              </a:rPr>
              <a:t>If you become aware of a violation of the Compliance Program, it is your responsibility to report the violation.</a:t>
            </a:r>
          </a:p>
          <a:p>
            <a:endParaRPr lang="en-US" sz="2800" dirty="0">
              <a:ea typeface="ＭＳ Ｐゴシック" pitchFamily="-106" charset="-128"/>
            </a:endParaRPr>
          </a:p>
          <a:p>
            <a:pPr lvl="1" eaLnBrk="1" hangingPunct="1"/>
            <a:endParaRPr lang="en-US" sz="1200" dirty="0">
              <a:ea typeface="ＭＳ Ｐゴシック" pitchFamily="-106" charset="-128"/>
            </a:endParaRPr>
          </a:p>
          <a:p>
            <a:pPr eaLnBrk="1" hangingPunct="1"/>
            <a:r>
              <a:rPr lang="en-US" sz="2800" dirty="0">
                <a:ea typeface="ＭＳ Ｐゴシック" pitchFamily="-106" charset="-128"/>
              </a:rPr>
              <a:t>We can’t fix a problem unless you report it </a:t>
            </a:r>
          </a:p>
          <a:p>
            <a:pPr eaLnBrk="1" hangingPunct="1"/>
            <a:endParaRPr lang="en-US" sz="1200" dirty="0">
              <a:ea typeface="ＭＳ Ｐゴシック" pitchFamily="-106" charset="-128"/>
            </a:endParaRPr>
          </a:p>
          <a:p>
            <a:pPr eaLnBrk="1" hangingPunct="1"/>
            <a:r>
              <a:rPr lang="en-US" sz="2800" dirty="0">
                <a:ea typeface="ＭＳ Ｐゴシック" pitchFamily="-106" charset="-128"/>
              </a:rPr>
              <a:t>Reported problems are thoroughly investigated</a:t>
            </a:r>
          </a:p>
          <a:p>
            <a:pPr eaLnBrk="1" hangingPunct="1"/>
            <a:endParaRPr lang="en-US" sz="2800" dirty="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sz="3200" dirty="0"/>
              <a:t>Reporting Concerns</a:t>
            </a:r>
          </a:p>
        </p:txBody>
      </p:sp>
    </p:spTree>
    <p:extLst>
      <p:ext uri="{BB962C8B-B14F-4D97-AF65-F5344CB8AC3E}">
        <p14:creationId xmlns:p14="http://schemas.microsoft.com/office/powerpoint/2010/main" val="268353821"/>
      </p:ext>
    </p:extLst>
  </p:cSld>
  <p:clrMapOvr>
    <a:masterClrMapping/>
  </p:clrMapOvr>
  <p:transition advTm="16000"/>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2FCE-FC09-45C1-9E44-127B0761989C}"/>
              </a:ext>
            </a:extLst>
          </p:cNvPr>
          <p:cNvSpPr>
            <a:spLocks noGrp="1"/>
          </p:cNvSpPr>
          <p:nvPr>
            <p:ph type="title"/>
          </p:nvPr>
        </p:nvSpPr>
        <p:spPr/>
        <p:txBody>
          <a:bodyPr/>
          <a:lstStyle/>
          <a:p>
            <a:r>
              <a:rPr lang="en-US" dirty="0"/>
              <a:t>Compliance Program</a:t>
            </a:r>
          </a:p>
        </p:txBody>
      </p:sp>
      <p:sp>
        <p:nvSpPr>
          <p:cNvPr id="3" name="Text Placeholder 2">
            <a:extLst>
              <a:ext uri="{FF2B5EF4-FFF2-40B4-BE49-F238E27FC236}">
                <a16:creationId xmlns:a16="http://schemas.microsoft.com/office/drawing/2014/main" id="{52CFE305-3F7A-46B1-82DD-3B936C23A1C8}"/>
              </a:ext>
            </a:extLst>
          </p:cNvPr>
          <p:cNvSpPr>
            <a:spLocks noGrp="1"/>
          </p:cNvSpPr>
          <p:nvPr>
            <p:ph type="body" sz="quarter" idx="10"/>
          </p:nvPr>
        </p:nvSpPr>
        <p:spPr/>
        <p:txBody>
          <a:bodyPr>
            <a:normAutofit/>
          </a:bodyPr>
          <a:lstStyle/>
          <a:p>
            <a:r>
              <a:rPr lang="en-US" sz="3200" dirty="0"/>
              <a:t>A Compliance Program has been established by </a:t>
            </a:r>
            <a:r>
              <a:rPr lang="en-US" sz="3200" dirty="0" err="1"/>
              <a:t>Invitae</a:t>
            </a:r>
            <a:r>
              <a:rPr lang="en-US" sz="3200" dirty="0"/>
              <a:t> Irvine (</a:t>
            </a:r>
            <a:r>
              <a:rPr lang="en-US" sz="3200" dirty="0" err="1"/>
              <a:t>CombiMatrix</a:t>
            </a:r>
            <a:r>
              <a:rPr lang="en-US" sz="3200" dirty="0"/>
              <a:t> Diagnostics, Inc.) to ensure a culture of ethical conduct and compliance with the law.  Compliance is every employee's responsibility.</a:t>
            </a:r>
          </a:p>
        </p:txBody>
      </p:sp>
    </p:spTree>
    <p:extLst>
      <p:ext uri="{BB962C8B-B14F-4D97-AF65-F5344CB8AC3E}">
        <p14:creationId xmlns:p14="http://schemas.microsoft.com/office/powerpoint/2010/main" val="4245529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9" name="Rectangle 3"/>
          <p:cNvSpPr>
            <a:spLocks noGrp="1" noChangeArrowheads="1"/>
          </p:cNvSpPr>
          <p:nvPr>
            <p:ph idx="4294967295"/>
          </p:nvPr>
        </p:nvSpPr>
        <p:spPr>
          <a:xfrm>
            <a:off x="457200" y="1371600"/>
            <a:ext cx="8229600" cy="4754563"/>
          </a:xfrm>
          <a:prstGeom prst="rect">
            <a:avLst/>
          </a:prstGeom>
        </p:spPr>
        <p:txBody>
          <a:bodyPr>
            <a:normAutofit/>
          </a:bodyPr>
          <a:lstStyle/>
          <a:p>
            <a:pPr marL="0" indent="0" eaLnBrk="1" hangingPunct="1">
              <a:buNone/>
            </a:pPr>
            <a:r>
              <a:rPr lang="en-US" sz="2800" dirty="0">
                <a:ea typeface="ＭＳ Ｐゴシック" pitchFamily="-106" charset="-128"/>
              </a:rPr>
              <a:t>To report any concerns: </a:t>
            </a:r>
          </a:p>
          <a:p>
            <a:pPr lvl="1"/>
            <a:r>
              <a:rPr lang="en-US" sz="2800" dirty="0">
                <a:ea typeface="ＭＳ Ｐゴシック" pitchFamily="-106" charset="-128"/>
              </a:rPr>
              <a:t>Contact the Corporate Compliance Officer Tom </a:t>
            </a:r>
            <a:r>
              <a:rPr lang="en-US" sz="2800" dirty="0" err="1">
                <a:ea typeface="ＭＳ Ｐゴシック" pitchFamily="-106" charset="-128"/>
              </a:rPr>
              <a:t>Brida</a:t>
            </a:r>
            <a:r>
              <a:rPr lang="en-US" sz="2800" dirty="0">
                <a:ea typeface="ＭＳ Ｐゴシック" pitchFamily="-106" charset="-128"/>
              </a:rPr>
              <a:t> or an Irvine member of the Compliance Team: </a:t>
            </a:r>
          </a:p>
          <a:p>
            <a:pPr lvl="2"/>
            <a:r>
              <a:rPr lang="en-US" sz="2800" dirty="0">
                <a:ea typeface="ＭＳ Ｐゴシック" pitchFamily="-106" charset="-128"/>
              </a:rPr>
              <a:t>Tom </a:t>
            </a:r>
            <a:r>
              <a:rPr lang="en-US" sz="2800" dirty="0" err="1">
                <a:ea typeface="ＭＳ Ｐゴシック" pitchFamily="-106" charset="-128"/>
              </a:rPr>
              <a:t>Brida</a:t>
            </a:r>
            <a:r>
              <a:rPr lang="en-US" sz="2800" dirty="0">
                <a:ea typeface="ＭＳ Ｐゴシック" pitchFamily="-106" charset="-128"/>
              </a:rPr>
              <a:t> Tom.Brieda@invitae.com</a:t>
            </a:r>
          </a:p>
          <a:p>
            <a:pPr lvl="2"/>
            <a:r>
              <a:rPr lang="en-US" sz="2800" dirty="0">
                <a:ea typeface="ＭＳ Ｐゴシック" pitchFamily="-106" charset="-128"/>
              </a:rPr>
              <a:t>Bruce Hauser: Bruce.Hauser@invitae.com</a:t>
            </a:r>
          </a:p>
          <a:p>
            <a:pPr lvl="2"/>
            <a:r>
              <a:rPr lang="en-US" sz="2800" dirty="0">
                <a:ea typeface="ＭＳ Ｐゴシック" pitchFamily="-106" charset="-128"/>
              </a:rPr>
              <a:t>Lori </a:t>
            </a:r>
            <a:r>
              <a:rPr lang="en-US" sz="2800" dirty="0" err="1">
                <a:ea typeface="ＭＳ Ｐゴシック" pitchFamily="-106" charset="-128"/>
              </a:rPr>
              <a:t>Drugan</a:t>
            </a:r>
            <a:r>
              <a:rPr lang="en-US" sz="2800" dirty="0">
                <a:ea typeface="ＭＳ Ｐゴシック" pitchFamily="-106" charset="-128"/>
              </a:rPr>
              <a:t>: Lori.Drugan@Invitae.com</a:t>
            </a:r>
          </a:p>
          <a:p>
            <a:pPr lvl="1"/>
            <a:endParaRPr lang="en-US" sz="2400" dirty="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sz="3200" dirty="0"/>
              <a:t>Reporting Concerns</a:t>
            </a:r>
          </a:p>
        </p:txBody>
      </p:sp>
    </p:spTree>
    <p:extLst>
      <p:ext uri="{BB962C8B-B14F-4D97-AF65-F5344CB8AC3E}">
        <p14:creationId xmlns:p14="http://schemas.microsoft.com/office/powerpoint/2010/main" val="2219240990"/>
      </p:ext>
    </p:extLst>
  </p:cSld>
  <p:clrMapOvr>
    <a:masterClrMapping/>
  </p:clrMapOvr>
  <p:transition advTm="16000"/>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sz="3200" dirty="0">
                <a:ea typeface="ＭＳ Ｐゴシック" pitchFamily="-106" charset="-128"/>
              </a:rPr>
              <a:t>Contacts by Regulatory Agencies, </a:t>
            </a:r>
            <a:br>
              <a:rPr lang="en-US" sz="3200" dirty="0">
                <a:ea typeface="ＭＳ Ｐゴシック" pitchFamily="-106" charset="-128"/>
              </a:rPr>
            </a:br>
            <a:r>
              <a:rPr lang="en-US" sz="3200" dirty="0">
                <a:ea typeface="ＭＳ Ｐゴシック" pitchFamily="-106" charset="-128"/>
              </a:rPr>
              <a:t>Subpoenas and Search Warrants</a:t>
            </a:r>
          </a:p>
        </p:txBody>
      </p:sp>
      <p:sp>
        <p:nvSpPr>
          <p:cNvPr id="52227" name="Content Placeholder 2"/>
          <p:cNvSpPr>
            <a:spLocks noGrp="1"/>
          </p:cNvSpPr>
          <p:nvPr>
            <p:ph idx="4294967295"/>
          </p:nvPr>
        </p:nvSpPr>
        <p:spPr>
          <a:xfrm>
            <a:off x="409575" y="1362075"/>
            <a:ext cx="8229600" cy="4525963"/>
          </a:xfrm>
          <a:prstGeom prst="rect">
            <a:avLst/>
          </a:prstGeom>
        </p:spPr>
        <p:txBody>
          <a:bodyPr/>
          <a:lstStyle/>
          <a:p>
            <a:r>
              <a:rPr lang="en-US" dirty="0">
                <a:ea typeface="ＭＳ Ｐゴシック" pitchFamily="-106" charset="-128"/>
              </a:rPr>
              <a:t>If you are </a:t>
            </a:r>
            <a:r>
              <a:rPr lang="en-US" b="1" i="1" dirty="0">
                <a:ea typeface="ＭＳ Ｐゴシック" pitchFamily="-106" charset="-128"/>
              </a:rPr>
              <a:t>contacted by an agent/investigator of a state or federal agency</a:t>
            </a:r>
            <a:r>
              <a:rPr lang="en-US" dirty="0">
                <a:ea typeface="ＭＳ Ｐゴシック" pitchFamily="-106" charset="-128"/>
              </a:rPr>
              <a:t>, do the following:</a:t>
            </a:r>
          </a:p>
          <a:p>
            <a:pPr lvl="1">
              <a:buFont typeface="Wingdings" pitchFamily="-106" charset="2"/>
              <a:buChar char="Ø"/>
            </a:pPr>
            <a:r>
              <a:rPr lang="en-US" sz="2400" dirty="0">
                <a:ea typeface="ＭＳ Ｐゴシック" pitchFamily="-106" charset="-128"/>
              </a:rPr>
              <a:t>Get the person’s name, telephone number and name of agency;</a:t>
            </a:r>
          </a:p>
          <a:p>
            <a:pPr lvl="1">
              <a:buFont typeface="Wingdings" pitchFamily="-106" charset="2"/>
              <a:buChar char="Ø"/>
            </a:pPr>
            <a:r>
              <a:rPr lang="en-US" sz="2400" dirty="0">
                <a:ea typeface="ＭＳ Ｐゴシック" pitchFamily="-106" charset="-128"/>
              </a:rPr>
              <a:t>You may decline to answer questions and not provide any documents or information about </a:t>
            </a:r>
            <a:r>
              <a:rPr lang="en-US" sz="2400" dirty="0" err="1">
                <a:ea typeface="ＭＳ Ｐゴシック" pitchFamily="-106" charset="-128"/>
              </a:rPr>
              <a:t>Invitae</a:t>
            </a:r>
            <a:r>
              <a:rPr lang="en-US" sz="2400" dirty="0">
                <a:ea typeface="ＭＳ Ｐゴシック" pitchFamily="-106" charset="-128"/>
              </a:rPr>
              <a:t>;</a:t>
            </a:r>
          </a:p>
          <a:p>
            <a:pPr lvl="1">
              <a:buFont typeface="Wingdings" pitchFamily="-106" charset="2"/>
              <a:buChar char="Ø"/>
            </a:pPr>
            <a:r>
              <a:rPr lang="en-US" sz="2400" dirty="0">
                <a:ea typeface="ＭＳ Ｐゴシック" pitchFamily="-106" charset="-128"/>
              </a:rPr>
              <a:t>Do not allow the person to walk through </a:t>
            </a:r>
            <a:r>
              <a:rPr lang="en-US" sz="2400" dirty="0" err="1">
                <a:ea typeface="ＭＳ Ｐゴシック" pitchFamily="-106" charset="-128"/>
              </a:rPr>
              <a:t>Invitae</a:t>
            </a:r>
            <a:r>
              <a:rPr lang="en-US" sz="2400" dirty="0">
                <a:ea typeface="ＭＳ Ｐゴシック" pitchFamily="-106" charset="-128"/>
              </a:rPr>
              <a:t> Irvine facility;</a:t>
            </a:r>
          </a:p>
          <a:p>
            <a:pPr lvl="1">
              <a:buFont typeface="Wingdings" pitchFamily="-106" charset="2"/>
              <a:buChar char="Ø"/>
            </a:pPr>
            <a:r>
              <a:rPr lang="en-US" sz="2400" dirty="0">
                <a:ea typeface="ＭＳ Ｐゴシック" pitchFamily="-106" charset="-128"/>
              </a:rPr>
              <a:t>Notify the Compliance Officer or member of management about the visit as soon as possible and follow their directions. </a:t>
            </a:r>
          </a:p>
          <a:p>
            <a:pPr lvl="1">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a:p>
            <a:pPr>
              <a:buFont typeface="Wingdings" pitchFamily="-106" charset="2"/>
              <a:buChar char="Ø"/>
            </a:pPr>
            <a:endParaRPr lang="en-US" dirty="0">
              <a:ea typeface="ＭＳ Ｐゴシック" pitchFamily="-106" charset="-128"/>
            </a:endParaRPr>
          </a:p>
        </p:txBody>
      </p:sp>
    </p:spTree>
    <p:extLst>
      <p:ext uri="{BB962C8B-B14F-4D97-AF65-F5344CB8AC3E}">
        <p14:creationId xmlns:p14="http://schemas.microsoft.com/office/powerpoint/2010/main" val="92431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0"/>
            <a:ext cx="8229600" cy="1143000"/>
          </a:xfrm>
        </p:spPr>
        <p:txBody>
          <a:bodyPr/>
          <a:lstStyle/>
          <a:p>
            <a:r>
              <a:rPr lang="en-US" sz="3200" dirty="0">
                <a:ea typeface="ＭＳ Ｐゴシック" pitchFamily="-106" charset="-128"/>
              </a:rPr>
              <a:t>Contacts by Regulatory Agencies, </a:t>
            </a:r>
            <a:br>
              <a:rPr lang="en-US" sz="3200" dirty="0">
                <a:ea typeface="ＭＳ Ｐゴシック" pitchFamily="-106" charset="-128"/>
              </a:rPr>
            </a:br>
            <a:r>
              <a:rPr lang="en-US" sz="3200" dirty="0">
                <a:ea typeface="ＭＳ Ｐゴシック" pitchFamily="-106" charset="-128"/>
              </a:rPr>
              <a:t>Subpoenas and Search Warrants</a:t>
            </a:r>
          </a:p>
        </p:txBody>
      </p:sp>
      <p:sp>
        <p:nvSpPr>
          <p:cNvPr id="53251" name="Content Placeholder 2"/>
          <p:cNvSpPr>
            <a:spLocks noGrp="1"/>
          </p:cNvSpPr>
          <p:nvPr>
            <p:ph idx="4294967295"/>
          </p:nvPr>
        </p:nvSpPr>
        <p:spPr>
          <a:xfrm>
            <a:off x="457200" y="1600200"/>
            <a:ext cx="8229600" cy="4525963"/>
          </a:xfrm>
          <a:prstGeom prst="rect">
            <a:avLst/>
          </a:prstGeom>
        </p:spPr>
        <p:txBody>
          <a:bodyPr/>
          <a:lstStyle/>
          <a:p>
            <a:r>
              <a:rPr lang="en-US" dirty="0">
                <a:ea typeface="ＭＳ Ｐゴシック" pitchFamily="-106" charset="-128"/>
              </a:rPr>
              <a:t>If you are approached by someone who wants to serve a subpoena on </a:t>
            </a:r>
            <a:r>
              <a:rPr lang="en-US" dirty="0" err="1">
                <a:ea typeface="ＭＳ Ｐゴシック" pitchFamily="-106" charset="-128"/>
              </a:rPr>
              <a:t>CombiMatrix</a:t>
            </a:r>
            <a:r>
              <a:rPr lang="en-US" dirty="0">
                <a:ea typeface="ＭＳ Ｐゴシック" pitchFamily="-106" charset="-128"/>
              </a:rPr>
              <a:t>/ </a:t>
            </a:r>
            <a:r>
              <a:rPr lang="en-US" dirty="0" err="1">
                <a:ea typeface="ＭＳ Ｐゴシック" pitchFamily="-106" charset="-128"/>
              </a:rPr>
              <a:t>Invitae</a:t>
            </a:r>
            <a:r>
              <a:rPr lang="en-US" dirty="0">
                <a:ea typeface="ＭＳ Ｐゴシック" pitchFamily="-106" charset="-128"/>
              </a:rPr>
              <a:t> or receive a subpoena in the mail, do the following:</a:t>
            </a:r>
          </a:p>
          <a:p>
            <a:pPr>
              <a:buNone/>
            </a:pPr>
            <a:endParaRPr lang="en-US" dirty="0">
              <a:ea typeface="ＭＳ Ｐゴシック" pitchFamily="-106" charset="-128"/>
            </a:endParaRPr>
          </a:p>
          <a:p>
            <a:pPr lvl="1">
              <a:buFont typeface="Wingdings" pitchFamily="-106" charset="2"/>
              <a:buChar char="Ø"/>
            </a:pPr>
            <a:r>
              <a:rPr lang="en-US" sz="2400" dirty="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endParaRPr lang="en-US" dirty="0">
              <a:ea typeface="ＭＳ Ｐゴシック" pitchFamily="-106" charset="-128"/>
            </a:endParaRPr>
          </a:p>
          <a:p>
            <a:endParaRPr lang="en-US" dirty="0">
              <a:ea typeface="ＭＳ Ｐゴシック" pitchFamily="-106" charset="-128"/>
            </a:endParaRPr>
          </a:p>
          <a:p>
            <a:endParaRPr lang="en-US" dirty="0">
              <a:ea typeface="ＭＳ Ｐゴシック" pitchFamily="-106" charset="-128"/>
            </a:endParaRPr>
          </a:p>
        </p:txBody>
      </p:sp>
    </p:spTree>
    <p:extLst>
      <p:ext uri="{BB962C8B-B14F-4D97-AF65-F5344CB8AC3E}">
        <p14:creationId xmlns:p14="http://schemas.microsoft.com/office/powerpoint/2010/main" val="3990480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Title 1"/>
          <p:cNvSpPr>
            <a:spLocks noGrp="1"/>
          </p:cNvSpPr>
          <p:nvPr>
            <p:ph type="title"/>
          </p:nvPr>
        </p:nvSpPr>
        <p:spPr>
          <a:xfrm>
            <a:off x="552450" y="0"/>
            <a:ext cx="8229600" cy="1143000"/>
          </a:xfrm>
        </p:spPr>
        <p:txBody>
          <a:bodyPr/>
          <a:lstStyle/>
          <a:p>
            <a:r>
              <a:rPr lang="en-US" sz="3200" dirty="0">
                <a:ea typeface="ＭＳ Ｐゴシック" pitchFamily="-106" charset="-128"/>
              </a:rPr>
              <a:t>Contacts by Regulatory Agencies, Subpoenas </a:t>
            </a:r>
            <a:br>
              <a:rPr lang="en-US" sz="3200" dirty="0">
                <a:ea typeface="ＭＳ Ｐゴシック" pitchFamily="-106" charset="-128"/>
              </a:rPr>
            </a:br>
            <a:r>
              <a:rPr lang="en-US" sz="3200" dirty="0">
                <a:ea typeface="ＭＳ Ｐゴシック" pitchFamily="-106" charset="-128"/>
              </a:rPr>
              <a:t>and Search Warrants</a:t>
            </a:r>
          </a:p>
        </p:txBody>
      </p:sp>
      <p:sp>
        <p:nvSpPr>
          <p:cNvPr id="54275" name="Content Placeholder 2"/>
          <p:cNvSpPr>
            <a:spLocks noGrp="1"/>
          </p:cNvSpPr>
          <p:nvPr>
            <p:ph idx="4294967295"/>
          </p:nvPr>
        </p:nvSpPr>
        <p:spPr>
          <a:xfrm>
            <a:off x="457200" y="1600200"/>
            <a:ext cx="8229600" cy="4525963"/>
          </a:xfrm>
          <a:prstGeom prst="rect">
            <a:avLst/>
          </a:prstGeom>
        </p:spPr>
        <p:txBody>
          <a:bodyPr>
            <a:normAutofit fontScale="92500"/>
          </a:bodyPr>
          <a:lstStyle/>
          <a:p>
            <a:r>
              <a:rPr lang="en-US" dirty="0">
                <a:ea typeface="ＭＳ Ｐゴシック" pitchFamily="-106" charset="-128"/>
              </a:rPr>
              <a:t>If a law enforcement officer attempts to serve a search warrant, do the following:</a:t>
            </a:r>
          </a:p>
          <a:p>
            <a:pPr lvl="1">
              <a:buFont typeface="Wingdings" pitchFamily="-106" charset="2"/>
              <a:buChar char="Ø"/>
            </a:pPr>
            <a:r>
              <a:rPr lang="en-US" sz="2200" dirty="0">
                <a:ea typeface="ＭＳ Ｐゴシック" pitchFamily="-106" charset="-128"/>
              </a:rPr>
              <a:t>Do not sign a form acknowledging your consent to the search;</a:t>
            </a:r>
          </a:p>
          <a:p>
            <a:pPr lvl="1">
              <a:buFont typeface="Wingdings" pitchFamily="-106" charset="2"/>
              <a:buChar char="Ø"/>
            </a:pPr>
            <a:r>
              <a:rPr lang="en-US" sz="2200" dirty="0">
                <a:ea typeface="ＭＳ Ｐゴシック" pitchFamily="-106" charset="-128"/>
              </a:rPr>
              <a:t>Obtain the officer’s identification and contact the Compliance Officer or member of management and ask for a copy of the affidavit supporting the warrant; </a:t>
            </a:r>
          </a:p>
          <a:p>
            <a:pPr lvl="1">
              <a:buFont typeface="Wingdings" pitchFamily="-106" charset="2"/>
              <a:buChar char="Ø"/>
            </a:pPr>
            <a:r>
              <a:rPr lang="en-US" sz="2200" dirty="0">
                <a:ea typeface="ＭＳ Ｐゴシック" pitchFamily="-106" charset="-128"/>
              </a:rPr>
              <a:t>Do not deny access to any area of the </a:t>
            </a:r>
            <a:r>
              <a:rPr lang="en-US" sz="2200" dirty="0" err="1">
                <a:ea typeface="ＭＳ Ｐゴシック" pitchFamily="-106" charset="-128"/>
              </a:rPr>
              <a:t>Invitae</a:t>
            </a:r>
            <a:r>
              <a:rPr lang="en-US" sz="2200" dirty="0">
                <a:ea typeface="ＭＳ Ｐゴシック" pitchFamily="-106" charset="-128"/>
              </a:rPr>
              <a:t> Irvine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p:txBody>
      </p:sp>
    </p:spTree>
    <p:extLst>
      <p:ext uri="{BB962C8B-B14F-4D97-AF65-F5344CB8AC3E}">
        <p14:creationId xmlns:p14="http://schemas.microsoft.com/office/powerpoint/2010/main" val="3372192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4294967295"/>
          </p:nvPr>
        </p:nvSpPr>
        <p:spPr>
          <a:xfrm>
            <a:off x="457200" y="1600200"/>
            <a:ext cx="8229600" cy="4525963"/>
          </a:xfrm>
          <a:prstGeom prst="rect">
            <a:avLst/>
          </a:prstGeom>
        </p:spPr>
        <p:txBody>
          <a:bodyPr>
            <a:normAutofit/>
          </a:bodyPr>
          <a:lstStyle/>
          <a:p>
            <a:pPr eaLnBrk="1" hangingPunct="1"/>
            <a:r>
              <a:rPr lang="en-US" sz="2800" dirty="0">
                <a:ea typeface="ＭＳ Ｐゴシック" pitchFamily="-106" charset="-128"/>
              </a:rPr>
              <a:t>Make a call first</a:t>
            </a:r>
          </a:p>
          <a:p>
            <a:pPr eaLnBrk="1" hangingPunct="1"/>
            <a:r>
              <a:rPr lang="en-US" sz="2800" dirty="0">
                <a:ea typeface="ＭＳ Ｐゴシック" pitchFamily="-106" charset="-128"/>
              </a:rPr>
              <a:t>Be simple and direct</a:t>
            </a:r>
          </a:p>
          <a:p>
            <a:pPr eaLnBrk="1" hangingPunct="1"/>
            <a:r>
              <a:rPr lang="en-US" sz="2800" dirty="0">
                <a:ea typeface="ＭＳ Ｐゴシック" pitchFamily="-106" charset="-128"/>
              </a:rPr>
              <a:t>Write and let it sit</a:t>
            </a:r>
          </a:p>
          <a:p>
            <a:pPr eaLnBrk="1" hangingPunct="1"/>
            <a:r>
              <a:rPr lang="en-US" sz="2800" dirty="0">
                <a:ea typeface="ＭＳ Ｐゴシック" pitchFamily="-106" charset="-128"/>
              </a:rPr>
              <a:t>Read as if you are the recipient of your email</a:t>
            </a:r>
          </a:p>
          <a:p>
            <a:pPr eaLnBrk="1" hangingPunct="1"/>
            <a:r>
              <a:rPr lang="en-US" sz="2800" dirty="0">
                <a:ea typeface="ＭＳ Ｐゴシック" pitchFamily="-106" charset="-128"/>
              </a:rPr>
              <a:t>Limit persons copied</a:t>
            </a:r>
          </a:p>
        </p:txBody>
      </p:sp>
      <p:sp>
        <p:nvSpPr>
          <p:cNvPr id="4" name="Title 3"/>
          <p:cNvSpPr>
            <a:spLocks noGrp="1"/>
          </p:cNvSpPr>
          <p:nvPr>
            <p:ph type="title"/>
          </p:nvPr>
        </p:nvSpPr>
        <p:spPr/>
        <p:txBody>
          <a:bodyPr/>
          <a:lstStyle/>
          <a:p>
            <a:r>
              <a:rPr lang="en-US" dirty="0"/>
              <a:t>Emails</a:t>
            </a:r>
          </a:p>
        </p:txBody>
      </p:sp>
      <p:pic>
        <p:nvPicPr>
          <p:cNvPr id="3" name="Picture 2" descr="A picture containing clipart&#10;&#10;Description generated with high confidence">
            <a:extLst>
              <a:ext uri="{FF2B5EF4-FFF2-40B4-BE49-F238E27FC236}">
                <a16:creationId xmlns:a16="http://schemas.microsoft.com/office/drawing/2014/main" id="{1321C6BC-16EC-4D8F-B912-B8ED1C0B27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0182" y="4105277"/>
            <a:ext cx="4572000" cy="2587925"/>
          </a:xfrm>
          <a:prstGeom prst="rect">
            <a:avLst/>
          </a:prstGeom>
        </p:spPr>
      </p:pic>
    </p:spTree>
    <p:extLst>
      <p:ext uri="{BB962C8B-B14F-4D97-AF65-F5344CB8AC3E}">
        <p14:creationId xmlns:p14="http://schemas.microsoft.com/office/powerpoint/2010/main" val="3236398067"/>
      </p:ext>
    </p:extLst>
  </p:cSld>
  <p:clrMapOvr>
    <a:masterClrMapping/>
  </p:clrMapOvr>
  <p:transition advTm="15000"/>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5"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2800" dirty="0">
                <a:ea typeface="ＭＳ Ｐゴシック" pitchFamily="-106" charset="-128"/>
              </a:rPr>
              <a:t>“This is a major Compliance issue that needs to be fixed.”</a:t>
            </a:r>
          </a:p>
          <a:p>
            <a:pPr eaLnBrk="1" hangingPunct="1"/>
            <a:r>
              <a:rPr lang="en-US" sz="2800" dirty="0">
                <a:ea typeface="ＭＳ Ｐゴシック" pitchFamily="-106" charset="-128"/>
              </a:rPr>
              <a:t>“The client thinks his family’s lab work should be completed at no charge.”</a:t>
            </a:r>
          </a:p>
          <a:p>
            <a:pPr eaLnBrk="1" hangingPunct="1"/>
            <a:r>
              <a:rPr lang="en-US" sz="2800" dirty="0">
                <a:ea typeface="ＭＳ Ｐゴシック" pitchFamily="-106" charset="-128"/>
              </a:rPr>
              <a:t>“I think this may be a serious legal problem for the company.”</a:t>
            </a:r>
          </a:p>
          <a:p>
            <a:pPr eaLnBrk="1" hangingPunct="1">
              <a:buFont typeface="Wingdings" pitchFamily="-106" charset="2"/>
              <a:buNone/>
            </a:pPr>
            <a:r>
              <a:rPr lang="en-US" sz="2800" dirty="0">
                <a:ea typeface="ＭＳ Ｐゴシック" pitchFamily="-106" charset="-128"/>
              </a:rPr>
              <a:t> </a:t>
            </a:r>
          </a:p>
          <a:p>
            <a:pPr eaLnBrk="1" hangingPunct="1"/>
            <a:endParaRPr lang="en-US" sz="2800" dirty="0">
              <a:ea typeface="ＭＳ Ｐゴシック" pitchFamily="-106" charset="-128"/>
            </a:endParaRPr>
          </a:p>
          <a:p>
            <a:pPr eaLnBrk="1" hangingPunct="1"/>
            <a:endParaRPr lang="en-US" sz="2800" dirty="0">
              <a:ea typeface="ＭＳ Ｐゴシック" pitchFamily="-106" charset="-128"/>
            </a:endParaRPr>
          </a:p>
          <a:p>
            <a:pPr eaLnBrk="1" hangingPunct="1"/>
            <a:endParaRPr lang="en-US" sz="2800" dirty="0">
              <a:ea typeface="ＭＳ Ｐゴシック" pitchFamily="-106" charset="-128"/>
            </a:endParaRPr>
          </a:p>
        </p:txBody>
      </p:sp>
      <p:sp>
        <p:nvSpPr>
          <p:cNvPr id="59396" name="Slide Number Placeholder 5"/>
          <p:cNvSpPr>
            <a:spLocks noGrp="1"/>
          </p:cNvSpPr>
          <p:nvPr>
            <p:ph type="sldNum" sz="quarter" idx="4294967295"/>
          </p:nvPr>
        </p:nvSpPr>
        <p:spPr bwMode="auto">
          <a:xfrm>
            <a:off x="6553200" y="6356350"/>
            <a:ext cx="2133600" cy="365125"/>
          </a:xfrm>
          <a:prstGeom prst="rect">
            <a:avLst/>
          </a:prstGeom>
          <a:noFill/>
          <a:ln>
            <a:miter lim="800000"/>
            <a:headEnd/>
            <a:tailEnd/>
          </a:ln>
        </p:spPr>
        <p:txBody>
          <a:bodyPr/>
          <a:lstStyle/>
          <a:p>
            <a:fld id="{BBDC24A6-9CFF-425E-A9D8-E7B6A2DC4633}" type="slidenum">
              <a:rPr lang="en-US"/>
              <a:pPr/>
              <a:t>25</a:t>
            </a:fld>
            <a:endParaRPr lang="en-US"/>
          </a:p>
        </p:txBody>
      </p:sp>
      <p:sp>
        <p:nvSpPr>
          <p:cNvPr id="5" name="Title 4"/>
          <p:cNvSpPr>
            <a:spLocks noGrp="1"/>
          </p:cNvSpPr>
          <p:nvPr>
            <p:ph type="title"/>
          </p:nvPr>
        </p:nvSpPr>
        <p:spPr/>
        <p:txBody>
          <a:bodyPr/>
          <a:lstStyle/>
          <a:p>
            <a:r>
              <a:rPr lang="en-US" dirty="0"/>
              <a:t>Offensive Emails</a:t>
            </a:r>
          </a:p>
        </p:txBody>
      </p:sp>
    </p:spTree>
    <p:extLst>
      <p:ext uri="{BB962C8B-B14F-4D97-AF65-F5344CB8AC3E}">
        <p14:creationId xmlns:p14="http://schemas.microsoft.com/office/powerpoint/2010/main" val="2491572167"/>
      </p:ext>
    </p:extLst>
  </p:cSld>
  <p:clrMapOvr>
    <a:masterClrMapping/>
  </p:clrMapOvr>
  <p:transition advTm="10000"/>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Conduct business with Integrity, Honesty </a:t>
            </a:r>
            <a:br>
              <a:rPr lang="en-US" dirty="0"/>
            </a:br>
            <a:r>
              <a:rPr lang="en-US" dirty="0"/>
              <a:t>&amp; Within the Law</a:t>
            </a:r>
          </a:p>
        </p:txBody>
      </p:sp>
      <p:pic>
        <p:nvPicPr>
          <p:cNvPr id="6" name="Picture 5" descr="A close up of a couple of street signs on a pole&#10;&#10;Description generated with very high confidence">
            <a:extLst>
              <a:ext uri="{FF2B5EF4-FFF2-40B4-BE49-F238E27FC236}">
                <a16:creationId xmlns:a16="http://schemas.microsoft.com/office/drawing/2014/main" id="{5A475B09-CF29-4BDB-8FD6-281A734372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161" y="1961535"/>
            <a:ext cx="6176854" cy="4115422"/>
          </a:xfrm>
          <a:prstGeom prst="rect">
            <a:avLst/>
          </a:prstGeom>
        </p:spPr>
      </p:pic>
    </p:spTree>
    <p:extLst>
      <p:ext uri="{BB962C8B-B14F-4D97-AF65-F5344CB8AC3E}">
        <p14:creationId xmlns:p14="http://schemas.microsoft.com/office/powerpoint/2010/main" val="2692485259"/>
      </p:ext>
    </p:extLst>
  </p:cSld>
  <p:clrMapOvr>
    <a:masterClrMapping/>
  </p:clrMapOvr>
  <p:transition advTm="7000"/>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408833"/>
            <a:ext cx="8229600" cy="4465493"/>
          </a:xfrm>
          <a:prstGeom prst="rect">
            <a:avLst/>
          </a:prstGeom>
        </p:spPr>
        <p:txBody>
          <a:bodyPr>
            <a:normAutofit/>
          </a:bodyPr>
          <a:lstStyle/>
          <a:p>
            <a:pPr marL="228600" indent="-228600" eaLnBrk="1" hangingPunct="1">
              <a:lnSpc>
                <a:spcPct val="80000"/>
              </a:lnSpc>
              <a:buFont typeface="Wingdings" pitchFamily="-106" charset="2"/>
              <a:buNone/>
            </a:pPr>
            <a:r>
              <a:rPr lang="en-US" sz="2800" b="1" dirty="0" err="1">
                <a:ea typeface="ＭＳ Ｐゴシック" pitchFamily="-106" charset="-128"/>
              </a:rPr>
              <a:t>Invitae</a:t>
            </a:r>
            <a:r>
              <a:rPr lang="en-US" sz="2800" b="1" dirty="0">
                <a:ea typeface="ＭＳ Ｐゴシック" pitchFamily="-106" charset="-128"/>
              </a:rPr>
              <a:t> Compliance Officer— Tom </a:t>
            </a:r>
            <a:r>
              <a:rPr lang="en-US" sz="2800" b="1" dirty="0" err="1">
                <a:ea typeface="ＭＳ Ｐゴシック" pitchFamily="-106" charset="-128"/>
              </a:rPr>
              <a:t>Brida</a:t>
            </a:r>
            <a:endParaRPr lang="en-US" sz="2800" b="1" dirty="0">
              <a:ea typeface="ＭＳ Ｐゴシック" pitchFamily="-106" charset="-128"/>
            </a:endParaRPr>
          </a:p>
          <a:p>
            <a:pPr>
              <a:lnSpc>
                <a:spcPct val="85000"/>
              </a:lnSpc>
            </a:pPr>
            <a:r>
              <a:rPr lang="en-US" sz="2800" dirty="0">
                <a:ea typeface="ＭＳ Ｐゴシック" pitchFamily="-106" charset="-128"/>
              </a:rPr>
              <a:t>Tom.Brida@Invitae.com</a:t>
            </a:r>
          </a:p>
          <a:p>
            <a:pPr marL="228600" indent="-228600" eaLnBrk="1" hangingPunct="1">
              <a:lnSpc>
                <a:spcPct val="85000"/>
              </a:lnSpc>
              <a:buFont typeface="Wingdings" pitchFamily="-106" charset="2"/>
              <a:buNone/>
            </a:pPr>
            <a:endParaRPr lang="en-US" sz="2800" b="1" dirty="0">
              <a:ea typeface="ＭＳ Ｐゴシック" pitchFamily="-106" charset="-128"/>
            </a:endParaRPr>
          </a:p>
          <a:p>
            <a:pPr marL="228600" indent="-228600" eaLnBrk="1" hangingPunct="1">
              <a:lnSpc>
                <a:spcPct val="85000"/>
              </a:lnSpc>
              <a:buFont typeface="Wingdings" pitchFamily="-106" charset="2"/>
              <a:buNone/>
            </a:pPr>
            <a:r>
              <a:rPr lang="en-US" sz="2800" b="1" dirty="0">
                <a:ea typeface="ＭＳ Ｐゴシック" pitchFamily="-106" charset="-128"/>
              </a:rPr>
              <a:t>Irvine Compliance Contacts:</a:t>
            </a:r>
          </a:p>
          <a:p>
            <a:pPr lvl="1">
              <a:lnSpc>
                <a:spcPct val="85000"/>
              </a:lnSpc>
            </a:pPr>
            <a:r>
              <a:rPr lang="en-US" sz="2400" b="1" dirty="0">
                <a:ea typeface="ＭＳ Ｐゴシック" pitchFamily="-106" charset="-128"/>
              </a:rPr>
              <a:t>Bruce Houser</a:t>
            </a:r>
          </a:p>
          <a:p>
            <a:pPr marL="1028700" lvl="2" indent="-457200"/>
            <a:r>
              <a:rPr lang="en-US" sz="2600" dirty="0">
                <a:ea typeface="ＭＳ Ｐゴシック" pitchFamily="-106" charset="-128"/>
              </a:rPr>
              <a:t>Bruce.Houser@Invitae.com</a:t>
            </a:r>
          </a:p>
          <a:p>
            <a:pPr lvl="1">
              <a:lnSpc>
                <a:spcPct val="85000"/>
              </a:lnSpc>
            </a:pPr>
            <a:r>
              <a:rPr lang="en-US" sz="2400" b="1" dirty="0">
                <a:ea typeface="ＭＳ Ｐゴシック" pitchFamily="-106" charset="-128"/>
              </a:rPr>
              <a:t>Lori </a:t>
            </a:r>
            <a:r>
              <a:rPr lang="en-US" sz="2400" b="1" dirty="0" err="1">
                <a:ea typeface="ＭＳ Ｐゴシック" pitchFamily="-106" charset="-128"/>
              </a:rPr>
              <a:t>Drugan</a:t>
            </a:r>
            <a:endParaRPr lang="en-US" sz="2400" b="1" dirty="0">
              <a:ea typeface="ＭＳ Ｐゴシック" pitchFamily="-106" charset="-128"/>
            </a:endParaRPr>
          </a:p>
          <a:p>
            <a:pPr lvl="2"/>
            <a:r>
              <a:rPr lang="en-US" sz="2600" dirty="0">
                <a:ea typeface="ＭＳ Ｐゴシック" pitchFamily="-106" charset="-128"/>
              </a:rPr>
              <a:t>Lori.Drugan@Invitae.com</a:t>
            </a:r>
          </a:p>
          <a:p>
            <a:pPr marL="228600" indent="-228600" algn="ctr" eaLnBrk="1" hangingPunct="1">
              <a:lnSpc>
                <a:spcPct val="85000"/>
              </a:lnSpc>
              <a:buFont typeface="Wingdings" pitchFamily="-106" charset="2"/>
              <a:buNone/>
            </a:pPr>
            <a:endParaRPr lang="en-US" sz="3200" b="1" dirty="0">
              <a:ea typeface="ＭＳ Ｐゴシック" pitchFamily="-106" charset="-128"/>
            </a:endParaRPr>
          </a:p>
        </p:txBody>
      </p:sp>
      <p:sp>
        <p:nvSpPr>
          <p:cNvPr id="4" name="Title 3"/>
          <p:cNvSpPr>
            <a:spLocks noGrp="1"/>
          </p:cNvSpPr>
          <p:nvPr>
            <p:ph type="title"/>
          </p:nvPr>
        </p:nvSpPr>
        <p:spPr>
          <a:xfrm>
            <a:off x="400050" y="0"/>
            <a:ext cx="8229600" cy="939801"/>
          </a:xfrm>
        </p:spPr>
        <p:txBody>
          <a:bodyPr/>
          <a:lstStyle/>
          <a:p>
            <a:r>
              <a:rPr lang="en-US" dirty="0"/>
              <a:t>Compliance Contacts	</a:t>
            </a:r>
          </a:p>
        </p:txBody>
      </p:sp>
    </p:spTree>
    <p:extLst>
      <p:ext uri="{BB962C8B-B14F-4D97-AF65-F5344CB8AC3E}">
        <p14:creationId xmlns:p14="http://schemas.microsoft.com/office/powerpoint/2010/main" val="1423571821"/>
      </p:ext>
    </p:extLst>
  </p:cSld>
  <p:clrMapOvr>
    <a:masterClrMapping/>
  </p:clrMapOvr>
  <p:transition advTm="11000"/>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76349"/>
            <a:ext cx="8926513" cy="5373833"/>
          </a:xfrm>
        </p:spPr>
        <p:txBody>
          <a:bodyPr>
            <a:normAutofit/>
          </a:bodyPr>
          <a:lstStyle/>
          <a:p>
            <a:pPr lvl="1" eaLnBrk="1" hangingPunct="1">
              <a:lnSpc>
                <a:spcPct val="75000"/>
              </a:lnSpc>
            </a:pPr>
            <a:r>
              <a:rPr lang="en-US" sz="3200" dirty="0" err="1">
                <a:ea typeface="ＭＳ Ｐゴシック" pitchFamily="-106" charset="-128"/>
              </a:rPr>
              <a:t>CombiMatrix</a:t>
            </a:r>
            <a:r>
              <a:rPr lang="en-US" sz="3200" dirty="0">
                <a:ea typeface="ＭＳ Ｐゴシック" pitchFamily="-106" charset="-128"/>
              </a:rPr>
              <a:t>/ </a:t>
            </a:r>
            <a:r>
              <a:rPr lang="en-US" sz="3200" dirty="0" err="1">
                <a:ea typeface="ＭＳ Ｐゴシック" pitchFamily="-106" charset="-128"/>
              </a:rPr>
              <a:t>Invitae</a:t>
            </a:r>
            <a:r>
              <a:rPr lang="en-US" sz="3200" dirty="0">
                <a:ea typeface="ＭＳ Ｐゴシック" pitchFamily="-106" charset="-128"/>
              </a:rPr>
              <a:t> Irvine is in a highly regulated industry</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To participate in the Medicare program, must have a compliance program</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Good business sense</a:t>
            </a:r>
          </a:p>
          <a:p>
            <a:pPr lvl="1" eaLnBrk="1" hangingPunct="1">
              <a:lnSpc>
                <a:spcPct val="75000"/>
              </a:lnSpc>
            </a:pPr>
            <a:endParaRPr lang="en-US" sz="1200" dirty="0">
              <a:ea typeface="ＭＳ Ｐゴシック" pitchFamily="-106" charset="-128"/>
            </a:endParaRPr>
          </a:p>
          <a:p>
            <a:pPr lvl="1" eaLnBrk="1" hangingPunct="1">
              <a:lnSpc>
                <a:spcPct val="75000"/>
              </a:lnSpc>
            </a:pPr>
            <a:r>
              <a:rPr lang="en-US" sz="3200" dirty="0">
                <a:ea typeface="ＭＳ Ｐゴシック" pitchFamily="-106" charset="-128"/>
              </a:rPr>
              <a:t>Demonstrates </a:t>
            </a:r>
            <a:r>
              <a:rPr lang="en-US" sz="3200" dirty="0" err="1">
                <a:ea typeface="ＭＳ Ｐゴシック" pitchFamily="-106" charset="-128"/>
              </a:rPr>
              <a:t>Invitae’s</a:t>
            </a:r>
            <a:r>
              <a:rPr lang="en-US" sz="3200" dirty="0">
                <a:ea typeface="ＭＳ Ｐゴシック" pitchFamily="-106" charset="-128"/>
              </a:rPr>
              <a:t> commitment to conduct business legally &amp; ethically</a:t>
            </a:r>
          </a:p>
          <a:p>
            <a:pPr lvl="1" eaLnBrk="1" hangingPunct="1">
              <a:lnSpc>
                <a:spcPct val="75000"/>
              </a:lnSpc>
            </a:pPr>
            <a:endParaRPr lang="en-US" sz="1300" dirty="0">
              <a:ea typeface="ＭＳ Ｐゴシック" pitchFamily="-106" charset="-128"/>
            </a:endParaRPr>
          </a:p>
          <a:p>
            <a:pPr lvl="1" eaLnBrk="1" hangingPunct="1">
              <a:lnSpc>
                <a:spcPct val="75000"/>
              </a:lnSpc>
            </a:pPr>
            <a:r>
              <a:rPr lang="en-US" sz="3200" dirty="0">
                <a:ea typeface="ＭＳ Ｐゴシック" pitchFamily="-106" charset="-128"/>
              </a:rPr>
              <a:t>Discover / correct errors before they become major problems</a:t>
            </a:r>
          </a:p>
          <a:p>
            <a:pPr lvl="1" eaLnBrk="1" hangingPunct="1">
              <a:lnSpc>
                <a:spcPct val="75000"/>
              </a:lnSpc>
            </a:pPr>
            <a:endParaRPr lang="en-US" sz="1300" dirty="0">
              <a:ea typeface="ＭＳ Ｐゴシック" pitchFamily="-106" charset="-128"/>
            </a:endParaRPr>
          </a:p>
          <a:p>
            <a:pPr lvl="1" eaLnBrk="1" hangingPunct="1">
              <a:lnSpc>
                <a:spcPct val="75000"/>
              </a:lnSpc>
            </a:pPr>
            <a:r>
              <a:rPr lang="en-US" sz="3200" dirty="0">
                <a:ea typeface="ＭＳ Ｐゴシック" pitchFamily="-106" charset="-128"/>
              </a:rPr>
              <a:t>Prevent regulatory problems</a:t>
            </a:r>
          </a:p>
          <a:p>
            <a:pPr lvl="1" eaLnBrk="1" hangingPunct="1">
              <a:lnSpc>
                <a:spcPct val="70000"/>
              </a:lnSpc>
              <a:buFontTx/>
              <a:buNone/>
            </a:pPr>
            <a:endParaRPr lang="en-US" dirty="0">
              <a:ea typeface="ＭＳ Ｐゴシック" pitchFamily="-106" charset="-128"/>
            </a:endParaRPr>
          </a:p>
        </p:txBody>
      </p:sp>
      <p:sp>
        <p:nvSpPr>
          <p:cNvPr id="4" name="Title 3"/>
          <p:cNvSpPr>
            <a:spLocks noGrp="1"/>
          </p:cNvSpPr>
          <p:nvPr>
            <p:ph type="title"/>
          </p:nvPr>
        </p:nvSpPr>
        <p:spPr>
          <a:xfrm>
            <a:off x="428625" y="0"/>
            <a:ext cx="8229600" cy="939801"/>
          </a:xfrm>
        </p:spPr>
        <p:txBody>
          <a:bodyPr/>
          <a:lstStyle/>
          <a:p>
            <a:r>
              <a:rPr lang="en-US" dirty="0"/>
              <a:t>Why have a Compliance Program?</a:t>
            </a:r>
          </a:p>
        </p:txBody>
      </p:sp>
    </p:spTree>
    <p:extLst>
      <p:ext uri="{BB962C8B-B14F-4D97-AF65-F5344CB8AC3E}">
        <p14:creationId xmlns:p14="http://schemas.microsoft.com/office/powerpoint/2010/main" val="3929389978"/>
      </p:ext>
    </p:extLst>
  </p:cSld>
  <p:clrMapOvr>
    <a:masterClrMapping/>
  </p:clrMapOvr>
  <p:transition advTm="32000"/>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238250"/>
            <a:ext cx="8229600" cy="4887913"/>
          </a:xfrm>
          <a:prstGeom prst="rect">
            <a:avLst/>
          </a:prstGeom>
        </p:spPr>
        <p:txBody>
          <a:bodyPr>
            <a:normAutofit lnSpcReduction="10000"/>
          </a:bodyPr>
          <a:lstStyle/>
          <a:p>
            <a:pPr eaLnBrk="1" hangingPunct="1"/>
            <a:r>
              <a:rPr lang="en-US" sz="3200" dirty="0">
                <a:ea typeface="ＭＳ Ｐゴシック" pitchFamily="-106" charset="-128"/>
              </a:rPr>
              <a:t>Written Code of Conduct, policies, procedures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Knowledge of applicable laws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Education and training</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Established Process for receiving, responding to, and resolving complaints </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Protect complainants</a:t>
            </a:r>
          </a:p>
          <a:p>
            <a:pPr eaLnBrk="1" hangingPunct="1"/>
            <a:endParaRPr lang="en-US" sz="1200" dirty="0">
              <a:ea typeface="ＭＳ Ｐゴシック" pitchFamily="-106" charset="-128"/>
            </a:endParaRPr>
          </a:p>
          <a:p>
            <a:pPr eaLnBrk="1" hangingPunct="1"/>
            <a:r>
              <a:rPr lang="en-US" sz="3200" dirty="0">
                <a:ea typeface="ＭＳ Ｐゴシック" pitchFamily="-106" charset="-128"/>
              </a:rPr>
              <a:t>Measuring program’s effectiveness</a:t>
            </a:r>
          </a:p>
        </p:txBody>
      </p:sp>
      <p:sp>
        <p:nvSpPr>
          <p:cNvPr id="4" name="Title 3"/>
          <p:cNvSpPr>
            <a:spLocks noGrp="1"/>
          </p:cNvSpPr>
          <p:nvPr>
            <p:ph type="title"/>
          </p:nvPr>
        </p:nvSpPr>
        <p:spPr/>
        <p:txBody>
          <a:bodyPr/>
          <a:lstStyle/>
          <a:p>
            <a:r>
              <a:rPr lang="en-US" dirty="0"/>
              <a:t>Components of an </a:t>
            </a:r>
            <a:br>
              <a:rPr lang="en-US" dirty="0"/>
            </a:br>
            <a:r>
              <a:rPr lang="en-US" dirty="0"/>
              <a:t>Effective Compliance Program</a:t>
            </a:r>
          </a:p>
        </p:txBody>
      </p:sp>
    </p:spTree>
    <p:extLst>
      <p:ext uri="{BB962C8B-B14F-4D97-AF65-F5344CB8AC3E}">
        <p14:creationId xmlns:p14="http://schemas.microsoft.com/office/powerpoint/2010/main" val="4143210687"/>
      </p:ext>
    </p:extLst>
  </p:cSld>
  <p:clrMapOvr>
    <a:masterClrMapping/>
  </p:clrMapOvr>
  <p:transition advTm="29000"/>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ea typeface="ＭＳ Ｐゴシック" pitchFamily="-106" charset="-128"/>
              </a:rPr>
              <a:t>Other Documents</a:t>
            </a:r>
          </a:p>
        </p:txBody>
      </p:sp>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a:ea typeface="ＭＳ Ｐゴシック" pitchFamily="-106" charset="-128"/>
              </a:rPr>
              <a:t>Code of Ethics - This document is accessed through your annual training in Medical Training solutions</a:t>
            </a:r>
            <a:r>
              <a:rPr lang="en-US" sz="2800" dirty="0">
                <a:ea typeface="ＭＳ Ｐゴシック" pitchFamily="-106" charset="-128"/>
              </a:rPr>
              <a:t>.   </a:t>
            </a:r>
          </a:p>
          <a:p>
            <a:pPr>
              <a:buNone/>
            </a:pPr>
            <a:endParaRPr lang="en-US" sz="1200" u="sng" dirty="0">
              <a:ea typeface="ＭＳ Ｐゴシック" pitchFamily="-106" charset="-128"/>
            </a:endParaRPr>
          </a:p>
          <a:p>
            <a:r>
              <a:rPr lang="en-US" sz="3200" dirty="0">
                <a:ea typeface="ＭＳ Ｐゴシック" pitchFamily="-106" charset="-128"/>
              </a:rPr>
              <a:t>Compliance Manual—Available in </a:t>
            </a:r>
            <a:r>
              <a:rPr lang="en-US" sz="3200" dirty="0" err="1">
                <a:ea typeface="ＭＳ Ｐゴシック" pitchFamily="-106" charset="-128"/>
              </a:rPr>
              <a:t>MediaLab</a:t>
            </a:r>
            <a:endParaRPr lang="en-US" sz="3200" dirty="0">
              <a:ea typeface="ＭＳ Ｐゴシック" pitchFamily="-106" charset="-128"/>
            </a:endParaRPr>
          </a:p>
          <a:p>
            <a:endParaRPr lang="en-US" sz="1200" dirty="0">
              <a:ea typeface="ＭＳ Ｐゴシック" pitchFamily="-106" charset="-128"/>
            </a:endParaRPr>
          </a:p>
          <a:p>
            <a:r>
              <a:rPr lang="en-US" sz="3200" dirty="0">
                <a:ea typeface="ＭＳ Ｐゴシック" pitchFamily="-106" charset="-128"/>
              </a:rPr>
              <a:t>Employee Handbook</a:t>
            </a:r>
          </a:p>
        </p:txBody>
      </p:sp>
    </p:spTree>
    <p:extLst>
      <p:ext uri="{BB962C8B-B14F-4D97-AF65-F5344CB8AC3E}">
        <p14:creationId xmlns:p14="http://schemas.microsoft.com/office/powerpoint/2010/main" val="866829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0" y="1123950"/>
            <a:ext cx="9144000" cy="4530725"/>
          </a:xfrm>
          <a:prstGeom prst="rect">
            <a:avLst/>
          </a:prstGeom>
        </p:spPr>
        <p:txBody>
          <a:bodyPr>
            <a:normAutofit/>
          </a:bodyPr>
          <a:lstStyle/>
          <a:p>
            <a:pPr lvl="1" eaLnBrk="1" hangingPunct="1">
              <a:lnSpc>
                <a:spcPct val="90000"/>
              </a:lnSpc>
            </a:pPr>
            <a:r>
              <a:rPr lang="en-US" sz="2600" dirty="0">
                <a:ea typeface="ＭＳ Ｐゴシック" pitchFamily="-106" charset="-128"/>
              </a:rPr>
              <a:t>Fraud and Abuse Laws</a:t>
            </a:r>
          </a:p>
          <a:p>
            <a:pPr lvl="2" eaLnBrk="1" hangingPunct="1">
              <a:lnSpc>
                <a:spcPct val="90000"/>
              </a:lnSpc>
            </a:pPr>
            <a:r>
              <a:rPr lang="en-US" sz="2600" dirty="0">
                <a:ea typeface="ＭＳ Ｐゴシック" pitchFamily="-106" charset="-128"/>
              </a:rPr>
              <a:t>Anti-Kickback Statute</a:t>
            </a:r>
          </a:p>
          <a:p>
            <a:pPr lvl="2" eaLnBrk="1" hangingPunct="1">
              <a:lnSpc>
                <a:spcPct val="90000"/>
              </a:lnSpc>
            </a:pPr>
            <a:r>
              <a:rPr lang="en-US" sz="2600" dirty="0">
                <a:ea typeface="ＭＳ Ｐゴシック" pitchFamily="-106" charset="-128"/>
              </a:rPr>
              <a:t>Stark Law</a:t>
            </a:r>
          </a:p>
          <a:p>
            <a:pPr lvl="2" eaLnBrk="1" hangingPunct="1">
              <a:lnSpc>
                <a:spcPct val="90000"/>
              </a:lnSpc>
            </a:pPr>
            <a:r>
              <a:rPr lang="en-US" sz="2600" dirty="0">
                <a:ea typeface="ＭＳ Ｐゴシック" pitchFamily="-106" charset="-128"/>
              </a:rPr>
              <a:t>False Claims Act</a:t>
            </a:r>
          </a:p>
          <a:p>
            <a:pPr lvl="2"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Clinical Laboratory Improvement Amendments (CLIA) and similar state laws</a:t>
            </a:r>
          </a:p>
          <a:p>
            <a:pPr lvl="1"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Health Insurance Portability and Accountability Act (HIPAA)</a:t>
            </a:r>
          </a:p>
          <a:p>
            <a:pPr lvl="1" eaLnBrk="1" hangingPunct="1">
              <a:lnSpc>
                <a:spcPct val="90000"/>
              </a:lnSpc>
            </a:pPr>
            <a:endParaRPr lang="en-US" sz="800" dirty="0">
              <a:ea typeface="ＭＳ Ｐゴシック" pitchFamily="-106" charset="-128"/>
            </a:endParaRPr>
          </a:p>
          <a:p>
            <a:pPr lvl="1" eaLnBrk="1" hangingPunct="1">
              <a:lnSpc>
                <a:spcPct val="90000"/>
              </a:lnSpc>
            </a:pPr>
            <a:r>
              <a:rPr lang="en-US" sz="2600" dirty="0">
                <a:ea typeface="ＭＳ Ｐゴシック" pitchFamily="-106" charset="-128"/>
              </a:rPr>
              <a:t>Environmental Laws</a:t>
            </a:r>
          </a:p>
          <a:p>
            <a:pPr eaLnBrk="1" hangingPunct="1">
              <a:lnSpc>
                <a:spcPct val="90000"/>
              </a:lnSpc>
              <a:buFont typeface="Wingdings" pitchFamily="-106" charset="2"/>
              <a:buNone/>
            </a:pPr>
            <a:endParaRPr lang="en-US" dirty="0">
              <a:ea typeface="ＭＳ Ｐゴシック" pitchFamily="-106" charset="-128"/>
            </a:endParaRPr>
          </a:p>
          <a:p>
            <a:pPr eaLnBrk="1" hangingPunct="1">
              <a:lnSpc>
                <a:spcPct val="90000"/>
              </a:lnSpc>
            </a:pPr>
            <a:endParaRPr lang="en-US" dirty="0">
              <a:ea typeface="ＭＳ Ｐゴシック" pitchFamily="-106" charset="-128"/>
            </a:endParaRPr>
          </a:p>
          <a:p>
            <a:pPr eaLnBrk="1" hangingPunct="1">
              <a:lnSpc>
                <a:spcPct val="90000"/>
              </a:lnSpc>
            </a:pPr>
            <a:endParaRPr lang="en-US" dirty="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a:t>Key Laws &amp; Regulations</a:t>
            </a:r>
          </a:p>
        </p:txBody>
      </p:sp>
      <p:pic>
        <p:nvPicPr>
          <p:cNvPr id="3" name="Picture 2" descr="A close up of a logo&#10;&#10;Description generated with high confidence">
            <a:extLst>
              <a:ext uri="{FF2B5EF4-FFF2-40B4-BE49-F238E27FC236}">
                <a16:creationId xmlns:a16="http://schemas.microsoft.com/office/drawing/2014/main" id="{60F59853-3AC0-430E-90FC-9E9959FA4C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8780" y="552568"/>
            <a:ext cx="3499809" cy="1846053"/>
          </a:xfrm>
          <a:prstGeom prst="rect">
            <a:avLst/>
          </a:prstGeom>
        </p:spPr>
      </p:pic>
    </p:spTree>
    <p:extLst>
      <p:ext uri="{BB962C8B-B14F-4D97-AF65-F5344CB8AC3E}">
        <p14:creationId xmlns:p14="http://schemas.microsoft.com/office/powerpoint/2010/main" val="2002904967"/>
      </p:ext>
    </p:extLst>
  </p:cSld>
  <p:clrMapOvr>
    <a:masterClrMapping/>
  </p:clrMapOvr>
  <p:transition advTm="23000"/>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85750" y="1244600"/>
            <a:ext cx="8542338" cy="5613400"/>
          </a:xfrm>
          <a:prstGeom prst="rect">
            <a:avLst/>
          </a:prstGeom>
        </p:spPr>
        <p:txBody>
          <a:bodyPr>
            <a:normAutofit/>
          </a:bodyPr>
          <a:lstStyle/>
          <a:p>
            <a:pPr marL="457200" indent="-457200" eaLnBrk="1" hangingPunct="1">
              <a:lnSpc>
                <a:spcPct val="85000"/>
              </a:lnSpc>
            </a:pPr>
            <a:r>
              <a:rPr lang="en-US" sz="3200" b="1" dirty="0">
                <a:ea typeface="ＭＳ Ｐゴシック" pitchFamily="-106" charset="-128"/>
              </a:rPr>
              <a:t>Anti-Kickback Law</a:t>
            </a:r>
          </a:p>
          <a:p>
            <a:pPr marL="457200" indent="-457200" eaLnBrk="1" hangingPunct="1">
              <a:lnSpc>
                <a:spcPct val="85000"/>
              </a:lnSpc>
              <a:buFont typeface="Arial" charset="0"/>
              <a:buNone/>
            </a:pPr>
            <a:r>
              <a:rPr lang="en-US" sz="2400" dirty="0">
                <a:ea typeface="ＭＳ Ｐゴシック" pitchFamily="-106" charset="-128"/>
              </a:rPr>
              <a:t>	</a:t>
            </a:r>
            <a:r>
              <a:rPr lang="en-US" sz="2800" dirty="0">
                <a:ea typeface="ＭＳ Ｐゴシック" pitchFamily="-106" charset="-128"/>
              </a:rPr>
              <a:t>Cannot offer /give financial incentives to clients to influence patient referrals</a:t>
            </a:r>
          </a:p>
          <a:p>
            <a:pPr marL="457200" indent="-457200" eaLnBrk="1" hangingPunct="1">
              <a:lnSpc>
                <a:spcPct val="70000"/>
              </a:lnSpc>
            </a:pPr>
            <a:endParaRPr lang="en-US" sz="2400" b="1" dirty="0">
              <a:ea typeface="ＭＳ Ｐゴシック" pitchFamily="-106" charset="-128"/>
            </a:endParaRPr>
          </a:p>
          <a:p>
            <a:pPr marL="457200" indent="-457200" eaLnBrk="1" hangingPunct="1">
              <a:lnSpc>
                <a:spcPct val="70000"/>
              </a:lnSpc>
            </a:pPr>
            <a:r>
              <a:rPr lang="en-US" sz="3200" b="1" dirty="0">
                <a:ea typeface="ＭＳ Ｐゴシック" pitchFamily="-106" charset="-128"/>
              </a:rPr>
              <a:t>Stark Law</a:t>
            </a:r>
            <a:endParaRPr lang="en-US" sz="2400" b="1" dirty="0">
              <a:ea typeface="ＭＳ Ｐゴシック" pitchFamily="-106" charset="-128"/>
            </a:endParaRPr>
          </a:p>
          <a:p>
            <a:pPr marL="457200" indent="-457200" eaLnBrk="1" hangingPunct="1">
              <a:lnSpc>
                <a:spcPct val="70000"/>
              </a:lnSpc>
              <a:spcBef>
                <a:spcPts val="0"/>
              </a:spcBef>
              <a:buFont typeface="Arial" charset="0"/>
              <a:buNone/>
            </a:pPr>
            <a:r>
              <a:rPr lang="en-US" sz="2800" dirty="0">
                <a:ea typeface="ＭＳ Ｐゴシック" pitchFamily="-106" charset="-128"/>
              </a:rPr>
              <a:t>	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2000" dirty="0">
              <a:ea typeface="ＭＳ Ｐゴシック" pitchFamily="-106" charset="-128"/>
            </a:endParaRPr>
          </a:p>
          <a:p>
            <a:pPr marL="457200" indent="-457200" eaLnBrk="1" hangingPunct="1">
              <a:lnSpc>
                <a:spcPct val="85000"/>
              </a:lnSpc>
            </a:pPr>
            <a:r>
              <a:rPr lang="en-US" sz="3200" b="1" dirty="0">
                <a:ea typeface="ＭＳ Ｐゴシック" pitchFamily="-106" charset="-128"/>
              </a:rPr>
              <a:t>False Claims Act</a:t>
            </a:r>
          </a:p>
          <a:p>
            <a:pPr lvl="1" eaLnBrk="1" hangingPunct="1">
              <a:lnSpc>
                <a:spcPct val="85000"/>
              </a:lnSpc>
              <a:buFont typeface="Arial" charset="0"/>
              <a:buNone/>
            </a:pPr>
            <a:r>
              <a:rPr lang="en-US" sz="2800" dirty="0">
                <a:ea typeface="ＭＳ Ｐゴシック" pitchFamily="-106" charset="-128"/>
              </a:rPr>
              <a:t>Cannot submit false or fraudulent claims to Medicare/Medicaid and other third party payers</a:t>
            </a:r>
          </a:p>
          <a:p>
            <a:pPr marL="457200" indent="-457200" eaLnBrk="1" hangingPunct="1">
              <a:lnSpc>
                <a:spcPct val="85000"/>
              </a:lnSpc>
            </a:pPr>
            <a:endParaRPr lang="en-US" sz="2400" dirty="0">
              <a:latin typeface="Arial" charset="0"/>
              <a:ea typeface="ＭＳ Ｐゴシック" pitchFamily="-106" charset="-128"/>
            </a:endParaRPr>
          </a:p>
          <a:p>
            <a:pPr lvl="1" eaLnBrk="1" hangingPunct="1">
              <a:lnSpc>
                <a:spcPct val="85000"/>
              </a:lnSpc>
              <a:buFont typeface="Arial" charset="0"/>
              <a:buNone/>
            </a:pPr>
            <a:r>
              <a:rPr lang="en-US" sz="2000" dirty="0">
                <a:latin typeface="Arial" charset="0"/>
                <a:ea typeface="ＭＳ Ｐゴシック" pitchFamily="-106" charset="-128"/>
              </a:rPr>
              <a:t>	</a:t>
            </a:r>
          </a:p>
          <a:p>
            <a:pPr marL="457200" indent="-457200" eaLnBrk="1" hangingPunct="1">
              <a:lnSpc>
                <a:spcPct val="70000"/>
              </a:lnSpc>
              <a:buFont typeface="Arial" charset="0"/>
              <a:buNone/>
            </a:pPr>
            <a:endParaRPr lang="en-US" sz="2000" dirty="0">
              <a:latin typeface="Arial" charset="0"/>
              <a:ea typeface="ＭＳ Ｐゴシック" pitchFamily="-106" charset="-128"/>
              <a:cs typeface="Arial" charset="0"/>
            </a:endParaRPr>
          </a:p>
        </p:txBody>
      </p:sp>
      <p:sp>
        <p:nvSpPr>
          <p:cNvPr id="4" name="Title 3"/>
          <p:cNvSpPr>
            <a:spLocks noGrp="1"/>
          </p:cNvSpPr>
          <p:nvPr>
            <p:ph type="title"/>
          </p:nvPr>
        </p:nvSpPr>
        <p:spPr/>
        <p:txBody>
          <a:bodyPr/>
          <a:lstStyle/>
          <a:p>
            <a:r>
              <a:rPr lang="en-US" dirty="0"/>
              <a:t>Fraud &amp; Abuse Laws</a:t>
            </a:r>
          </a:p>
        </p:txBody>
      </p:sp>
    </p:spTree>
    <p:extLst>
      <p:ext uri="{BB962C8B-B14F-4D97-AF65-F5344CB8AC3E}">
        <p14:creationId xmlns:p14="http://schemas.microsoft.com/office/powerpoint/2010/main" val="1258391078"/>
      </p:ext>
    </p:extLst>
  </p:cSld>
  <p:clrMapOvr>
    <a:masterClrMapping/>
  </p:clrMapOvr>
  <p:transition advTm="118000"/>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57200" y="1152526"/>
            <a:ext cx="8229600" cy="5130800"/>
          </a:xfrm>
        </p:spPr>
        <p:txBody>
          <a:bodyPr>
            <a:normAutofit lnSpcReduction="10000"/>
          </a:bodyPr>
          <a:lstStyle/>
          <a:p>
            <a:pPr>
              <a:lnSpc>
                <a:spcPct val="80000"/>
              </a:lnSpc>
            </a:pPr>
            <a:r>
              <a:rPr lang="en-US" dirty="0">
                <a:ea typeface="ＭＳ Ｐゴシック" pitchFamily="-106" charset="-128"/>
              </a:rPr>
              <a:t>Criminal statute</a:t>
            </a:r>
          </a:p>
          <a:p>
            <a:pPr>
              <a:lnSpc>
                <a:spcPct val="80000"/>
              </a:lnSpc>
              <a:buNone/>
            </a:pPr>
            <a:endParaRPr lang="en-US" dirty="0">
              <a:ea typeface="ＭＳ Ｐゴシック" pitchFamily="-106" charset="-128"/>
            </a:endParaRPr>
          </a:p>
          <a:p>
            <a:pPr>
              <a:lnSpc>
                <a:spcPct val="80000"/>
              </a:lnSpc>
            </a:pPr>
            <a:r>
              <a:rPr lang="en-US" dirty="0">
                <a:ea typeface="ＭＳ Ｐゴシック" pitchFamily="-106" charset="-128"/>
              </a:rPr>
              <a:t>Healthcare suppliers, such as labs, cannot offer, pay, or give financial incentives to clients in exchange for patient referrals</a:t>
            </a:r>
          </a:p>
          <a:p>
            <a:pPr>
              <a:lnSpc>
                <a:spcPct val="80000"/>
              </a:lnSpc>
            </a:pPr>
            <a:endParaRPr lang="en-US" dirty="0">
              <a:ea typeface="ＭＳ Ｐゴシック" pitchFamily="-106" charset="-128"/>
            </a:endParaRPr>
          </a:p>
          <a:p>
            <a:pPr>
              <a:lnSpc>
                <a:spcPct val="80000"/>
              </a:lnSpc>
            </a:pPr>
            <a:r>
              <a:rPr lang="en-US" dirty="0">
                <a:ea typeface="ＭＳ Ｐゴシック" pitchFamily="-106" charset="-128"/>
              </a:rPr>
              <a:t>Examples of Potential Violations</a:t>
            </a:r>
          </a:p>
          <a:p>
            <a:pPr lvl="1">
              <a:lnSpc>
                <a:spcPct val="80000"/>
              </a:lnSpc>
            </a:pPr>
            <a:r>
              <a:rPr lang="en-US" sz="2400" dirty="0">
                <a:ea typeface="ＭＳ Ｐゴシック" pitchFamily="-106" charset="-128"/>
              </a:rPr>
              <a:t>Provide Computers to clients for their own purpose or use</a:t>
            </a:r>
          </a:p>
          <a:p>
            <a:pPr lvl="1">
              <a:lnSpc>
                <a:spcPct val="80000"/>
              </a:lnSpc>
            </a:pPr>
            <a:r>
              <a:rPr lang="en-US" sz="2400" dirty="0">
                <a:ea typeface="ＭＳ Ｐゴシック" pitchFamily="-106" charset="-128"/>
              </a:rPr>
              <a:t>HMO Courtesy Testing where client benefits financially </a:t>
            </a:r>
          </a:p>
          <a:p>
            <a:pPr lvl="1">
              <a:lnSpc>
                <a:spcPct val="80000"/>
              </a:lnSpc>
            </a:pPr>
            <a:r>
              <a:rPr lang="en-US" sz="2400" dirty="0">
                <a:ea typeface="ＭＳ Ｐゴシック" pitchFamily="-106" charset="-128"/>
              </a:rPr>
              <a:t>Professional courtesy testing</a:t>
            </a:r>
          </a:p>
          <a:p>
            <a:pPr lvl="1">
              <a:lnSpc>
                <a:spcPct val="80000"/>
              </a:lnSpc>
            </a:pPr>
            <a:r>
              <a:rPr lang="en-US" sz="2400" dirty="0">
                <a:ea typeface="ＭＳ Ｐゴシック" pitchFamily="-106" charset="-128"/>
              </a:rPr>
              <a:t>Indigent Patients</a:t>
            </a:r>
          </a:p>
          <a:p>
            <a:pPr lvl="1">
              <a:lnSpc>
                <a:spcPct val="80000"/>
              </a:lnSpc>
            </a:pPr>
            <a:r>
              <a:rPr lang="en-US" sz="2400" dirty="0">
                <a:ea typeface="ＭＳ Ｐゴシック" pitchFamily="-106" charset="-128"/>
              </a:rPr>
              <a:t>Loans of Equipment</a:t>
            </a:r>
          </a:p>
          <a:p>
            <a:pPr lvl="1">
              <a:lnSpc>
                <a:spcPct val="80000"/>
              </a:lnSpc>
            </a:pPr>
            <a:r>
              <a:rPr lang="en-US" sz="2400" dirty="0">
                <a:ea typeface="ＭＳ Ｐゴシック" pitchFamily="-106" charset="-128"/>
              </a:rPr>
              <a:t>Interfaces between client and CombiMatrix</a:t>
            </a:r>
          </a:p>
          <a:p>
            <a:pPr lvl="1">
              <a:lnSpc>
                <a:spcPct val="80000"/>
              </a:lnSpc>
            </a:pPr>
            <a:r>
              <a:rPr lang="en-US" sz="2400" dirty="0">
                <a:ea typeface="ＭＳ Ｐゴシック" pitchFamily="-106" charset="-128"/>
              </a:rPr>
              <a:t>Electronic Health Records Donations</a:t>
            </a:r>
          </a:p>
          <a:p>
            <a:pPr lvl="1" eaLnBrk="1" hangingPunct="1">
              <a:lnSpc>
                <a:spcPct val="80000"/>
              </a:lnSpc>
              <a:buFont typeface="Arial" charset="0"/>
              <a:buNone/>
            </a:pPr>
            <a:endParaRPr lang="en-US" sz="2000" dirty="0">
              <a:ea typeface="ＭＳ Ｐゴシック" pitchFamily="-106" charset="-128"/>
            </a:endParaRPr>
          </a:p>
          <a:p>
            <a:pPr lvl="2" eaLnBrk="1" hangingPunct="1">
              <a:lnSpc>
                <a:spcPct val="80000"/>
              </a:lnSpc>
              <a:buFontTx/>
              <a:buNone/>
            </a:pPr>
            <a:endParaRPr lang="en-US" sz="1600" dirty="0">
              <a:ea typeface="ＭＳ Ｐゴシック" pitchFamily="-106" charset="-128"/>
            </a:endParaRPr>
          </a:p>
          <a:p>
            <a:pPr lvl="2" eaLnBrk="1" hangingPunct="1">
              <a:lnSpc>
                <a:spcPct val="80000"/>
              </a:lnSpc>
              <a:buFontTx/>
              <a:buNone/>
            </a:pPr>
            <a:endParaRPr lang="en-US" sz="1600" dirty="0">
              <a:ea typeface="ＭＳ Ｐゴシック" pitchFamily="-106" charset="-128"/>
            </a:endParaRPr>
          </a:p>
        </p:txBody>
      </p:sp>
      <p:sp>
        <p:nvSpPr>
          <p:cNvPr id="4" name="Title 3"/>
          <p:cNvSpPr>
            <a:spLocks noGrp="1"/>
          </p:cNvSpPr>
          <p:nvPr>
            <p:ph type="title"/>
          </p:nvPr>
        </p:nvSpPr>
        <p:spPr>
          <a:xfrm>
            <a:off x="457200" y="0"/>
            <a:ext cx="8229600" cy="939801"/>
          </a:xfrm>
        </p:spPr>
        <p:txBody>
          <a:bodyPr/>
          <a:lstStyle/>
          <a:p>
            <a:r>
              <a:rPr lang="en-US" dirty="0"/>
              <a:t>Anti-Kickback Statute</a:t>
            </a:r>
          </a:p>
        </p:txBody>
      </p:sp>
    </p:spTree>
    <p:extLst>
      <p:ext uri="{BB962C8B-B14F-4D97-AF65-F5344CB8AC3E}">
        <p14:creationId xmlns:p14="http://schemas.microsoft.com/office/powerpoint/2010/main" val="3258747253"/>
      </p:ext>
    </p:extLst>
  </p:cSld>
  <p:clrMapOvr>
    <a:masterClrMapping/>
  </p:clrMapOvr>
  <p:transition advTm="68000"/>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TotalTime>
  <Words>1432</Words>
  <Application>Microsoft Office PowerPoint</Application>
  <PresentationFormat>On-screen Show (4:3)</PresentationFormat>
  <Paragraphs>256</Paragraphs>
  <Slides>26</Slides>
  <Notes>20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ＭＳ Ｐゴシック</vt:lpstr>
      <vt:lpstr>Arial</vt:lpstr>
      <vt:lpstr>Calibri</vt:lpstr>
      <vt:lpstr>Courier New</vt:lpstr>
      <vt:lpstr>Myriad Pro</vt:lpstr>
      <vt:lpstr>Wingdings</vt:lpstr>
      <vt:lpstr>CombiMatrix - New Brand</vt:lpstr>
      <vt:lpstr>PowerPoint Presentation</vt:lpstr>
      <vt:lpstr>Compliance Program</vt:lpstr>
      <vt:lpstr>Compliance Contacts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PATIENT ACCESS TO TEST RESULTS</vt:lpstr>
      <vt:lpstr>Clinical Laboratory  Improvement Amendments (CLIA) </vt:lpstr>
      <vt:lpstr>Health Insurance Portability and Accountability Act (HIPAA)</vt:lpstr>
      <vt:lpstr>Health Insurance Portability and Accountability Act (HIPAA)</vt:lpstr>
      <vt:lpstr>Environmental Laws</vt:lpstr>
      <vt:lpstr>Your Obligations</vt:lpstr>
      <vt:lpstr>Reporting Concerns</vt:lpstr>
      <vt:lpstr>Reporting Concerns</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&amp; Within the Law</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Frances McKelvey</cp:lastModifiedBy>
  <cp:revision>31</cp:revision>
  <cp:lastPrinted>2015-11-18T16:47:22Z</cp:lastPrinted>
  <dcterms:created xsi:type="dcterms:W3CDTF">2013-10-29T19:34:11Z</dcterms:created>
  <dcterms:modified xsi:type="dcterms:W3CDTF">2018-11-20T22:45:39Z</dcterms:modified>
</cp:coreProperties>
</file>