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87" r:id="rId1"/>
  </p:sldMasterIdLst>
  <p:notesMasterIdLst>
    <p:notesMasterId r:id="rId63"/>
  </p:notesMasterIdLst>
  <p:handoutMasterIdLst>
    <p:handoutMasterId r:id="rId64"/>
  </p:handoutMasterIdLst>
  <p:sldIdLst>
    <p:sldId id="256" r:id="rId2"/>
    <p:sldId id="288" r:id="rId3"/>
    <p:sldId id="257" r:id="rId4"/>
    <p:sldId id="258" r:id="rId5"/>
    <p:sldId id="260" r:id="rId6"/>
    <p:sldId id="307" r:id="rId7"/>
    <p:sldId id="261" r:id="rId8"/>
    <p:sldId id="262" r:id="rId9"/>
    <p:sldId id="263" r:id="rId10"/>
    <p:sldId id="290" r:id="rId11"/>
    <p:sldId id="264" r:id="rId12"/>
    <p:sldId id="316" r:id="rId13"/>
    <p:sldId id="319" r:id="rId14"/>
    <p:sldId id="320" r:id="rId15"/>
    <p:sldId id="265" r:id="rId16"/>
    <p:sldId id="266" r:id="rId17"/>
    <p:sldId id="306" r:id="rId18"/>
    <p:sldId id="268" r:id="rId19"/>
    <p:sldId id="289" r:id="rId20"/>
    <p:sldId id="314" r:id="rId21"/>
    <p:sldId id="304" r:id="rId22"/>
    <p:sldId id="305" r:id="rId23"/>
    <p:sldId id="267" r:id="rId24"/>
    <p:sldId id="301" r:id="rId25"/>
    <p:sldId id="269" r:id="rId26"/>
    <p:sldId id="291" r:id="rId27"/>
    <p:sldId id="292" r:id="rId28"/>
    <p:sldId id="293" r:id="rId29"/>
    <p:sldId id="294" r:id="rId30"/>
    <p:sldId id="317" r:id="rId31"/>
    <p:sldId id="318" r:id="rId32"/>
    <p:sldId id="321" r:id="rId33"/>
    <p:sldId id="270" r:id="rId34"/>
    <p:sldId id="295" r:id="rId35"/>
    <p:sldId id="271" r:id="rId36"/>
    <p:sldId id="272" r:id="rId37"/>
    <p:sldId id="273" r:id="rId38"/>
    <p:sldId id="274" r:id="rId39"/>
    <p:sldId id="296" r:id="rId40"/>
    <p:sldId id="275" r:id="rId41"/>
    <p:sldId id="276" r:id="rId42"/>
    <p:sldId id="303" r:id="rId43"/>
    <p:sldId id="312" r:id="rId44"/>
    <p:sldId id="313" r:id="rId45"/>
    <p:sldId id="299" r:id="rId46"/>
    <p:sldId id="277" r:id="rId47"/>
    <p:sldId id="278" r:id="rId48"/>
    <p:sldId id="308" r:id="rId49"/>
    <p:sldId id="279" r:id="rId50"/>
    <p:sldId id="280" r:id="rId51"/>
    <p:sldId id="281" r:id="rId52"/>
    <p:sldId id="284" r:id="rId53"/>
    <p:sldId id="285" r:id="rId54"/>
    <p:sldId id="300" r:id="rId55"/>
    <p:sldId id="286" r:id="rId56"/>
    <p:sldId id="310" r:id="rId57"/>
    <p:sldId id="311" r:id="rId58"/>
    <p:sldId id="309" r:id="rId59"/>
    <p:sldId id="287" r:id="rId60"/>
    <p:sldId id="283" r:id="rId61"/>
    <p:sldId id="282" r:id="rId62"/>
  </p:sldIdLst>
  <p:sldSz cx="9144000" cy="6858000" type="screen4x3"/>
  <p:notesSz cx="9296400" cy="6881813"/>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6600"/>
    <a:srgbClr val="FFCC00"/>
    <a:srgbClr val="CCCCFF"/>
    <a:srgbClr val="FF66FF"/>
    <a:srgbClr val="FF3300"/>
    <a:srgbClr val="00CC00"/>
    <a:srgbClr val="99663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24951" autoAdjust="0"/>
    <p:restoredTop sz="90828" autoAdjust="0"/>
  </p:normalViewPr>
  <p:slideViewPr>
    <p:cSldViewPr>
      <p:cViewPr>
        <p:scale>
          <a:sx n="100" d="100"/>
          <a:sy n="100" d="100"/>
        </p:scale>
        <p:origin x="-2628" y="-4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594" name="Rectangle 2"/>
          <p:cNvSpPr>
            <a:spLocks noGrp="1" noChangeArrowheads="1"/>
          </p:cNvSpPr>
          <p:nvPr>
            <p:ph type="hdr" sz="quarter"/>
          </p:nvPr>
        </p:nvSpPr>
        <p:spPr bwMode="auto">
          <a:xfrm>
            <a:off x="0" y="0"/>
            <a:ext cx="4029513" cy="34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110595" name="Rectangle 3"/>
          <p:cNvSpPr>
            <a:spLocks noGrp="1" noChangeArrowheads="1"/>
          </p:cNvSpPr>
          <p:nvPr>
            <p:ph type="dt" sz="quarter" idx="1"/>
          </p:nvPr>
        </p:nvSpPr>
        <p:spPr bwMode="auto">
          <a:xfrm>
            <a:off x="5264744" y="0"/>
            <a:ext cx="4029511" cy="34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110596" name="Rectangle 4"/>
          <p:cNvSpPr>
            <a:spLocks noGrp="1" noChangeArrowheads="1"/>
          </p:cNvSpPr>
          <p:nvPr>
            <p:ph type="ftr" sz="quarter" idx="2"/>
          </p:nvPr>
        </p:nvSpPr>
        <p:spPr bwMode="auto">
          <a:xfrm>
            <a:off x="0" y="6536312"/>
            <a:ext cx="4029513" cy="34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110597" name="Rectangle 5"/>
          <p:cNvSpPr>
            <a:spLocks noGrp="1" noChangeArrowheads="1"/>
          </p:cNvSpPr>
          <p:nvPr>
            <p:ph type="sldNum" sz="quarter" idx="3"/>
          </p:nvPr>
        </p:nvSpPr>
        <p:spPr bwMode="auto">
          <a:xfrm>
            <a:off x="5264744" y="6536312"/>
            <a:ext cx="4029511" cy="34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512B488D-845D-43F2-9D68-121CAD5203AE}" type="slidenum">
              <a:rPr lang="en-US"/>
              <a:pPr>
                <a:defRPr/>
              </a:pPr>
              <a:t>‹#›</a:t>
            </a:fld>
            <a:endParaRPr lang="en-US"/>
          </a:p>
        </p:txBody>
      </p:sp>
    </p:spTree>
    <p:extLst>
      <p:ext uri="{BB962C8B-B14F-4D97-AF65-F5344CB8AC3E}">
        <p14:creationId xmlns:p14="http://schemas.microsoft.com/office/powerpoint/2010/main" val="24175850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4029513" cy="34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36867" name="Rectangle 3"/>
          <p:cNvSpPr>
            <a:spLocks noGrp="1" noChangeArrowheads="1"/>
          </p:cNvSpPr>
          <p:nvPr>
            <p:ph type="dt" idx="1"/>
          </p:nvPr>
        </p:nvSpPr>
        <p:spPr bwMode="auto">
          <a:xfrm>
            <a:off x="5266888" y="0"/>
            <a:ext cx="4029513" cy="34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62468" name="Rectangle 4"/>
          <p:cNvSpPr>
            <a:spLocks noGrp="1" noRot="1" noChangeAspect="1" noChangeArrowheads="1" noTextEdit="1"/>
          </p:cNvSpPr>
          <p:nvPr>
            <p:ph type="sldImg" idx="2"/>
          </p:nvPr>
        </p:nvSpPr>
        <p:spPr bwMode="auto">
          <a:xfrm>
            <a:off x="2927350" y="515938"/>
            <a:ext cx="3441700" cy="25812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6869" name="Rectangle 5"/>
          <p:cNvSpPr>
            <a:spLocks noGrp="1" noChangeArrowheads="1"/>
          </p:cNvSpPr>
          <p:nvPr>
            <p:ph type="body" sz="quarter" idx="3"/>
          </p:nvPr>
        </p:nvSpPr>
        <p:spPr bwMode="auto">
          <a:xfrm>
            <a:off x="1239521" y="3269332"/>
            <a:ext cx="6817360" cy="3096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6870" name="Rectangle 6"/>
          <p:cNvSpPr>
            <a:spLocks noGrp="1" noChangeArrowheads="1"/>
          </p:cNvSpPr>
          <p:nvPr>
            <p:ph type="ftr" sz="quarter" idx="4"/>
          </p:nvPr>
        </p:nvSpPr>
        <p:spPr bwMode="auto">
          <a:xfrm>
            <a:off x="0" y="6537488"/>
            <a:ext cx="4029513" cy="34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36871" name="Rectangle 7"/>
          <p:cNvSpPr>
            <a:spLocks noGrp="1" noChangeArrowheads="1"/>
          </p:cNvSpPr>
          <p:nvPr>
            <p:ph type="sldNum" sz="quarter" idx="5"/>
          </p:nvPr>
        </p:nvSpPr>
        <p:spPr bwMode="auto">
          <a:xfrm>
            <a:off x="5266888" y="6537488"/>
            <a:ext cx="4029513" cy="34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ACA79F1C-4473-49F7-859F-7476C08336CD}" type="slidenum">
              <a:rPr lang="en-US"/>
              <a:pPr>
                <a:defRPr/>
              </a:pPr>
              <a:t>‹#›</a:t>
            </a:fld>
            <a:endParaRPr lang="en-US"/>
          </a:p>
        </p:txBody>
      </p:sp>
    </p:spTree>
    <p:extLst>
      <p:ext uri="{BB962C8B-B14F-4D97-AF65-F5344CB8AC3E}">
        <p14:creationId xmlns:p14="http://schemas.microsoft.com/office/powerpoint/2010/main" val="9125220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6350" y="20638"/>
            <a:ext cx="9144000" cy="6858000"/>
            <a:chOff x="0" y="0"/>
            <a:chExt cx="5760" cy="4320"/>
          </a:xfrm>
        </p:grpSpPr>
        <p:sp>
          <p:nvSpPr>
            <p:cNvPr id="5" name="Freeform 3"/>
            <p:cNvSpPr>
              <a:spLocks/>
            </p:cNvSpPr>
            <p:nvPr/>
          </p:nvSpPr>
          <p:spPr bwMode="hidden">
            <a:xfrm>
              <a:off x="0" y="3072"/>
              <a:ext cx="5760" cy="1248"/>
            </a:xfrm>
            <a:custGeom>
              <a:avLst/>
              <a:gdLst>
                <a:gd name="T0" fmla="*/ 2919 w 6027"/>
                <a:gd name="T1" fmla="*/ 1 h 2296"/>
                <a:gd name="T2" fmla="*/ 0 w 6027"/>
                <a:gd name="T3" fmla="*/ 1 h 2296"/>
                <a:gd name="T4" fmla="*/ 0 w 6027"/>
                <a:gd name="T5" fmla="*/ 0 h 2296"/>
                <a:gd name="T6" fmla="*/ 2919 w 6027"/>
                <a:gd name="T7" fmla="*/ 0 h 2296"/>
                <a:gd name="T8" fmla="*/ 2919 w 6027"/>
                <a:gd name="T9" fmla="*/ 1 h 2296"/>
                <a:gd name="T10" fmla="*/ 2919 w 6027"/>
                <a:gd name="T11" fmla="*/ 1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4"/>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grpSp>
      <p:sp>
        <p:nvSpPr>
          <p:cNvPr id="7" name="Freeform 5"/>
          <p:cNvSpPr>
            <a:spLocks/>
          </p:cNvSpPr>
          <p:nvPr/>
        </p:nvSpPr>
        <p:spPr bwMode="hidden">
          <a:xfrm>
            <a:off x="6242050" y="6269038"/>
            <a:ext cx="2895600" cy="609600"/>
          </a:xfrm>
          <a:custGeom>
            <a:avLst/>
            <a:gdLst>
              <a:gd name="T0" fmla="*/ 2147483647 w 5748"/>
              <a:gd name="T1" fmla="*/ 2147483647 h 246"/>
              <a:gd name="T2" fmla="*/ 0 w 5748"/>
              <a:gd name="T3" fmla="*/ 2147483647 h 246"/>
              <a:gd name="T4" fmla="*/ 0 w 5748"/>
              <a:gd name="T5" fmla="*/ 0 h 246"/>
              <a:gd name="T6" fmla="*/ 2147483647 w 5748"/>
              <a:gd name="T7" fmla="*/ 0 h 246"/>
              <a:gd name="T8" fmla="*/ 2147483647 w 5748"/>
              <a:gd name="T9" fmla="*/ 2147483647 h 246"/>
              <a:gd name="T10" fmla="*/ 2147483647 w 5748"/>
              <a:gd name="T11" fmla="*/ 2147483647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8" name="Group 6"/>
          <p:cNvGrpSpPr>
            <a:grpSpLocks/>
          </p:cNvGrpSpPr>
          <p:nvPr/>
        </p:nvGrpSpPr>
        <p:grpSpPr bwMode="auto">
          <a:xfrm>
            <a:off x="-1588" y="6034088"/>
            <a:ext cx="7845426" cy="850900"/>
            <a:chOff x="0" y="3792"/>
            <a:chExt cx="4942" cy="536"/>
          </a:xfrm>
        </p:grpSpPr>
        <p:sp>
          <p:nvSpPr>
            <p:cNvPr id="9" name="Freeform 7"/>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0"/>
              <p:cNvSpPr>
                <a:spLocks/>
              </p:cNvSpPr>
              <p:nvPr userDrawn="1"/>
            </p:nvSpPr>
            <p:spPr bwMode="ltGray">
              <a:xfrm>
                <a:off x="2677" y="3792"/>
                <a:ext cx="186" cy="395"/>
              </a:xfrm>
              <a:custGeom>
                <a:avLst/>
                <a:gdLst>
                  <a:gd name="T0" fmla="*/ 36 w 186"/>
                  <a:gd name="T1" fmla="*/ 0 h 353"/>
                  <a:gd name="T2" fmla="*/ 54 w 186"/>
                  <a:gd name="T3" fmla="*/ 107 h 353"/>
                  <a:gd name="T4" fmla="*/ 24 w 186"/>
                  <a:gd name="T5" fmla="*/ 184 h 353"/>
                  <a:gd name="T6" fmla="*/ 18 w 186"/>
                  <a:gd name="T7" fmla="*/ 398 h 353"/>
                  <a:gd name="T8" fmla="*/ 42 w 186"/>
                  <a:gd name="T9" fmla="*/ 690 h 353"/>
                  <a:gd name="T10" fmla="*/ 48 w 186"/>
                  <a:gd name="T11" fmla="*/ 977 h 353"/>
                  <a:gd name="T12" fmla="*/ 0 w 186"/>
                  <a:gd name="T13" fmla="*/ 2135 h 353"/>
                  <a:gd name="T14" fmla="*/ 54 w 186"/>
                  <a:gd name="T15" fmla="*/ 1413 h 353"/>
                  <a:gd name="T16" fmla="*/ 84 w 186"/>
                  <a:gd name="T17" fmla="*/ 1304 h 353"/>
                  <a:gd name="T18" fmla="*/ 126 w 186"/>
                  <a:gd name="T19" fmla="*/ 764 h 353"/>
                  <a:gd name="T20" fmla="*/ 144 w 186"/>
                  <a:gd name="T21" fmla="*/ 723 h 353"/>
                  <a:gd name="T22" fmla="*/ 144 w 186"/>
                  <a:gd name="T23" fmla="*/ 545 h 353"/>
                  <a:gd name="T24" fmla="*/ 186 w 186"/>
                  <a:gd name="T25" fmla="*/ 398 h 353"/>
                  <a:gd name="T26" fmla="*/ 162 w 186"/>
                  <a:gd name="T27" fmla="*/ 361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38 h 66"/>
                  <a:gd name="T8" fmla="*/ 6 w 155"/>
                  <a:gd name="T9" fmla="*/ 110 h 66"/>
                  <a:gd name="T10" fmla="*/ 0 w 155"/>
                  <a:gd name="T11" fmla="*/ 151 h 66"/>
                  <a:gd name="T12" fmla="*/ 78 w 155"/>
                  <a:gd name="T13" fmla="*/ 370 h 66"/>
                  <a:gd name="T14" fmla="*/ 96 w 155"/>
                  <a:gd name="T15" fmla="*/ 260 h 66"/>
                  <a:gd name="T16" fmla="*/ 155 w 155"/>
                  <a:gd name="T17" fmla="*/ 411 h 66"/>
                  <a:gd name="T18" fmla="*/ 126 w 155"/>
                  <a:gd name="T19" fmla="*/ 151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3"/>
              <p:cNvSpPr>
                <a:spLocks/>
              </p:cNvSpPr>
              <p:nvPr userDrawn="1"/>
            </p:nvSpPr>
            <p:spPr bwMode="ltGray">
              <a:xfrm>
                <a:off x="2486" y="3859"/>
                <a:ext cx="42" cy="81"/>
              </a:xfrm>
              <a:custGeom>
                <a:avLst/>
                <a:gdLst>
                  <a:gd name="T0" fmla="*/ 6 w 42"/>
                  <a:gd name="T1" fmla="*/ 241 h 72"/>
                  <a:gd name="T2" fmla="*/ 0 w 42"/>
                  <a:gd name="T3" fmla="*/ 124 h 72"/>
                  <a:gd name="T4" fmla="*/ 12 w 42"/>
                  <a:gd name="T5" fmla="*/ 42 h 72"/>
                  <a:gd name="T6" fmla="*/ 0 w 42"/>
                  <a:gd name="T7" fmla="*/ 42 h 72"/>
                  <a:gd name="T8" fmla="*/ 12 w 42"/>
                  <a:gd name="T9" fmla="*/ 42 h 72"/>
                  <a:gd name="T10" fmla="*/ 24 w 42"/>
                  <a:gd name="T11" fmla="*/ 42 h 72"/>
                  <a:gd name="T12" fmla="*/ 36 w 42"/>
                  <a:gd name="T13" fmla="*/ 42 h 72"/>
                  <a:gd name="T14" fmla="*/ 42 w 42"/>
                  <a:gd name="T15" fmla="*/ 0 h 72"/>
                  <a:gd name="T16" fmla="*/ 30 w 42"/>
                  <a:gd name="T17" fmla="*/ 124 h 72"/>
                  <a:gd name="T18" fmla="*/ 42 w 42"/>
                  <a:gd name="T19" fmla="*/ 322 h 72"/>
                  <a:gd name="T20" fmla="*/ 12 w 42"/>
                  <a:gd name="T21" fmla="*/ 471 h 72"/>
                  <a:gd name="T22" fmla="*/ 6 w 42"/>
                  <a:gd name="T23" fmla="*/ 241 h 72"/>
                  <a:gd name="T24" fmla="*/ 6 w 42"/>
                  <a:gd name="T25" fmla="*/ 241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1" name="Freeform 14"/>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grpSp>
      <p:grpSp>
        <p:nvGrpSpPr>
          <p:cNvPr id="17" name="Group 15"/>
          <p:cNvGrpSpPr>
            <a:grpSpLocks/>
          </p:cNvGrpSpPr>
          <p:nvPr/>
        </p:nvGrpSpPr>
        <p:grpSpPr bwMode="auto">
          <a:xfrm>
            <a:off x="627063" y="6021388"/>
            <a:ext cx="5684837" cy="849312"/>
            <a:chOff x="395" y="3793"/>
            <a:chExt cx="3581" cy="535"/>
          </a:xfrm>
        </p:grpSpPr>
        <p:sp>
          <p:nvSpPr>
            <p:cNvPr id="18" name="Freeform 16"/>
            <p:cNvSpPr>
              <a:spLocks/>
            </p:cNvSpPr>
            <p:nvPr userDrawn="1"/>
          </p:nvSpPr>
          <p:spPr bwMode="auto">
            <a:xfrm>
              <a:off x="1196" y="3793"/>
              <a:ext cx="365" cy="291"/>
            </a:xfrm>
            <a:custGeom>
              <a:avLst/>
              <a:gdLst>
                <a:gd name="T0" fmla="*/ 24 w 365"/>
                <a:gd name="T1" fmla="*/ 24 h 287"/>
                <a:gd name="T2" fmla="*/ 0 w 365"/>
                <a:gd name="T3" fmla="*/ 76 h 287"/>
                <a:gd name="T4" fmla="*/ 66 w 365"/>
                <a:gd name="T5" fmla="*/ 140 h 287"/>
                <a:gd name="T6" fmla="*/ 143 w 365"/>
                <a:gd name="T7" fmla="*/ 228 h 287"/>
                <a:gd name="T8" fmla="*/ 191 w 365"/>
                <a:gd name="T9" fmla="*/ 210 h 287"/>
                <a:gd name="T10" fmla="*/ 341 w 365"/>
                <a:gd name="T11" fmla="*/ 358 h 287"/>
                <a:gd name="T12" fmla="*/ 305 w 365"/>
                <a:gd name="T13" fmla="*/ 219 h 287"/>
                <a:gd name="T14" fmla="*/ 365 w 365"/>
                <a:gd name="T15" fmla="*/ 164 h 287"/>
                <a:gd name="T16" fmla="*/ 359 w 365"/>
                <a:gd name="T17" fmla="*/ 158 h 287"/>
                <a:gd name="T18" fmla="*/ 335 w 365"/>
                <a:gd name="T19" fmla="*/ 146 h 287"/>
                <a:gd name="T20" fmla="*/ 299 w 365"/>
                <a:gd name="T21" fmla="*/ 106 h 287"/>
                <a:gd name="T22" fmla="*/ 257 w 365"/>
                <a:gd name="T23" fmla="*/ 88 h 287"/>
                <a:gd name="T24" fmla="*/ 215 w 365"/>
                <a:gd name="T25" fmla="*/ 70 h 287"/>
                <a:gd name="T26" fmla="*/ 173 w 365"/>
                <a:gd name="T27" fmla="*/ 52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7"/>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8"/>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46 h 60"/>
                <a:gd name="T16" fmla="*/ 65 w 71"/>
                <a:gd name="T17" fmla="*/ 58 h 60"/>
                <a:gd name="T18" fmla="*/ 71 w 71"/>
                <a:gd name="T19" fmla="*/ 70 h 60"/>
                <a:gd name="T20" fmla="*/ 71 w 71"/>
                <a:gd name="T21" fmla="*/ 76 h 60"/>
                <a:gd name="T22" fmla="*/ 59 w 71"/>
                <a:gd name="T23" fmla="*/ 70 h 60"/>
                <a:gd name="T24" fmla="*/ 47 w 71"/>
                <a:gd name="T25" fmla="*/ 58 h 60"/>
                <a:gd name="T26" fmla="*/ 23 w 71"/>
                <a:gd name="T27" fmla="*/ 46 h 60"/>
                <a:gd name="T28" fmla="*/ 23 w 71"/>
                <a:gd name="T29" fmla="*/ 52 h 60"/>
                <a:gd name="T30" fmla="*/ 18 w 71"/>
                <a:gd name="T31" fmla="*/ 58 h 60"/>
                <a:gd name="T32" fmla="*/ 12 w 71"/>
                <a:gd name="T33" fmla="*/ 64 h 60"/>
                <a:gd name="T34" fmla="*/ 6 w 71"/>
                <a:gd name="T35" fmla="*/ 64 h 60"/>
                <a:gd name="T36" fmla="*/ 6 w 71"/>
                <a:gd name="T37" fmla="*/ 64 h 60"/>
                <a:gd name="T38" fmla="*/ 6 w 71"/>
                <a:gd name="T39" fmla="*/ 52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9"/>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70 h 162"/>
                <a:gd name="T10" fmla="*/ 96 w 161"/>
                <a:gd name="T11" fmla="*/ 76 h 162"/>
                <a:gd name="T12" fmla="*/ 102 w 161"/>
                <a:gd name="T13" fmla="*/ 88 h 162"/>
                <a:gd name="T14" fmla="*/ 108 w 161"/>
                <a:gd name="T15" fmla="*/ 100 h 162"/>
                <a:gd name="T16" fmla="*/ 120 w 161"/>
                <a:gd name="T17" fmla="*/ 112 h 162"/>
                <a:gd name="T18" fmla="*/ 143 w 161"/>
                <a:gd name="T19" fmla="*/ 138 h 162"/>
                <a:gd name="T20" fmla="*/ 155 w 161"/>
                <a:gd name="T21" fmla="*/ 170 h 162"/>
                <a:gd name="T22" fmla="*/ 161 w 161"/>
                <a:gd name="T23" fmla="*/ 188 h 162"/>
                <a:gd name="T24" fmla="*/ 161 w 161"/>
                <a:gd name="T25" fmla="*/ 194 h 162"/>
                <a:gd name="T26" fmla="*/ 96 w 161"/>
                <a:gd name="T27" fmla="*/ 118 h 162"/>
                <a:gd name="T28" fmla="*/ 30 w 161"/>
                <a:gd name="T29" fmla="*/ 70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20"/>
            <p:cNvSpPr>
              <a:spLocks/>
            </p:cNvSpPr>
            <p:nvPr userDrawn="1"/>
          </p:nvSpPr>
          <p:spPr bwMode="auto">
            <a:xfrm>
              <a:off x="706" y="3854"/>
              <a:ext cx="59" cy="61"/>
            </a:xfrm>
            <a:custGeom>
              <a:avLst/>
              <a:gdLst>
                <a:gd name="T0" fmla="*/ 59 w 59"/>
                <a:gd name="T1" fmla="*/ 6 h 60"/>
                <a:gd name="T2" fmla="*/ 41 w 59"/>
                <a:gd name="T3" fmla="*/ 46 h 60"/>
                <a:gd name="T4" fmla="*/ 41 w 59"/>
                <a:gd name="T5" fmla="*/ 52 h 60"/>
                <a:gd name="T6" fmla="*/ 47 w 59"/>
                <a:gd name="T7" fmla="*/ 58 h 60"/>
                <a:gd name="T8" fmla="*/ 53 w 59"/>
                <a:gd name="T9" fmla="*/ 70 h 60"/>
                <a:gd name="T10" fmla="*/ 53 w 59"/>
                <a:gd name="T11" fmla="*/ 76 h 60"/>
                <a:gd name="T12" fmla="*/ 47 w 59"/>
                <a:gd name="T13" fmla="*/ 70 h 60"/>
                <a:gd name="T14" fmla="*/ 35 w 59"/>
                <a:gd name="T15" fmla="*/ 64 h 60"/>
                <a:gd name="T16" fmla="*/ 23 w 59"/>
                <a:gd name="T17" fmla="*/ 52 h 60"/>
                <a:gd name="T18" fmla="*/ 17 w 59"/>
                <a:gd name="T19" fmla="*/ 46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21"/>
            <p:cNvSpPr>
              <a:spLocks/>
            </p:cNvSpPr>
            <p:nvPr userDrawn="1"/>
          </p:nvSpPr>
          <p:spPr bwMode="auto">
            <a:xfrm>
              <a:off x="395" y="3811"/>
              <a:ext cx="245" cy="207"/>
            </a:xfrm>
            <a:custGeom>
              <a:avLst/>
              <a:gdLst>
                <a:gd name="T0" fmla="*/ 233 w 245"/>
                <a:gd name="T1" fmla="*/ 52 h 204"/>
                <a:gd name="T2" fmla="*/ 245 w 245"/>
                <a:gd name="T3" fmla="*/ 58 h 204"/>
                <a:gd name="T4" fmla="*/ 209 w 245"/>
                <a:gd name="T5" fmla="*/ 100 h 204"/>
                <a:gd name="T6" fmla="*/ 143 w 245"/>
                <a:gd name="T7" fmla="*/ 164 h 204"/>
                <a:gd name="T8" fmla="*/ 167 w 245"/>
                <a:gd name="T9" fmla="*/ 197 h 204"/>
                <a:gd name="T10" fmla="*/ 179 w 245"/>
                <a:gd name="T11" fmla="*/ 256 h 204"/>
                <a:gd name="T12" fmla="*/ 77 w 245"/>
                <a:gd name="T13" fmla="*/ 164 h 204"/>
                <a:gd name="T14" fmla="*/ 47 w 245"/>
                <a:gd name="T15" fmla="*/ 100 h 204"/>
                <a:gd name="T16" fmla="*/ 89 w 245"/>
                <a:gd name="T17" fmla="*/ 82 h 204"/>
                <a:gd name="T18" fmla="*/ 59 w 245"/>
                <a:gd name="T19" fmla="*/ 52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52 h 204"/>
                <a:gd name="T50" fmla="*/ 233 w 245"/>
                <a:gd name="T51" fmla="*/ 52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88086" name="Rectangle 22"/>
          <p:cNvSpPr>
            <a:spLocks noGrp="1" noChangeArrowheads="1"/>
          </p:cNvSpPr>
          <p:nvPr>
            <p:ph type="ctrTitle" sz="quarter"/>
          </p:nvPr>
        </p:nvSpPr>
        <p:spPr>
          <a:xfrm>
            <a:off x="457200" y="1447800"/>
            <a:ext cx="8229600" cy="1736725"/>
          </a:xfrm>
        </p:spPr>
        <p:txBody>
          <a:bodyPr/>
          <a:lstStyle>
            <a:lvl1pPr>
              <a:defRPr sz="5400"/>
            </a:lvl1pPr>
          </a:lstStyle>
          <a:p>
            <a:pPr lvl="0"/>
            <a:r>
              <a:rPr lang="en-US" noProof="0" smtClean="0"/>
              <a:t>Click to edit Master title style</a:t>
            </a:r>
          </a:p>
        </p:txBody>
      </p:sp>
      <p:sp>
        <p:nvSpPr>
          <p:cNvPr id="88087"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pPr lvl="0"/>
            <a:r>
              <a:rPr lang="en-US" noProof="0" smtClean="0"/>
              <a:t>Click to edit Master subtitle style</a:t>
            </a:r>
          </a:p>
        </p:txBody>
      </p:sp>
      <p:sp>
        <p:nvSpPr>
          <p:cNvPr id="24" name="Rectangle 24"/>
          <p:cNvSpPr>
            <a:spLocks noGrp="1" noChangeArrowheads="1"/>
          </p:cNvSpPr>
          <p:nvPr>
            <p:ph type="dt" sz="quarter" idx="10"/>
          </p:nvPr>
        </p:nvSpPr>
        <p:spPr/>
        <p:txBody>
          <a:bodyPr/>
          <a:lstStyle>
            <a:lvl1pPr>
              <a:defRPr/>
            </a:lvl1pPr>
          </a:lstStyle>
          <a:p>
            <a:pPr>
              <a:defRPr/>
            </a:pPr>
            <a:endParaRPr lang="en-US"/>
          </a:p>
        </p:txBody>
      </p:sp>
      <p:sp>
        <p:nvSpPr>
          <p:cNvPr id="25" name="Rectangle 25"/>
          <p:cNvSpPr>
            <a:spLocks noGrp="1" noChangeArrowheads="1"/>
          </p:cNvSpPr>
          <p:nvPr>
            <p:ph type="sldNum" sz="quarter" idx="11"/>
          </p:nvPr>
        </p:nvSpPr>
        <p:spPr/>
        <p:txBody>
          <a:bodyPr/>
          <a:lstStyle>
            <a:lvl1pPr>
              <a:defRPr/>
            </a:lvl1pPr>
          </a:lstStyle>
          <a:p>
            <a:pPr>
              <a:defRPr/>
            </a:pPr>
            <a:fld id="{3DEFC535-E640-4A0A-AC3B-6B2AF16A9C89}" type="slidenum">
              <a:rPr lang="en-US"/>
              <a:pPr>
                <a:defRPr/>
              </a:pPr>
              <a:t>‹#›</a:t>
            </a:fld>
            <a:endParaRPr lang="en-US"/>
          </a:p>
        </p:txBody>
      </p:sp>
      <p:sp>
        <p:nvSpPr>
          <p:cNvPr id="26" name="Rectangle 26"/>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773551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20D46A52-5E6F-4677-B844-CBCFB7DF0E9B}" type="slidenum">
              <a:rPr lang="en-US"/>
              <a:pPr>
                <a:defRPr/>
              </a:pPr>
              <a:t>‹#›</a:t>
            </a:fld>
            <a:endParaRPr lang="en-US"/>
          </a:p>
        </p:txBody>
      </p:sp>
    </p:spTree>
    <p:extLst>
      <p:ext uri="{BB962C8B-B14F-4D97-AF65-F5344CB8AC3E}">
        <p14:creationId xmlns:p14="http://schemas.microsoft.com/office/powerpoint/2010/main" val="930683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DE397775-AD3E-4C62-94FD-1BE256194627}" type="slidenum">
              <a:rPr lang="en-US"/>
              <a:pPr>
                <a:defRPr/>
              </a:pPr>
              <a:t>‹#›</a:t>
            </a:fld>
            <a:endParaRPr lang="en-US"/>
          </a:p>
        </p:txBody>
      </p:sp>
    </p:spTree>
    <p:extLst>
      <p:ext uri="{BB962C8B-B14F-4D97-AF65-F5344CB8AC3E}">
        <p14:creationId xmlns:p14="http://schemas.microsoft.com/office/powerpoint/2010/main" val="170062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495800"/>
          </a:xfrm>
        </p:spPr>
        <p:txBody>
          <a:bodyPr/>
          <a:lstStyle/>
          <a:p>
            <a:pPr lvl="0"/>
            <a:endParaRPr lang="en-US" noProof="0" smtClean="0"/>
          </a:p>
        </p:txBody>
      </p:sp>
      <p:sp>
        <p:nvSpPr>
          <p:cNvPr id="4" name="Text Placeholder 3"/>
          <p:cNvSpPr>
            <a:spLocks noGrp="1"/>
          </p:cNvSpPr>
          <p:nvPr>
            <p:ph type="body" sz="half" idx="2"/>
          </p:nvPr>
        </p:nvSpPr>
        <p:spPr>
          <a:xfrm>
            <a:off x="4648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pPr>
              <a:defRPr/>
            </a:pPr>
            <a:fld id="{2DA166D9-3E53-4E32-A832-6016E8D54965}" type="slidenum">
              <a:rPr lang="en-US"/>
              <a:pPr>
                <a:defRPr/>
              </a:pPr>
              <a:t>‹#›</a:t>
            </a:fld>
            <a:endParaRPr lang="en-US"/>
          </a:p>
        </p:txBody>
      </p:sp>
    </p:spTree>
    <p:extLst>
      <p:ext uri="{BB962C8B-B14F-4D97-AF65-F5344CB8AC3E}">
        <p14:creationId xmlns:p14="http://schemas.microsoft.com/office/powerpoint/2010/main" val="35018216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495800"/>
          </a:xfrm>
        </p:spPr>
        <p:txBody>
          <a:bodyPr/>
          <a:lstStyle/>
          <a:p>
            <a:pPr lvl="0"/>
            <a:endParaRPr lang="en-US" noProof="0" smtClean="0"/>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pPr>
              <a:defRPr/>
            </a:pPr>
            <a:fld id="{14AEC58C-3806-4D40-861D-423509C65D58}" type="slidenum">
              <a:rPr lang="en-US"/>
              <a:pPr>
                <a:defRPr/>
              </a:pPr>
              <a:t>‹#›</a:t>
            </a:fld>
            <a:endParaRPr lang="en-US"/>
          </a:p>
        </p:txBody>
      </p:sp>
    </p:spTree>
    <p:extLst>
      <p:ext uri="{BB962C8B-B14F-4D97-AF65-F5344CB8AC3E}">
        <p14:creationId xmlns:p14="http://schemas.microsoft.com/office/powerpoint/2010/main" val="2176695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3156992D-5F30-4C8B-AFCC-4549EDB61048}" type="slidenum">
              <a:rPr lang="en-US"/>
              <a:pPr>
                <a:defRPr/>
              </a:pPr>
              <a:t>‹#›</a:t>
            </a:fld>
            <a:endParaRPr lang="en-US"/>
          </a:p>
        </p:txBody>
      </p:sp>
    </p:spTree>
    <p:extLst>
      <p:ext uri="{BB962C8B-B14F-4D97-AF65-F5344CB8AC3E}">
        <p14:creationId xmlns:p14="http://schemas.microsoft.com/office/powerpoint/2010/main" val="1914790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7F75FBD4-D9D2-42A4-80D8-8E9234EBCC04}" type="slidenum">
              <a:rPr lang="en-US"/>
              <a:pPr>
                <a:defRPr/>
              </a:pPr>
              <a:t>‹#›</a:t>
            </a:fld>
            <a:endParaRPr lang="en-US"/>
          </a:p>
        </p:txBody>
      </p:sp>
    </p:spTree>
    <p:extLst>
      <p:ext uri="{BB962C8B-B14F-4D97-AF65-F5344CB8AC3E}">
        <p14:creationId xmlns:p14="http://schemas.microsoft.com/office/powerpoint/2010/main" val="2854557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pPr>
              <a:defRPr/>
            </a:pPr>
            <a:fld id="{22DFA3CA-516F-4267-BF5D-EFD18D58BE23}" type="slidenum">
              <a:rPr lang="en-US"/>
              <a:pPr>
                <a:defRPr/>
              </a:pPr>
              <a:t>‹#›</a:t>
            </a:fld>
            <a:endParaRPr lang="en-US"/>
          </a:p>
        </p:txBody>
      </p:sp>
    </p:spTree>
    <p:extLst>
      <p:ext uri="{BB962C8B-B14F-4D97-AF65-F5344CB8AC3E}">
        <p14:creationId xmlns:p14="http://schemas.microsoft.com/office/powerpoint/2010/main" val="3836879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4"/>
          <p:cNvSpPr>
            <a:spLocks noGrp="1" noChangeArrowheads="1"/>
          </p:cNvSpPr>
          <p:nvPr>
            <p:ph type="dt" sz="half" idx="10"/>
          </p:nvPr>
        </p:nvSpPr>
        <p:spPr>
          <a:ln/>
        </p:spPr>
        <p:txBody>
          <a:bodyPr/>
          <a:lstStyle>
            <a:lvl1pPr>
              <a:defRPr/>
            </a:lvl1pPr>
          </a:lstStyle>
          <a:p>
            <a:pPr>
              <a:defRPr/>
            </a:pPr>
            <a:endParaRPr lang="en-US"/>
          </a:p>
        </p:txBody>
      </p:sp>
      <p:sp>
        <p:nvSpPr>
          <p:cNvPr id="8" name="Rectangle 25"/>
          <p:cNvSpPr>
            <a:spLocks noGrp="1" noChangeArrowheads="1"/>
          </p:cNvSpPr>
          <p:nvPr>
            <p:ph type="ftr" sz="quarter" idx="11"/>
          </p:nvPr>
        </p:nvSpPr>
        <p:spPr>
          <a:ln/>
        </p:spPr>
        <p:txBody>
          <a:bodyPr/>
          <a:lstStyle>
            <a:lvl1pPr>
              <a:defRPr/>
            </a:lvl1pPr>
          </a:lstStyle>
          <a:p>
            <a:pPr>
              <a:defRPr/>
            </a:pPr>
            <a:endParaRPr lang="en-US"/>
          </a:p>
        </p:txBody>
      </p:sp>
      <p:sp>
        <p:nvSpPr>
          <p:cNvPr id="9" name="Rectangle 26"/>
          <p:cNvSpPr>
            <a:spLocks noGrp="1" noChangeArrowheads="1"/>
          </p:cNvSpPr>
          <p:nvPr>
            <p:ph type="sldNum" sz="quarter" idx="12"/>
          </p:nvPr>
        </p:nvSpPr>
        <p:spPr>
          <a:ln/>
        </p:spPr>
        <p:txBody>
          <a:bodyPr/>
          <a:lstStyle>
            <a:lvl1pPr>
              <a:defRPr/>
            </a:lvl1pPr>
          </a:lstStyle>
          <a:p>
            <a:pPr>
              <a:defRPr/>
            </a:pPr>
            <a:fld id="{249A9A04-53DE-4B16-A428-26FFC4BAACCD}" type="slidenum">
              <a:rPr lang="en-US"/>
              <a:pPr>
                <a:defRPr/>
              </a:pPr>
              <a:t>‹#›</a:t>
            </a:fld>
            <a:endParaRPr lang="en-US"/>
          </a:p>
        </p:txBody>
      </p:sp>
    </p:spTree>
    <p:extLst>
      <p:ext uri="{BB962C8B-B14F-4D97-AF65-F5344CB8AC3E}">
        <p14:creationId xmlns:p14="http://schemas.microsoft.com/office/powerpoint/2010/main" val="1023729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4"/>
          <p:cNvSpPr>
            <a:spLocks noGrp="1" noChangeArrowheads="1"/>
          </p:cNvSpPr>
          <p:nvPr>
            <p:ph type="dt" sz="half" idx="10"/>
          </p:nvPr>
        </p:nvSpPr>
        <p:spPr>
          <a:ln/>
        </p:spPr>
        <p:txBody>
          <a:bodyPr/>
          <a:lstStyle>
            <a:lvl1pPr>
              <a:defRPr/>
            </a:lvl1pPr>
          </a:lstStyle>
          <a:p>
            <a:pPr>
              <a:defRPr/>
            </a:pPr>
            <a:endParaRPr lang="en-US"/>
          </a:p>
        </p:txBody>
      </p:sp>
      <p:sp>
        <p:nvSpPr>
          <p:cNvPr id="4" name="Rectangle 25"/>
          <p:cNvSpPr>
            <a:spLocks noGrp="1" noChangeArrowheads="1"/>
          </p:cNvSpPr>
          <p:nvPr>
            <p:ph type="ftr" sz="quarter" idx="11"/>
          </p:nvPr>
        </p:nvSpPr>
        <p:spPr>
          <a:ln/>
        </p:spPr>
        <p:txBody>
          <a:bodyPr/>
          <a:lstStyle>
            <a:lvl1pPr>
              <a:defRPr/>
            </a:lvl1pPr>
          </a:lstStyle>
          <a:p>
            <a:pPr>
              <a:defRPr/>
            </a:pPr>
            <a:endParaRPr lang="en-US"/>
          </a:p>
        </p:txBody>
      </p:sp>
      <p:sp>
        <p:nvSpPr>
          <p:cNvPr id="5" name="Rectangle 26"/>
          <p:cNvSpPr>
            <a:spLocks noGrp="1" noChangeArrowheads="1"/>
          </p:cNvSpPr>
          <p:nvPr>
            <p:ph type="sldNum" sz="quarter" idx="12"/>
          </p:nvPr>
        </p:nvSpPr>
        <p:spPr>
          <a:ln/>
        </p:spPr>
        <p:txBody>
          <a:bodyPr/>
          <a:lstStyle>
            <a:lvl1pPr>
              <a:defRPr/>
            </a:lvl1pPr>
          </a:lstStyle>
          <a:p>
            <a:pPr>
              <a:defRPr/>
            </a:pPr>
            <a:fld id="{CE865332-0523-438C-B2C4-08E7C24F4548}" type="slidenum">
              <a:rPr lang="en-US"/>
              <a:pPr>
                <a:defRPr/>
              </a:pPr>
              <a:t>‹#›</a:t>
            </a:fld>
            <a:endParaRPr lang="en-US"/>
          </a:p>
        </p:txBody>
      </p:sp>
    </p:spTree>
    <p:extLst>
      <p:ext uri="{BB962C8B-B14F-4D97-AF65-F5344CB8AC3E}">
        <p14:creationId xmlns:p14="http://schemas.microsoft.com/office/powerpoint/2010/main" val="2842755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a:p>
        </p:txBody>
      </p:sp>
      <p:sp>
        <p:nvSpPr>
          <p:cNvPr id="3" name="Rectangle 25"/>
          <p:cNvSpPr>
            <a:spLocks noGrp="1" noChangeArrowheads="1"/>
          </p:cNvSpPr>
          <p:nvPr>
            <p:ph type="ftr" sz="quarter" idx="11"/>
          </p:nvPr>
        </p:nvSpPr>
        <p:spPr>
          <a:ln/>
        </p:spPr>
        <p:txBody>
          <a:bodyPr/>
          <a:lstStyle>
            <a:lvl1pPr>
              <a:defRPr/>
            </a:lvl1pPr>
          </a:lstStyle>
          <a:p>
            <a:pPr>
              <a:defRPr/>
            </a:pPr>
            <a:endParaRPr lang="en-US"/>
          </a:p>
        </p:txBody>
      </p:sp>
      <p:sp>
        <p:nvSpPr>
          <p:cNvPr id="4" name="Rectangle 26"/>
          <p:cNvSpPr>
            <a:spLocks noGrp="1" noChangeArrowheads="1"/>
          </p:cNvSpPr>
          <p:nvPr>
            <p:ph type="sldNum" sz="quarter" idx="12"/>
          </p:nvPr>
        </p:nvSpPr>
        <p:spPr>
          <a:ln/>
        </p:spPr>
        <p:txBody>
          <a:bodyPr/>
          <a:lstStyle>
            <a:lvl1pPr>
              <a:defRPr/>
            </a:lvl1pPr>
          </a:lstStyle>
          <a:p>
            <a:pPr>
              <a:defRPr/>
            </a:pPr>
            <a:fld id="{27BE67BF-836F-4438-B6E4-4877E1C496CC}" type="slidenum">
              <a:rPr lang="en-US"/>
              <a:pPr>
                <a:defRPr/>
              </a:pPr>
              <a:t>‹#›</a:t>
            </a:fld>
            <a:endParaRPr lang="en-US"/>
          </a:p>
        </p:txBody>
      </p:sp>
    </p:spTree>
    <p:extLst>
      <p:ext uri="{BB962C8B-B14F-4D97-AF65-F5344CB8AC3E}">
        <p14:creationId xmlns:p14="http://schemas.microsoft.com/office/powerpoint/2010/main" val="1350241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pPr>
              <a:defRPr/>
            </a:pPr>
            <a:fld id="{35D1AD02-AD7D-4830-B380-3AD9E0200F4A}" type="slidenum">
              <a:rPr lang="en-US"/>
              <a:pPr>
                <a:defRPr/>
              </a:pPr>
              <a:t>‹#›</a:t>
            </a:fld>
            <a:endParaRPr lang="en-US"/>
          </a:p>
        </p:txBody>
      </p:sp>
    </p:spTree>
    <p:extLst>
      <p:ext uri="{BB962C8B-B14F-4D97-AF65-F5344CB8AC3E}">
        <p14:creationId xmlns:p14="http://schemas.microsoft.com/office/powerpoint/2010/main" val="1776296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pPr>
              <a:defRPr/>
            </a:pPr>
            <a:fld id="{8B14A8D9-1978-4C49-AD74-05B62DE4EDCD}" type="slidenum">
              <a:rPr lang="en-US"/>
              <a:pPr>
                <a:defRPr/>
              </a:pPr>
              <a:t>‹#›</a:t>
            </a:fld>
            <a:endParaRPr lang="en-US"/>
          </a:p>
        </p:txBody>
      </p:sp>
    </p:spTree>
    <p:extLst>
      <p:ext uri="{BB962C8B-B14F-4D97-AF65-F5344CB8AC3E}">
        <p14:creationId xmlns:p14="http://schemas.microsoft.com/office/powerpoint/2010/main" val="2037316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8000"/>
            <a:chOff x="0" y="0"/>
            <a:chExt cx="5760" cy="4320"/>
          </a:xfrm>
        </p:grpSpPr>
        <p:sp>
          <p:nvSpPr>
            <p:cNvPr id="1049" name="Freeform 3"/>
            <p:cNvSpPr>
              <a:spLocks/>
            </p:cNvSpPr>
            <p:nvPr/>
          </p:nvSpPr>
          <p:spPr bwMode="hidden">
            <a:xfrm>
              <a:off x="0" y="3072"/>
              <a:ext cx="5760" cy="1248"/>
            </a:xfrm>
            <a:custGeom>
              <a:avLst/>
              <a:gdLst>
                <a:gd name="T0" fmla="*/ 2919 w 6027"/>
                <a:gd name="T1" fmla="*/ 1 h 2296"/>
                <a:gd name="T2" fmla="*/ 0 w 6027"/>
                <a:gd name="T3" fmla="*/ 1 h 2296"/>
                <a:gd name="T4" fmla="*/ 0 w 6027"/>
                <a:gd name="T5" fmla="*/ 0 h 2296"/>
                <a:gd name="T6" fmla="*/ 2919 w 6027"/>
                <a:gd name="T7" fmla="*/ 0 h 2296"/>
                <a:gd name="T8" fmla="*/ 2919 w 6027"/>
                <a:gd name="T9" fmla="*/ 1 h 2296"/>
                <a:gd name="T10" fmla="*/ 2919 w 6027"/>
                <a:gd name="T11" fmla="*/ 1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7044" name="Freeform 4"/>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grpSp>
      <p:sp>
        <p:nvSpPr>
          <p:cNvPr id="1027" name="Freeform 5"/>
          <p:cNvSpPr>
            <a:spLocks/>
          </p:cNvSpPr>
          <p:nvPr/>
        </p:nvSpPr>
        <p:spPr bwMode="hidden">
          <a:xfrm>
            <a:off x="6248400" y="6262688"/>
            <a:ext cx="2895600" cy="609600"/>
          </a:xfrm>
          <a:custGeom>
            <a:avLst/>
            <a:gdLst>
              <a:gd name="T0" fmla="*/ 2147483647 w 5748"/>
              <a:gd name="T1" fmla="*/ 2147483647 h 246"/>
              <a:gd name="T2" fmla="*/ 0 w 5748"/>
              <a:gd name="T3" fmla="*/ 2147483647 h 246"/>
              <a:gd name="T4" fmla="*/ 0 w 5748"/>
              <a:gd name="T5" fmla="*/ 0 h 246"/>
              <a:gd name="T6" fmla="*/ 2147483647 w 5748"/>
              <a:gd name="T7" fmla="*/ 0 h 246"/>
              <a:gd name="T8" fmla="*/ 2147483647 w 5748"/>
              <a:gd name="T9" fmla="*/ 2147483647 h 246"/>
              <a:gd name="T10" fmla="*/ 2147483647 w 5748"/>
              <a:gd name="T11" fmla="*/ 2147483647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28" name="Group 6"/>
          <p:cNvGrpSpPr>
            <a:grpSpLocks/>
          </p:cNvGrpSpPr>
          <p:nvPr/>
        </p:nvGrpSpPr>
        <p:grpSpPr bwMode="auto">
          <a:xfrm>
            <a:off x="0" y="6019800"/>
            <a:ext cx="7848600" cy="857250"/>
            <a:chOff x="0" y="3792"/>
            <a:chExt cx="4944" cy="540"/>
          </a:xfrm>
        </p:grpSpPr>
        <p:sp>
          <p:nvSpPr>
            <p:cNvPr id="87047" name="Freeform 7"/>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grpSp>
          <p:nvGrpSpPr>
            <p:cNvPr id="1042" name="Group 8"/>
            <p:cNvGrpSpPr>
              <a:grpSpLocks/>
            </p:cNvGrpSpPr>
            <p:nvPr userDrawn="1"/>
          </p:nvGrpSpPr>
          <p:grpSpPr bwMode="auto">
            <a:xfrm>
              <a:off x="2486" y="3792"/>
              <a:ext cx="2458" cy="540"/>
              <a:chOff x="2486" y="3792"/>
              <a:chExt cx="2458" cy="540"/>
            </a:xfrm>
          </p:grpSpPr>
          <p:sp>
            <p:nvSpPr>
              <p:cNvPr id="1044" name="Freeform 9"/>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5" name="Freeform 10"/>
              <p:cNvSpPr>
                <a:spLocks/>
              </p:cNvSpPr>
              <p:nvPr userDrawn="1"/>
            </p:nvSpPr>
            <p:spPr bwMode="ltGray">
              <a:xfrm>
                <a:off x="2677" y="3792"/>
                <a:ext cx="186" cy="395"/>
              </a:xfrm>
              <a:custGeom>
                <a:avLst/>
                <a:gdLst>
                  <a:gd name="T0" fmla="*/ 36 w 186"/>
                  <a:gd name="T1" fmla="*/ 0 h 353"/>
                  <a:gd name="T2" fmla="*/ 54 w 186"/>
                  <a:gd name="T3" fmla="*/ 107 h 353"/>
                  <a:gd name="T4" fmla="*/ 24 w 186"/>
                  <a:gd name="T5" fmla="*/ 184 h 353"/>
                  <a:gd name="T6" fmla="*/ 18 w 186"/>
                  <a:gd name="T7" fmla="*/ 398 h 353"/>
                  <a:gd name="T8" fmla="*/ 42 w 186"/>
                  <a:gd name="T9" fmla="*/ 690 h 353"/>
                  <a:gd name="T10" fmla="*/ 48 w 186"/>
                  <a:gd name="T11" fmla="*/ 977 h 353"/>
                  <a:gd name="T12" fmla="*/ 0 w 186"/>
                  <a:gd name="T13" fmla="*/ 2135 h 353"/>
                  <a:gd name="T14" fmla="*/ 54 w 186"/>
                  <a:gd name="T15" fmla="*/ 1413 h 353"/>
                  <a:gd name="T16" fmla="*/ 84 w 186"/>
                  <a:gd name="T17" fmla="*/ 1304 h 353"/>
                  <a:gd name="T18" fmla="*/ 126 w 186"/>
                  <a:gd name="T19" fmla="*/ 764 h 353"/>
                  <a:gd name="T20" fmla="*/ 144 w 186"/>
                  <a:gd name="T21" fmla="*/ 723 h 353"/>
                  <a:gd name="T22" fmla="*/ 144 w 186"/>
                  <a:gd name="T23" fmla="*/ 545 h 353"/>
                  <a:gd name="T24" fmla="*/ 186 w 186"/>
                  <a:gd name="T25" fmla="*/ 398 h 353"/>
                  <a:gd name="T26" fmla="*/ 162 w 186"/>
                  <a:gd name="T27" fmla="*/ 361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6"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7"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38 h 66"/>
                  <a:gd name="T8" fmla="*/ 6 w 155"/>
                  <a:gd name="T9" fmla="*/ 110 h 66"/>
                  <a:gd name="T10" fmla="*/ 0 w 155"/>
                  <a:gd name="T11" fmla="*/ 151 h 66"/>
                  <a:gd name="T12" fmla="*/ 78 w 155"/>
                  <a:gd name="T13" fmla="*/ 370 h 66"/>
                  <a:gd name="T14" fmla="*/ 96 w 155"/>
                  <a:gd name="T15" fmla="*/ 260 h 66"/>
                  <a:gd name="T16" fmla="*/ 155 w 155"/>
                  <a:gd name="T17" fmla="*/ 411 h 66"/>
                  <a:gd name="T18" fmla="*/ 126 w 155"/>
                  <a:gd name="T19" fmla="*/ 151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8" name="Freeform 13"/>
              <p:cNvSpPr>
                <a:spLocks/>
              </p:cNvSpPr>
              <p:nvPr userDrawn="1"/>
            </p:nvSpPr>
            <p:spPr bwMode="ltGray">
              <a:xfrm>
                <a:off x="2486" y="3859"/>
                <a:ext cx="42" cy="81"/>
              </a:xfrm>
              <a:custGeom>
                <a:avLst/>
                <a:gdLst>
                  <a:gd name="T0" fmla="*/ 6 w 42"/>
                  <a:gd name="T1" fmla="*/ 241 h 72"/>
                  <a:gd name="T2" fmla="*/ 0 w 42"/>
                  <a:gd name="T3" fmla="*/ 124 h 72"/>
                  <a:gd name="T4" fmla="*/ 12 w 42"/>
                  <a:gd name="T5" fmla="*/ 42 h 72"/>
                  <a:gd name="T6" fmla="*/ 0 w 42"/>
                  <a:gd name="T7" fmla="*/ 42 h 72"/>
                  <a:gd name="T8" fmla="*/ 12 w 42"/>
                  <a:gd name="T9" fmla="*/ 42 h 72"/>
                  <a:gd name="T10" fmla="*/ 24 w 42"/>
                  <a:gd name="T11" fmla="*/ 42 h 72"/>
                  <a:gd name="T12" fmla="*/ 36 w 42"/>
                  <a:gd name="T13" fmla="*/ 42 h 72"/>
                  <a:gd name="T14" fmla="*/ 42 w 42"/>
                  <a:gd name="T15" fmla="*/ 0 h 72"/>
                  <a:gd name="T16" fmla="*/ 30 w 42"/>
                  <a:gd name="T17" fmla="*/ 124 h 72"/>
                  <a:gd name="T18" fmla="*/ 42 w 42"/>
                  <a:gd name="T19" fmla="*/ 322 h 72"/>
                  <a:gd name="T20" fmla="*/ 12 w 42"/>
                  <a:gd name="T21" fmla="*/ 471 h 72"/>
                  <a:gd name="T22" fmla="*/ 6 w 42"/>
                  <a:gd name="T23" fmla="*/ 241 h 72"/>
                  <a:gd name="T24" fmla="*/ 6 w 42"/>
                  <a:gd name="T25" fmla="*/ 241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87054" name="Freeform 14"/>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grpSp>
      <p:grpSp>
        <p:nvGrpSpPr>
          <p:cNvPr id="1029" name="Group 15"/>
          <p:cNvGrpSpPr>
            <a:grpSpLocks/>
          </p:cNvGrpSpPr>
          <p:nvPr/>
        </p:nvGrpSpPr>
        <p:grpSpPr bwMode="auto">
          <a:xfrm>
            <a:off x="627063" y="6021388"/>
            <a:ext cx="5684837" cy="849312"/>
            <a:chOff x="395" y="3793"/>
            <a:chExt cx="3581" cy="535"/>
          </a:xfrm>
        </p:grpSpPr>
        <p:sp>
          <p:nvSpPr>
            <p:cNvPr id="1035" name="Freeform 16"/>
            <p:cNvSpPr>
              <a:spLocks/>
            </p:cNvSpPr>
            <p:nvPr/>
          </p:nvSpPr>
          <p:spPr bwMode="auto">
            <a:xfrm>
              <a:off x="1196" y="3793"/>
              <a:ext cx="365" cy="291"/>
            </a:xfrm>
            <a:custGeom>
              <a:avLst/>
              <a:gdLst>
                <a:gd name="T0" fmla="*/ 24 w 365"/>
                <a:gd name="T1" fmla="*/ 24 h 287"/>
                <a:gd name="T2" fmla="*/ 0 w 365"/>
                <a:gd name="T3" fmla="*/ 76 h 287"/>
                <a:gd name="T4" fmla="*/ 66 w 365"/>
                <a:gd name="T5" fmla="*/ 140 h 287"/>
                <a:gd name="T6" fmla="*/ 143 w 365"/>
                <a:gd name="T7" fmla="*/ 228 h 287"/>
                <a:gd name="T8" fmla="*/ 191 w 365"/>
                <a:gd name="T9" fmla="*/ 210 h 287"/>
                <a:gd name="T10" fmla="*/ 341 w 365"/>
                <a:gd name="T11" fmla="*/ 358 h 287"/>
                <a:gd name="T12" fmla="*/ 305 w 365"/>
                <a:gd name="T13" fmla="*/ 219 h 287"/>
                <a:gd name="T14" fmla="*/ 365 w 365"/>
                <a:gd name="T15" fmla="*/ 164 h 287"/>
                <a:gd name="T16" fmla="*/ 359 w 365"/>
                <a:gd name="T17" fmla="*/ 158 h 287"/>
                <a:gd name="T18" fmla="*/ 335 w 365"/>
                <a:gd name="T19" fmla="*/ 146 h 287"/>
                <a:gd name="T20" fmla="*/ 299 w 365"/>
                <a:gd name="T21" fmla="*/ 106 h 287"/>
                <a:gd name="T22" fmla="*/ 257 w 365"/>
                <a:gd name="T23" fmla="*/ 88 h 287"/>
                <a:gd name="T24" fmla="*/ 215 w 365"/>
                <a:gd name="T25" fmla="*/ 70 h 287"/>
                <a:gd name="T26" fmla="*/ 173 w 365"/>
                <a:gd name="T27" fmla="*/ 52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6" name="Freeform 17"/>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7" name="Freeform 18"/>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46 h 60"/>
                <a:gd name="T16" fmla="*/ 65 w 71"/>
                <a:gd name="T17" fmla="*/ 58 h 60"/>
                <a:gd name="T18" fmla="*/ 71 w 71"/>
                <a:gd name="T19" fmla="*/ 70 h 60"/>
                <a:gd name="T20" fmla="*/ 71 w 71"/>
                <a:gd name="T21" fmla="*/ 76 h 60"/>
                <a:gd name="T22" fmla="*/ 59 w 71"/>
                <a:gd name="T23" fmla="*/ 70 h 60"/>
                <a:gd name="T24" fmla="*/ 47 w 71"/>
                <a:gd name="T25" fmla="*/ 58 h 60"/>
                <a:gd name="T26" fmla="*/ 23 w 71"/>
                <a:gd name="T27" fmla="*/ 46 h 60"/>
                <a:gd name="T28" fmla="*/ 23 w 71"/>
                <a:gd name="T29" fmla="*/ 52 h 60"/>
                <a:gd name="T30" fmla="*/ 18 w 71"/>
                <a:gd name="T31" fmla="*/ 58 h 60"/>
                <a:gd name="T32" fmla="*/ 12 w 71"/>
                <a:gd name="T33" fmla="*/ 64 h 60"/>
                <a:gd name="T34" fmla="*/ 6 w 71"/>
                <a:gd name="T35" fmla="*/ 64 h 60"/>
                <a:gd name="T36" fmla="*/ 6 w 71"/>
                <a:gd name="T37" fmla="*/ 64 h 60"/>
                <a:gd name="T38" fmla="*/ 6 w 71"/>
                <a:gd name="T39" fmla="*/ 52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8" name="Freeform 19"/>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70 h 162"/>
                <a:gd name="T10" fmla="*/ 96 w 161"/>
                <a:gd name="T11" fmla="*/ 76 h 162"/>
                <a:gd name="T12" fmla="*/ 102 w 161"/>
                <a:gd name="T13" fmla="*/ 88 h 162"/>
                <a:gd name="T14" fmla="*/ 108 w 161"/>
                <a:gd name="T15" fmla="*/ 100 h 162"/>
                <a:gd name="T16" fmla="*/ 120 w 161"/>
                <a:gd name="T17" fmla="*/ 112 h 162"/>
                <a:gd name="T18" fmla="*/ 143 w 161"/>
                <a:gd name="T19" fmla="*/ 138 h 162"/>
                <a:gd name="T20" fmla="*/ 155 w 161"/>
                <a:gd name="T21" fmla="*/ 170 h 162"/>
                <a:gd name="T22" fmla="*/ 161 w 161"/>
                <a:gd name="T23" fmla="*/ 188 h 162"/>
                <a:gd name="T24" fmla="*/ 161 w 161"/>
                <a:gd name="T25" fmla="*/ 194 h 162"/>
                <a:gd name="T26" fmla="*/ 96 w 161"/>
                <a:gd name="T27" fmla="*/ 118 h 162"/>
                <a:gd name="T28" fmla="*/ 30 w 161"/>
                <a:gd name="T29" fmla="*/ 70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9" name="Freeform 20"/>
            <p:cNvSpPr>
              <a:spLocks/>
            </p:cNvSpPr>
            <p:nvPr/>
          </p:nvSpPr>
          <p:spPr bwMode="auto">
            <a:xfrm>
              <a:off x="706" y="3854"/>
              <a:ext cx="59" cy="61"/>
            </a:xfrm>
            <a:custGeom>
              <a:avLst/>
              <a:gdLst>
                <a:gd name="T0" fmla="*/ 59 w 59"/>
                <a:gd name="T1" fmla="*/ 6 h 60"/>
                <a:gd name="T2" fmla="*/ 41 w 59"/>
                <a:gd name="T3" fmla="*/ 46 h 60"/>
                <a:gd name="T4" fmla="*/ 41 w 59"/>
                <a:gd name="T5" fmla="*/ 52 h 60"/>
                <a:gd name="T6" fmla="*/ 47 w 59"/>
                <a:gd name="T7" fmla="*/ 58 h 60"/>
                <a:gd name="T8" fmla="*/ 53 w 59"/>
                <a:gd name="T9" fmla="*/ 70 h 60"/>
                <a:gd name="T10" fmla="*/ 53 w 59"/>
                <a:gd name="T11" fmla="*/ 76 h 60"/>
                <a:gd name="T12" fmla="*/ 47 w 59"/>
                <a:gd name="T13" fmla="*/ 70 h 60"/>
                <a:gd name="T14" fmla="*/ 35 w 59"/>
                <a:gd name="T15" fmla="*/ 64 h 60"/>
                <a:gd name="T16" fmla="*/ 23 w 59"/>
                <a:gd name="T17" fmla="*/ 52 h 60"/>
                <a:gd name="T18" fmla="*/ 17 w 59"/>
                <a:gd name="T19" fmla="*/ 46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0" name="Freeform 21"/>
            <p:cNvSpPr>
              <a:spLocks/>
            </p:cNvSpPr>
            <p:nvPr/>
          </p:nvSpPr>
          <p:spPr bwMode="auto">
            <a:xfrm>
              <a:off x="395" y="3811"/>
              <a:ext cx="245" cy="207"/>
            </a:xfrm>
            <a:custGeom>
              <a:avLst/>
              <a:gdLst>
                <a:gd name="T0" fmla="*/ 233 w 245"/>
                <a:gd name="T1" fmla="*/ 52 h 204"/>
                <a:gd name="T2" fmla="*/ 245 w 245"/>
                <a:gd name="T3" fmla="*/ 58 h 204"/>
                <a:gd name="T4" fmla="*/ 209 w 245"/>
                <a:gd name="T5" fmla="*/ 100 h 204"/>
                <a:gd name="T6" fmla="*/ 143 w 245"/>
                <a:gd name="T7" fmla="*/ 164 h 204"/>
                <a:gd name="T8" fmla="*/ 167 w 245"/>
                <a:gd name="T9" fmla="*/ 197 h 204"/>
                <a:gd name="T10" fmla="*/ 179 w 245"/>
                <a:gd name="T11" fmla="*/ 256 h 204"/>
                <a:gd name="T12" fmla="*/ 77 w 245"/>
                <a:gd name="T13" fmla="*/ 164 h 204"/>
                <a:gd name="T14" fmla="*/ 47 w 245"/>
                <a:gd name="T15" fmla="*/ 100 h 204"/>
                <a:gd name="T16" fmla="*/ 89 w 245"/>
                <a:gd name="T17" fmla="*/ 82 h 204"/>
                <a:gd name="T18" fmla="*/ 59 w 245"/>
                <a:gd name="T19" fmla="*/ 52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52 h 204"/>
                <a:gd name="T50" fmla="*/ 233 w 245"/>
                <a:gd name="T51" fmla="*/ 52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87062" name="Rectangle 22"/>
          <p:cNvSpPr>
            <a:spLocks noGrp="1" noChangeArrowheads="1"/>
          </p:cNvSpPr>
          <p:nvPr>
            <p:ph type="title"/>
          </p:nvPr>
        </p:nvSpPr>
        <p:spPr bwMode="auto">
          <a:xfrm>
            <a:off x="457200" y="228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1" name="Rectangle 23"/>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7064" name="Rectangle 24"/>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pPr>
              <a:defRPr/>
            </a:pPr>
            <a:endParaRPr lang="en-US"/>
          </a:p>
        </p:txBody>
      </p:sp>
      <p:sp>
        <p:nvSpPr>
          <p:cNvPr id="87065" name="Rectangle 2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pPr>
              <a:defRPr/>
            </a:pPr>
            <a:endParaRPr lang="en-US"/>
          </a:p>
        </p:txBody>
      </p:sp>
      <p:sp>
        <p:nvSpPr>
          <p:cNvPr id="87066" name="Rectangle 26"/>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pPr>
              <a:defRPr/>
            </a:pPr>
            <a:fld id="{BFF30028-5B3C-4CA4-89C7-A3E708BEA5E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24"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 id="2147483922" r:id="rId12"/>
    <p:sldLayoutId id="2147483923" r:id="rId13"/>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nsmweb01a.northside.com/cgi/doc-gw.pl/ref/nhatl:27728"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osha.gov/"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www.osha.gov/"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http://www.drillspot.com/pimages/394/39417_300.jpg" TargetMode="External"/><Relationship Id="rId3" Type="http://schemas.openxmlformats.org/officeDocument/2006/relationships/oleObject" Target="../embeddings/oleObject3.bin"/><Relationship Id="rId7" Type="http://schemas.openxmlformats.org/officeDocument/2006/relationships/image" Target="../media/image13.png"/><Relationship Id="rId12" Type="http://schemas.openxmlformats.org/officeDocument/2006/relationships/image" Target="http://img.alibaba.com/photo/104864440/Eye_wash_station.jpg" TargetMode="Externa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http://www.chinamedi.com/picture/85927612009112646.jpg" TargetMode="External"/><Relationship Id="rId11" Type="http://schemas.openxmlformats.org/officeDocument/2006/relationships/image" Target="../media/image15.jpeg"/><Relationship Id="rId5" Type="http://schemas.openxmlformats.org/officeDocument/2006/relationships/image" Target="../media/image12.jpeg"/><Relationship Id="rId10" Type="http://schemas.openxmlformats.org/officeDocument/2006/relationships/image" Target="http://www.firstaidandsafetyonline.com/admin/uploads/s19-460.jpg" TargetMode="External"/><Relationship Id="rId4" Type="http://schemas.openxmlformats.org/officeDocument/2006/relationships/image" Target="../media/image11.emf"/><Relationship Id="rId9" Type="http://schemas.openxmlformats.org/officeDocument/2006/relationships/image" Target="../media/image14.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2.xml"/><Relationship Id="rId1" Type="http://schemas.openxmlformats.org/officeDocument/2006/relationships/vmlDrawing" Target="../drawings/vmlDrawing4.v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3.xml"/><Relationship Id="rId1" Type="http://schemas.openxmlformats.org/officeDocument/2006/relationships/vmlDrawing" Target="../drawings/vmlDrawing5.vml"/><Relationship Id="rId4" Type="http://schemas.openxmlformats.org/officeDocument/2006/relationships/image" Target="../media/image17.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57200" y="685800"/>
            <a:ext cx="8229600" cy="2498725"/>
          </a:xfrm>
        </p:spPr>
        <p:txBody>
          <a:bodyPr/>
          <a:lstStyle/>
          <a:p>
            <a:pPr eaLnBrk="1" hangingPunct="1">
              <a:defRPr/>
            </a:pPr>
            <a:r>
              <a:rPr lang="en-US" sz="4800" b="1" dirty="0" smtClean="0"/>
              <a:t>LABORATORY SAFETY</a:t>
            </a:r>
            <a:br>
              <a:rPr lang="en-US" sz="4800" b="1" dirty="0" smtClean="0"/>
            </a:br>
            <a:r>
              <a:rPr lang="en-US" sz="4800" b="1" dirty="0" smtClean="0"/>
              <a:t>Northside Hospital-Forsyth</a:t>
            </a:r>
          </a:p>
        </p:txBody>
      </p:sp>
      <p:sp>
        <p:nvSpPr>
          <p:cNvPr id="2051" name="Rectangle 3"/>
          <p:cNvSpPr>
            <a:spLocks noGrp="1" noChangeArrowheads="1"/>
          </p:cNvSpPr>
          <p:nvPr>
            <p:ph type="subTitle" idx="1"/>
          </p:nvPr>
        </p:nvSpPr>
        <p:spPr>
          <a:xfrm>
            <a:off x="1371600" y="3429000"/>
            <a:ext cx="6400800" cy="1219200"/>
          </a:xfrm>
        </p:spPr>
        <p:txBody>
          <a:bodyPr/>
          <a:lstStyle/>
          <a:p>
            <a:pPr eaLnBrk="1" hangingPunct="1">
              <a:defRPr/>
            </a:pPr>
            <a:r>
              <a:rPr lang="en-US" sz="2800" dirty="0" smtClean="0"/>
              <a:t>Mandatory Orientation/Annual Update</a:t>
            </a:r>
          </a:p>
          <a:p>
            <a:pPr eaLnBrk="1" hangingPunct="1">
              <a:defRPr/>
            </a:pPr>
            <a:r>
              <a:rPr lang="en-US" sz="2800" dirty="0" smtClean="0"/>
              <a:t>Revised</a:t>
            </a:r>
            <a:r>
              <a:rPr lang="en-US" sz="2800" smtClean="0"/>
              <a:t>: 3/2017</a:t>
            </a:r>
            <a:endParaRPr lang="en-US" sz="2800" dirty="0" smtClean="0"/>
          </a:p>
          <a:p>
            <a:pPr eaLnBrk="1" hangingPunct="1">
              <a:defRPr/>
            </a:pPr>
            <a:endParaRPr lang="en-US" sz="2800" dirty="0" smtClean="0"/>
          </a:p>
        </p:txBody>
      </p:sp>
      <p:sp>
        <p:nvSpPr>
          <p:cNvPr id="2" name="Slide Number Placeholder 1"/>
          <p:cNvSpPr>
            <a:spLocks noGrp="1"/>
          </p:cNvSpPr>
          <p:nvPr>
            <p:ph type="sldNum" sz="quarter" idx="11"/>
          </p:nvPr>
        </p:nvSpPr>
        <p:spPr/>
        <p:txBody>
          <a:bodyPr/>
          <a:lstStyle/>
          <a:p>
            <a:pPr>
              <a:defRPr/>
            </a:pPr>
            <a:fld id="{3DEFC535-E640-4A0A-AC3B-6B2AF16A9C89}" type="slidenum">
              <a:rPr lang="en-US" smtClean="0"/>
              <a:pPr>
                <a:defRPr/>
              </a:pPr>
              <a:t>1</a:t>
            </a:fld>
            <a:endParaRPr lang="en-US"/>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idx="1"/>
          </p:nvPr>
        </p:nvSpPr>
        <p:spPr>
          <a:xfrm>
            <a:off x="762000" y="2057400"/>
            <a:ext cx="7620000" cy="4495800"/>
          </a:xfrm>
        </p:spPr>
        <p:txBody>
          <a:bodyPr/>
          <a:lstStyle/>
          <a:p>
            <a:pPr eaLnBrk="1" hangingPunct="1">
              <a:lnSpc>
                <a:spcPct val="90000"/>
              </a:lnSpc>
              <a:buClr>
                <a:schemeClr val="tx1"/>
              </a:buClr>
              <a:buSzPct val="150000"/>
              <a:buFont typeface="Wingdings" pitchFamily="2" charset="2"/>
              <a:buChar char="§"/>
            </a:pPr>
            <a:r>
              <a:rPr lang="en-US" altLang="en-US" sz="2800" smtClean="0"/>
              <a:t>Stand approximately 6 feet from the fire to extinguish it.  </a:t>
            </a:r>
          </a:p>
          <a:p>
            <a:pPr eaLnBrk="1" hangingPunct="1">
              <a:lnSpc>
                <a:spcPct val="90000"/>
              </a:lnSpc>
              <a:buFont typeface="Wingdings" pitchFamily="2" charset="2"/>
              <a:buChar char="§"/>
            </a:pPr>
            <a:endParaRPr lang="en-US" altLang="en-US" sz="2800" smtClean="0"/>
          </a:p>
          <a:p>
            <a:pPr eaLnBrk="1" hangingPunct="1">
              <a:lnSpc>
                <a:spcPct val="90000"/>
              </a:lnSpc>
              <a:buSzPct val="150000"/>
              <a:buFont typeface="Wingdings" pitchFamily="2" charset="2"/>
              <a:buChar char="§"/>
            </a:pPr>
            <a:r>
              <a:rPr lang="en-US" altLang="en-US" sz="2800" smtClean="0"/>
              <a:t>The fire extinguishers in the laboratory will typically extinguish a fire the size of a tall trash can.  If the fire is larger than that, do not attempt to extinguish.</a:t>
            </a:r>
          </a:p>
          <a:p>
            <a:pPr eaLnBrk="1" hangingPunct="1">
              <a:lnSpc>
                <a:spcPct val="90000"/>
              </a:lnSpc>
              <a:buFont typeface="Wingdings" pitchFamily="2" charset="2"/>
              <a:buChar char="§"/>
            </a:pPr>
            <a:endParaRPr lang="en-US" altLang="en-US" sz="3600" smtClean="0"/>
          </a:p>
        </p:txBody>
      </p:sp>
      <p:sp>
        <p:nvSpPr>
          <p:cNvPr id="44036" name="Rectangle 4"/>
          <p:cNvSpPr>
            <a:spLocks noGrp="1" noChangeArrowheads="1"/>
          </p:cNvSpPr>
          <p:nvPr>
            <p:ph type="title"/>
          </p:nvPr>
        </p:nvSpPr>
        <p:spPr>
          <a:xfrm>
            <a:off x="457200" y="381000"/>
            <a:ext cx="8229600" cy="1143000"/>
          </a:xfrm>
        </p:spPr>
        <p:txBody>
          <a:bodyPr anchor="b"/>
          <a:lstStyle/>
          <a:p>
            <a:pPr eaLnBrk="1" hangingPunct="1">
              <a:defRPr/>
            </a:pPr>
            <a:r>
              <a:rPr lang="en-US" b="1" smtClean="0">
                <a:solidFill>
                  <a:srgbClr val="FF3300"/>
                </a:solidFill>
              </a:rPr>
              <a:t>P.A.S.S.</a:t>
            </a:r>
            <a:br>
              <a:rPr lang="en-US" b="1" smtClean="0">
                <a:solidFill>
                  <a:srgbClr val="FF3300"/>
                </a:solidFill>
              </a:rPr>
            </a:br>
            <a:r>
              <a:rPr lang="en-US" smtClean="0">
                <a:solidFill>
                  <a:srgbClr val="FF3300"/>
                </a:solidFill>
              </a:rPr>
              <a:t>Using Fire Extinguisher</a:t>
            </a:r>
          </a:p>
        </p:txBody>
      </p:sp>
      <p:sp>
        <p:nvSpPr>
          <p:cNvPr id="2" name="Slide Number Placeholder 1"/>
          <p:cNvSpPr>
            <a:spLocks noGrp="1"/>
          </p:cNvSpPr>
          <p:nvPr>
            <p:ph type="sldNum" sz="quarter" idx="12"/>
          </p:nvPr>
        </p:nvSpPr>
        <p:spPr/>
        <p:txBody>
          <a:bodyPr/>
          <a:lstStyle/>
          <a:p>
            <a:pPr>
              <a:defRPr/>
            </a:pPr>
            <a:fld id="{3156992D-5F30-4C8B-AFCC-4549EDB61048}" type="slidenum">
              <a:rPr lang="en-US" smtClean="0"/>
              <a:pPr>
                <a:defRPr/>
              </a:pPr>
              <a:t>10</a:t>
            </a:fld>
            <a:endParaRPr lang="en-US"/>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28600" y="0"/>
            <a:ext cx="8686800" cy="1295400"/>
          </a:xfrm>
        </p:spPr>
        <p:txBody>
          <a:bodyPr/>
          <a:lstStyle/>
          <a:p>
            <a:pPr eaLnBrk="1" hangingPunct="1">
              <a:defRPr/>
            </a:pPr>
            <a:r>
              <a:rPr lang="en-US" sz="4000" b="1" smtClean="0">
                <a:solidFill>
                  <a:srgbClr val="FF3300"/>
                </a:solidFill>
              </a:rPr>
              <a:t>Location of FIRE Safety Equipment/Devices</a:t>
            </a:r>
            <a:endParaRPr lang="en-US" b="1" smtClean="0">
              <a:solidFill>
                <a:srgbClr val="FF3300"/>
              </a:solidFill>
            </a:endParaRPr>
          </a:p>
        </p:txBody>
      </p:sp>
      <p:sp>
        <p:nvSpPr>
          <p:cNvPr id="13315" name="Rectangle 4"/>
          <p:cNvSpPr>
            <a:spLocks noGrp="1" noChangeArrowheads="1"/>
          </p:cNvSpPr>
          <p:nvPr>
            <p:ph type="body" sz="half" idx="1"/>
          </p:nvPr>
        </p:nvSpPr>
        <p:spPr>
          <a:xfrm>
            <a:off x="304800" y="1295400"/>
            <a:ext cx="3505200" cy="4953000"/>
          </a:xfrm>
        </p:spPr>
        <p:txBody>
          <a:bodyPr/>
          <a:lstStyle/>
          <a:p>
            <a:pPr eaLnBrk="1" hangingPunct="1">
              <a:lnSpc>
                <a:spcPct val="80000"/>
              </a:lnSpc>
              <a:defRPr/>
            </a:pPr>
            <a:r>
              <a:rPr lang="en-US" altLang="en-US" sz="1400" b="1" u="sng" dirty="0" smtClean="0"/>
              <a:t>ALARMS/FIRE PULLS</a:t>
            </a:r>
            <a:r>
              <a:rPr lang="en-US" altLang="en-US" sz="1400" b="1" dirty="0" smtClean="0"/>
              <a:t>                                                                                                                                                </a:t>
            </a:r>
            <a:endParaRPr lang="en-US" altLang="en-US" sz="1400" b="1" u="sng" dirty="0" smtClean="0"/>
          </a:p>
          <a:p>
            <a:pPr lvl="1" eaLnBrk="1" hangingPunct="1">
              <a:lnSpc>
                <a:spcPct val="80000"/>
              </a:lnSpc>
              <a:defRPr/>
            </a:pPr>
            <a:r>
              <a:rPr lang="en-US" altLang="en-US" sz="1400" b="1" dirty="0" smtClean="0"/>
              <a:t>Take time to locate all alarms in the vicinity  of the Lab </a:t>
            </a:r>
          </a:p>
          <a:p>
            <a:pPr lvl="1" eaLnBrk="1" hangingPunct="1">
              <a:lnSpc>
                <a:spcPct val="80000"/>
              </a:lnSpc>
              <a:defRPr/>
            </a:pPr>
            <a:r>
              <a:rPr lang="en-US" altLang="en-US" sz="1400" b="1" dirty="0" smtClean="0"/>
              <a:t>The NHF Lab has two fire alarms/pulls located within the Lab; one by the exit door and one at the exit to outside.</a:t>
            </a:r>
          </a:p>
          <a:p>
            <a:pPr lvl="1" eaLnBrk="1" hangingPunct="1">
              <a:lnSpc>
                <a:spcPct val="80000"/>
              </a:lnSpc>
              <a:defRPr/>
            </a:pPr>
            <a:endParaRPr lang="en-US" altLang="en-US" sz="1400" b="1" i="1" dirty="0" smtClean="0"/>
          </a:p>
          <a:p>
            <a:pPr eaLnBrk="1" hangingPunct="1">
              <a:lnSpc>
                <a:spcPct val="80000"/>
              </a:lnSpc>
              <a:defRPr/>
            </a:pPr>
            <a:r>
              <a:rPr lang="en-US" altLang="en-US" sz="1400" b="1" u="sng" dirty="0" smtClean="0"/>
              <a:t>FIRE BLANKET</a:t>
            </a:r>
          </a:p>
          <a:p>
            <a:pPr lvl="1" eaLnBrk="1" hangingPunct="1">
              <a:lnSpc>
                <a:spcPct val="80000"/>
              </a:lnSpc>
              <a:defRPr/>
            </a:pPr>
            <a:r>
              <a:rPr lang="en-US" altLang="en-US" sz="1400" b="1" dirty="0" smtClean="0"/>
              <a:t>At NHF Lab, a fire blanket is not required because there are no open flames in the Lab.</a:t>
            </a:r>
          </a:p>
          <a:p>
            <a:pPr marL="457200" lvl="1" indent="0" eaLnBrk="1" hangingPunct="1">
              <a:lnSpc>
                <a:spcPct val="80000"/>
              </a:lnSpc>
              <a:buFontTx/>
              <a:buNone/>
              <a:defRPr/>
            </a:pPr>
            <a:endParaRPr lang="en-US" altLang="en-US" sz="1400" b="1" dirty="0" smtClean="0"/>
          </a:p>
          <a:p>
            <a:pPr eaLnBrk="1" hangingPunct="1">
              <a:lnSpc>
                <a:spcPct val="80000"/>
              </a:lnSpc>
              <a:defRPr/>
            </a:pPr>
            <a:r>
              <a:rPr lang="en-US" altLang="en-US" sz="1400" b="1" u="sng" dirty="0" smtClean="0"/>
              <a:t>Elevators</a:t>
            </a:r>
          </a:p>
          <a:p>
            <a:pPr lvl="1" eaLnBrk="1" hangingPunct="1">
              <a:lnSpc>
                <a:spcPct val="80000"/>
              </a:lnSpc>
              <a:defRPr/>
            </a:pPr>
            <a:r>
              <a:rPr lang="en-US" altLang="en-US" sz="1400" b="1" dirty="0" smtClean="0"/>
              <a:t>Do not use an elevator during an actual fire  or fire drill</a:t>
            </a:r>
          </a:p>
        </p:txBody>
      </p:sp>
      <p:sp>
        <p:nvSpPr>
          <p:cNvPr id="13316" name="Rectangle 6"/>
          <p:cNvSpPr>
            <a:spLocks noGrp="1" noChangeArrowheads="1"/>
          </p:cNvSpPr>
          <p:nvPr>
            <p:ph type="body" sz="half" idx="2"/>
          </p:nvPr>
        </p:nvSpPr>
        <p:spPr>
          <a:xfrm>
            <a:off x="3733800" y="1295400"/>
            <a:ext cx="5181600" cy="4953000"/>
          </a:xfrm>
        </p:spPr>
        <p:txBody>
          <a:bodyPr/>
          <a:lstStyle/>
          <a:p>
            <a:pPr eaLnBrk="1" hangingPunct="1">
              <a:lnSpc>
                <a:spcPct val="80000"/>
              </a:lnSpc>
            </a:pPr>
            <a:r>
              <a:rPr lang="en-US" altLang="en-US" sz="1400" b="1" u="sng" dirty="0" smtClean="0"/>
              <a:t>EXTINGUISHERS</a:t>
            </a:r>
          </a:p>
          <a:p>
            <a:pPr lvl="1" eaLnBrk="1" hangingPunct="1">
              <a:lnSpc>
                <a:spcPct val="80000"/>
              </a:lnSpc>
            </a:pPr>
            <a:r>
              <a:rPr lang="en-US" altLang="en-US" sz="1400" b="1" dirty="0" smtClean="0"/>
              <a:t> ABC extinguishers:  We have  extinguishers located throughout the lab. </a:t>
            </a:r>
            <a:r>
              <a:rPr lang="en-US" altLang="en-US" sz="1400" b="1" i="1" dirty="0" smtClean="0"/>
              <a:t>Take time to locate all extinguishers in Laboratory!</a:t>
            </a:r>
          </a:p>
        </p:txBody>
      </p:sp>
      <p:sp>
        <p:nvSpPr>
          <p:cNvPr id="13317" name="Rectangle 8"/>
          <p:cNvSpPr>
            <a:spLocks noChangeArrowheads="1"/>
          </p:cNvSpPr>
          <p:nvPr/>
        </p:nvSpPr>
        <p:spPr bwMode="auto">
          <a:xfrm>
            <a:off x="3810000" y="2438400"/>
            <a:ext cx="510540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eaLnBrk="1" hangingPunct="1">
              <a:spcBef>
                <a:spcPct val="20000"/>
              </a:spcBef>
              <a:buClr>
                <a:schemeClr val="tx2"/>
              </a:buClr>
              <a:buFontTx/>
              <a:buChar char="•"/>
              <a:defRPr/>
            </a:pPr>
            <a:r>
              <a:rPr lang="en-US" altLang="en-US" sz="1400" b="1" u="sng" dirty="0"/>
              <a:t>POOLING AREAS for LAB</a:t>
            </a:r>
          </a:p>
          <a:p>
            <a:pPr marL="742950" lvl="1" indent="-285750" eaLnBrk="1" hangingPunct="1">
              <a:spcBef>
                <a:spcPct val="20000"/>
              </a:spcBef>
              <a:buFontTx/>
              <a:buChar char="–"/>
              <a:defRPr/>
            </a:pPr>
            <a:r>
              <a:rPr lang="en-US" altLang="en-US" sz="1400" b="1" dirty="0"/>
              <a:t>During an evacuation from the Lab, exit  via the back exit near Chemistry.   Pool in the surgery parking lot.  The secondary exit </a:t>
            </a:r>
            <a:r>
              <a:rPr lang="en-US" altLang="en-US" sz="1400" b="1" dirty="0" smtClean="0"/>
              <a:t>is through the Outpatient surgery entrance at the rear of the hospital and the pooling area will, also, be the surgery parking lot.</a:t>
            </a:r>
            <a:endParaRPr lang="en-US" altLang="en-US" sz="1400" b="1" dirty="0"/>
          </a:p>
          <a:p>
            <a:pPr lvl="1" eaLnBrk="1" hangingPunct="1">
              <a:spcBef>
                <a:spcPct val="20000"/>
              </a:spcBef>
              <a:defRPr/>
            </a:pPr>
            <a:r>
              <a:rPr lang="en-US" altLang="en-US" sz="1400" b="1" dirty="0"/>
              <a:t>                                   </a:t>
            </a:r>
          </a:p>
          <a:p>
            <a:pPr lvl="1" eaLnBrk="1" hangingPunct="1">
              <a:spcBef>
                <a:spcPct val="20000"/>
              </a:spcBef>
              <a:defRPr/>
            </a:pPr>
            <a:r>
              <a:rPr lang="en-US" altLang="en-US" sz="1400" b="1" dirty="0"/>
              <a:t>    </a:t>
            </a:r>
            <a:r>
              <a:rPr lang="en-US" altLang="en-US" sz="1400" b="1" u="sng" dirty="0"/>
              <a:t>FIRE DOORS</a:t>
            </a:r>
          </a:p>
          <a:p>
            <a:pPr marL="742950" lvl="1" indent="-285750" eaLnBrk="1" hangingPunct="1">
              <a:spcBef>
                <a:spcPct val="20000"/>
              </a:spcBef>
              <a:buFontTx/>
              <a:buChar char="–"/>
              <a:defRPr/>
            </a:pPr>
            <a:r>
              <a:rPr lang="en-US" altLang="en-US" sz="1400" b="1" dirty="0"/>
              <a:t>Fire doors are designed to resist/deter flames &amp; have 3 levels of ratings.  The laboratory is a fire </a:t>
            </a:r>
            <a:r>
              <a:rPr lang="en-US" altLang="en-US" sz="1400" b="1" dirty="0" smtClean="0"/>
              <a:t>compartment (Smoke Compartment 7, see next page) </a:t>
            </a:r>
            <a:r>
              <a:rPr lang="en-US" altLang="en-US" sz="1400" b="1" dirty="0"/>
              <a:t>and all doors in and out of the lab are fire doors.  The door between the storeroom  and the lab is also a fire door.  None of these doors are to be propped open.</a:t>
            </a:r>
          </a:p>
        </p:txBody>
      </p:sp>
      <p:sp>
        <p:nvSpPr>
          <p:cNvPr id="2" name="Slide Number Placeholder 1"/>
          <p:cNvSpPr>
            <a:spLocks noGrp="1"/>
          </p:cNvSpPr>
          <p:nvPr>
            <p:ph type="sldNum" sz="quarter" idx="12"/>
          </p:nvPr>
        </p:nvSpPr>
        <p:spPr/>
        <p:txBody>
          <a:bodyPr/>
          <a:lstStyle/>
          <a:p>
            <a:pPr>
              <a:defRPr/>
            </a:pPr>
            <a:fld id="{22DFA3CA-516F-4267-BF5D-EFD18D58BE23}" type="slidenum">
              <a:rPr lang="en-US" smtClean="0"/>
              <a:pPr>
                <a:defRPr/>
              </a:pPr>
              <a:t>11</a:t>
            </a:fld>
            <a:endParaRPr lang="en-US"/>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304800"/>
            <a:ext cx="8839200"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Arrow Connector 2"/>
          <p:cNvCxnSpPr/>
          <p:nvPr/>
        </p:nvCxnSpPr>
        <p:spPr bwMode="auto">
          <a:xfrm flipH="1">
            <a:off x="4572000" y="1143000"/>
            <a:ext cx="665747" cy="849868"/>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TextBox 3"/>
          <p:cNvSpPr txBox="1"/>
          <p:nvPr/>
        </p:nvSpPr>
        <p:spPr>
          <a:xfrm>
            <a:off x="5237747" y="958334"/>
            <a:ext cx="1295400" cy="369332"/>
          </a:xfrm>
          <a:prstGeom prst="rect">
            <a:avLst/>
          </a:prstGeom>
          <a:noFill/>
        </p:spPr>
        <p:txBody>
          <a:bodyPr wrap="square" rtlCol="0">
            <a:spAutoFit/>
          </a:bodyPr>
          <a:lstStyle/>
          <a:p>
            <a:r>
              <a:rPr lang="en-US" dirty="0" smtClean="0"/>
              <a:t>Laboratory</a:t>
            </a:r>
            <a:endParaRPr lang="en-US" dirty="0"/>
          </a:p>
        </p:txBody>
      </p:sp>
      <p:sp>
        <p:nvSpPr>
          <p:cNvPr id="6" name="Slide Number Placeholder 5"/>
          <p:cNvSpPr>
            <a:spLocks noGrp="1"/>
          </p:cNvSpPr>
          <p:nvPr>
            <p:ph type="sldNum" sz="quarter" idx="12"/>
          </p:nvPr>
        </p:nvSpPr>
        <p:spPr/>
        <p:txBody>
          <a:bodyPr/>
          <a:lstStyle/>
          <a:p>
            <a:pPr>
              <a:defRPr/>
            </a:pPr>
            <a:fld id="{27BE67BF-836F-4438-B6E4-4877E1C496CC}" type="slidenum">
              <a:rPr lang="en-US" smtClean="0"/>
              <a:pPr>
                <a:defRPr/>
              </a:pPr>
              <a:t>12</a:t>
            </a:fld>
            <a:endParaRPr lang="en-US"/>
          </a:p>
        </p:txBody>
      </p:sp>
    </p:spTree>
    <p:extLst>
      <p:ext uri="{BB962C8B-B14F-4D97-AF65-F5344CB8AC3E}">
        <p14:creationId xmlns:p14="http://schemas.microsoft.com/office/powerpoint/2010/main" val="2497324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457200" y="0"/>
            <a:ext cx="8229600" cy="914400"/>
          </a:xfrm>
        </p:spPr>
        <p:txBody>
          <a:bodyPr/>
          <a:lstStyle/>
          <a:p>
            <a:pPr eaLnBrk="1" hangingPunct="1">
              <a:defRPr/>
            </a:pPr>
            <a:r>
              <a:rPr lang="en-US" dirty="0" smtClean="0"/>
              <a:t>Northside Smoking Policy</a:t>
            </a:r>
          </a:p>
        </p:txBody>
      </p:sp>
      <p:sp>
        <p:nvSpPr>
          <p:cNvPr id="28675" name="Rectangle 3"/>
          <p:cNvSpPr>
            <a:spLocks noGrp="1" noChangeArrowheads="1"/>
          </p:cNvSpPr>
          <p:nvPr>
            <p:ph type="body" idx="1"/>
          </p:nvPr>
        </p:nvSpPr>
        <p:spPr>
          <a:xfrm>
            <a:off x="34925" y="1066800"/>
            <a:ext cx="9144000" cy="5791200"/>
          </a:xfrm>
        </p:spPr>
        <p:txBody>
          <a:bodyPr/>
          <a:lstStyle/>
          <a:p>
            <a:pPr eaLnBrk="1" hangingPunct="1"/>
            <a:r>
              <a:rPr lang="en-US" altLang="en-US" b="1" smtClean="0"/>
              <a:t>Smoking is prohibited inside all Northside Hospital buildings and the entire campus.</a:t>
            </a:r>
          </a:p>
        </p:txBody>
      </p:sp>
      <p:sp>
        <p:nvSpPr>
          <p:cNvPr id="2" name="Slide Number Placeholder 1"/>
          <p:cNvSpPr>
            <a:spLocks noGrp="1"/>
          </p:cNvSpPr>
          <p:nvPr>
            <p:ph type="sldNum" sz="quarter" idx="12"/>
          </p:nvPr>
        </p:nvSpPr>
        <p:spPr/>
        <p:txBody>
          <a:bodyPr/>
          <a:lstStyle/>
          <a:p>
            <a:pPr>
              <a:defRPr/>
            </a:pPr>
            <a:fld id="{3156992D-5F30-4C8B-AFCC-4549EDB61048}" type="slidenum">
              <a:rPr lang="en-US" smtClean="0"/>
              <a:pPr>
                <a:defRPr/>
              </a:pPr>
              <a:t>13</a:t>
            </a:fld>
            <a:endParaRPr lang="en-US"/>
          </a:p>
        </p:txBody>
      </p:sp>
    </p:spTree>
    <p:extLst>
      <p:ext uri="{BB962C8B-B14F-4D97-AF65-F5344CB8AC3E}">
        <p14:creationId xmlns:p14="http://schemas.microsoft.com/office/powerpoint/2010/main" val="34727969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hangingPunct="1">
              <a:defRPr/>
            </a:pPr>
            <a:r>
              <a:rPr lang="en-US" smtClean="0"/>
              <a:t>Northside Smoking Policy</a:t>
            </a:r>
          </a:p>
        </p:txBody>
      </p:sp>
      <p:sp>
        <p:nvSpPr>
          <p:cNvPr id="29699" name="Rectangle 3"/>
          <p:cNvSpPr>
            <a:spLocks noGrp="1" noChangeArrowheads="1"/>
          </p:cNvSpPr>
          <p:nvPr>
            <p:ph type="body" idx="1"/>
          </p:nvPr>
        </p:nvSpPr>
        <p:spPr/>
        <p:txBody>
          <a:bodyPr/>
          <a:lstStyle/>
          <a:p>
            <a:pPr eaLnBrk="1" hangingPunct="1"/>
            <a:r>
              <a:rPr lang="en-US" altLang="en-US" sz="2800" smtClean="0"/>
              <a:t>Employee infractions of this policy shall follow the progressive disciplinary process.</a:t>
            </a:r>
          </a:p>
          <a:p>
            <a:pPr eaLnBrk="1" hangingPunct="1"/>
            <a:r>
              <a:rPr lang="en-US" altLang="en-US" sz="2800" smtClean="0"/>
              <a:t>Visitors who do not abide by the policy shall politely and appropriately be asked to conform to the hospital policy.</a:t>
            </a:r>
          </a:p>
          <a:p>
            <a:pPr eaLnBrk="1" hangingPunct="1"/>
            <a:r>
              <a:rPr lang="en-US" altLang="en-US" sz="2800" smtClean="0"/>
              <a:t>Employees, volunteers, and medical staff who feel their right to a smoke free environment is compromised should take concerns to the security department.</a:t>
            </a:r>
          </a:p>
          <a:p>
            <a:pPr eaLnBrk="1" hangingPunct="1"/>
            <a:endParaRPr lang="en-US" altLang="en-US" sz="2800" smtClean="0"/>
          </a:p>
        </p:txBody>
      </p:sp>
      <p:sp>
        <p:nvSpPr>
          <p:cNvPr id="2" name="Slide Number Placeholder 1"/>
          <p:cNvSpPr>
            <a:spLocks noGrp="1"/>
          </p:cNvSpPr>
          <p:nvPr>
            <p:ph type="sldNum" sz="quarter" idx="12"/>
          </p:nvPr>
        </p:nvSpPr>
        <p:spPr/>
        <p:txBody>
          <a:bodyPr/>
          <a:lstStyle/>
          <a:p>
            <a:pPr>
              <a:defRPr/>
            </a:pPr>
            <a:fld id="{3156992D-5F30-4C8B-AFCC-4549EDB61048}" type="slidenum">
              <a:rPr lang="en-US" smtClean="0"/>
              <a:pPr>
                <a:defRPr/>
              </a:pPr>
              <a:t>14</a:t>
            </a:fld>
            <a:endParaRPr lang="en-US"/>
          </a:p>
        </p:txBody>
      </p:sp>
    </p:spTree>
    <p:extLst>
      <p:ext uri="{BB962C8B-B14F-4D97-AF65-F5344CB8AC3E}">
        <p14:creationId xmlns:p14="http://schemas.microsoft.com/office/powerpoint/2010/main" val="18632211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04800" y="152400"/>
            <a:ext cx="8382000" cy="1143000"/>
          </a:xfrm>
        </p:spPr>
        <p:txBody>
          <a:bodyPr/>
          <a:lstStyle/>
          <a:p>
            <a:pPr eaLnBrk="1" hangingPunct="1">
              <a:defRPr/>
            </a:pPr>
            <a:r>
              <a:rPr lang="en-US" sz="3600" b="1" u="sng" smtClean="0">
                <a:solidFill>
                  <a:srgbClr val="FF6600"/>
                </a:solidFill>
              </a:rPr>
              <a:t>CODE ORANGE-</a:t>
            </a:r>
            <a:br>
              <a:rPr lang="en-US" sz="3600" b="1" u="sng" smtClean="0">
                <a:solidFill>
                  <a:srgbClr val="FF6600"/>
                </a:solidFill>
              </a:rPr>
            </a:br>
            <a:r>
              <a:rPr lang="en-US" sz="3600" b="1" u="sng" smtClean="0">
                <a:solidFill>
                  <a:srgbClr val="FF6600"/>
                </a:solidFill>
              </a:rPr>
              <a:t>BOMB THREAT</a:t>
            </a:r>
          </a:p>
        </p:txBody>
      </p:sp>
      <p:sp>
        <p:nvSpPr>
          <p:cNvPr id="14339" name="Rectangle 3"/>
          <p:cNvSpPr>
            <a:spLocks noGrp="1" noChangeArrowheads="1"/>
          </p:cNvSpPr>
          <p:nvPr>
            <p:ph type="body" idx="1"/>
          </p:nvPr>
        </p:nvSpPr>
        <p:spPr>
          <a:xfrm>
            <a:off x="228600" y="1371600"/>
            <a:ext cx="8915400" cy="5181600"/>
          </a:xfrm>
        </p:spPr>
        <p:txBody>
          <a:bodyPr/>
          <a:lstStyle/>
          <a:p>
            <a:pPr eaLnBrk="1" hangingPunct="1">
              <a:lnSpc>
                <a:spcPct val="80000"/>
              </a:lnSpc>
              <a:defRPr/>
            </a:pPr>
            <a:r>
              <a:rPr lang="en-US" sz="2000" b="1" dirty="0" smtClean="0"/>
              <a:t>Checklist copy will be located in the Lab’s Emergency  Box.  for use at phones in department &amp; helps to prompt staff member. A copy can also be found in Lab’s Lucidoc Safety Manual at </a:t>
            </a:r>
            <a:r>
              <a:rPr lang="en-US" sz="2000" b="1" dirty="0" smtClean="0">
                <a:solidFill>
                  <a:schemeClr val="accent2">
                    <a:lumMod val="75000"/>
                  </a:schemeClr>
                </a:solidFill>
                <a:hlinkClick r:id="rId2"/>
              </a:rPr>
              <a:t>Bomb Threat Checklist</a:t>
            </a:r>
            <a:r>
              <a:rPr lang="en-US" sz="2000" b="1" dirty="0" smtClean="0">
                <a:solidFill>
                  <a:schemeClr val="accent2">
                    <a:lumMod val="75000"/>
                  </a:schemeClr>
                </a:solidFill>
              </a:rPr>
              <a:t>-</a:t>
            </a:r>
          </a:p>
          <a:p>
            <a:pPr lvl="1" eaLnBrk="1" hangingPunct="1">
              <a:lnSpc>
                <a:spcPct val="80000"/>
              </a:lnSpc>
              <a:defRPr/>
            </a:pPr>
            <a:r>
              <a:rPr lang="en-US" sz="1800" b="1" dirty="0" smtClean="0"/>
              <a:t>To listen to caller w/o interruption at first</a:t>
            </a:r>
          </a:p>
          <a:p>
            <a:pPr lvl="1" eaLnBrk="1" hangingPunct="1">
              <a:lnSpc>
                <a:spcPct val="80000"/>
              </a:lnSpc>
              <a:defRPr/>
            </a:pPr>
            <a:r>
              <a:rPr lang="en-US" sz="1800" b="1" dirty="0" smtClean="0"/>
              <a:t>Notify supervisor &amp; security immediately after receiving call</a:t>
            </a:r>
          </a:p>
          <a:p>
            <a:pPr lvl="1" eaLnBrk="1" hangingPunct="1">
              <a:lnSpc>
                <a:spcPct val="80000"/>
              </a:lnSpc>
              <a:defRPr/>
            </a:pPr>
            <a:r>
              <a:rPr lang="en-US" sz="1800" b="1" dirty="0" smtClean="0"/>
              <a:t>NEVER use a cell phone or walkie</a:t>
            </a:r>
            <a:r>
              <a:rPr lang="en-US" sz="1800" b="1" dirty="0"/>
              <a:t>-</a:t>
            </a:r>
            <a:r>
              <a:rPr lang="en-US" sz="1800" b="1" dirty="0" smtClean="0"/>
              <a:t>talkie when under a Code Orange</a:t>
            </a:r>
          </a:p>
          <a:p>
            <a:pPr lvl="1" eaLnBrk="1" hangingPunct="1">
              <a:lnSpc>
                <a:spcPct val="80000"/>
              </a:lnSpc>
              <a:defRPr/>
            </a:pPr>
            <a:r>
              <a:rPr lang="en-US" sz="1800" b="1" dirty="0" smtClean="0"/>
              <a:t>Note date/time of call and document who received the call</a:t>
            </a:r>
          </a:p>
          <a:p>
            <a:pPr lvl="1" eaLnBrk="1" hangingPunct="1">
              <a:lnSpc>
                <a:spcPct val="80000"/>
              </a:lnSpc>
              <a:defRPr/>
            </a:pPr>
            <a:r>
              <a:rPr lang="en-US" sz="1800" b="1" dirty="0" smtClean="0"/>
              <a:t>Write down exactly what caller says if possible</a:t>
            </a:r>
          </a:p>
          <a:p>
            <a:pPr lvl="1" eaLnBrk="1" hangingPunct="1">
              <a:lnSpc>
                <a:spcPct val="80000"/>
              </a:lnSpc>
              <a:defRPr/>
            </a:pPr>
            <a:r>
              <a:rPr lang="en-US" sz="1800" b="1" dirty="0" smtClean="0"/>
              <a:t>Record if caller is male or female and estimate age of caller</a:t>
            </a:r>
          </a:p>
          <a:p>
            <a:pPr lvl="1" eaLnBrk="1" hangingPunct="1">
              <a:lnSpc>
                <a:spcPct val="80000"/>
              </a:lnSpc>
              <a:defRPr/>
            </a:pPr>
            <a:r>
              <a:rPr lang="en-US" sz="1800" b="1" dirty="0" smtClean="0"/>
              <a:t>Try to ascertain origin of call (check caller ID on phone if available on display), voice characteristics, speech, language, accent, manner of caller-calm/angry/rational and background sounds that are heard</a:t>
            </a:r>
          </a:p>
          <a:p>
            <a:pPr lvl="1" eaLnBrk="1" hangingPunct="1">
              <a:lnSpc>
                <a:spcPct val="80000"/>
              </a:lnSpc>
              <a:defRPr/>
            </a:pPr>
            <a:r>
              <a:rPr lang="en-US" sz="1800" b="1" dirty="0" smtClean="0"/>
              <a:t>Ask questions if possible such as, When is bomb going to explode? What kind of bomb?  Where is it located? Where are you calling from? What is your name? What does it look like? etc..</a:t>
            </a:r>
          </a:p>
          <a:p>
            <a:pPr lvl="1" eaLnBrk="1" hangingPunct="1">
              <a:lnSpc>
                <a:spcPct val="80000"/>
              </a:lnSpc>
              <a:defRPr/>
            </a:pPr>
            <a:r>
              <a:rPr lang="en-US" sz="1800" b="1" u="sng" dirty="0" smtClean="0"/>
              <a:t>Staff does not evacuate Laboratory unless in immediate danger &amp; should assist in looking for any suspicious packages or boxes.</a:t>
            </a:r>
            <a:endParaRPr lang="en-US" b="1" dirty="0" smtClean="0"/>
          </a:p>
          <a:p>
            <a:pPr eaLnBrk="1" hangingPunct="1">
              <a:lnSpc>
                <a:spcPct val="80000"/>
              </a:lnSpc>
              <a:defRPr/>
            </a:pPr>
            <a:endParaRPr lang="en-US" b="1" dirty="0" smtClean="0"/>
          </a:p>
        </p:txBody>
      </p:sp>
      <p:sp>
        <p:nvSpPr>
          <p:cNvPr id="2" name="Slide Number Placeholder 1"/>
          <p:cNvSpPr>
            <a:spLocks noGrp="1"/>
          </p:cNvSpPr>
          <p:nvPr>
            <p:ph type="sldNum" sz="quarter" idx="12"/>
          </p:nvPr>
        </p:nvSpPr>
        <p:spPr/>
        <p:txBody>
          <a:bodyPr/>
          <a:lstStyle/>
          <a:p>
            <a:pPr>
              <a:defRPr/>
            </a:pPr>
            <a:fld id="{3156992D-5F30-4C8B-AFCC-4549EDB61048}" type="slidenum">
              <a:rPr lang="en-US" smtClean="0"/>
              <a:pPr>
                <a:defRPr/>
              </a:pPr>
              <a:t>15</a:t>
            </a:fld>
            <a:endParaRPr lang="en-US"/>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defRPr/>
            </a:pPr>
            <a:r>
              <a:rPr lang="en-US" sz="4000" b="1" smtClean="0">
                <a:solidFill>
                  <a:srgbClr val="FF66FF"/>
                </a:solidFill>
              </a:rPr>
              <a:t>CODE PINK/</a:t>
            </a:r>
            <a:r>
              <a:rPr lang="en-US" sz="4000" b="1" smtClean="0">
                <a:solidFill>
                  <a:srgbClr val="CC9900"/>
                </a:solidFill>
              </a:rPr>
              <a:t>AMBER</a:t>
            </a:r>
            <a:r>
              <a:rPr lang="en-US" sz="4000" b="1" smtClean="0">
                <a:solidFill>
                  <a:srgbClr val="FF66FF"/>
                </a:solidFill>
              </a:rPr>
              <a:t>-INFANT/</a:t>
            </a:r>
            <a:r>
              <a:rPr lang="en-US" sz="4000" b="1" smtClean="0">
                <a:solidFill>
                  <a:srgbClr val="CC9900"/>
                </a:solidFill>
              </a:rPr>
              <a:t>CHILD</a:t>
            </a:r>
            <a:r>
              <a:rPr lang="en-US" sz="4000" b="1" smtClean="0">
                <a:solidFill>
                  <a:srgbClr val="FF66FF"/>
                </a:solidFill>
              </a:rPr>
              <a:t> ABDUCTION</a:t>
            </a:r>
            <a:endParaRPr lang="en-US" b="1" smtClean="0">
              <a:solidFill>
                <a:srgbClr val="FF66FF"/>
              </a:solidFill>
            </a:endParaRPr>
          </a:p>
        </p:txBody>
      </p:sp>
      <p:sp>
        <p:nvSpPr>
          <p:cNvPr id="15363" name="Rectangle 3"/>
          <p:cNvSpPr>
            <a:spLocks noGrp="1" noChangeArrowheads="1"/>
          </p:cNvSpPr>
          <p:nvPr>
            <p:ph type="body" idx="1"/>
          </p:nvPr>
        </p:nvSpPr>
        <p:spPr>
          <a:xfrm>
            <a:off x="228600" y="1676400"/>
            <a:ext cx="8610600" cy="5181600"/>
          </a:xfrm>
        </p:spPr>
        <p:txBody>
          <a:bodyPr/>
          <a:lstStyle/>
          <a:p>
            <a:pPr eaLnBrk="1" hangingPunct="1">
              <a:lnSpc>
                <a:spcPct val="80000"/>
              </a:lnSpc>
            </a:pPr>
            <a:r>
              <a:rPr lang="en-US" altLang="en-US" sz="2000" smtClean="0"/>
              <a:t>Code PINK/AMBER is announced over PA system</a:t>
            </a:r>
          </a:p>
          <a:p>
            <a:pPr eaLnBrk="1" hangingPunct="1">
              <a:lnSpc>
                <a:spcPct val="80000"/>
              </a:lnSpc>
            </a:pPr>
            <a:r>
              <a:rPr lang="en-US" altLang="en-US" sz="2000" smtClean="0"/>
              <a:t>Laboratory is responsible for manning the outside area of the back Laboratory door. The areas of responsibilities are: </a:t>
            </a:r>
          </a:p>
          <a:p>
            <a:pPr lvl="1" eaLnBrk="1" hangingPunct="1">
              <a:lnSpc>
                <a:spcPct val="80000"/>
              </a:lnSpc>
            </a:pPr>
            <a:r>
              <a:rPr lang="en-US" altLang="en-US" sz="1600" smtClean="0"/>
              <a:t>West Surgical Stairway located at the rear door of Lab</a:t>
            </a:r>
          </a:p>
          <a:p>
            <a:pPr lvl="1" eaLnBrk="1" hangingPunct="1">
              <a:lnSpc>
                <a:spcPct val="80000"/>
              </a:lnSpc>
            </a:pPr>
            <a:r>
              <a:rPr lang="en-US" altLang="en-US" sz="1600" smtClean="0"/>
              <a:t>Hallways in front of the Lab and Pharmacy</a:t>
            </a:r>
          </a:p>
          <a:p>
            <a:pPr eaLnBrk="1" hangingPunct="1">
              <a:lnSpc>
                <a:spcPct val="80000"/>
              </a:lnSpc>
            </a:pPr>
            <a:r>
              <a:rPr lang="en-US" altLang="en-US" sz="2000" smtClean="0"/>
              <a:t>Approach anyone exiting that is carrying anything that could conceal an infant or small child &amp; politely explain that there is a possible infant abduction &amp; hospital staff need to search their bags/purses, etc…</a:t>
            </a:r>
          </a:p>
          <a:p>
            <a:pPr eaLnBrk="1" hangingPunct="1">
              <a:lnSpc>
                <a:spcPct val="80000"/>
              </a:lnSpc>
            </a:pPr>
            <a:r>
              <a:rPr lang="en-US" altLang="en-US" sz="2000" smtClean="0"/>
              <a:t>Check people both leaving &amp; entering areas of responsibility.</a:t>
            </a:r>
          </a:p>
          <a:p>
            <a:pPr eaLnBrk="1" hangingPunct="1">
              <a:lnSpc>
                <a:spcPct val="80000"/>
              </a:lnSpc>
            </a:pPr>
            <a:r>
              <a:rPr lang="en-US" altLang="en-US" sz="2000" smtClean="0"/>
              <a:t>If a person refuses to cooperate, do not attempt to detain them; notify security. Follow only if safe to do so.</a:t>
            </a:r>
          </a:p>
          <a:p>
            <a:pPr eaLnBrk="1" hangingPunct="1">
              <a:lnSpc>
                <a:spcPct val="80000"/>
              </a:lnSpc>
            </a:pPr>
            <a:r>
              <a:rPr lang="en-US" altLang="en-US" sz="2000" smtClean="0"/>
              <a:t>There are periodic Code PINK drills conducted. </a:t>
            </a:r>
          </a:p>
          <a:p>
            <a:pPr eaLnBrk="1" hangingPunct="1">
              <a:lnSpc>
                <a:spcPct val="80000"/>
              </a:lnSpc>
            </a:pPr>
            <a:r>
              <a:rPr lang="en-US" altLang="en-US" sz="2000" smtClean="0"/>
              <a:t>If Code PINK is announced simultaneously with another Code (other than SILVER), Code PINK takes precedent.</a:t>
            </a:r>
          </a:p>
          <a:p>
            <a:pPr eaLnBrk="1" hangingPunct="1">
              <a:lnSpc>
                <a:spcPct val="80000"/>
              </a:lnSpc>
            </a:pPr>
            <a:r>
              <a:rPr lang="en-US" altLang="en-US" sz="2000" smtClean="0"/>
              <a:t>Remain in the area of responsibility until Code Pink “All Clear” is called.</a:t>
            </a:r>
          </a:p>
        </p:txBody>
      </p:sp>
      <p:sp>
        <p:nvSpPr>
          <p:cNvPr id="2" name="Slide Number Placeholder 1"/>
          <p:cNvSpPr>
            <a:spLocks noGrp="1"/>
          </p:cNvSpPr>
          <p:nvPr>
            <p:ph type="sldNum" sz="quarter" idx="12"/>
          </p:nvPr>
        </p:nvSpPr>
        <p:spPr/>
        <p:txBody>
          <a:bodyPr/>
          <a:lstStyle/>
          <a:p>
            <a:pPr>
              <a:defRPr/>
            </a:pPr>
            <a:fld id="{3156992D-5F30-4C8B-AFCC-4549EDB61048}" type="slidenum">
              <a:rPr lang="en-US" smtClean="0"/>
              <a:pPr>
                <a:defRPr/>
              </a:pPr>
              <a:t>16</a:t>
            </a:fld>
            <a:endParaRPr lang="en-US"/>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l="90477" t="79831" b="3842"/>
          <a:stretch>
            <a:fillRect/>
          </a:stretch>
        </p:blipFill>
        <p:spPr>
          <a:xfrm>
            <a:off x="457200" y="1447800"/>
            <a:ext cx="1828800" cy="2159000"/>
          </a:xfrm>
        </p:spPr>
      </p:pic>
      <p:sp>
        <p:nvSpPr>
          <p:cNvPr id="105476" name="Rectangle 4"/>
          <p:cNvSpPr>
            <a:spLocks noGrp="1" noChangeArrowheads="1"/>
          </p:cNvSpPr>
          <p:nvPr>
            <p:ph type="title"/>
          </p:nvPr>
        </p:nvSpPr>
        <p:spPr>
          <a:xfrm>
            <a:off x="457200" y="228600"/>
            <a:ext cx="8229600" cy="990600"/>
          </a:xfrm>
          <a:solidFill>
            <a:srgbClr val="FF3300"/>
          </a:solidFill>
        </p:spPr>
        <p:txBody>
          <a:bodyPr/>
          <a:lstStyle/>
          <a:p>
            <a:pPr eaLnBrk="1" hangingPunct="1">
              <a:defRPr/>
            </a:pPr>
            <a:r>
              <a:rPr lang="en-US" b="1" smtClean="0"/>
              <a:t>CODE ONE- </a:t>
            </a:r>
            <a:br>
              <a:rPr lang="en-US" b="1" smtClean="0"/>
            </a:br>
            <a:r>
              <a:rPr lang="en-US" sz="3200" b="1" smtClean="0"/>
              <a:t>Immediate Security Assistance Required</a:t>
            </a:r>
          </a:p>
        </p:txBody>
      </p:sp>
      <p:sp>
        <p:nvSpPr>
          <p:cNvPr id="16388" name="Text Box 5"/>
          <p:cNvSpPr txBox="1">
            <a:spLocks noChangeArrowheads="1"/>
          </p:cNvSpPr>
          <p:nvPr/>
        </p:nvSpPr>
        <p:spPr bwMode="auto">
          <a:xfrm>
            <a:off x="2514600" y="1524000"/>
            <a:ext cx="6629400" cy="212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spcBef>
                <a:spcPct val="50000"/>
              </a:spcBef>
              <a:buClrTx/>
              <a:buFontTx/>
              <a:buNone/>
            </a:pPr>
            <a:r>
              <a:rPr lang="en-US" altLang="en-US" sz="2400"/>
              <a:t>This icon appears on computer terminals throughout the hospital. It is a </a:t>
            </a:r>
            <a:r>
              <a:rPr lang="en-US" altLang="en-US" sz="2400" b="1"/>
              <a:t>silent</a:t>
            </a:r>
            <a:r>
              <a:rPr lang="en-US" altLang="en-US" sz="2400"/>
              <a:t> alarm that security responds to.</a:t>
            </a:r>
          </a:p>
          <a:p>
            <a:pPr>
              <a:spcBef>
                <a:spcPct val="50000"/>
              </a:spcBef>
              <a:buClrTx/>
              <a:buFontTx/>
              <a:buNone/>
            </a:pPr>
            <a:r>
              <a:rPr lang="en-US" altLang="en-US" sz="2400"/>
              <a:t>Only click it if there is a need for IMMEDIATE security assistance.  </a:t>
            </a:r>
          </a:p>
        </p:txBody>
      </p:sp>
      <p:sp>
        <p:nvSpPr>
          <p:cNvPr id="2" name="Slide Number Placeholder 1"/>
          <p:cNvSpPr>
            <a:spLocks noGrp="1"/>
          </p:cNvSpPr>
          <p:nvPr>
            <p:ph type="sldNum" sz="quarter" idx="12"/>
          </p:nvPr>
        </p:nvSpPr>
        <p:spPr/>
        <p:txBody>
          <a:bodyPr/>
          <a:lstStyle/>
          <a:p>
            <a:pPr>
              <a:defRPr/>
            </a:pPr>
            <a:fld id="{3156992D-5F30-4C8B-AFCC-4549EDB61048}" type="slidenum">
              <a:rPr lang="en-US" smtClean="0"/>
              <a:pPr>
                <a:defRPr/>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81000" y="152400"/>
            <a:ext cx="7772400" cy="1143000"/>
          </a:xfrm>
        </p:spPr>
        <p:txBody>
          <a:bodyPr/>
          <a:lstStyle/>
          <a:p>
            <a:pPr eaLnBrk="1" hangingPunct="1">
              <a:defRPr/>
            </a:pPr>
            <a:r>
              <a:rPr lang="en-US" b="1" smtClean="0">
                <a:solidFill>
                  <a:srgbClr val="00CC66"/>
                </a:solidFill>
              </a:rPr>
              <a:t>CODE GREEN- </a:t>
            </a:r>
            <a:br>
              <a:rPr lang="en-US" b="1" smtClean="0">
                <a:solidFill>
                  <a:srgbClr val="00CC66"/>
                </a:solidFill>
              </a:rPr>
            </a:br>
            <a:r>
              <a:rPr lang="en-US" b="1" smtClean="0">
                <a:solidFill>
                  <a:srgbClr val="00CC66"/>
                </a:solidFill>
              </a:rPr>
              <a:t>Mass Casualty Event</a:t>
            </a:r>
          </a:p>
        </p:txBody>
      </p:sp>
      <p:sp>
        <p:nvSpPr>
          <p:cNvPr id="17411" name="Rectangle 3"/>
          <p:cNvSpPr>
            <a:spLocks noGrp="1" noChangeArrowheads="1"/>
          </p:cNvSpPr>
          <p:nvPr>
            <p:ph type="body" idx="1"/>
          </p:nvPr>
        </p:nvSpPr>
        <p:spPr>
          <a:xfrm>
            <a:off x="0" y="1219200"/>
            <a:ext cx="8915400" cy="5029200"/>
          </a:xfrm>
        </p:spPr>
        <p:txBody>
          <a:bodyPr/>
          <a:lstStyle/>
          <a:p>
            <a:pPr eaLnBrk="1" hangingPunct="1"/>
            <a:r>
              <a:rPr lang="en-US" altLang="en-US" sz="2400" smtClean="0"/>
              <a:t>Refers to a multiple casualty event off-site that will cause an influx of patients (victims) and visitors</a:t>
            </a:r>
          </a:p>
          <a:p>
            <a:pPr eaLnBrk="1" hangingPunct="1"/>
            <a:r>
              <a:rPr lang="en-US" altLang="en-US" sz="2400" smtClean="0"/>
              <a:t>Respond according to Department Response Plan. [In the Lab,  at least 1 LTA (2 LTAs if more than two are present) will be sent to the ER to stand-by for collections; other Lab staff will proceed as usual adjusting as needed to workload]</a:t>
            </a:r>
          </a:p>
          <a:p>
            <a:pPr eaLnBrk="1" hangingPunct="1"/>
            <a:r>
              <a:rPr lang="en-US" altLang="en-US" sz="2400" smtClean="0"/>
              <a:t>Transfusion Services will do an inventory of available blood product and alert Management &amp; Pathologists.  An inventory of the morgue should be done and alert Management &amp; Pathologists of space available.</a:t>
            </a:r>
          </a:p>
          <a:p>
            <a:pPr eaLnBrk="1" hangingPunct="1"/>
            <a:r>
              <a:rPr lang="en-US" altLang="en-US" sz="2400" smtClean="0"/>
              <a:t>NHF participates in a metro-wide drills that tests response system </a:t>
            </a:r>
          </a:p>
        </p:txBody>
      </p:sp>
      <p:sp>
        <p:nvSpPr>
          <p:cNvPr id="2" name="Slide Number Placeholder 1"/>
          <p:cNvSpPr>
            <a:spLocks noGrp="1"/>
          </p:cNvSpPr>
          <p:nvPr>
            <p:ph type="sldNum" sz="quarter" idx="12"/>
          </p:nvPr>
        </p:nvSpPr>
        <p:spPr/>
        <p:txBody>
          <a:bodyPr/>
          <a:lstStyle/>
          <a:p>
            <a:pPr>
              <a:defRPr/>
            </a:pPr>
            <a:fld id="{3156992D-5F30-4C8B-AFCC-4549EDB61048}" type="slidenum">
              <a:rPr lang="en-US" smtClean="0"/>
              <a:pPr>
                <a:defRPr/>
              </a:pPr>
              <a:t>18</a:t>
            </a:fld>
            <a:endParaRPr lang="en-US"/>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228600" y="457200"/>
            <a:ext cx="8686800" cy="1295400"/>
          </a:xfrm>
        </p:spPr>
        <p:txBody>
          <a:bodyPr/>
          <a:lstStyle/>
          <a:p>
            <a:pPr eaLnBrk="1" hangingPunct="1">
              <a:defRPr/>
            </a:pPr>
            <a:r>
              <a:rPr lang="en-US" b="1" smtClean="0">
                <a:solidFill>
                  <a:srgbClr val="996633"/>
                </a:solidFill>
              </a:rPr>
              <a:t>Code Brown</a:t>
            </a:r>
            <a:br>
              <a:rPr lang="en-US" b="1" smtClean="0">
                <a:solidFill>
                  <a:srgbClr val="996633"/>
                </a:solidFill>
              </a:rPr>
            </a:br>
            <a:r>
              <a:rPr lang="en-US" b="1" smtClean="0">
                <a:solidFill>
                  <a:srgbClr val="996633"/>
                </a:solidFill>
              </a:rPr>
              <a:t>Evacuation</a:t>
            </a:r>
          </a:p>
        </p:txBody>
      </p:sp>
      <p:sp>
        <p:nvSpPr>
          <p:cNvPr id="18435" name="Rectangle 3"/>
          <p:cNvSpPr>
            <a:spLocks noGrp="1" noChangeArrowheads="1"/>
          </p:cNvSpPr>
          <p:nvPr>
            <p:ph type="body" idx="1"/>
          </p:nvPr>
        </p:nvSpPr>
        <p:spPr>
          <a:xfrm>
            <a:off x="685800" y="1981200"/>
            <a:ext cx="8153400" cy="4495800"/>
          </a:xfrm>
        </p:spPr>
        <p:txBody>
          <a:bodyPr/>
          <a:lstStyle/>
          <a:p>
            <a:pPr eaLnBrk="1" hangingPunct="1">
              <a:buFontTx/>
              <a:buNone/>
            </a:pPr>
            <a:r>
              <a:rPr lang="en-US" altLang="en-US" smtClean="0"/>
              <a:t>   Laboratory has 3 levels of evacuation:</a:t>
            </a:r>
          </a:p>
          <a:p>
            <a:pPr eaLnBrk="1" hangingPunct="1">
              <a:buFontTx/>
              <a:buNone/>
            </a:pPr>
            <a:endParaRPr lang="en-US" altLang="en-US" smtClean="0"/>
          </a:p>
          <a:p>
            <a:pPr eaLnBrk="1" hangingPunct="1"/>
            <a:r>
              <a:rPr lang="en-US" altLang="en-US" smtClean="0"/>
              <a:t>Level 1: Partial lab evacuation on campus</a:t>
            </a:r>
          </a:p>
          <a:p>
            <a:pPr eaLnBrk="1" hangingPunct="1"/>
            <a:r>
              <a:rPr lang="en-US" altLang="en-US" smtClean="0"/>
              <a:t>Level 2: Full lab evacuation on campus</a:t>
            </a:r>
          </a:p>
          <a:p>
            <a:pPr eaLnBrk="1" hangingPunct="1"/>
            <a:r>
              <a:rPr lang="en-US" altLang="en-US" smtClean="0"/>
              <a:t>Level 3: Full lab evacuation off campus</a:t>
            </a:r>
          </a:p>
        </p:txBody>
      </p:sp>
      <p:sp>
        <p:nvSpPr>
          <p:cNvPr id="2" name="Slide Number Placeholder 1"/>
          <p:cNvSpPr>
            <a:spLocks noGrp="1"/>
          </p:cNvSpPr>
          <p:nvPr>
            <p:ph type="sldNum" sz="quarter" idx="12"/>
          </p:nvPr>
        </p:nvSpPr>
        <p:spPr/>
        <p:txBody>
          <a:bodyPr/>
          <a:lstStyle/>
          <a:p>
            <a:pPr>
              <a:defRPr/>
            </a:pPr>
            <a:fld id="{3156992D-5F30-4C8B-AFCC-4549EDB61048}" type="slidenum">
              <a:rPr lang="en-US" smtClean="0"/>
              <a:pPr>
                <a:defRPr/>
              </a:pPr>
              <a:t>19</a:t>
            </a:fld>
            <a:endParaRPr lang="en-US"/>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defRPr/>
            </a:pPr>
            <a:r>
              <a:rPr lang="en-US" dirty="0" smtClean="0"/>
              <a:t>Laboratory Safety Officer-LSO</a:t>
            </a:r>
          </a:p>
        </p:txBody>
      </p:sp>
      <p:sp>
        <p:nvSpPr>
          <p:cNvPr id="4099" name="Rectangle 3"/>
          <p:cNvSpPr>
            <a:spLocks noGrp="1" noChangeArrowheads="1"/>
          </p:cNvSpPr>
          <p:nvPr>
            <p:ph type="body" idx="1"/>
          </p:nvPr>
        </p:nvSpPr>
        <p:spPr>
          <a:xfrm>
            <a:off x="685800" y="1447800"/>
            <a:ext cx="7772400" cy="4953000"/>
          </a:xfrm>
        </p:spPr>
        <p:txBody>
          <a:bodyPr/>
          <a:lstStyle/>
          <a:p>
            <a:pPr eaLnBrk="1" hangingPunct="1">
              <a:lnSpc>
                <a:spcPct val="80000"/>
              </a:lnSpc>
            </a:pPr>
            <a:r>
              <a:rPr lang="en-US" altLang="en-US" sz="2000" smtClean="0"/>
              <a:t>Sonya Penny is the laboratory’s Safety Officer. The acting safety officer when is not not on site will be the assigned “Charge” person for the laboratory. The LSO coordinates activities regarding Safety Management.</a:t>
            </a:r>
          </a:p>
          <a:p>
            <a:pPr algn="ctr" eaLnBrk="1" hangingPunct="1">
              <a:lnSpc>
                <a:spcPct val="80000"/>
              </a:lnSpc>
            </a:pPr>
            <a:endParaRPr lang="en-US" altLang="en-US" sz="2000" b="1" u="sng" smtClean="0"/>
          </a:p>
          <a:p>
            <a:pPr algn="ctr" eaLnBrk="1" hangingPunct="1">
              <a:lnSpc>
                <a:spcPct val="80000"/>
              </a:lnSpc>
            </a:pPr>
            <a:r>
              <a:rPr lang="en-US" altLang="en-US" sz="2000" b="1" u="sng" smtClean="0"/>
              <a:t>Other Responsibilities</a:t>
            </a:r>
            <a:endParaRPr lang="en-US" altLang="en-US" sz="2000" smtClean="0"/>
          </a:p>
          <a:p>
            <a:pPr eaLnBrk="1" hangingPunct="1">
              <a:lnSpc>
                <a:spcPct val="80000"/>
              </a:lnSpc>
            </a:pPr>
            <a:r>
              <a:rPr lang="en-US" altLang="en-US" sz="2000" smtClean="0"/>
              <a:t>Section/Shift Supervisors or lead techs are responsible for monitoring staff on a daily basis for safe work practices as outlined in Laboratory Safety Manual and for initial and follow-up training.</a:t>
            </a:r>
          </a:p>
          <a:p>
            <a:pPr eaLnBrk="1" hangingPunct="1">
              <a:lnSpc>
                <a:spcPct val="80000"/>
              </a:lnSpc>
            </a:pPr>
            <a:r>
              <a:rPr lang="en-US" altLang="en-US" sz="2000" smtClean="0"/>
              <a:t>Laboratory Employees are responsible for completing mandatory safety CBLs, quizzes as assigned, and annual safety education.</a:t>
            </a:r>
          </a:p>
        </p:txBody>
      </p:sp>
      <p:sp>
        <p:nvSpPr>
          <p:cNvPr id="2" name="Slide Number Placeholder 1"/>
          <p:cNvSpPr>
            <a:spLocks noGrp="1"/>
          </p:cNvSpPr>
          <p:nvPr>
            <p:ph type="sldNum" sz="quarter" idx="12"/>
          </p:nvPr>
        </p:nvSpPr>
        <p:spPr/>
        <p:txBody>
          <a:bodyPr/>
          <a:lstStyle/>
          <a:p>
            <a:pPr>
              <a:defRPr/>
            </a:pPr>
            <a:fld id="{3156992D-5F30-4C8B-AFCC-4549EDB61048}" type="slidenum">
              <a:rPr lang="en-US" smtClean="0"/>
              <a:pPr>
                <a:defRPr/>
              </a:pPr>
              <a:t>2</a:t>
            </a:fld>
            <a:endParaRPr lang="en-US"/>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a:solidFill>
                  <a:srgbClr val="777777"/>
                </a:solidFill>
              </a:rPr>
              <a:t>Code GREY: Tornado</a:t>
            </a:r>
            <a:endParaRPr lang="en-US" dirty="0"/>
          </a:p>
        </p:txBody>
      </p:sp>
      <p:sp>
        <p:nvSpPr>
          <p:cNvPr id="19459" name="Content Placeholder 2"/>
          <p:cNvSpPr>
            <a:spLocks noGrp="1"/>
          </p:cNvSpPr>
          <p:nvPr>
            <p:ph idx="1"/>
          </p:nvPr>
        </p:nvSpPr>
        <p:spPr>
          <a:xfrm>
            <a:off x="533400" y="1371600"/>
            <a:ext cx="8153400" cy="5181600"/>
          </a:xfrm>
        </p:spPr>
        <p:txBody>
          <a:bodyPr/>
          <a:lstStyle/>
          <a:p>
            <a:pPr>
              <a:defRPr/>
            </a:pPr>
            <a:endParaRPr lang="en-US" sz="1800" dirty="0" smtClean="0"/>
          </a:p>
          <a:p>
            <a:pPr>
              <a:defRPr/>
            </a:pPr>
            <a:endParaRPr lang="en-US" sz="1800" dirty="0"/>
          </a:p>
          <a:p>
            <a:pPr>
              <a:defRPr/>
            </a:pPr>
            <a:r>
              <a:rPr lang="en-US" sz="1800" dirty="0" smtClean="0"/>
              <a:t>TORNADO WATCH:</a:t>
            </a:r>
          </a:p>
          <a:p>
            <a:pPr lvl="1">
              <a:defRPr/>
            </a:pPr>
            <a:r>
              <a:rPr lang="en-US" sz="1400" dirty="0" smtClean="0"/>
              <a:t>Laboratory staff DO NOT have to evacuate.</a:t>
            </a:r>
          </a:p>
          <a:p>
            <a:pPr lvl="1">
              <a:defRPr/>
            </a:pPr>
            <a:endParaRPr lang="en-US" sz="1400" dirty="0"/>
          </a:p>
          <a:p>
            <a:pPr lvl="1">
              <a:defRPr/>
            </a:pPr>
            <a:endParaRPr lang="en-US" sz="1400" dirty="0" smtClean="0"/>
          </a:p>
          <a:p>
            <a:pPr lvl="1">
              <a:defRPr/>
            </a:pPr>
            <a:endParaRPr lang="en-US" sz="1400" dirty="0" smtClean="0"/>
          </a:p>
          <a:p>
            <a:pPr marL="457200" lvl="1" indent="0">
              <a:buFontTx/>
              <a:buNone/>
              <a:defRPr/>
            </a:pPr>
            <a:r>
              <a:rPr lang="en-US" sz="1400" dirty="0" smtClean="0"/>
              <a:t>TORNADO WARNING:</a:t>
            </a:r>
          </a:p>
          <a:p>
            <a:pPr lvl="1">
              <a:defRPr/>
            </a:pPr>
            <a:r>
              <a:rPr lang="en-US" sz="1400" dirty="0" smtClean="0"/>
              <a:t>Laboratory staff MUST evacuate.  Lab staff are to shelter in the hospital hallway away from windows and doors to the outside. Talking &amp; noise should be kept to a minimum so not to cause disruption or confusion.</a:t>
            </a:r>
            <a:endParaRPr lang="en-US" sz="1000" dirty="0" smtClean="0"/>
          </a:p>
        </p:txBody>
      </p:sp>
      <p:sp>
        <p:nvSpPr>
          <p:cNvPr id="3" name="Slide Number Placeholder 2"/>
          <p:cNvSpPr>
            <a:spLocks noGrp="1"/>
          </p:cNvSpPr>
          <p:nvPr>
            <p:ph type="sldNum" sz="quarter" idx="12"/>
          </p:nvPr>
        </p:nvSpPr>
        <p:spPr/>
        <p:txBody>
          <a:bodyPr/>
          <a:lstStyle/>
          <a:p>
            <a:pPr>
              <a:defRPr/>
            </a:pPr>
            <a:fld id="{3156992D-5F30-4C8B-AFCC-4549EDB61048}" type="slidenum">
              <a:rPr lang="en-US" smtClean="0"/>
              <a:pPr>
                <a:defRPr/>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eaLnBrk="1" hangingPunct="1">
              <a:defRPr/>
            </a:pPr>
            <a:r>
              <a:rPr lang="en-US" dirty="0" smtClean="0"/>
              <a:t>Disaster Plan</a:t>
            </a:r>
          </a:p>
        </p:txBody>
      </p:sp>
      <p:sp>
        <p:nvSpPr>
          <p:cNvPr id="20483" name="Rectangle 3"/>
          <p:cNvSpPr>
            <a:spLocks noGrp="1" noChangeArrowheads="1"/>
          </p:cNvSpPr>
          <p:nvPr>
            <p:ph type="body" idx="1"/>
          </p:nvPr>
        </p:nvSpPr>
        <p:spPr/>
        <p:txBody>
          <a:bodyPr/>
          <a:lstStyle/>
          <a:p>
            <a:pPr eaLnBrk="1" hangingPunct="1">
              <a:defRPr/>
            </a:pPr>
            <a:r>
              <a:rPr lang="en-US" altLang="en-US" sz="2800" b="1" dirty="0" smtClean="0"/>
              <a:t>To obtain supplies, equipment, etc. during a disaster, refer to the Laboratory’s Emergency Plan: Fire &amp; Codes located in Lucidoc/ Laboratory System-wide/Safety-Laboratory Incident Command Center</a:t>
            </a:r>
            <a:r>
              <a:rPr lang="en-US" altLang="en-US" sz="2800" dirty="0" smtClean="0"/>
              <a:t>: </a:t>
            </a:r>
          </a:p>
          <a:p>
            <a:pPr lvl="1" eaLnBrk="1" hangingPunct="1">
              <a:defRPr/>
            </a:pPr>
            <a:r>
              <a:rPr lang="en-US" altLang="en-US" sz="2400" dirty="0" smtClean="0"/>
              <a:t>Primary---ED Conference Room  43520 </a:t>
            </a:r>
          </a:p>
          <a:p>
            <a:pPr lvl="1" eaLnBrk="1" hangingPunct="1">
              <a:defRPr/>
            </a:pPr>
            <a:r>
              <a:rPr lang="en-US" altLang="en-US" sz="2400" dirty="0" smtClean="0"/>
              <a:t>Secondary ---Administration Conference Room              </a:t>
            </a:r>
          </a:p>
          <a:p>
            <a:pPr marL="457200" lvl="1" indent="0" eaLnBrk="1" hangingPunct="1">
              <a:buFontTx/>
              <a:buNone/>
              <a:defRPr/>
            </a:pPr>
            <a:r>
              <a:rPr lang="en-US" altLang="en-US" sz="2400" dirty="0"/>
              <a:t> </a:t>
            </a:r>
            <a:r>
              <a:rPr lang="en-US" altLang="en-US" sz="2400" dirty="0" smtClean="0"/>
              <a:t>                         43401</a:t>
            </a:r>
          </a:p>
          <a:p>
            <a:pPr marL="457200" lvl="1" indent="0" eaLnBrk="1" hangingPunct="1">
              <a:buFontTx/>
              <a:buNone/>
              <a:defRPr/>
            </a:pPr>
            <a:endParaRPr lang="en-US" altLang="en-US" sz="2400" dirty="0" smtClean="0"/>
          </a:p>
        </p:txBody>
      </p:sp>
      <p:sp>
        <p:nvSpPr>
          <p:cNvPr id="2" name="Slide Number Placeholder 1"/>
          <p:cNvSpPr>
            <a:spLocks noGrp="1"/>
          </p:cNvSpPr>
          <p:nvPr>
            <p:ph type="sldNum" sz="quarter" idx="12"/>
          </p:nvPr>
        </p:nvSpPr>
        <p:spPr/>
        <p:txBody>
          <a:bodyPr/>
          <a:lstStyle/>
          <a:p>
            <a:pPr>
              <a:defRPr/>
            </a:pPr>
            <a:fld id="{3156992D-5F30-4C8B-AFCC-4549EDB61048}" type="slidenum">
              <a:rPr lang="en-US" smtClean="0"/>
              <a:pPr>
                <a:defRPr/>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eaLnBrk="1" hangingPunct="1">
              <a:defRPr/>
            </a:pPr>
            <a:r>
              <a:rPr lang="en-US" smtClean="0"/>
              <a:t>Lab Bioterrorism Plan</a:t>
            </a:r>
          </a:p>
        </p:txBody>
      </p:sp>
      <p:sp>
        <p:nvSpPr>
          <p:cNvPr id="21507" name="Rectangle 3"/>
          <p:cNvSpPr>
            <a:spLocks noGrp="1" noChangeArrowheads="1"/>
          </p:cNvSpPr>
          <p:nvPr>
            <p:ph type="body" idx="1"/>
          </p:nvPr>
        </p:nvSpPr>
        <p:spPr>
          <a:xfrm>
            <a:off x="457200" y="1524000"/>
            <a:ext cx="8229600" cy="5257800"/>
          </a:xfrm>
        </p:spPr>
        <p:txBody>
          <a:bodyPr/>
          <a:lstStyle/>
          <a:p>
            <a:pPr eaLnBrk="1" hangingPunct="1">
              <a:lnSpc>
                <a:spcPct val="90000"/>
              </a:lnSpc>
            </a:pPr>
            <a:r>
              <a:rPr lang="en-US" altLang="en-US" sz="2800" smtClean="0"/>
              <a:t>Bioterrorism is defined as “the intentional use of microorganisms or toxins derived from living organisms to produce death or disease in humans, animals, or plants.”</a:t>
            </a:r>
          </a:p>
          <a:p>
            <a:pPr eaLnBrk="1" hangingPunct="1">
              <a:lnSpc>
                <a:spcPct val="90000"/>
              </a:lnSpc>
            </a:pPr>
            <a:r>
              <a:rPr lang="en-US" altLang="en-US" sz="2800" smtClean="0"/>
              <a:t>The Laboratory Bioterrorism Readiness Plan is in compliance with the hospital wide Biological Response Plan.  </a:t>
            </a:r>
          </a:p>
          <a:p>
            <a:pPr eaLnBrk="1" hangingPunct="1">
              <a:lnSpc>
                <a:spcPct val="90000"/>
              </a:lnSpc>
            </a:pPr>
            <a:r>
              <a:rPr lang="en-US" altLang="en-US" sz="2800" smtClean="0"/>
              <a:t>This plan is found in Lucidoc--Laboratory Safety Manual and details the lab’s role in the event of a bioterroristic act.</a:t>
            </a:r>
          </a:p>
        </p:txBody>
      </p:sp>
      <p:sp>
        <p:nvSpPr>
          <p:cNvPr id="2" name="Slide Number Placeholder 1"/>
          <p:cNvSpPr>
            <a:spLocks noGrp="1"/>
          </p:cNvSpPr>
          <p:nvPr>
            <p:ph type="sldNum" sz="quarter" idx="12"/>
          </p:nvPr>
        </p:nvSpPr>
        <p:spPr/>
        <p:txBody>
          <a:bodyPr/>
          <a:lstStyle/>
          <a:p>
            <a:pPr>
              <a:defRPr/>
            </a:pPr>
            <a:fld id="{3156992D-5F30-4C8B-AFCC-4549EDB61048}" type="slidenum">
              <a:rPr lang="en-US" smtClean="0"/>
              <a:pPr>
                <a:defRPr/>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09600" y="381000"/>
            <a:ext cx="7772400" cy="457200"/>
          </a:xfrm>
        </p:spPr>
        <p:txBody>
          <a:bodyPr/>
          <a:lstStyle/>
          <a:p>
            <a:pPr eaLnBrk="1" hangingPunct="1">
              <a:defRPr/>
            </a:pPr>
            <a:r>
              <a:rPr lang="en-US" sz="4000" smtClean="0"/>
              <a:t>Additional CODE Points</a:t>
            </a:r>
          </a:p>
        </p:txBody>
      </p:sp>
      <p:sp>
        <p:nvSpPr>
          <p:cNvPr id="18435" name="Rectangle 3"/>
          <p:cNvSpPr>
            <a:spLocks noGrp="1" noChangeArrowheads="1"/>
          </p:cNvSpPr>
          <p:nvPr>
            <p:ph type="body" idx="1"/>
          </p:nvPr>
        </p:nvSpPr>
        <p:spPr>
          <a:xfrm>
            <a:off x="0" y="990600"/>
            <a:ext cx="9144000" cy="6400800"/>
          </a:xfrm>
        </p:spPr>
        <p:txBody>
          <a:bodyPr/>
          <a:lstStyle/>
          <a:p>
            <a:pPr eaLnBrk="1" hangingPunct="1">
              <a:lnSpc>
                <a:spcPct val="90000"/>
              </a:lnSpc>
              <a:defRPr/>
            </a:pPr>
            <a:r>
              <a:rPr lang="en-US" sz="2400" b="1" dirty="0" smtClean="0">
                <a:solidFill>
                  <a:srgbClr val="0099FF"/>
                </a:solidFill>
              </a:rPr>
              <a:t>Code BLUE: Does not apply only to cardiac incident; also applies to any medical emergency</a:t>
            </a:r>
          </a:p>
          <a:p>
            <a:pPr eaLnBrk="1" hangingPunct="1">
              <a:lnSpc>
                <a:spcPct val="90000"/>
              </a:lnSpc>
              <a:defRPr/>
            </a:pPr>
            <a:r>
              <a:rPr lang="en-US" sz="2400" b="1" dirty="0" smtClean="0">
                <a:solidFill>
                  <a:srgbClr val="FFFFFF"/>
                </a:solidFill>
              </a:rPr>
              <a:t>Code WHITE: When Winter weather advisories are issued, staff may need to be picked up if appropriate to staff departments and the staff may need to be prepared to stay over at the hospital to help w/ staffing needs</a:t>
            </a:r>
            <a:endParaRPr lang="en-US" sz="2400" b="1" dirty="0" smtClean="0"/>
          </a:p>
          <a:p>
            <a:pPr eaLnBrk="1" hangingPunct="1">
              <a:lnSpc>
                <a:spcPct val="90000"/>
              </a:lnSpc>
              <a:defRPr/>
            </a:pPr>
            <a:r>
              <a:rPr lang="en-US" sz="2400" b="1" dirty="0" smtClean="0">
                <a:solidFill>
                  <a:srgbClr val="C0C0C0"/>
                </a:solidFill>
                <a:effectLst>
                  <a:outerShdw blurRad="38100" dist="38100" dir="2700000" algn="tl">
                    <a:srgbClr val="000000"/>
                  </a:outerShdw>
                </a:effectLst>
              </a:rPr>
              <a:t>Code Silver: Active Shooter</a:t>
            </a:r>
            <a:r>
              <a:rPr lang="en-US" sz="2400" b="1" dirty="0" smtClean="0"/>
              <a:t>.  </a:t>
            </a:r>
            <a:r>
              <a:rPr lang="en-US" sz="2400" dirty="0" smtClean="0"/>
              <a:t>Our primary response is to “shelter in place.” Barricade if appropriate &amp; stay low to ground if possible. Do not use a phone to notify Security if shooter is possibly within ear-shot &amp; can over hear you; wait for them to leave the area before calling Security w/ last known location.  </a:t>
            </a:r>
          </a:p>
          <a:p>
            <a:pPr eaLnBrk="1" hangingPunct="1">
              <a:lnSpc>
                <a:spcPct val="90000"/>
              </a:lnSpc>
              <a:defRPr/>
            </a:pPr>
            <a:r>
              <a:rPr lang="en-US" sz="2400" dirty="0" smtClean="0"/>
              <a:t>No other codes will be activated during Code Silver.</a:t>
            </a:r>
          </a:p>
          <a:p>
            <a:pPr eaLnBrk="1" hangingPunct="1">
              <a:lnSpc>
                <a:spcPct val="90000"/>
              </a:lnSpc>
              <a:defRPr/>
            </a:pPr>
            <a:r>
              <a:rPr lang="en-US" sz="2400" dirty="0" smtClean="0"/>
              <a:t>Wait for “All Clear” to be announced.</a:t>
            </a:r>
          </a:p>
          <a:p>
            <a:pPr eaLnBrk="1" hangingPunct="1">
              <a:lnSpc>
                <a:spcPct val="90000"/>
              </a:lnSpc>
              <a:defRPr/>
            </a:pPr>
            <a:endParaRPr lang="en-US" sz="2400" b="1" dirty="0" smtClean="0"/>
          </a:p>
        </p:txBody>
      </p:sp>
      <p:sp>
        <p:nvSpPr>
          <p:cNvPr id="2" name="Slide Number Placeholder 1"/>
          <p:cNvSpPr>
            <a:spLocks noGrp="1"/>
          </p:cNvSpPr>
          <p:nvPr>
            <p:ph type="sldNum" sz="quarter" idx="12"/>
          </p:nvPr>
        </p:nvSpPr>
        <p:spPr/>
        <p:txBody>
          <a:bodyPr/>
          <a:lstStyle/>
          <a:p>
            <a:pPr>
              <a:defRPr/>
            </a:pPr>
            <a:fld id="{3156992D-5F30-4C8B-AFCC-4549EDB61048}" type="slidenum">
              <a:rPr lang="en-US" smtClean="0"/>
              <a:pPr>
                <a:defRPr/>
              </a:pPr>
              <a:t>23</a:t>
            </a:fld>
            <a:endParaRPr lang="en-US"/>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body" idx="1"/>
          </p:nvPr>
        </p:nvSpPr>
        <p:spPr>
          <a:xfrm>
            <a:off x="152400" y="1295400"/>
            <a:ext cx="8763000" cy="3276600"/>
          </a:xfrm>
        </p:spPr>
        <p:txBody>
          <a:bodyPr/>
          <a:lstStyle/>
          <a:p>
            <a:pPr eaLnBrk="1" hangingPunct="1">
              <a:defRPr/>
            </a:pPr>
            <a:r>
              <a:rPr lang="en-US" sz="2000" b="1" dirty="0" smtClean="0">
                <a:solidFill>
                  <a:schemeClr val="accent5">
                    <a:lumMod val="50000"/>
                  </a:schemeClr>
                </a:solidFill>
              </a:rPr>
              <a:t>Code DRY: When the regular water system is no longer available, patient needs are assessed and drinking water is obtained for both patients and departments.  Long term needs are determined &amp; addressed. If the main line or any source line that serves the hospital is cut, the hospital can lose H2O.  During Code Dry, do not use plumbed eye wash stations. Engineering &amp; Security are to be notified of suspected Code Dry immediately &amp; will make the determination to implement.</a:t>
            </a:r>
          </a:p>
          <a:p>
            <a:pPr eaLnBrk="1" hangingPunct="1">
              <a:defRPr/>
            </a:pPr>
            <a:r>
              <a:rPr lang="en-US" sz="1800" b="1" dirty="0" smtClean="0">
                <a:solidFill>
                  <a:srgbClr val="FFCC00"/>
                </a:solidFill>
              </a:rPr>
              <a:t>Code YELLOW: Patient goes through a decontamination process and the Laboratory should not receive radiation exposed blood samples.</a:t>
            </a:r>
          </a:p>
          <a:p>
            <a:pPr eaLnBrk="1" hangingPunct="1">
              <a:defRPr/>
            </a:pPr>
            <a:endParaRPr lang="en-US" sz="2800" b="1" dirty="0" smtClean="0"/>
          </a:p>
        </p:txBody>
      </p:sp>
      <p:sp>
        <p:nvSpPr>
          <p:cNvPr id="100356" name="Rectangle 4"/>
          <p:cNvSpPr>
            <a:spLocks noGrp="1" noChangeArrowheads="1"/>
          </p:cNvSpPr>
          <p:nvPr>
            <p:ph type="title"/>
          </p:nvPr>
        </p:nvSpPr>
        <p:spPr>
          <a:xfrm>
            <a:off x="304800" y="381000"/>
            <a:ext cx="8229600" cy="762000"/>
          </a:xfrm>
        </p:spPr>
        <p:txBody>
          <a:bodyPr/>
          <a:lstStyle/>
          <a:p>
            <a:pPr eaLnBrk="1" hangingPunct="1">
              <a:defRPr/>
            </a:pPr>
            <a:r>
              <a:rPr lang="en-US" smtClean="0"/>
              <a:t>Additional CODE Points</a:t>
            </a:r>
          </a:p>
        </p:txBody>
      </p:sp>
      <p:sp>
        <p:nvSpPr>
          <p:cNvPr id="24580" name="Text Box 5"/>
          <p:cNvSpPr txBox="1">
            <a:spLocks noChangeArrowheads="1"/>
          </p:cNvSpPr>
          <p:nvPr/>
        </p:nvSpPr>
        <p:spPr bwMode="auto">
          <a:xfrm>
            <a:off x="457200" y="4572000"/>
            <a:ext cx="8458200" cy="1431925"/>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spcBef>
                <a:spcPct val="50000"/>
              </a:spcBef>
              <a:buClrTx/>
              <a:buFontTx/>
              <a:buNone/>
            </a:pPr>
            <a:r>
              <a:rPr lang="en-US" altLang="en-US" sz="2200" b="1">
                <a:solidFill>
                  <a:srgbClr val="6600CC"/>
                </a:solidFill>
              </a:rPr>
              <a:t>Code Purple:</a:t>
            </a:r>
            <a:r>
              <a:rPr lang="en-US" altLang="en-US" sz="2200" b="1">
                <a:solidFill>
                  <a:srgbClr val="0099FF"/>
                </a:solidFill>
              </a:rPr>
              <a:t> </a:t>
            </a:r>
            <a:r>
              <a:rPr lang="en-US" altLang="en-US" sz="2200" b="1">
                <a:solidFill>
                  <a:srgbClr val="6600CC"/>
                </a:solidFill>
              </a:rPr>
              <a:t>Activated when there is high suspicion that a patient is missing that has been deemed dangerous to self/others or who has been assessed as risk for wandering from the clinical setting</a:t>
            </a:r>
          </a:p>
        </p:txBody>
      </p:sp>
      <p:sp>
        <p:nvSpPr>
          <p:cNvPr id="2" name="Slide Number Placeholder 1"/>
          <p:cNvSpPr>
            <a:spLocks noGrp="1"/>
          </p:cNvSpPr>
          <p:nvPr>
            <p:ph type="sldNum" sz="quarter" idx="12"/>
          </p:nvPr>
        </p:nvSpPr>
        <p:spPr/>
        <p:txBody>
          <a:bodyPr/>
          <a:lstStyle/>
          <a:p>
            <a:pPr>
              <a:defRPr/>
            </a:pPr>
            <a:fld id="{3156992D-5F30-4C8B-AFCC-4549EDB61048}" type="slidenum">
              <a:rPr lang="en-US" smtClean="0"/>
              <a:pPr>
                <a:defRPr/>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28600" y="228600"/>
            <a:ext cx="8458200" cy="609600"/>
          </a:xfrm>
        </p:spPr>
        <p:txBody>
          <a:bodyPr/>
          <a:lstStyle/>
          <a:p>
            <a:pPr eaLnBrk="1" hangingPunct="1">
              <a:defRPr/>
            </a:pPr>
            <a:r>
              <a:rPr lang="en-US" sz="3600" smtClean="0"/>
              <a:t>Personal Protective Equipment	P.P.E.’s</a:t>
            </a:r>
            <a:endParaRPr lang="en-US" smtClean="0"/>
          </a:p>
        </p:txBody>
      </p:sp>
      <p:graphicFrame>
        <p:nvGraphicFramePr>
          <p:cNvPr id="25603" name="Object 3"/>
          <p:cNvGraphicFramePr>
            <a:graphicFrameLocks noGrp="1" noChangeAspect="1"/>
          </p:cNvGraphicFramePr>
          <p:nvPr>
            <p:ph type="clipArt" sz="half" idx="1"/>
          </p:nvPr>
        </p:nvGraphicFramePr>
        <p:xfrm>
          <a:off x="457200" y="1600200"/>
          <a:ext cx="3400425" cy="3733800"/>
        </p:xfrm>
        <a:graphic>
          <a:graphicData uri="http://schemas.openxmlformats.org/presentationml/2006/ole">
            <mc:AlternateContent xmlns:mc="http://schemas.openxmlformats.org/markup-compatibility/2006">
              <mc:Choice xmlns:v="urn:schemas-microsoft-com:vml" Requires="v">
                <p:oleObj spid="_x0000_s25612" name="Clip" r:id="rId3" imgW="6095238" imgH="4571429" progId="MS_ClipArt_Gallery.2">
                  <p:embed/>
                </p:oleObj>
              </mc:Choice>
              <mc:Fallback>
                <p:oleObj name="Clip" r:id="rId3" imgW="6095238" imgH="4571429" progId="MS_ClipArt_Gallery.2">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600200"/>
                        <a:ext cx="3400425"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4580" name="Rectangle 4"/>
          <p:cNvSpPr>
            <a:spLocks noGrp="1" noChangeArrowheads="1"/>
          </p:cNvSpPr>
          <p:nvPr>
            <p:ph type="body" sz="half" idx="2"/>
          </p:nvPr>
        </p:nvSpPr>
        <p:spPr>
          <a:xfrm>
            <a:off x="4038600" y="838200"/>
            <a:ext cx="5105400" cy="6019800"/>
          </a:xfrm>
        </p:spPr>
        <p:txBody>
          <a:bodyPr/>
          <a:lstStyle/>
          <a:p>
            <a:pPr eaLnBrk="1" hangingPunct="1">
              <a:lnSpc>
                <a:spcPct val="80000"/>
              </a:lnSpc>
              <a:defRPr/>
            </a:pPr>
            <a:r>
              <a:rPr lang="en-US" sz="1600" b="1" dirty="0" smtClean="0"/>
              <a:t>Gloves</a:t>
            </a:r>
          </a:p>
          <a:p>
            <a:pPr lvl="1" eaLnBrk="1" hangingPunct="1">
              <a:lnSpc>
                <a:spcPct val="80000"/>
              </a:lnSpc>
              <a:defRPr/>
            </a:pPr>
            <a:r>
              <a:rPr lang="en-US" sz="1600" b="1" dirty="0" smtClean="0"/>
              <a:t>Powder-free latex or latex-free  gloves, Synthetic &amp; Nitrile are available</a:t>
            </a:r>
          </a:p>
          <a:p>
            <a:pPr lvl="1" eaLnBrk="1" hangingPunct="1">
              <a:lnSpc>
                <a:spcPct val="80000"/>
              </a:lnSpc>
              <a:defRPr/>
            </a:pPr>
            <a:r>
              <a:rPr lang="en-US" sz="1600" b="1" dirty="0" smtClean="0"/>
              <a:t>Change gloves in front of patients</a:t>
            </a:r>
          </a:p>
          <a:p>
            <a:pPr lvl="1" eaLnBrk="1" hangingPunct="1">
              <a:lnSpc>
                <a:spcPct val="80000"/>
              </a:lnSpc>
              <a:defRPr/>
            </a:pPr>
            <a:r>
              <a:rPr lang="en-US" sz="1600" b="1" dirty="0" smtClean="0"/>
              <a:t>Only lotions approved for use w/ gloves are the ones provided by the hospital</a:t>
            </a:r>
          </a:p>
          <a:p>
            <a:pPr lvl="1" eaLnBrk="1" hangingPunct="1">
              <a:lnSpc>
                <a:spcPct val="80000"/>
              </a:lnSpc>
              <a:defRPr/>
            </a:pPr>
            <a:r>
              <a:rPr lang="en-US" sz="1600" b="1" dirty="0" smtClean="0"/>
              <a:t>Available in Lab &amp; on LTA trays </a:t>
            </a:r>
          </a:p>
          <a:p>
            <a:pPr lvl="1" eaLnBrk="1" hangingPunct="1">
              <a:lnSpc>
                <a:spcPct val="80000"/>
              </a:lnSpc>
              <a:defRPr/>
            </a:pPr>
            <a:r>
              <a:rPr lang="en-US" sz="1600" b="1" dirty="0" smtClean="0"/>
              <a:t>Cut-resistant gloves are available in Pathology &amp; Cryostat location </a:t>
            </a:r>
          </a:p>
          <a:p>
            <a:pPr lvl="1" eaLnBrk="1" hangingPunct="1">
              <a:lnSpc>
                <a:spcPct val="80000"/>
              </a:lnSpc>
              <a:defRPr/>
            </a:pPr>
            <a:r>
              <a:rPr lang="en-US" sz="1600" b="1" dirty="0"/>
              <a:t>C</a:t>
            </a:r>
            <a:r>
              <a:rPr lang="en-US" sz="1600" b="1" dirty="0" smtClean="0"/>
              <a:t>old resistant gloves are available</a:t>
            </a:r>
          </a:p>
          <a:p>
            <a:pPr marL="457200" lvl="1" indent="0" eaLnBrk="1" hangingPunct="1">
              <a:lnSpc>
                <a:spcPct val="80000"/>
              </a:lnSpc>
              <a:buFontTx/>
              <a:buNone/>
              <a:defRPr/>
            </a:pPr>
            <a:r>
              <a:rPr lang="en-US" sz="1600" b="1" dirty="0" smtClean="0"/>
              <a:t>Eye Protection</a:t>
            </a:r>
          </a:p>
          <a:p>
            <a:pPr lvl="1" eaLnBrk="1" hangingPunct="1">
              <a:lnSpc>
                <a:spcPct val="80000"/>
              </a:lnSpc>
              <a:defRPr/>
            </a:pPr>
            <a:r>
              <a:rPr lang="en-US" sz="1600" b="1" dirty="0" smtClean="0"/>
              <a:t>Goggles, safety glasses</a:t>
            </a:r>
          </a:p>
          <a:p>
            <a:pPr lvl="1" eaLnBrk="1" hangingPunct="1">
              <a:lnSpc>
                <a:spcPct val="80000"/>
              </a:lnSpc>
              <a:defRPr/>
            </a:pPr>
            <a:r>
              <a:rPr lang="en-US" sz="1600" b="1" dirty="0" smtClean="0"/>
              <a:t>Safety Shields</a:t>
            </a:r>
          </a:p>
          <a:p>
            <a:pPr eaLnBrk="1" hangingPunct="1">
              <a:lnSpc>
                <a:spcPct val="80000"/>
              </a:lnSpc>
              <a:defRPr/>
            </a:pPr>
            <a:r>
              <a:rPr lang="en-US" sz="1600" b="1" dirty="0" smtClean="0"/>
              <a:t>Lab Coat</a:t>
            </a:r>
          </a:p>
          <a:p>
            <a:pPr lvl="1" eaLnBrk="1" hangingPunct="1">
              <a:lnSpc>
                <a:spcPct val="80000"/>
              </a:lnSpc>
              <a:defRPr/>
            </a:pPr>
            <a:r>
              <a:rPr lang="en-US" sz="1600" b="1" dirty="0" smtClean="0"/>
              <a:t>Lab supplied lab coat is for use within the lab &amp; stored in storeroom.</a:t>
            </a:r>
          </a:p>
          <a:p>
            <a:pPr lvl="1" eaLnBrk="1" hangingPunct="1">
              <a:lnSpc>
                <a:spcPct val="80000"/>
              </a:lnSpc>
              <a:defRPr/>
            </a:pPr>
            <a:r>
              <a:rPr lang="en-US" sz="1600" b="1" dirty="0" smtClean="0"/>
              <a:t>Protection from </a:t>
            </a:r>
            <a:r>
              <a:rPr lang="en-US" sz="1600" b="1" dirty="0" err="1" smtClean="0"/>
              <a:t>biohazardous</a:t>
            </a:r>
            <a:r>
              <a:rPr lang="en-US" sz="1600" b="1" dirty="0" smtClean="0"/>
              <a:t> material</a:t>
            </a:r>
          </a:p>
          <a:p>
            <a:pPr lvl="1" eaLnBrk="1" hangingPunct="1">
              <a:lnSpc>
                <a:spcPct val="80000"/>
              </a:lnSpc>
              <a:spcBef>
                <a:spcPct val="0"/>
              </a:spcBef>
              <a:defRPr/>
            </a:pPr>
            <a:r>
              <a:rPr lang="en-US" sz="1600" b="1" dirty="0" smtClean="0"/>
              <a:t>Must be fluid resistant</a:t>
            </a:r>
            <a:r>
              <a:rPr lang="en-US" sz="1600" dirty="0" smtClean="0"/>
              <a:t>  </a:t>
            </a:r>
          </a:p>
          <a:p>
            <a:pPr eaLnBrk="1" hangingPunct="1">
              <a:lnSpc>
                <a:spcPct val="80000"/>
              </a:lnSpc>
              <a:spcBef>
                <a:spcPct val="0"/>
              </a:spcBef>
              <a:defRPr/>
            </a:pPr>
            <a:r>
              <a:rPr lang="en-US" sz="1600" b="1" dirty="0" smtClean="0"/>
              <a:t>Safety Needles &amp; Devices</a:t>
            </a:r>
          </a:p>
          <a:p>
            <a:pPr lvl="1" eaLnBrk="1" hangingPunct="1">
              <a:lnSpc>
                <a:spcPct val="80000"/>
              </a:lnSpc>
              <a:spcBef>
                <a:spcPct val="0"/>
              </a:spcBef>
              <a:defRPr/>
            </a:pPr>
            <a:r>
              <a:rPr lang="en-US" sz="1600" b="1" dirty="0" smtClean="0"/>
              <a:t>Used to assist in preventing needle sticks</a:t>
            </a:r>
          </a:p>
          <a:p>
            <a:pPr lvl="1" eaLnBrk="1" hangingPunct="1">
              <a:lnSpc>
                <a:spcPct val="80000"/>
              </a:lnSpc>
              <a:spcBef>
                <a:spcPct val="0"/>
              </a:spcBef>
              <a:defRPr/>
            </a:pPr>
            <a:r>
              <a:rPr lang="en-US" sz="1600" b="1" dirty="0" smtClean="0"/>
              <a:t>Located with LTA supplies</a:t>
            </a:r>
          </a:p>
          <a:p>
            <a:pPr eaLnBrk="1" hangingPunct="1">
              <a:lnSpc>
                <a:spcPct val="80000"/>
              </a:lnSpc>
              <a:spcBef>
                <a:spcPct val="0"/>
              </a:spcBef>
              <a:defRPr/>
            </a:pPr>
            <a:r>
              <a:rPr lang="en-US" sz="1600" b="1" dirty="0" smtClean="0"/>
              <a:t>Masks</a:t>
            </a:r>
          </a:p>
          <a:p>
            <a:pPr lvl="1" eaLnBrk="1" hangingPunct="1">
              <a:lnSpc>
                <a:spcPct val="80000"/>
              </a:lnSpc>
              <a:spcBef>
                <a:spcPct val="0"/>
              </a:spcBef>
              <a:defRPr/>
            </a:pPr>
            <a:r>
              <a:rPr lang="en-US" sz="1600" b="1" dirty="0" smtClean="0"/>
              <a:t>N-95 mask are CDC approved mask</a:t>
            </a:r>
            <a:r>
              <a:rPr lang="en-US" sz="1600" dirty="0" smtClean="0"/>
              <a:t> </a:t>
            </a:r>
            <a:r>
              <a:rPr lang="en-US" sz="1600" b="1" dirty="0" smtClean="0"/>
              <a:t>used by staff for patients w/ suspected TB &amp; should be located on isolation cart when required.</a:t>
            </a:r>
            <a:endParaRPr lang="en-US" sz="1600" dirty="0" smtClean="0"/>
          </a:p>
          <a:p>
            <a:pPr lvl="1" eaLnBrk="1" hangingPunct="1">
              <a:lnSpc>
                <a:spcPct val="80000"/>
              </a:lnSpc>
              <a:defRPr/>
            </a:pPr>
            <a:endParaRPr lang="en-US" sz="1600" dirty="0" smtClean="0"/>
          </a:p>
        </p:txBody>
      </p:sp>
      <p:sp>
        <p:nvSpPr>
          <p:cNvPr id="2" name="Slide Number Placeholder 1"/>
          <p:cNvSpPr>
            <a:spLocks noGrp="1"/>
          </p:cNvSpPr>
          <p:nvPr>
            <p:ph type="sldNum" sz="quarter" idx="12"/>
          </p:nvPr>
        </p:nvSpPr>
        <p:spPr/>
        <p:txBody>
          <a:bodyPr/>
          <a:lstStyle/>
          <a:p>
            <a:pPr>
              <a:defRPr/>
            </a:pPr>
            <a:fld id="{2DA166D9-3E53-4E32-A832-6016E8D54965}" type="slidenum">
              <a:rPr lang="en-US" smtClean="0"/>
              <a:pPr>
                <a:defRPr/>
              </a:pPr>
              <a:t>25</a:t>
            </a:fld>
            <a:endParaRPr lang="en-US"/>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defRPr/>
            </a:pPr>
            <a:r>
              <a:rPr lang="en-US" sz="4000" b="1" smtClean="0"/>
              <a:t>Where Can I Wear My Lab Coat?</a:t>
            </a:r>
          </a:p>
        </p:txBody>
      </p:sp>
      <p:sp>
        <p:nvSpPr>
          <p:cNvPr id="26627" name="Rectangle 3"/>
          <p:cNvSpPr>
            <a:spLocks noGrp="1" noChangeArrowheads="1"/>
          </p:cNvSpPr>
          <p:nvPr>
            <p:ph type="body" idx="1"/>
          </p:nvPr>
        </p:nvSpPr>
        <p:spPr>
          <a:xfrm>
            <a:off x="457200" y="1371600"/>
            <a:ext cx="8229600" cy="5257800"/>
          </a:xfrm>
        </p:spPr>
        <p:txBody>
          <a:bodyPr/>
          <a:lstStyle/>
          <a:p>
            <a:pPr eaLnBrk="1" hangingPunct="1"/>
            <a:r>
              <a:rPr lang="en-US" altLang="en-US" sz="2400" b="1" smtClean="0"/>
              <a:t>To be worn </a:t>
            </a:r>
            <a:r>
              <a:rPr lang="en-US" altLang="en-US" sz="2400" b="1" u="sng" smtClean="0"/>
              <a:t>only</a:t>
            </a:r>
            <a:r>
              <a:rPr lang="en-US" altLang="en-US" sz="2400" b="1" smtClean="0"/>
              <a:t> in the Laboratory*(see next slide) &amp; must be buttoned.</a:t>
            </a:r>
          </a:p>
          <a:p>
            <a:pPr eaLnBrk="1" hangingPunct="1"/>
            <a:r>
              <a:rPr lang="en-US" altLang="en-US" sz="2400" b="1" smtClean="0"/>
              <a:t>If you have worn a lab coat in the laboratory, it is considered contaminated.  Please, take it off when leaving the laboratory.</a:t>
            </a:r>
          </a:p>
          <a:p>
            <a:pPr eaLnBrk="1" hangingPunct="1"/>
            <a:r>
              <a:rPr lang="en-US" altLang="en-US" sz="2400" b="1" smtClean="0"/>
              <a:t>Do NOT wear your lab coat:</a:t>
            </a:r>
          </a:p>
          <a:p>
            <a:pPr lvl="1" eaLnBrk="1" hangingPunct="1"/>
            <a:r>
              <a:rPr lang="en-US" altLang="en-US" sz="2400" b="1" smtClean="0"/>
              <a:t>Walking to the parking deck</a:t>
            </a:r>
          </a:p>
          <a:p>
            <a:pPr lvl="1" eaLnBrk="1" hangingPunct="1"/>
            <a:r>
              <a:rPr lang="en-US" altLang="en-US" sz="2400" b="1" smtClean="0"/>
              <a:t>To the cafeteria/gift shop</a:t>
            </a:r>
          </a:p>
          <a:p>
            <a:pPr lvl="1" eaLnBrk="1" hangingPunct="1"/>
            <a:r>
              <a:rPr lang="en-US" altLang="en-US" sz="2400" b="1" smtClean="0"/>
              <a:t>To the any area designated as “Clean Room”</a:t>
            </a:r>
          </a:p>
          <a:p>
            <a:pPr lvl="1" eaLnBrk="1" hangingPunct="1"/>
            <a:r>
              <a:rPr lang="en-US" altLang="en-US" sz="2400" b="1" smtClean="0"/>
              <a:t>To the restroom</a:t>
            </a:r>
          </a:p>
          <a:p>
            <a:pPr lvl="1" eaLnBrk="1" hangingPunct="1"/>
            <a:r>
              <a:rPr lang="en-US" altLang="en-US" sz="2400" b="1" smtClean="0"/>
              <a:t>Into the break room</a:t>
            </a:r>
          </a:p>
          <a:p>
            <a:pPr lvl="1" eaLnBrk="1" hangingPunct="1"/>
            <a:r>
              <a:rPr lang="en-US" altLang="en-US" sz="2400" b="1" smtClean="0"/>
              <a:t>Anywhere outside the Laboratory</a:t>
            </a:r>
          </a:p>
          <a:p>
            <a:pPr eaLnBrk="1" hangingPunct="1"/>
            <a:endParaRPr lang="en-US" altLang="en-US" sz="2400" b="1" smtClean="0"/>
          </a:p>
        </p:txBody>
      </p:sp>
      <p:sp>
        <p:nvSpPr>
          <p:cNvPr id="2" name="Slide Number Placeholder 1"/>
          <p:cNvSpPr>
            <a:spLocks noGrp="1"/>
          </p:cNvSpPr>
          <p:nvPr>
            <p:ph type="sldNum" sz="quarter" idx="12"/>
          </p:nvPr>
        </p:nvSpPr>
        <p:spPr/>
        <p:txBody>
          <a:bodyPr/>
          <a:lstStyle/>
          <a:p>
            <a:pPr>
              <a:defRPr/>
            </a:pPr>
            <a:fld id="{3156992D-5F30-4C8B-AFCC-4549EDB61048}" type="slidenum">
              <a:rPr lang="en-US" smtClean="0"/>
              <a:pPr>
                <a:defRPr/>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body" idx="1"/>
          </p:nvPr>
        </p:nvSpPr>
        <p:spPr>
          <a:xfrm>
            <a:off x="533400" y="1676400"/>
            <a:ext cx="8229600" cy="3581400"/>
          </a:xfrm>
        </p:spPr>
        <p:txBody>
          <a:bodyPr/>
          <a:lstStyle/>
          <a:p>
            <a:pPr lvl="1" eaLnBrk="1" hangingPunct="1">
              <a:buFontTx/>
              <a:buNone/>
            </a:pPr>
            <a:r>
              <a:rPr lang="en-US" altLang="en-US" sz="2400" smtClean="0"/>
              <a:t>*LTA staff may wear a lab coat up to the floor to collect blood and lab coat should be buttoned.*</a:t>
            </a:r>
          </a:p>
          <a:p>
            <a:pPr lvl="1" eaLnBrk="1" hangingPunct="1">
              <a:buFontTx/>
              <a:buNone/>
            </a:pPr>
            <a:endParaRPr lang="en-US" altLang="en-US" sz="2400" smtClean="0"/>
          </a:p>
          <a:p>
            <a:pPr lvl="1" eaLnBrk="1" hangingPunct="1">
              <a:buFontTx/>
              <a:buNone/>
            </a:pPr>
            <a:r>
              <a:rPr lang="en-US" altLang="en-US" sz="2400" smtClean="0"/>
              <a:t>*Bone marrow collectors need to don a clean coat before leaving the lab and lab coat should be buttoned.*</a:t>
            </a:r>
          </a:p>
          <a:p>
            <a:pPr lvl="1" eaLnBrk="1" hangingPunct="1">
              <a:buFontTx/>
              <a:buNone/>
            </a:pPr>
            <a:endParaRPr lang="en-US" altLang="en-US" sz="2400" smtClean="0"/>
          </a:p>
          <a:p>
            <a:pPr lvl="1" eaLnBrk="1" hangingPunct="1">
              <a:buFontTx/>
              <a:buNone/>
            </a:pPr>
            <a:r>
              <a:rPr lang="en-US" altLang="en-US" sz="2400" smtClean="0"/>
              <a:t>*Histology may wear lab coats when picking up specimens &amp; lab coat should be buttoned.*</a:t>
            </a:r>
          </a:p>
        </p:txBody>
      </p:sp>
      <p:sp>
        <p:nvSpPr>
          <p:cNvPr id="90116" name="Rectangle 4"/>
          <p:cNvSpPr>
            <a:spLocks noGrp="1" noChangeArrowheads="1"/>
          </p:cNvSpPr>
          <p:nvPr>
            <p:ph type="title"/>
          </p:nvPr>
        </p:nvSpPr>
        <p:spPr/>
        <p:txBody>
          <a:bodyPr/>
          <a:lstStyle/>
          <a:p>
            <a:pPr eaLnBrk="1" hangingPunct="1">
              <a:defRPr/>
            </a:pPr>
            <a:r>
              <a:rPr lang="en-US" sz="4000" b="1" smtClean="0"/>
              <a:t>Where Can I Wear My Lab Coat?</a:t>
            </a:r>
          </a:p>
        </p:txBody>
      </p:sp>
      <p:sp>
        <p:nvSpPr>
          <p:cNvPr id="2" name="Slide Number Placeholder 1"/>
          <p:cNvSpPr>
            <a:spLocks noGrp="1"/>
          </p:cNvSpPr>
          <p:nvPr>
            <p:ph type="sldNum" sz="quarter" idx="12"/>
          </p:nvPr>
        </p:nvSpPr>
        <p:spPr/>
        <p:txBody>
          <a:bodyPr/>
          <a:lstStyle/>
          <a:p>
            <a:pPr>
              <a:defRPr/>
            </a:pPr>
            <a:fld id="{3156992D-5F30-4C8B-AFCC-4549EDB61048}" type="slidenum">
              <a:rPr lang="en-US" smtClean="0"/>
              <a:pPr>
                <a:defRPr/>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defRPr/>
            </a:pPr>
            <a:r>
              <a:rPr lang="en-US" dirty="0" smtClean="0"/>
              <a:t>Gloves &amp; Latex Allergy</a:t>
            </a:r>
          </a:p>
        </p:txBody>
      </p:sp>
      <p:sp>
        <p:nvSpPr>
          <p:cNvPr id="30723" name="Rectangle 3"/>
          <p:cNvSpPr>
            <a:spLocks noGrp="1" noChangeArrowheads="1"/>
          </p:cNvSpPr>
          <p:nvPr>
            <p:ph type="body" idx="1"/>
          </p:nvPr>
        </p:nvSpPr>
        <p:spPr>
          <a:xfrm>
            <a:off x="457200" y="1295400"/>
            <a:ext cx="8229600" cy="5410200"/>
          </a:xfrm>
        </p:spPr>
        <p:txBody>
          <a:bodyPr/>
          <a:lstStyle/>
          <a:p>
            <a:pPr eaLnBrk="1" hangingPunct="1">
              <a:lnSpc>
                <a:spcPct val="90000"/>
              </a:lnSpc>
            </a:pPr>
            <a:r>
              <a:rPr lang="en-US" altLang="en-US" sz="2800" dirty="0" smtClean="0"/>
              <a:t>Northside Hospital is primarily latex free.</a:t>
            </a:r>
          </a:p>
          <a:p>
            <a:pPr eaLnBrk="1" hangingPunct="1">
              <a:lnSpc>
                <a:spcPct val="90000"/>
              </a:lnSpc>
            </a:pPr>
            <a:r>
              <a:rPr lang="en-US" altLang="en-US" sz="2800" dirty="0" smtClean="0"/>
              <a:t>Latex allergy is a reaction to certain protein in latex rubber.  These proteins can attach to powder used in some gloves.  Protein/powder particles can become airborne and be inhaled.</a:t>
            </a:r>
          </a:p>
          <a:p>
            <a:pPr eaLnBrk="1" hangingPunct="1">
              <a:lnSpc>
                <a:spcPct val="90000"/>
              </a:lnSpc>
            </a:pPr>
            <a:r>
              <a:rPr lang="en-US" altLang="en-US" sz="2800" dirty="0" smtClean="0"/>
              <a:t>Symptoms of latex allergy: skin rash; hives; flushing; itching; nasal, eye, or sinus symptoms; asthma; and rarely shock.</a:t>
            </a:r>
          </a:p>
          <a:p>
            <a:pPr eaLnBrk="1" hangingPunct="1">
              <a:lnSpc>
                <a:spcPct val="90000"/>
              </a:lnSpc>
            </a:pPr>
            <a:r>
              <a:rPr lang="en-US" altLang="en-US" sz="2800" dirty="0" smtClean="0"/>
              <a:t>Contact Employee Health if you suspect you have a latex sensitivity/allergy</a:t>
            </a:r>
            <a:r>
              <a:rPr lang="en-US" altLang="en-US" sz="2800" dirty="0" smtClean="0"/>
              <a:t>.</a:t>
            </a:r>
          </a:p>
          <a:p>
            <a:pPr eaLnBrk="1" hangingPunct="1">
              <a:lnSpc>
                <a:spcPct val="90000"/>
              </a:lnSpc>
            </a:pPr>
            <a:r>
              <a:rPr lang="en-US" altLang="en-US" sz="2800" dirty="0" smtClean="0"/>
              <a:t>During patient contact, use hypoallergenic gloves when indicated by patient or health care provider history.</a:t>
            </a:r>
            <a:endParaRPr lang="en-US" altLang="en-US" sz="2800" dirty="0" smtClean="0"/>
          </a:p>
        </p:txBody>
      </p:sp>
      <p:sp>
        <p:nvSpPr>
          <p:cNvPr id="2" name="Slide Number Placeholder 1"/>
          <p:cNvSpPr>
            <a:spLocks noGrp="1"/>
          </p:cNvSpPr>
          <p:nvPr>
            <p:ph type="sldNum" sz="quarter" idx="12"/>
          </p:nvPr>
        </p:nvSpPr>
        <p:spPr/>
        <p:txBody>
          <a:bodyPr/>
          <a:lstStyle/>
          <a:p>
            <a:pPr>
              <a:defRPr/>
            </a:pPr>
            <a:fld id="{3156992D-5F30-4C8B-AFCC-4549EDB61048}" type="slidenum">
              <a:rPr lang="en-US" smtClean="0"/>
              <a:pPr>
                <a:defRPr/>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defRPr/>
            </a:pPr>
            <a:r>
              <a:rPr lang="en-US" sz="4000" dirty="0" smtClean="0"/>
              <a:t>Hand Washing &amp; Glove Removal</a:t>
            </a:r>
          </a:p>
        </p:txBody>
      </p:sp>
      <p:sp>
        <p:nvSpPr>
          <p:cNvPr id="31747" name="Rectangle 3"/>
          <p:cNvSpPr>
            <a:spLocks noGrp="1" noChangeArrowheads="1"/>
          </p:cNvSpPr>
          <p:nvPr>
            <p:ph type="body" idx="1"/>
          </p:nvPr>
        </p:nvSpPr>
        <p:spPr/>
        <p:txBody>
          <a:bodyPr/>
          <a:lstStyle/>
          <a:p>
            <a:pPr eaLnBrk="1" hangingPunct="1">
              <a:lnSpc>
                <a:spcPct val="80000"/>
              </a:lnSpc>
            </a:pPr>
            <a:r>
              <a:rPr lang="en-US" altLang="en-US" sz="2800" dirty="0" smtClean="0"/>
              <a:t>Wet hands</a:t>
            </a:r>
          </a:p>
          <a:p>
            <a:pPr eaLnBrk="1" hangingPunct="1">
              <a:lnSpc>
                <a:spcPct val="80000"/>
              </a:lnSpc>
            </a:pPr>
            <a:r>
              <a:rPr lang="en-US" altLang="en-US" sz="2800" dirty="0" smtClean="0"/>
              <a:t>Apply soap (hospital approved antimicrobial soap)</a:t>
            </a:r>
          </a:p>
          <a:p>
            <a:pPr eaLnBrk="1" hangingPunct="1">
              <a:lnSpc>
                <a:spcPct val="80000"/>
              </a:lnSpc>
            </a:pPr>
            <a:r>
              <a:rPr lang="en-US" altLang="en-US" sz="2800" dirty="0" smtClean="0"/>
              <a:t>Apply friction for 15 seconds</a:t>
            </a:r>
          </a:p>
          <a:p>
            <a:pPr eaLnBrk="1" hangingPunct="1">
              <a:lnSpc>
                <a:spcPct val="80000"/>
              </a:lnSpc>
            </a:pPr>
            <a:r>
              <a:rPr lang="en-US" altLang="en-US" sz="2800" dirty="0" smtClean="0"/>
              <a:t>Rinse hands</a:t>
            </a:r>
          </a:p>
          <a:p>
            <a:pPr eaLnBrk="1" hangingPunct="1">
              <a:lnSpc>
                <a:spcPct val="80000"/>
              </a:lnSpc>
            </a:pPr>
            <a:r>
              <a:rPr lang="en-US" altLang="en-US" sz="2800" dirty="0" smtClean="0"/>
              <a:t>Dry hands</a:t>
            </a:r>
          </a:p>
          <a:p>
            <a:pPr eaLnBrk="1" hangingPunct="1">
              <a:lnSpc>
                <a:spcPct val="80000"/>
              </a:lnSpc>
            </a:pPr>
            <a:r>
              <a:rPr lang="en-US" altLang="en-US" sz="2800" dirty="0" smtClean="0"/>
              <a:t>Turn off faucet with paper </a:t>
            </a:r>
            <a:r>
              <a:rPr lang="en-US" altLang="en-US" sz="2800" dirty="0" smtClean="0"/>
              <a:t>towel</a:t>
            </a:r>
            <a:endParaRPr lang="en-US" altLang="en-US" sz="2800" dirty="0" smtClean="0"/>
          </a:p>
        </p:txBody>
      </p:sp>
      <p:sp>
        <p:nvSpPr>
          <p:cNvPr id="2" name="Slide Number Placeholder 1"/>
          <p:cNvSpPr>
            <a:spLocks noGrp="1"/>
          </p:cNvSpPr>
          <p:nvPr>
            <p:ph type="sldNum" sz="quarter" idx="12"/>
          </p:nvPr>
        </p:nvSpPr>
        <p:spPr/>
        <p:txBody>
          <a:bodyPr/>
          <a:lstStyle/>
          <a:p>
            <a:pPr>
              <a:defRPr/>
            </a:pPr>
            <a:fld id="{3156992D-5F30-4C8B-AFCC-4549EDB61048}" type="slidenum">
              <a:rPr lang="en-US" smtClean="0"/>
              <a:pPr>
                <a:defRPr/>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defRPr/>
            </a:pPr>
            <a:r>
              <a:rPr lang="en-US" smtClean="0"/>
              <a:t>Location of Safety Related Manuals for Laboratory</a:t>
            </a:r>
          </a:p>
        </p:txBody>
      </p:sp>
      <p:sp>
        <p:nvSpPr>
          <p:cNvPr id="5123" name="Rectangle 3"/>
          <p:cNvSpPr>
            <a:spLocks noGrp="1" noChangeArrowheads="1"/>
          </p:cNvSpPr>
          <p:nvPr>
            <p:ph type="body" idx="1"/>
          </p:nvPr>
        </p:nvSpPr>
        <p:spPr>
          <a:xfrm>
            <a:off x="304800" y="1600200"/>
            <a:ext cx="8839200" cy="4648200"/>
          </a:xfrm>
        </p:spPr>
        <p:txBody>
          <a:bodyPr/>
          <a:lstStyle/>
          <a:p>
            <a:pPr eaLnBrk="1" hangingPunct="1">
              <a:lnSpc>
                <a:spcPct val="80000"/>
              </a:lnSpc>
              <a:defRPr/>
            </a:pPr>
            <a:r>
              <a:rPr lang="en-US" sz="1400" b="1" dirty="0" smtClean="0"/>
              <a:t>OSHA Standards (Federal Register)        Online at </a:t>
            </a:r>
            <a:r>
              <a:rPr lang="en-US" sz="1400" b="1" dirty="0" smtClean="0">
                <a:hlinkClick r:id="rId2"/>
              </a:rPr>
              <a:t>http://www.osha.gov</a:t>
            </a:r>
            <a:r>
              <a:rPr lang="en-US" sz="1400" b="1" dirty="0" smtClean="0"/>
              <a:t> </a:t>
            </a:r>
          </a:p>
          <a:p>
            <a:pPr eaLnBrk="1" hangingPunct="1">
              <a:lnSpc>
                <a:spcPct val="80000"/>
              </a:lnSpc>
              <a:buFontTx/>
              <a:buNone/>
              <a:defRPr/>
            </a:pPr>
            <a:endParaRPr lang="en-US" sz="1400" b="1" dirty="0" smtClean="0"/>
          </a:p>
          <a:p>
            <a:pPr eaLnBrk="1" hangingPunct="1">
              <a:lnSpc>
                <a:spcPct val="80000"/>
              </a:lnSpc>
              <a:defRPr/>
            </a:pPr>
            <a:r>
              <a:rPr lang="en-US" sz="1400" b="1" dirty="0" smtClean="0"/>
              <a:t>Laboratory Safety Manual	                    In Lucidoc on Intranet.  Hard copy in book shelves back of                      </a:t>
            </a:r>
          </a:p>
          <a:p>
            <a:pPr marL="0" indent="0" eaLnBrk="1" hangingPunct="1">
              <a:lnSpc>
                <a:spcPct val="80000"/>
              </a:lnSpc>
              <a:buFontTx/>
              <a:buNone/>
              <a:defRPr/>
            </a:pPr>
            <a:r>
              <a:rPr lang="en-US" sz="1400" b="1" dirty="0" smtClean="0"/>
              <a:t>                                                                            chemistry.</a:t>
            </a:r>
            <a:endParaRPr lang="en-US" sz="1400" b="1" dirty="0"/>
          </a:p>
          <a:p>
            <a:pPr eaLnBrk="1" hangingPunct="1">
              <a:lnSpc>
                <a:spcPct val="80000"/>
              </a:lnSpc>
              <a:defRPr/>
            </a:pPr>
            <a:r>
              <a:rPr lang="en-US" sz="1400" b="1" dirty="0" smtClean="0"/>
              <a:t>Environment of Care		  In Lucidoc EOC Manual-System Wide.  Hard copy in book     	                                                          shelves back of chemistry.              </a:t>
            </a:r>
          </a:p>
          <a:p>
            <a:pPr eaLnBrk="1" hangingPunct="1">
              <a:lnSpc>
                <a:spcPct val="80000"/>
              </a:lnSpc>
              <a:defRPr/>
            </a:pPr>
            <a:r>
              <a:rPr lang="en-US" sz="1400" b="1" dirty="0" smtClean="0"/>
              <a:t>Emergency Preparedness Manual(EPM) In Lucidoc Manual-System Wide. Hard copy in bookcase</a:t>
            </a:r>
          </a:p>
          <a:p>
            <a:pPr marL="0" indent="0" eaLnBrk="1" hangingPunct="1">
              <a:lnSpc>
                <a:spcPct val="80000"/>
              </a:lnSpc>
              <a:buFontTx/>
              <a:buNone/>
              <a:defRPr/>
            </a:pPr>
            <a:r>
              <a:rPr lang="en-US" sz="1400" b="1" dirty="0"/>
              <a:t> </a:t>
            </a:r>
            <a:r>
              <a:rPr lang="en-US" sz="1400" b="1" dirty="0" smtClean="0"/>
              <a:t>                                                                            in back of chemistry.</a:t>
            </a:r>
          </a:p>
          <a:p>
            <a:pPr eaLnBrk="1" hangingPunct="1">
              <a:lnSpc>
                <a:spcPct val="80000"/>
              </a:lnSpc>
              <a:buFontTx/>
              <a:buNone/>
              <a:defRPr/>
            </a:pPr>
            <a:r>
              <a:rPr lang="en-US" sz="1400" b="1" dirty="0" smtClean="0"/>
              <a:t>      (contains All Hazards Ops Plan &amp; Emergency Operations Plan)						 						</a:t>
            </a:r>
          </a:p>
          <a:p>
            <a:pPr eaLnBrk="1" hangingPunct="1">
              <a:lnSpc>
                <a:spcPct val="80000"/>
              </a:lnSpc>
              <a:defRPr/>
            </a:pPr>
            <a:r>
              <a:rPr lang="en-US" sz="1400" b="1" dirty="0" smtClean="0"/>
              <a:t>SDS Information (formerly MSDS)	   NSH Intranet, Information/Resources/MSDS Sheets			                                        </a:t>
            </a:r>
            <a:r>
              <a:rPr lang="en-US" sz="1400" b="1" dirty="0" err="1" smtClean="0"/>
              <a:t>MSDSonline</a:t>
            </a:r>
            <a:r>
              <a:rPr lang="en-US" sz="1400" b="1" dirty="0" smtClean="0"/>
              <a:t>, 1(888)362-7416 					</a:t>
            </a:r>
          </a:p>
          <a:p>
            <a:pPr eaLnBrk="1" hangingPunct="1">
              <a:lnSpc>
                <a:spcPct val="80000"/>
              </a:lnSpc>
              <a:defRPr/>
            </a:pPr>
            <a:r>
              <a:rPr lang="en-US" sz="1400" b="1" dirty="0" smtClean="0"/>
              <a:t>Hospital &amp; Laboratory 	                     In Lucidoc on Intranet. System-wide Manuals. Hard copy</a:t>
            </a:r>
          </a:p>
          <a:p>
            <a:pPr eaLnBrk="1" hangingPunct="1">
              <a:lnSpc>
                <a:spcPct val="80000"/>
              </a:lnSpc>
              <a:buFontTx/>
              <a:buNone/>
              <a:defRPr/>
            </a:pPr>
            <a:r>
              <a:rPr lang="en-US" sz="1400" b="1" dirty="0" smtClean="0"/>
              <a:t>        Administration Manuals                            in book case at the back of chemistry.</a:t>
            </a:r>
          </a:p>
          <a:p>
            <a:pPr eaLnBrk="1" hangingPunct="1">
              <a:lnSpc>
                <a:spcPct val="80000"/>
              </a:lnSpc>
              <a:buFontTx/>
              <a:buNone/>
              <a:defRPr/>
            </a:pPr>
            <a:endParaRPr lang="en-US" sz="1400" b="1" dirty="0" smtClean="0"/>
          </a:p>
          <a:p>
            <a:pPr eaLnBrk="1" hangingPunct="1">
              <a:lnSpc>
                <a:spcPct val="80000"/>
              </a:lnSpc>
              <a:defRPr/>
            </a:pPr>
            <a:r>
              <a:rPr lang="en-US" sz="1400" b="1" dirty="0" smtClean="0"/>
              <a:t>Safe Medical Devices Act (SMDA)             In </a:t>
            </a:r>
            <a:r>
              <a:rPr lang="en-US" sz="1400" b="1" dirty="0" err="1" smtClean="0"/>
              <a:t>Lucidoc</a:t>
            </a:r>
            <a:r>
              <a:rPr lang="en-US" sz="1400" b="1" dirty="0" smtClean="0"/>
              <a:t>. EOC Manual-System  Wide.</a:t>
            </a:r>
          </a:p>
          <a:p>
            <a:pPr eaLnBrk="1" hangingPunct="1">
              <a:lnSpc>
                <a:spcPct val="80000"/>
              </a:lnSpc>
              <a:defRPr/>
            </a:pPr>
            <a:endParaRPr lang="en-US" sz="1400" b="1" dirty="0" smtClean="0"/>
          </a:p>
          <a:p>
            <a:pPr eaLnBrk="1" hangingPunct="1">
              <a:lnSpc>
                <a:spcPct val="80000"/>
              </a:lnSpc>
              <a:defRPr/>
            </a:pPr>
            <a:r>
              <a:rPr lang="en-US" sz="1400" b="1" dirty="0" smtClean="0"/>
              <a:t>Hazardous Materials &amp; Waste Mgmt.        In </a:t>
            </a:r>
            <a:r>
              <a:rPr lang="en-US" sz="1400" b="1" dirty="0" err="1" smtClean="0"/>
              <a:t>Lucidoc</a:t>
            </a:r>
            <a:r>
              <a:rPr lang="en-US" sz="1400" b="1" dirty="0" smtClean="0"/>
              <a:t>. EOC Manual-System Wide.	</a:t>
            </a:r>
            <a:r>
              <a:rPr lang="en-US" sz="1000" b="1" dirty="0" smtClean="0"/>
              <a:t>			</a:t>
            </a:r>
          </a:p>
          <a:p>
            <a:pPr eaLnBrk="1" hangingPunct="1">
              <a:lnSpc>
                <a:spcPct val="80000"/>
              </a:lnSpc>
              <a:buFontTx/>
              <a:buNone/>
              <a:defRPr/>
            </a:pPr>
            <a:r>
              <a:rPr lang="en-US" sz="1000" b="1" dirty="0" smtClean="0"/>
              <a:t>                 </a:t>
            </a:r>
          </a:p>
        </p:txBody>
      </p:sp>
      <p:sp>
        <p:nvSpPr>
          <p:cNvPr id="2" name="Slide Number Placeholder 1"/>
          <p:cNvSpPr>
            <a:spLocks noGrp="1"/>
          </p:cNvSpPr>
          <p:nvPr>
            <p:ph type="sldNum" sz="quarter" idx="12"/>
          </p:nvPr>
        </p:nvSpPr>
        <p:spPr/>
        <p:txBody>
          <a:bodyPr/>
          <a:lstStyle/>
          <a:p>
            <a:pPr>
              <a:defRPr/>
            </a:pPr>
            <a:fld id="{3156992D-5F30-4C8B-AFCC-4549EDB61048}" type="slidenum">
              <a:rPr lang="en-US" smtClean="0"/>
              <a:pPr>
                <a:defRPr/>
              </a:pPr>
              <a:t>3</a:t>
            </a:fld>
            <a:endParaRPr lang="en-US"/>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Glove Use &amp; Care</a:t>
            </a:r>
            <a:endParaRPr lang="en-US" dirty="0"/>
          </a:p>
        </p:txBody>
      </p:sp>
      <p:sp>
        <p:nvSpPr>
          <p:cNvPr id="3" name="Content Placeholder 2"/>
          <p:cNvSpPr>
            <a:spLocks noGrp="1"/>
          </p:cNvSpPr>
          <p:nvPr>
            <p:ph idx="1"/>
          </p:nvPr>
        </p:nvSpPr>
        <p:spPr>
          <a:xfrm>
            <a:off x="457200" y="1600200"/>
            <a:ext cx="8229600" cy="4648200"/>
          </a:xfrm>
        </p:spPr>
        <p:txBody>
          <a:bodyPr/>
          <a:lstStyle/>
          <a:p>
            <a:r>
              <a:rPr lang="en-US" dirty="0" smtClean="0"/>
              <a:t>Glove fit and size: Use the properly fitting gloves that gives you the needed dexterity.</a:t>
            </a:r>
          </a:p>
          <a:p>
            <a:r>
              <a:rPr lang="en-US" dirty="0"/>
              <a:t>Your hands should be clean </a:t>
            </a:r>
            <a:r>
              <a:rPr lang="en-US" dirty="0" smtClean="0"/>
              <a:t>before using </a:t>
            </a:r>
            <a:r>
              <a:rPr lang="en-US" dirty="0"/>
              <a:t>gloves</a:t>
            </a:r>
            <a:r>
              <a:rPr lang="en-US" dirty="0" smtClean="0"/>
              <a:t>.</a:t>
            </a:r>
          </a:p>
          <a:p>
            <a:r>
              <a:rPr lang="en-US" dirty="0"/>
              <a:t>Replace </a:t>
            </a:r>
            <a:r>
              <a:rPr lang="en-US" dirty="0" smtClean="0"/>
              <a:t>gloves immediately </a:t>
            </a:r>
            <a:r>
              <a:rPr lang="en-US" dirty="0"/>
              <a:t>if they have </a:t>
            </a:r>
            <a:r>
              <a:rPr lang="en-US" dirty="0" smtClean="0"/>
              <a:t>cuts, tears</a:t>
            </a:r>
            <a:r>
              <a:rPr lang="en-US" dirty="0"/>
              <a:t>, </a:t>
            </a:r>
            <a:r>
              <a:rPr lang="en-US" dirty="0" smtClean="0"/>
              <a:t>holes, defects or become contaminated.        </a:t>
            </a:r>
            <a:endParaRPr lang="en-US" dirty="0"/>
          </a:p>
        </p:txBody>
      </p:sp>
      <p:sp>
        <p:nvSpPr>
          <p:cNvPr id="4" name="Slide Number Placeholder 3"/>
          <p:cNvSpPr>
            <a:spLocks noGrp="1"/>
          </p:cNvSpPr>
          <p:nvPr>
            <p:ph type="sldNum" sz="quarter" idx="12"/>
          </p:nvPr>
        </p:nvSpPr>
        <p:spPr/>
        <p:txBody>
          <a:bodyPr/>
          <a:lstStyle/>
          <a:p>
            <a:pPr>
              <a:defRPr/>
            </a:pPr>
            <a:fld id="{3156992D-5F30-4C8B-AFCC-4549EDB61048}" type="slidenum">
              <a:rPr lang="en-US" smtClean="0"/>
              <a:pPr>
                <a:defRPr/>
              </a:pPr>
              <a:t>30</a:t>
            </a:fld>
            <a:endParaRPr lang="en-US"/>
          </a:p>
        </p:txBody>
      </p:sp>
      <p:pic>
        <p:nvPicPr>
          <p:cNvPr id="614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3104" y="4800600"/>
            <a:ext cx="1552575" cy="891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3103" y="5692058"/>
            <a:ext cx="1552575" cy="403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33222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Glove Use &amp; Care</a:t>
            </a:r>
            <a:endParaRPr lang="en-US" dirty="0"/>
          </a:p>
        </p:txBody>
      </p:sp>
      <p:sp>
        <p:nvSpPr>
          <p:cNvPr id="3" name="Content Placeholder 2"/>
          <p:cNvSpPr>
            <a:spLocks noGrp="1"/>
          </p:cNvSpPr>
          <p:nvPr>
            <p:ph idx="1"/>
          </p:nvPr>
        </p:nvSpPr>
        <p:spPr/>
        <p:txBody>
          <a:bodyPr/>
          <a:lstStyle/>
          <a:p>
            <a:r>
              <a:rPr lang="en-US" dirty="0" smtClean="0"/>
              <a:t>Do not wash or disinfect gloves for reuse.</a:t>
            </a:r>
          </a:p>
          <a:p>
            <a:r>
              <a:rPr lang="en-US" dirty="0"/>
              <a:t>Remove gloves by turning one glove inside out as you remove it, placing it in remaining gloved hand &amp; then peeling 2nd glove off inside out over the first removed glove.</a:t>
            </a:r>
          </a:p>
          <a:p>
            <a:r>
              <a:rPr lang="en-US" dirty="0" smtClean="0"/>
              <a:t>Decontaminate hands after glove removal using an effective antimicrobial method.</a:t>
            </a:r>
          </a:p>
          <a:p>
            <a:endParaRPr lang="en-US" dirty="0"/>
          </a:p>
        </p:txBody>
      </p:sp>
      <p:sp>
        <p:nvSpPr>
          <p:cNvPr id="4" name="Slide Number Placeholder 3"/>
          <p:cNvSpPr>
            <a:spLocks noGrp="1"/>
          </p:cNvSpPr>
          <p:nvPr>
            <p:ph type="sldNum" sz="quarter" idx="12"/>
          </p:nvPr>
        </p:nvSpPr>
        <p:spPr/>
        <p:txBody>
          <a:bodyPr/>
          <a:lstStyle/>
          <a:p>
            <a:pPr>
              <a:defRPr/>
            </a:pPr>
            <a:fld id="{3156992D-5F30-4C8B-AFCC-4549EDB61048}" type="slidenum">
              <a:rPr lang="en-US" smtClean="0"/>
              <a:pPr>
                <a:defRPr/>
              </a:pPr>
              <a:t>31</a:t>
            </a:fld>
            <a:endParaRPr lang="en-US"/>
          </a:p>
        </p:txBody>
      </p:sp>
    </p:spTree>
    <p:extLst>
      <p:ext uri="{BB962C8B-B14F-4D97-AF65-F5344CB8AC3E}">
        <p14:creationId xmlns:p14="http://schemas.microsoft.com/office/powerpoint/2010/main" val="36530338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381000"/>
          </a:xfrm>
        </p:spPr>
        <p:txBody>
          <a:bodyPr/>
          <a:lstStyle/>
          <a:p>
            <a:endParaRPr lang="en-US" dirty="0"/>
          </a:p>
        </p:txBody>
      </p:sp>
      <p:sp>
        <p:nvSpPr>
          <p:cNvPr id="4" name="Slide Number Placeholder 3"/>
          <p:cNvSpPr>
            <a:spLocks noGrp="1"/>
          </p:cNvSpPr>
          <p:nvPr>
            <p:ph type="sldNum" sz="quarter" idx="12"/>
          </p:nvPr>
        </p:nvSpPr>
        <p:spPr/>
        <p:txBody>
          <a:bodyPr/>
          <a:lstStyle/>
          <a:p>
            <a:pPr>
              <a:defRPr/>
            </a:pPr>
            <a:fld id="{3156992D-5F30-4C8B-AFCC-4549EDB61048}" type="slidenum">
              <a:rPr lang="en-US" smtClean="0"/>
              <a:pPr>
                <a:defRPr/>
              </a:pPr>
              <a:t>32</a:t>
            </a:fld>
            <a:endParaRPr lang="en-US"/>
          </a:p>
        </p:txBody>
      </p:sp>
      <p:pic>
        <p:nvPicPr>
          <p:cNvPr id="624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 y="0"/>
            <a:ext cx="8991600"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0890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28600"/>
            <a:ext cx="8229600" cy="762000"/>
          </a:xfrm>
        </p:spPr>
        <p:txBody>
          <a:bodyPr/>
          <a:lstStyle/>
          <a:p>
            <a:pPr eaLnBrk="1" hangingPunct="1">
              <a:defRPr/>
            </a:pPr>
            <a:r>
              <a:rPr lang="en-US" smtClean="0"/>
              <a:t>  Biological Exposure Plan	</a:t>
            </a:r>
          </a:p>
        </p:txBody>
      </p:sp>
      <p:sp>
        <p:nvSpPr>
          <p:cNvPr id="32771" name="Rectangle 3"/>
          <p:cNvSpPr>
            <a:spLocks noGrp="1" noChangeArrowheads="1"/>
          </p:cNvSpPr>
          <p:nvPr>
            <p:ph type="body" idx="1"/>
          </p:nvPr>
        </p:nvSpPr>
        <p:spPr>
          <a:xfrm>
            <a:off x="609600" y="1295400"/>
            <a:ext cx="8001000" cy="5105400"/>
          </a:xfrm>
        </p:spPr>
        <p:txBody>
          <a:bodyPr/>
          <a:lstStyle/>
          <a:p>
            <a:pPr eaLnBrk="1" hangingPunct="1"/>
            <a:r>
              <a:rPr lang="en-US" altLang="en-US" smtClean="0"/>
              <a:t>Located in the Laboratory System-wide Safety Manual in Lucidoc</a:t>
            </a:r>
          </a:p>
          <a:p>
            <a:pPr eaLnBrk="1" hangingPunct="1"/>
            <a:r>
              <a:rPr lang="en-US" altLang="en-US" smtClean="0"/>
              <a:t>Tasks Exposure Plan determines what type of PPE’s and precautions are to be in place based on what task is being performed (i.e. phlebotomy, specimen processing, tissue cutting, etc.)</a:t>
            </a:r>
          </a:p>
          <a:p>
            <a:pPr eaLnBrk="1" hangingPunct="1"/>
            <a:r>
              <a:rPr lang="en-US" altLang="en-US" smtClean="0"/>
              <a:t>Standard Precautions are to be used for every patient</a:t>
            </a:r>
          </a:p>
        </p:txBody>
      </p:sp>
      <p:sp>
        <p:nvSpPr>
          <p:cNvPr id="2" name="Slide Number Placeholder 1"/>
          <p:cNvSpPr>
            <a:spLocks noGrp="1"/>
          </p:cNvSpPr>
          <p:nvPr>
            <p:ph type="sldNum" sz="quarter" idx="12"/>
          </p:nvPr>
        </p:nvSpPr>
        <p:spPr/>
        <p:txBody>
          <a:bodyPr/>
          <a:lstStyle/>
          <a:p>
            <a:pPr>
              <a:defRPr/>
            </a:pPr>
            <a:fld id="{3156992D-5F30-4C8B-AFCC-4549EDB61048}" type="slidenum">
              <a:rPr lang="en-US" smtClean="0"/>
              <a:pPr>
                <a:defRPr/>
              </a:pPr>
              <a:t>33</a:t>
            </a:fld>
            <a:endParaRPr lang="en-US"/>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body" idx="1"/>
          </p:nvPr>
        </p:nvSpPr>
        <p:spPr>
          <a:xfrm>
            <a:off x="457200" y="2057400"/>
            <a:ext cx="8229600" cy="3886200"/>
          </a:xfrm>
        </p:spPr>
        <p:txBody>
          <a:bodyPr/>
          <a:lstStyle/>
          <a:p>
            <a:pPr eaLnBrk="1" hangingPunct="1"/>
            <a:r>
              <a:rPr lang="en-US" altLang="en-US" sz="2800" b="1" smtClean="0"/>
              <a:t>STANDARD PRECAUTIONS</a:t>
            </a:r>
            <a:r>
              <a:rPr lang="en-US" altLang="en-US" sz="2800" smtClean="0"/>
              <a:t>:  An approach to Infection Prevention in which all human blood and certain human body fluids are treated as if known to be infectious for HIV, HBV, and other Blood Borne pathogens.</a:t>
            </a:r>
          </a:p>
          <a:p>
            <a:pPr eaLnBrk="1" hangingPunct="1"/>
            <a:r>
              <a:rPr lang="en-US" altLang="en-US" sz="2800" b="1" smtClean="0"/>
              <a:t>ISOLATION: </a:t>
            </a:r>
            <a:r>
              <a:rPr lang="en-US" altLang="en-US" sz="2800" smtClean="0"/>
              <a:t>If a patient is on isolation or requires special precautions, approved signage will be placed on the patient’s room door</a:t>
            </a:r>
            <a:endParaRPr lang="en-US" altLang="en-US" sz="2800" b="1" smtClean="0"/>
          </a:p>
        </p:txBody>
      </p:sp>
      <p:sp>
        <p:nvSpPr>
          <p:cNvPr id="93188" name="Rectangle 4"/>
          <p:cNvSpPr>
            <a:spLocks noGrp="1" noChangeArrowheads="1"/>
          </p:cNvSpPr>
          <p:nvPr>
            <p:ph type="title"/>
          </p:nvPr>
        </p:nvSpPr>
        <p:spPr/>
        <p:txBody>
          <a:bodyPr/>
          <a:lstStyle/>
          <a:p>
            <a:pPr eaLnBrk="1" hangingPunct="1">
              <a:defRPr/>
            </a:pPr>
            <a:r>
              <a:rPr lang="en-US" smtClean="0"/>
              <a:t>  Biological Exposure Plan	</a:t>
            </a:r>
          </a:p>
        </p:txBody>
      </p:sp>
      <p:sp>
        <p:nvSpPr>
          <p:cNvPr id="2" name="Slide Number Placeholder 1"/>
          <p:cNvSpPr>
            <a:spLocks noGrp="1"/>
          </p:cNvSpPr>
          <p:nvPr>
            <p:ph type="sldNum" sz="quarter" idx="12"/>
          </p:nvPr>
        </p:nvSpPr>
        <p:spPr/>
        <p:txBody>
          <a:bodyPr/>
          <a:lstStyle/>
          <a:p>
            <a:pPr>
              <a:defRPr/>
            </a:pPr>
            <a:fld id="{3156992D-5F30-4C8B-AFCC-4549EDB61048}" type="slidenum">
              <a:rPr lang="en-US" smtClean="0"/>
              <a:pPr>
                <a:defRPr/>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defRPr/>
            </a:pPr>
            <a:r>
              <a:rPr lang="en-US" smtClean="0"/>
              <a:t>Additional Biological Safety Issues for the Laboratory</a:t>
            </a:r>
          </a:p>
        </p:txBody>
      </p:sp>
      <p:sp>
        <p:nvSpPr>
          <p:cNvPr id="34819" name="Rectangle 3"/>
          <p:cNvSpPr>
            <a:spLocks noGrp="1" noChangeArrowheads="1"/>
          </p:cNvSpPr>
          <p:nvPr>
            <p:ph type="body" idx="1"/>
          </p:nvPr>
        </p:nvSpPr>
        <p:spPr>
          <a:xfrm>
            <a:off x="685800" y="1600200"/>
            <a:ext cx="7772400" cy="5257800"/>
          </a:xfrm>
        </p:spPr>
        <p:txBody>
          <a:bodyPr/>
          <a:lstStyle/>
          <a:p>
            <a:pPr eaLnBrk="1" hangingPunct="1"/>
            <a:r>
              <a:rPr lang="en-US" altLang="en-US" sz="2800" smtClean="0"/>
              <a:t>OSHA requires that the hospital &amp; the Lab post “Right to Know” posters in appropriate locations. The NHF lab poster is on the safety board.</a:t>
            </a:r>
          </a:p>
          <a:p>
            <a:pPr eaLnBrk="1" hangingPunct="1"/>
            <a:r>
              <a:rPr lang="en-US" altLang="en-US" sz="2800" b="1" smtClean="0"/>
              <a:t>NO EATING or DRINKING in the LAB except in designated areas (break room)!!!</a:t>
            </a:r>
          </a:p>
          <a:p>
            <a:pPr eaLnBrk="1" hangingPunct="1"/>
            <a:r>
              <a:rPr lang="en-US" altLang="en-US" sz="2800" b="1" smtClean="0"/>
              <a:t>Food &amp; drink removed from the cafeteria must be covered.</a:t>
            </a:r>
          </a:p>
          <a:p>
            <a:pPr eaLnBrk="1" hangingPunct="1"/>
            <a:r>
              <a:rPr lang="en-US" altLang="en-US" sz="2800" b="1" smtClean="0"/>
              <a:t>DO NOT PUT MAKE-UP on in the LAB!!!</a:t>
            </a:r>
          </a:p>
          <a:p>
            <a:pPr eaLnBrk="1" hangingPunct="1"/>
            <a:r>
              <a:rPr lang="en-US" altLang="en-US" sz="2800" b="1" smtClean="0"/>
              <a:t>There are designated hand washing sinks &amp; non-hand washing sinks.</a:t>
            </a:r>
          </a:p>
          <a:p>
            <a:pPr eaLnBrk="1" hangingPunct="1"/>
            <a:endParaRPr lang="en-US" altLang="en-US" sz="2800" b="1" smtClean="0"/>
          </a:p>
        </p:txBody>
      </p:sp>
      <p:sp>
        <p:nvSpPr>
          <p:cNvPr id="2" name="Slide Number Placeholder 1"/>
          <p:cNvSpPr>
            <a:spLocks noGrp="1"/>
          </p:cNvSpPr>
          <p:nvPr>
            <p:ph type="sldNum" sz="quarter" idx="12"/>
          </p:nvPr>
        </p:nvSpPr>
        <p:spPr/>
        <p:txBody>
          <a:bodyPr/>
          <a:lstStyle/>
          <a:p>
            <a:pPr>
              <a:defRPr/>
            </a:pPr>
            <a:fld id="{3156992D-5F30-4C8B-AFCC-4549EDB61048}" type="slidenum">
              <a:rPr lang="en-US" smtClean="0"/>
              <a:pPr>
                <a:defRPr/>
              </a:pPr>
              <a:t>35</a:t>
            </a:fld>
            <a:endParaRPr lang="en-US"/>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defRPr/>
            </a:pPr>
            <a:r>
              <a:rPr lang="en-US" smtClean="0"/>
              <a:t>Additional Biological Safety Issues for the Laboratory</a:t>
            </a:r>
          </a:p>
        </p:txBody>
      </p:sp>
      <p:sp>
        <p:nvSpPr>
          <p:cNvPr id="23555" name="Rectangle 3"/>
          <p:cNvSpPr>
            <a:spLocks noGrp="1" noChangeArrowheads="1"/>
          </p:cNvSpPr>
          <p:nvPr>
            <p:ph type="body" idx="1"/>
          </p:nvPr>
        </p:nvSpPr>
        <p:spPr>
          <a:xfrm>
            <a:off x="685800" y="1752600"/>
            <a:ext cx="7772400" cy="4724400"/>
          </a:xfrm>
        </p:spPr>
        <p:txBody>
          <a:bodyPr/>
          <a:lstStyle/>
          <a:p>
            <a:pPr eaLnBrk="1" hangingPunct="1">
              <a:defRPr/>
            </a:pPr>
            <a:r>
              <a:rPr lang="en-US" smtClean="0"/>
              <a:t>The </a:t>
            </a:r>
            <a:r>
              <a:rPr lang="en-US" b="1" smtClean="0">
                <a:solidFill>
                  <a:srgbClr val="FF6600"/>
                </a:solidFill>
              </a:rPr>
              <a:t>HEPATITIS VACCINE</a:t>
            </a:r>
            <a:r>
              <a:rPr lang="en-US" smtClean="0">
                <a:solidFill>
                  <a:srgbClr val="FF6600"/>
                </a:solidFill>
              </a:rPr>
              <a:t> </a:t>
            </a:r>
            <a:r>
              <a:rPr lang="en-US" smtClean="0"/>
              <a:t>is available to all hospital employees at no charge through Employee Health Office</a:t>
            </a:r>
          </a:p>
          <a:p>
            <a:pPr eaLnBrk="1" hangingPunct="1">
              <a:defRPr/>
            </a:pPr>
            <a:r>
              <a:rPr lang="en-US" smtClean="0"/>
              <a:t>N95 is the TB exposure control mask</a:t>
            </a:r>
          </a:p>
          <a:p>
            <a:pPr eaLnBrk="1" hangingPunct="1">
              <a:defRPr/>
            </a:pPr>
            <a:r>
              <a:rPr lang="en-US" b="1" smtClean="0">
                <a:solidFill>
                  <a:srgbClr val="FF0000"/>
                </a:solidFill>
              </a:rPr>
              <a:t>RED BAGS</a:t>
            </a:r>
            <a:r>
              <a:rPr lang="en-US" smtClean="0">
                <a:solidFill>
                  <a:srgbClr val="FF0000"/>
                </a:solidFill>
              </a:rPr>
              <a:t> </a:t>
            </a:r>
            <a:r>
              <a:rPr lang="en-US" smtClean="0"/>
              <a:t>are to be used for contaminated (biological) waste needs.</a:t>
            </a:r>
          </a:p>
          <a:p>
            <a:pPr eaLnBrk="1" hangingPunct="1">
              <a:defRPr/>
            </a:pPr>
            <a:r>
              <a:rPr lang="en-US" b="1" smtClean="0">
                <a:effectLst>
                  <a:outerShdw blurRad="38100" dist="38100" dir="2700000" algn="tl">
                    <a:srgbClr val="000000"/>
                  </a:outerShdw>
                </a:effectLst>
              </a:rPr>
              <a:t>Sharp Containers</a:t>
            </a:r>
            <a:r>
              <a:rPr lang="en-US" smtClean="0"/>
              <a:t> should never be more than </a:t>
            </a:r>
            <a:r>
              <a:rPr lang="en-US" b="1" u="sng" smtClean="0"/>
              <a:t>3/4 full</a:t>
            </a:r>
          </a:p>
        </p:txBody>
      </p:sp>
      <p:sp>
        <p:nvSpPr>
          <p:cNvPr id="2" name="Slide Number Placeholder 1"/>
          <p:cNvSpPr>
            <a:spLocks noGrp="1"/>
          </p:cNvSpPr>
          <p:nvPr>
            <p:ph type="sldNum" sz="quarter" idx="12"/>
          </p:nvPr>
        </p:nvSpPr>
        <p:spPr/>
        <p:txBody>
          <a:bodyPr/>
          <a:lstStyle/>
          <a:p>
            <a:pPr>
              <a:defRPr/>
            </a:pPr>
            <a:fld id="{3156992D-5F30-4C8B-AFCC-4549EDB61048}" type="slidenum">
              <a:rPr lang="en-US" smtClean="0"/>
              <a:pPr>
                <a:defRPr/>
              </a:pPr>
              <a:t>36</a:t>
            </a:fld>
            <a:endParaRPr lang="en-US"/>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990600" y="152400"/>
            <a:ext cx="7772400" cy="1143000"/>
          </a:xfrm>
        </p:spPr>
        <p:txBody>
          <a:bodyPr/>
          <a:lstStyle/>
          <a:p>
            <a:pPr eaLnBrk="1" hangingPunct="1">
              <a:defRPr/>
            </a:pPr>
            <a:r>
              <a:rPr lang="en-US" sz="2800" b="1" smtClean="0">
                <a:solidFill>
                  <a:srgbClr val="FFFF00"/>
                </a:solidFill>
              </a:rPr>
              <a:t>What do I do when I have an EXPOSURE to blood or other body fluid?</a:t>
            </a:r>
            <a:endParaRPr lang="en-US" sz="3600" b="1" smtClean="0">
              <a:solidFill>
                <a:srgbClr val="FFFF00"/>
              </a:solidFill>
            </a:endParaRPr>
          </a:p>
        </p:txBody>
      </p:sp>
      <p:sp>
        <p:nvSpPr>
          <p:cNvPr id="36867" name="Rectangle 3"/>
          <p:cNvSpPr>
            <a:spLocks noGrp="1" noChangeArrowheads="1"/>
          </p:cNvSpPr>
          <p:nvPr>
            <p:ph type="body" idx="1"/>
          </p:nvPr>
        </p:nvSpPr>
        <p:spPr>
          <a:xfrm>
            <a:off x="533400" y="1371600"/>
            <a:ext cx="8610600" cy="4495800"/>
          </a:xfrm>
        </p:spPr>
        <p:txBody>
          <a:bodyPr/>
          <a:lstStyle/>
          <a:p>
            <a:pPr eaLnBrk="1" hangingPunct="1">
              <a:lnSpc>
                <a:spcPct val="90000"/>
              </a:lnSpc>
            </a:pPr>
            <a:r>
              <a:rPr lang="en-US" altLang="en-US" sz="2400" smtClean="0"/>
              <a:t>At Northside Hospital-Forsyth,all employee exposures are reported to the House Coordinator &amp; your supervisor.</a:t>
            </a:r>
          </a:p>
          <a:p>
            <a:pPr eaLnBrk="1" hangingPunct="1">
              <a:lnSpc>
                <a:spcPct val="90000"/>
              </a:lnSpc>
            </a:pPr>
            <a:r>
              <a:rPr lang="en-US" altLang="en-US" sz="2400" smtClean="0"/>
              <a:t>The House Coordinator will initiate management of the exposure &amp; determine if employee needs to go to Emergency Department.</a:t>
            </a:r>
          </a:p>
          <a:p>
            <a:pPr eaLnBrk="1" hangingPunct="1">
              <a:lnSpc>
                <a:spcPct val="90000"/>
              </a:lnSpc>
            </a:pPr>
            <a:r>
              <a:rPr lang="en-US" altLang="en-US" sz="2400" smtClean="0"/>
              <a:t>Employees will be evaluated to type &amp; extent of exposure and if the source patient is known, source patient will be evaluated for any applicable testing that may be needed.  Rapid HIV testing is available in NSH Lab.</a:t>
            </a:r>
          </a:p>
          <a:p>
            <a:pPr eaLnBrk="1" hangingPunct="1">
              <a:lnSpc>
                <a:spcPct val="90000"/>
              </a:lnSpc>
            </a:pPr>
            <a:r>
              <a:rPr lang="en-US" altLang="en-US" sz="2400" smtClean="0"/>
              <a:t>If employee needs testing, EHO will perform.</a:t>
            </a:r>
          </a:p>
          <a:p>
            <a:pPr eaLnBrk="1" hangingPunct="1">
              <a:lnSpc>
                <a:spcPct val="90000"/>
              </a:lnSpc>
            </a:pPr>
            <a:r>
              <a:rPr lang="en-US" altLang="en-US" sz="2400" smtClean="0"/>
              <a:t>All staff MUST complete an INCIDENT report whenever there is an exposure, fall or job related injury.</a:t>
            </a:r>
          </a:p>
        </p:txBody>
      </p:sp>
      <p:sp>
        <p:nvSpPr>
          <p:cNvPr id="2" name="Slide Number Placeholder 1"/>
          <p:cNvSpPr>
            <a:spLocks noGrp="1"/>
          </p:cNvSpPr>
          <p:nvPr>
            <p:ph type="sldNum" sz="quarter" idx="12"/>
          </p:nvPr>
        </p:nvSpPr>
        <p:spPr/>
        <p:txBody>
          <a:bodyPr/>
          <a:lstStyle/>
          <a:p>
            <a:pPr>
              <a:defRPr/>
            </a:pPr>
            <a:fld id="{3156992D-5F30-4C8B-AFCC-4549EDB61048}" type="slidenum">
              <a:rPr lang="en-US" smtClean="0"/>
              <a:pPr>
                <a:defRPr/>
              </a:pPr>
              <a:t>37</a:t>
            </a:fld>
            <a:endParaRPr lang="en-US"/>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09600" y="304800"/>
            <a:ext cx="7772400" cy="698500"/>
          </a:xfrm>
        </p:spPr>
        <p:txBody>
          <a:bodyPr/>
          <a:lstStyle/>
          <a:p>
            <a:pPr eaLnBrk="1" hangingPunct="1">
              <a:defRPr/>
            </a:pPr>
            <a:r>
              <a:rPr lang="en-US" sz="3600" smtClean="0"/>
              <a:t>INCIDENT REPORTING SYSTEM</a:t>
            </a:r>
          </a:p>
        </p:txBody>
      </p:sp>
      <p:sp>
        <p:nvSpPr>
          <p:cNvPr id="37891" name="Rectangle 3"/>
          <p:cNvSpPr>
            <a:spLocks noGrp="1" noChangeArrowheads="1"/>
          </p:cNvSpPr>
          <p:nvPr>
            <p:ph type="body" idx="1"/>
          </p:nvPr>
        </p:nvSpPr>
        <p:spPr>
          <a:xfrm>
            <a:off x="533400" y="1066800"/>
            <a:ext cx="8610600" cy="1143000"/>
          </a:xfrm>
        </p:spPr>
        <p:txBody>
          <a:bodyPr/>
          <a:lstStyle/>
          <a:p>
            <a:pPr eaLnBrk="1" hangingPunct="1">
              <a:lnSpc>
                <a:spcPct val="80000"/>
              </a:lnSpc>
              <a:buFontTx/>
              <a:buNone/>
            </a:pPr>
            <a:endParaRPr lang="en-US" altLang="en-US" sz="1400" smtClean="0"/>
          </a:p>
          <a:p>
            <a:pPr eaLnBrk="1" hangingPunct="1">
              <a:lnSpc>
                <a:spcPct val="80000"/>
              </a:lnSpc>
            </a:pPr>
            <a:r>
              <a:rPr lang="en-US" altLang="en-US" sz="2400" smtClean="0"/>
              <a:t>All incidents are reported via the Online Incident Reporting system on the Northside Intranet found under “Applications” tab. Use this application to report all Patient, Employee, Visitor and SMDA related incidents.  </a:t>
            </a:r>
          </a:p>
          <a:p>
            <a:pPr eaLnBrk="1" hangingPunct="1">
              <a:lnSpc>
                <a:spcPct val="80000"/>
              </a:lnSpc>
              <a:buFontTx/>
              <a:buNone/>
            </a:pPr>
            <a:endParaRPr lang="en-US" altLang="en-US" sz="1400" b="1" u="sng" smtClean="0"/>
          </a:p>
        </p:txBody>
      </p:sp>
      <p:pic>
        <p:nvPicPr>
          <p:cNvPr id="37892" name="Picture 5"/>
          <p:cNvPicPr>
            <a:picLocks noChangeAspect="1" noChangeArrowheads="1"/>
          </p:cNvPicPr>
          <p:nvPr/>
        </p:nvPicPr>
        <p:blipFill>
          <a:blip r:embed="rId2">
            <a:extLst>
              <a:ext uri="{28A0092B-C50C-407E-A947-70E740481C1C}">
                <a14:useLocalDpi xmlns:a14="http://schemas.microsoft.com/office/drawing/2010/main" val="0"/>
              </a:ext>
            </a:extLst>
          </a:blip>
          <a:srcRect l="11627" t="20155" r="11629" b="10077"/>
          <a:stretch>
            <a:fillRect/>
          </a:stretch>
        </p:blipFill>
        <p:spPr bwMode="auto">
          <a:xfrm>
            <a:off x="1219200" y="2667000"/>
            <a:ext cx="63246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a:defRPr/>
            </a:pPr>
            <a:fld id="{3156992D-5F30-4C8B-AFCC-4549EDB61048}" type="slidenum">
              <a:rPr lang="en-US" smtClean="0"/>
              <a:pPr>
                <a:defRPr/>
              </a:pPr>
              <a:t>38</a:t>
            </a:fld>
            <a:endParaRPr lang="en-US"/>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hangingPunct="1">
              <a:defRPr/>
            </a:pPr>
            <a:r>
              <a:rPr lang="en-US" smtClean="0"/>
              <a:t>Safe Medical Device Act-SMDA</a:t>
            </a:r>
          </a:p>
        </p:txBody>
      </p:sp>
      <p:sp>
        <p:nvSpPr>
          <p:cNvPr id="38915" name="Rectangle 3"/>
          <p:cNvSpPr>
            <a:spLocks noGrp="1" noChangeArrowheads="1"/>
          </p:cNvSpPr>
          <p:nvPr>
            <p:ph type="body" idx="1"/>
          </p:nvPr>
        </p:nvSpPr>
        <p:spPr>
          <a:xfrm>
            <a:off x="304800" y="1600200"/>
            <a:ext cx="8534400" cy="4495800"/>
          </a:xfrm>
        </p:spPr>
        <p:txBody>
          <a:bodyPr/>
          <a:lstStyle/>
          <a:p>
            <a:pPr eaLnBrk="1" hangingPunct="1">
              <a:lnSpc>
                <a:spcPct val="90000"/>
              </a:lnSpc>
              <a:buFontTx/>
              <a:buNone/>
            </a:pPr>
            <a:r>
              <a:rPr lang="en-US" altLang="en-US" sz="2800" smtClean="0"/>
              <a:t>In compliance with the Safe Medical Devices Act of 1990, it is the policy of Northside Hospital to report all deaths, serious illnesses, or injury to the Food and Drug Administration (FDA) and/or the manufacturer that are sustained by a patient at Northside Hospital and were or may have been caused or contributed to by a medical device. Any equipment involved in an incident resulting in possible harm/injury to a patient should be removed from service immediately &amp; not used again until cleared by Biomedical Engineering. Any SMDA incident requires completion of an incident report.</a:t>
            </a:r>
          </a:p>
        </p:txBody>
      </p:sp>
      <p:sp>
        <p:nvSpPr>
          <p:cNvPr id="2" name="Slide Number Placeholder 1"/>
          <p:cNvSpPr>
            <a:spLocks noGrp="1"/>
          </p:cNvSpPr>
          <p:nvPr>
            <p:ph type="sldNum" sz="quarter" idx="12"/>
          </p:nvPr>
        </p:nvSpPr>
        <p:spPr/>
        <p:txBody>
          <a:bodyPr/>
          <a:lstStyle/>
          <a:p>
            <a:pPr>
              <a:defRPr/>
            </a:pPr>
            <a:fld id="{3156992D-5F30-4C8B-AFCC-4549EDB61048}" type="slidenum">
              <a:rPr lang="en-US" smtClean="0"/>
              <a:pPr>
                <a:defRPr/>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defRPr/>
            </a:pPr>
            <a:r>
              <a:rPr lang="en-US" smtClean="0"/>
              <a:t>Laboratory Safety Manual</a:t>
            </a:r>
          </a:p>
        </p:txBody>
      </p:sp>
      <p:sp>
        <p:nvSpPr>
          <p:cNvPr id="6147" name="Rectangle 3"/>
          <p:cNvSpPr>
            <a:spLocks noGrp="1" noChangeArrowheads="1"/>
          </p:cNvSpPr>
          <p:nvPr>
            <p:ph type="body" idx="1"/>
          </p:nvPr>
        </p:nvSpPr>
        <p:spPr>
          <a:xfrm>
            <a:off x="1676400" y="1600200"/>
            <a:ext cx="5486400" cy="4495800"/>
          </a:xfrm>
        </p:spPr>
        <p:txBody>
          <a:bodyPr/>
          <a:lstStyle/>
          <a:p>
            <a:pPr eaLnBrk="1" hangingPunct="1">
              <a:lnSpc>
                <a:spcPct val="90000"/>
              </a:lnSpc>
            </a:pPr>
            <a:r>
              <a:rPr lang="en-US" altLang="en-US" sz="2800" smtClean="0"/>
              <a:t>General Safety Policies</a:t>
            </a:r>
          </a:p>
          <a:p>
            <a:pPr eaLnBrk="1" hangingPunct="1">
              <a:lnSpc>
                <a:spcPct val="90000"/>
              </a:lnSpc>
            </a:pPr>
            <a:r>
              <a:rPr lang="en-US" altLang="en-US" sz="2800" smtClean="0"/>
              <a:t>Biological Safety</a:t>
            </a:r>
          </a:p>
          <a:p>
            <a:pPr eaLnBrk="1" hangingPunct="1">
              <a:lnSpc>
                <a:spcPct val="90000"/>
              </a:lnSpc>
            </a:pPr>
            <a:r>
              <a:rPr lang="en-US" altLang="en-US" sz="2800" smtClean="0"/>
              <a:t>Chemical Safety </a:t>
            </a:r>
          </a:p>
          <a:p>
            <a:pPr eaLnBrk="1" hangingPunct="1">
              <a:lnSpc>
                <a:spcPct val="90000"/>
              </a:lnSpc>
            </a:pPr>
            <a:r>
              <a:rPr lang="en-US" altLang="en-US" sz="2800" smtClean="0"/>
              <a:t>Lab Emergency Plan of Action </a:t>
            </a:r>
          </a:p>
          <a:p>
            <a:pPr eaLnBrk="1" hangingPunct="1">
              <a:lnSpc>
                <a:spcPct val="90000"/>
              </a:lnSpc>
            </a:pPr>
            <a:r>
              <a:rPr lang="en-US" altLang="en-US" sz="2800" smtClean="0"/>
              <a:t>Mechanical Safety</a:t>
            </a:r>
          </a:p>
          <a:p>
            <a:pPr eaLnBrk="1" hangingPunct="1">
              <a:lnSpc>
                <a:spcPct val="90000"/>
              </a:lnSpc>
            </a:pPr>
            <a:r>
              <a:rPr lang="en-US" altLang="en-US" sz="2800" smtClean="0"/>
              <a:t>Waste Disposal</a:t>
            </a:r>
          </a:p>
          <a:p>
            <a:pPr eaLnBrk="1" hangingPunct="1">
              <a:lnSpc>
                <a:spcPct val="90000"/>
              </a:lnSpc>
            </a:pPr>
            <a:r>
              <a:rPr lang="en-US" altLang="en-US" sz="2800" smtClean="0"/>
              <a:t>Bioterrorism Readiness </a:t>
            </a:r>
          </a:p>
          <a:p>
            <a:pPr eaLnBrk="1" hangingPunct="1">
              <a:lnSpc>
                <a:spcPct val="90000"/>
              </a:lnSpc>
            </a:pPr>
            <a:r>
              <a:rPr lang="en-US" altLang="en-US" sz="2800" smtClean="0"/>
              <a:t>TB Exposure Control Plan</a:t>
            </a:r>
          </a:p>
        </p:txBody>
      </p:sp>
      <p:sp>
        <p:nvSpPr>
          <p:cNvPr id="2" name="Slide Number Placeholder 1"/>
          <p:cNvSpPr>
            <a:spLocks noGrp="1"/>
          </p:cNvSpPr>
          <p:nvPr>
            <p:ph type="sldNum" sz="quarter" idx="12"/>
          </p:nvPr>
        </p:nvSpPr>
        <p:spPr/>
        <p:txBody>
          <a:bodyPr/>
          <a:lstStyle/>
          <a:p>
            <a:pPr>
              <a:defRPr/>
            </a:pPr>
            <a:fld id="{3156992D-5F30-4C8B-AFCC-4549EDB61048}" type="slidenum">
              <a:rPr lang="en-US" smtClean="0"/>
              <a:pPr>
                <a:defRPr/>
              </a:pPr>
              <a:t>4</a:t>
            </a:fld>
            <a:endParaRPr lang="en-US"/>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28600"/>
            <a:ext cx="8229600" cy="838200"/>
          </a:xfrm>
        </p:spPr>
        <p:txBody>
          <a:bodyPr/>
          <a:lstStyle/>
          <a:p>
            <a:pPr eaLnBrk="1" hangingPunct="1">
              <a:defRPr/>
            </a:pPr>
            <a:r>
              <a:rPr lang="en-US" sz="4000" smtClean="0"/>
              <a:t>Chemical Hygiene Plan-</a:t>
            </a:r>
            <a:br>
              <a:rPr lang="en-US" sz="4000" smtClean="0"/>
            </a:br>
            <a:r>
              <a:rPr lang="en-US" sz="4000" smtClean="0"/>
              <a:t>Important Points</a:t>
            </a:r>
          </a:p>
        </p:txBody>
      </p:sp>
      <p:sp>
        <p:nvSpPr>
          <p:cNvPr id="39939" name="Rectangle 3"/>
          <p:cNvSpPr>
            <a:spLocks noGrp="1" noChangeArrowheads="1"/>
          </p:cNvSpPr>
          <p:nvPr>
            <p:ph type="body" idx="1"/>
          </p:nvPr>
        </p:nvSpPr>
        <p:spPr>
          <a:xfrm>
            <a:off x="0" y="1295400"/>
            <a:ext cx="9144000" cy="5334000"/>
          </a:xfrm>
        </p:spPr>
        <p:txBody>
          <a:bodyPr/>
          <a:lstStyle/>
          <a:p>
            <a:pPr eaLnBrk="1" hangingPunct="1">
              <a:lnSpc>
                <a:spcPct val="80000"/>
              </a:lnSpc>
              <a:buFontTx/>
              <a:buNone/>
            </a:pPr>
            <a:r>
              <a:rPr lang="en-US" altLang="en-US" sz="2000" u="sng" smtClean="0">
                <a:solidFill>
                  <a:srgbClr val="FFFF00"/>
                </a:solidFill>
              </a:rPr>
              <a:t>Safety Data Sheets-SDS (Previously known as Material Safety Data Sheets)</a:t>
            </a:r>
            <a:r>
              <a:rPr lang="en-US" altLang="en-US" sz="2000" smtClean="0"/>
              <a:t>-</a:t>
            </a:r>
          </a:p>
          <a:p>
            <a:pPr lvl="1" eaLnBrk="1" hangingPunct="1">
              <a:lnSpc>
                <a:spcPct val="80000"/>
              </a:lnSpc>
            </a:pPr>
            <a:r>
              <a:rPr lang="en-US" altLang="en-US" sz="1900" smtClean="0"/>
              <a:t>SDS contain product names, product #, manufacturer information, safety information related to health, flammability, reactivity or special warnings.  Exposure warnings and treatment instructions are also found in MSDS.</a:t>
            </a:r>
          </a:p>
          <a:p>
            <a:pPr lvl="1" eaLnBrk="1" hangingPunct="1">
              <a:lnSpc>
                <a:spcPct val="80000"/>
              </a:lnSpc>
            </a:pPr>
            <a:r>
              <a:rPr lang="en-US" altLang="en-US" sz="1900" smtClean="0"/>
              <a:t>SDS contain information how to store, handle, transport and hazards associated with a chemical.</a:t>
            </a:r>
          </a:p>
          <a:p>
            <a:pPr lvl="1" eaLnBrk="1" hangingPunct="1">
              <a:lnSpc>
                <a:spcPct val="80000"/>
              </a:lnSpc>
            </a:pPr>
            <a:r>
              <a:rPr lang="en-US" altLang="en-US" sz="1900" smtClean="0"/>
              <a:t>There is a chemical inventory list and a carcinogen/mutagen/ teratogen/reproductive effects list. These lists are kept either within the NSH SDS online application or in a separate chemical inventory binder.</a:t>
            </a:r>
          </a:p>
          <a:p>
            <a:pPr lvl="1" eaLnBrk="1" hangingPunct="1">
              <a:lnSpc>
                <a:spcPct val="80000"/>
              </a:lnSpc>
            </a:pPr>
            <a:r>
              <a:rPr lang="en-US" altLang="en-US" sz="1900" smtClean="0"/>
              <a:t>SDS are available 24 hours a day, 7 days a week by calling MSDSonline. Staff may also call 888-362-7416 for emergency contact or routine questions.</a:t>
            </a:r>
          </a:p>
          <a:p>
            <a:pPr lvl="1" eaLnBrk="1" hangingPunct="1">
              <a:lnSpc>
                <a:spcPct val="80000"/>
              </a:lnSpc>
            </a:pPr>
            <a:r>
              <a:rPr lang="en-US" altLang="en-US" sz="1900" smtClean="0"/>
              <a:t>Also available on the NSA Intranet under Information Resources /Safety Data Sheets.</a:t>
            </a:r>
          </a:p>
          <a:p>
            <a:pPr lvl="1" eaLnBrk="1" hangingPunct="1">
              <a:lnSpc>
                <a:spcPct val="80000"/>
              </a:lnSpc>
            </a:pPr>
            <a:r>
              <a:rPr lang="en-US" altLang="en-US" sz="1900" smtClean="0"/>
              <a:t>Annually all employees should document that they’ve been made aware of the list of chemicals w/in the Laboratory that are designated as having carcinogen/mutagen/teratogen/reproductive effects.</a:t>
            </a:r>
          </a:p>
        </p:txBody>
      </p:sp>
      <p:sp>
        <p:nvSpPr>
          <p:cNvPr id="2" name="Slide Number Placeholder 1"/>
          <p:cNvSpPr>
            <a:spLocks noGrp="1"/>
          </p:cNvSpPr>
          <p:nvPr>
            <p:ph type="sldNum" sz="quarter" idx="12"/>
          </p:nvPr>
        </p:nvSpPr>
        <p:spPr/>
        <p:txBody>
          <a:bodyPr/>
          <a:lstStyle/>
          <a:p>
            <a:pPr>
              <a:defRPr/>
            </a:pPr>
            <a:fld id="{3156992D-5F30-4C8B-AFCC-4549EDB61048}" type="slidenum">
              <a:rPr lang="en-US" smtClean="0"/>
              <a:pPr>
                <a:defRPr/>
              </a:pPr>
              <a:t>40</a:t>
            </a:fld>
            <a:endParaRPr lang="en-US"/>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defRPr/>
            </a:pPr>
            <a:r>
              <a:rPr lang="en-US" dirty="0" smtClean="0">
                <a:solidFill>
                  <a:srgbClr val="FFFF00"/>
                </a:solidFill>
              </a:rPr>
              <a:t>CHEMICAL LABELING-</a:t>
            </a:r>
            <a:br>
              <a:rPr lang="en-US" dirty="0" smtClean="0">
                <a:solidFill>
                  <a:srgbClr val="FFFF00"/>
                </a:solidFill>
              </a:rPr>
            </a:br>
            <a:r>
              <a:rPr lang="en-US" dirty="0" smtClean="0">
                <a:solidFill>
                  <a:srgbClr val="FFFF00"/>
                </a:solidFill>
              </a:rPr>
              <a:t>NFPA HAZARD CODES	</a:t>
            </a:r>
          </a:p>
        </p:txBody>
      </p:sp>
      <p:sp>
        <p:nvSpPr>
          <p:cNvPr id="38915" name="Rectangle 3"/>
          <p:cNvSpPr>
            <a:spLocks noGrp="1" noChangeArrowheads="1"/>
          </p:cNvSpPr>
          <p:nvPr>
            <p:ph type="body" idx="1"/>
          </p:nvPr>
        </p:nvSpPr>
        <p:spPr>
          <a:xfrm>
            <a:off x="762000" y="1600200"/>
            <a:ext cx="7772400" cy="4572000"/>
          </a:xfrm>
          <a:solidFill>
            <a:schemeClr val="bg1">
              <a:lumMod val="50000"/>
            </a:schemeClr>
          </a:solidFill>
        </p:spPr>
        <p:txBody>
          <a:bodyPr/>
          <a:lstStyle/>
          <a:p>
            <a:pPr eaLnBrk="1" hangingPunct="1">
              <a:lnSpc>
                <a:spcPct val="80000"/>
              </a:lnSpc>
              <a:defRPr/>
            </a:pPr>
            <a:r>
              <a:rPr lang="en-US" sz="2800" b="1" dirty="0" smtClean="0">
                <a:solidFill>
                  <a:srgbClr val="FF0000"/>
                </a:solidFill>
              </a:rPr>
              <a:t>RED warning refers to FLAMMABILITY</a:t>
            </a:r>
          </a:p>
          <a:p>
            <a:pPr eaLnBrk="1" hangingPunct="1">
              <a:lnSpc>
                <a:spcPct val="80000"/>
              </a:lnSpc>
              <a:defRPr/>
            </a:pPr>
            <a:r>
              <a:rPr lang="en-US" sz="2800" b="1" dirty="0" smtClean="0">
                <a:solidFill>
                  <a:srgbClr val="FFFF00"/>
                </a:solidFill>
              </a:rPr>
              <a:t>YELLOW warning refers to REACTIVITY / INSTABILITY of reagent/chemical</a:t>
            </a:r>
          </a:p>
          <a:p>
            <a:pPr eaLnBrk="1" hangingPunct="1">
              <a:lnSpc>
                <a:spcPct val="80000"/>
              </a:lnSpc>
              <a:defRPr/>
            </a:pPr>
            <a:r>
              <a:rPr lang="en-US" sz="2800" b="1" dirty="0" smtClean="0">
                <a:solidFill>
                  <a:schemeClr val="bg2">
                    <a:lumMod val="50000"/>
                  </a:schemeClr>
                </a:solidFill>
              </a:rPr>
              <a:t>BLUE warning refers to HEALTH risk associated w/ chemical</a:t>
            </a:r>
          </a:p>
          <a:p>
            <a:pPr eaLnBrk="1" hangingPunct="1">
              <a:lnSpc>
                <a:spcPct val="80000"/>
              </a:lnSpc>
              <a:defRPr/>
            </a:pPr>
            <a:r>
              <a:rPr lang="en-US" sz="2800" b="1" dirty="0" smtClean="0">
                <a:solidFill>
                  <a:schemeClr val="bg1"/>
                </a:solidFill>
              </a:rPr>
              <a:t>WHITE warning refers to SPECIAL WARNINGS and will be specified in white area of the label such as oxidizing, </a:t>
            </a:r>
            <a:r>
              <a:rPr lang="en-US" sz="2800" b="1" dirty="0" smtClean="0">
                <a:solidFill>
                  <a:srgbClr val="FFFFFF"/>
                </a:solidFill>
              </a:rPr>
              <a:t>radioactive, moisture/water hazard</a:t>
            </a:r>
          </a:p>
          <a:p>
            <a:pPr eaLnBrk="1" hangingPunct="1">
              <a:lnSpc>
                <a:spcPct val="80000"/>
              </a:lnSpc>
              <a:defRPr/>
            </a:pPr>
            <a:r>
              <a:rPr lang="en-US" sz="2800" b="1" dirty="0" smtClean="0">
                <a:solidFill>
                  <a:srgbClr val="000000"/>
                </a:solidFill>
              </a:rPr>
              <a:t>Red, Yellow and Blue warnings are rated from 0-4 with 0 being no risks to 4 being associated with high risk.</a:t>
            </a:r>
          </a:p>
        </p:txBody>
      </p:sp>
      <p:sp>
        <p:nvSpPr>
          <p:cNvPr id="2" name="Slide Number Placeholder 1"/>
          <p:cNvSpPr>
            <a:spLocks noGrp="1"/>
          </p:cNvSpPr>
          <p:nvPr>
            <p:ph type="sldNum" sz="quarter" idx="12"/>
          </p:nvPr>
        </p:nvSpPr>
        <p:spPr/>
        <p:txBody>
          <a:bodyPr/>
          <a:lstStyle/>
          <a:p>
            <a:pPr>
              <a:defRPr/>
            </a:pPr>
            <a:fld id="{3156992D-5F30-4C8B-AFCC-4549EDB61048}" type="slidenum">
              <a:rPr lang="en-US" smtClean="0"/>
              <a:pPr>
                <a:defRPr/>
              </a:pPr>
              <a:t>41</a:t>
            </a:fld>
            <a:endParaRPr lang="en-US"/>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5" descr="label_NFPA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28600"/>
            <a:ext cx="7620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3156992D-5F30-4C8B-AFCC-4549EDB61048}" type="slidenum">
              <a:rPr lang="en-US" smtClean="0"/>
              <a:pPr>
                <a:defRPr/>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400" b="1" dirty="0" smtClean="0"/>
              <a:t>Hazard Communication Standard Pictogram</a:t>
            </a:r>
            <a:br>
              <a:rPr lang="en-US" sz="2400" b="1" dirty="0" smtClean="0"/>
            </a:br>
            <a:r>
              <a:rPr lang="en-US" sz="2400" b="1" dirty="0" smtClean="0"/>
              <a:t>OSHA Requirements as of 6/1/2015</a:t>
            </a:r>
            <a:r>
              <a:rPr lang="en-US" sz="1100" dirty="0" smtClean="0"/>
              <a:t/>
            </a:r>
            <a:br>
              <a:rPr lang="en-US" sz="1100" dirty="0" smtClean="0"/>
            </a:br>
            <a:endParaRPr lang="en-US" sz="1100" dirty="0"/>
          </a:p>
        </p:txBody>
      </p:sp>
      <p:sp>
        <p:nvSpPr>
          <p:cNvPr id="40963" name="Content Placeholder 2"/>
          <p:cNvSpPr>
            <a:spLocks noGrp="1"/>
          </p:cNvSpPr>
          <p:nvPr>
            <p:ph idx="1"/>
          </p:nvPr>
        </p:nvSpPr>
        <p:spPr>
          <a:xfrm>
            <a:off x="457200" y="1219200"/>
            <a:ext cx="8229600" cy="4876800"/>
          </a:xfrm>
        </p:spPr>
        <p:txBody>
          <a:bodyPr/>
          <a:lstStyle/>
          <a:p>
            <a:pPr>
              <a:defRPr/>
            </a:pPr>
            <a:r>
              <a:rPr lang="en-US" sz="2000" dirty="0" smtClean="0"/>
              <a:t>Effective 6/1/2015 OSHA  required that the Hazard Communication Standard (HCS) use pictograms on labels to alert users of the chemical hazards associated with chemicals that they may be exposed to. Each pictogram consists of a symbol on a white background framed within a red border and represents a distinct hazard(s). The chemical hazard classification determines which pictogram(s) are used.</a:t>
            </a:r>
          </a:p>
          <a:p>
            <a:pPr>
              <a:defRPr/>
            </a:pPr>
            <a:r>
              <a:rPr lang="en-US" sz="2000" dirty="0" smtClean="0"/>
              <a:t>The next slide shows all of the Pictograms that are required as of 6/1/2015. Only the “Environment” pictogram is non-mandatory.</a:t>
            </a:r>
          </a:p>
          <a:p>
            <a:pPr>
              <a:defRPr/>
            </a:pPr>
            <a:r>
              <a:rPr lang="en-US" sz="2000" dirty="0" smtClean="0"/>
              <a:t>For more information contact OSHA at:</a:t>
            </a:r>
          </a:p>
          <a:p>
            <a:pPr lvl="1">
              <a:defRPr/>
            </a:pPr>
            <a:r>
              <a:rPr lang="en-US" sz="1600" dirty="0" smtClean="0">
                <a:solidFill>
                  <a:schemeClr val="bg2">
                    <a:lumMod val="50000"/>
                  </a:schemeClr>
                </a:solidFill>
              </a:rPr>
              <a:t> </a:t>
            </a:r>
            <a:r>
              <a:rPr lang="en-US" sz="1600" dirty="0" smtClean="0">
                <a:solidFill>
                  <a:schemeClr val="bg2">
                    <a:lumMod val="50000"/>
                  </a:schemeClr>
                </a:solidFill>
                <a:hlinkClick r:id="rId2"/>
              </a:rPr>
              <a:t>www.osha.gov</a:t>
            </a:r>
            <a:r>
              <a:rPr lang="en-US" sz="1600" dirty="0" smtClean="0">
                <a:solidFill>
                  <a:schemeClr val="bg2">
                    <a:lumMod val="50000"/>
                  </a:schemeClr>
                </a:solidFill>
              </a:rPr>
              <a:t> </a:t>
            </a:r>
            <a:r>
              <a:rPr lang="en-US" sz="1600" dirty="0" smtClean="0"/>
              <a:t>or </a:t>
            </a:r>
          </a:p>
          <a:p>
            <a:pPr lvl="1">
              <a:defRPr/>
            </a:pPr>
            <a:r>
              <a:rPr lang="en-US" sz="1600" dirty="0" smtClean="0"/>
              <a:t>Call 800-321-OSHA (6742)</a:t>
            </a:r>
          </a:p>
          <a:p>
            <a:pPr>
              <a:defRPr/>
            </a:pPr>
            <a:endParaRPr lang="en-US" sz="2000" dirty="0" smtClean="0"/>
          </a:p>
          <a:p>
            <a:pPr>
              <a:defRPr/>
            </a:pPr>
            <a:endParaRPr lang="en-US" sz="2000" dirty="0" smtClean="0"/>
          </a:p>
        </p:txBody>
      </p:sp>
      <p:sp>
        <p:nvSpPr>
          <p:cNvPr id="3" name="Slide Number Placeholder 2"/>
          <p:cNvSpPr>
            <a:spLocks noGrp="1"/>
          </p:cNvSpPr>
          <p:nvPr>
            <p:ph type="sldNum" sz="quarter" idx="12"/>
          </p:nvPr>
        </p:nvSpPr>
        <p:spPr/>
        <p:txBody>
          <a:bodyPr/>
          <a:lstStyle/>
          <a:p>
            <a:pPr>
              <a:defRPr/>
            </a:pPr>
            <a:fld id="{3156992D-5F30-4C8B-AFCC-4549EDB61048}" type="slidenum">
              <a:rPr lang="en-US" smtClean="0"/>
              <a:pPr>
                <a:defRPr/>
              </a:pPr>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l="-949" t="19624" r="949" b="16225"/>
          <a:stretch>
            <a:fillRect/>
          </a:stretch>
        </p:blipFill>
        <p:spPr>
          <a:xfrm>
            <a:off x="223838" y="185738"/>
            <a:ext cx="8534400" cy="6443662"/>
          </a:xfrm>
          <a:noFill/>
        </p:spPr>
      </p:pic>
      <p:sp>
        <p:nvSpPr>
          <p:cNvPr id="2" name="Slide Number Placeholder 1"/>
          <p:cNvSpPr>
            <a:spLocks noGrp="1"/>
          </p:cNvSpPr>
          <p:nvPr>
            <p:ph type="sldNum" sz="quarter" idx="12"/>
          </p:nvPr>
        </p:nvSpPr>
        <p:spPr/>
        <p:txBody>
          <a:bodyPr/>
          <a:lstStyle/>
          <a:p>
            <a:pPr>
              <a:defRPr/>
            </a:pPr>
            <a:fld id="{3156992D-5F30-4C8B-AFCC-4549EDB61048}" type="slidenum">
              <a:rPr lang="en-US" smtClean="0"/>
              <a:pPr>
                <a:defRPr/>
              </a:pPr>
              <a:t>44</a:t>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457200" y="228600"/>
            <a:ext cx="8229600" cy="1371600"/>
          </a:xfrm>
        </p:spPr>
        <p:txBody>
          <a:bodyPr/>
          <a:lstStyle/>
          <a:p>
            <a:pPr eaLnBrk="1" hangingPunct="1">
              <a:defRPr/>
            </a:pPr>
            <a:r>
              <a:rPr lang="en-US" sz="3600" dirty="0" smtClean="0"/>
              <a:t>Eye Wash/Safety Shower:</a:t>
            </a:r>
            <a:r>
              <a:rPr lang="en-US" sz="4000" dirty="0" smtClean="0"/>
              <a:t/>
            </a:r>
            <a:br>
              <a:rPr lang="en-US" sz="4000" dirty="0" smtClean="0"/>
            </a:br>
            <a:r>
              <a:rPr lang="en-US" sz="1800" dirty="0" smtClean="0">
                <a:effectLst/>
                <a:latin typeface="+mn-lt"/>
              </a:rPr>
              <a:t>In NHF Laboratory a safety shower and eyewash is located in the front of laboratory near the front door. Another safety eyewash is located in the rear of the lab between Histology and Chemistry.</a:t>
            </a:r>
          </a:p>
        </p:txBody>
      </p:sp>
      <p:graphicFrame>
        <p:nvGraphicFramePr>
          <p:cNvPr id="45059" name="Object 3"/>
          <p:cNvGraphicFramePr>
            <a:graphicFrameLocks noGrp="1" noChangeAspect="1"/>
          </p:cNvGraphicFramePr>
          <p:nvPr>
            <p:ph idx="1"/>
          </p:nvPr>
        </p:nvGraphicFramePr>
        <p:xfrm>
          <a:off x="5181600" y="1676400"/>
          <a:ext cx="3176588" cy="4495800"/>
        </p:xfrm>
        <a:graphic>
          <a:graphicData uri="http://schemas.openxmlformats.org/presentationml/2006/ole">
            <mc:AlternateContent xmlns:mc="http://schemas.openxmlformats.org/markup-compatibility/2006">
              <mc:Choice xmlns:v="urn:schemas-microsoft-com:vml" Requires="v">
                <p:oleObj spid="_x0000_s45071" name="Acrobat Document" r:id="rId3" imgW="5667146" imgH="8019898" progId="AcroExch.Document.DC">
                  <p:embed/>
                </p:oleObj>
              </mc:Choice>
              <mc:Fallback>
                <p:oleObj name="Acrobat Document" r:id="rId3" imgW="5667146" imgH="8019898" progId="AcroExch.Document.DC">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1676400"/>
                        <a:ext cx="3176588" cy="449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45060" name="Picture 4" descr="http://www.chinamedi.com/picture/85927612009112646.jpg"/>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457200" y="1600200"/>
            <a:ext cx="1198563"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5" descr="http://www.drillspot.com/pimages/394/39417_300.jpg"/>
          <p:cNvPicPr>
            <a:picLocks noChangeAspect="1" noChangeArrowheads="1"/>
          </p:cNvPicPr>
          <p:nvPr/>
        </p:nvPicPr>
        <p:blipFill>
          <a:blip r:embed="rId7" r:link="rId8">
            <a:extLst>
              <a:ext uri="{28A0092B-C50C-407E-A947-70E740481C1C}">
                <a14:useLocalDpi xmlns:a14="http://schemas.microsoft.com/office/drawing/2010/main" val="0"/>
              </a:ext>
            </a:extLst>
          </a:blip>
          <a:srcRect b="23334"/>
          <a:stretch>
            <a:fillRect/>
          </a:stretch>
        </p:blipFill>
        <p:spPr bwMode="auto">
          <a:xfrm>
            <a:off x="2057400" y="1600200"/>
            <a:ext cx="1828800" cy="140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Picture 6" descr="http://www.firstaidandsafetyonline.com/admin/uploads/s19-460.jpg"/>
          <p:cNvPicPr>
            <a:picLocks noChangeAspect="1" noChangeArrowheads="1"/>
          </p:cNvPicPr>
          <p:nvPr/>
        </p:nvPicPr>
        <p:blipFill>
          <a:blip r:embed="rId9" r:link="rId10">
            <a:extLst>
              <a:ext uri="{28A0092B-C50C-407E-A947-70E740481C1C}">
                <a14:useLocalDpi xmlns:a14="http://schemas.microsoft.com/office/drawing/2010/main" val="0"/>
              </a:ext>
            </a:extLst>
          </a:blip>
          <a:srcRect/>
          <a:stretch>
            <a:fillRect/>
          </a:stretch>
        </p:blipFill>
        <p:spPr bwMode="auto">
          <a:xfrm>
            <a:off x="2209800" y="3200400"/>
            <a:ext cx="14478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3" name="Picture 7" descr="http://img.alibaba.com/photo/104864440/Eye_wash_station.jpg"/>
          <p:cNvPicPr>
            <a:picLocks noChangeAspect="1" noChangeArrowheads="1"/>
          </p:cNvPicPr>
          <p:nvPr/>
        </p:nvPicPr>
        <p:blipFill>
          <a:blip r:embed="rId11" r:link="rId12" cstate="print">
            <a:extLst>
              <a:ext uri="{28A0092B-C50C-407E-A947-70E740481C1C}">
                <a14:useLocalDpi xmlns:a14="http://schemas.microsoft.com/office/drawing/2010/main" val="0"/>
              </a:ext>
            </a:extLst>
          </a:blip>
          <a:srcRect/>
          <a:stretch>
            <a:fillRect/>
          </a:stretch>
        </p:blipFill>
        <p:spPr bwMode="auto">
          <a:xfrm>
            <a:off x="1066800" y="4495800"/>
            <a:ext cx="2152650" cy="142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3156992D-5F30-4C8B-AFCC-4549EDB61048}" type="slidenum">
              <a:rPr lang="en-US" smtClean="0"/>
              <a:pPr>
                <a:defRPr/>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defRPr/>
            </a:pPr>
            <a:r>
              <a:rPr lang="en-US" b="1" smtClean="0">
                <a:solidFill>
                  <a:srgbClr val="FF6600"/>
                </a:solidFill>
              </a:rPr>
              <a:t>SPILL</a:t>
            </a:r>
            <a:r>
              <a:rPr lang="en-US" smtClean="0">
                <a:solidFill>
                  <a:srgbClr val="FF6600"/>
                </a:solidFill>
              </a:rPr>
              <a:t> </a:t>
            </a:r>
            <a:r>
              <a:rPr lang="en-US" b="1" smtClean="0">
                <a:solidFill>
                  <a:srgbClr val="FF6600"/>
                </a:solidFill>
              </a:rPr>
              <a:t>RESPONSE</a:t>
            </a:r>
            <a:endParaRPr lang="en-US" smtClean="0"/>
          </a:p>
        </p:txBody>
      </p:sp>
      <p:sp>
        <p:nvSpPr>
          <p:cNvPr id="46083" name="Rectangle 4"/>
          <p:cNvSpPr>
            <a:spLocks noGrp="1" noChangeArrowheads="1"/>
          </p:cNvSpPr>
          <p:nvPr>
            <p:ph type="body" idx="1"/>
          </p:nvPr>
        </p:nvSpPr>
        <p:spPr>
          <a:xfrm>
            <a:off x="152400" y="1219200"/>
            <a:ext cx="8686800" cy="5410200"/>
          </a:xfrm>
        </p:spPr>
        <p:txBody>
          <a:bodyPr/>
          <a:lstStyle/>
          <a:p>
            <a:pPr eaLnBrk="1" hangingPunct="1">
              <a:lnSpc>
                <a:spcPct val="90000"/>
              </a:lnSpc>
            </a:pPr>
            <a:r>
              <a:rPr lang="en-US" altLang="en-US" sz="2800" smtClean="0"/>
              <a:t>There are two major types of spills that are found in hospitals:</a:t>
            </a:r>
          </a:p>
          <a:p>
            <a:pPr lvl="1" eaLnBrk="1" hangingPunct="1">
              <a:lnSpc>
                <a:spcPct val="90000"/>
              </a:lnSpc>
            </a:pPr>
            <a:r>
              <a:rPr lang="en-US" altLang="en-US" sz="2000" b="1" u="sng" smtClean="0">
                <a:solidFill>
                  <a:srgbClr val="FFFF00"/>
                </a:solidFill>
              </a:rPr>
              <a:t>Chemical</a:t>
            </a:r>
            <a:r>
              <a:rPr lang="en-US" altLang="en-US" sz="2000" smtClean="0"/>
              <a:t>: Determine if chemical spill is acid, caustic, flammable, formaldehyde (formalin) or mercury and use appropriate spill kit</a:t>
            </a:r>
          </a:p>
          <a:p>
            <a:pPr lvl="1" eaLnBrk="1" hangingPunct="1">
              <a:lnSpc>
                <a:spcPct val="90000"/>
              </a:lnSpc>
            </a:pPr>
            <a:r>
              <a:rPr lang="en-US" altLang="en-US" sz="2000" b="1" u="sng" smtClean="0">
                <a:solidFill>
                  <a:srgbClr val="FF0000"/>
                </a:solidFill>
              </a:rPr>
              <a:t>Biological</a:t>
            </a:r>
            <a:r>
              <a:rPr lang="en-US" altLang="en-US" sz="2000" smtClean="0"/>
              <a:t>:  If the spill is blood, urine or other body fluid it may cleaned up w/ diluted bleach or if large use “Universal Absorbent” (kitty litter) to dam up the spill and call Environmental Services</a:t>
            </a:r>
          </a:p>
          <a:p>
            <a:pPr lvl="1" eaLnBrk="1" hangingPunct="1">
              <a:lnSpc>
                <a:spcPct val="90000"/>
              </a:lnSpc>
            </a:pPr>
            <a:r>
              <a:rPr lang="en-US" altLang="en-US" sz="2000" b="1" u="sng" smtClean="0">
                <a:solidFill>
                  <a:srgbClr val="00CC00"/>
                </a:solidFill>
              </a:rPr>
              <a:t>Northside Hospital-Forsyth Spill Responsibilities</a:t>
            </a:r>
            <a:r>
              <a:rPr lang="en-US" altLang="en-US" sz="2000" smtClean="0"/>
              <a:t>:</a:t>
            </a:r>
          </a:p>
          <a:p>
            <a:pPr lvl="2" eaLnBrk="1" hangingPunct="1">
              <a:lnSpc>
                <a:spcPct val="90000"/>
              </a:lnSpc>
            </a:pPr>
            <a:r>
              <a:rPr lang="en-US" altLang="en-US" sz="1800" b="1" smtClean="0"/>
              <a:t>Formalin Spills: All Formalin spills are the responsibility of Laboratory staff</a:t>
            </a:r>
          </a:p>
          <a:p>
            <a:pPr lvl="2" eaLnBrk="1" hangingPunct="1">
              <a:lnSpc>
                <a:spcPct val="90000"/>
              </a:lnSpc>
            </a:pPr>
            <a:r>
              <a:rPr lang="en-US" altLang="en-US" sz="1800" b="1" smtClean="0"/>
              <a:t>Biological Spills: Are the responsibility of the department they occur in</a:t>
            </a:r>
          </a:p>
          <a:p>
            <a:pPr lvl="2" eaLnBrk="1" hangingPunct="1">
              <a:lnSpc>
                <a:spcPct val="90000"/>
              </a:lnSpc>
            </a:pPr>
            <a:r>
              <a:rPr lang="en-US" altLang="en-US" sz="1800" b="1" smtClean="0"/>
              <a:t>Chemo Spills: Are the responsibility of Pharmacy</a:t>
            </a:r>
          </a:p>
          <a:p>
            <a:pPr lvl="2" eaLnBrk="1" hangingPunct="1">
              <a:lnSpc>
                <a:spcPct val="90000"/>
              </a:lnSpc>
            </a:pPr>
            <a:r>
              <a:rPr lang="en-US" altLang="en-US" sz="1800" b="1" smtClean="0"/>
              <a:t>Radioactive Spills: Are the responsibility of Radiology</a:t>
            </a:r>
          </a:p>
          <a:p>
            <a:pPr lvl="2" eaLnBrk="1" hangingPunct="1">
              <a:lnSpc>
                <a:spcPct val="90000"/>
              </a:lnSpc>
            </a:pPr>
            <a:r>
              <a:rPr lang="en-US" altLang="en-US" sz="1800" b="1" smtClean="0"/>
              <a:t>Gas Issues: Responsibility of Engineering &amp; Respiratory Therapy</a:t>
            </a:r>
          </a:p>
          <a:p>
            <a:pPr lvl="1" eaLnBrk="1" hangingPunct="1">
              <a:lnSpc>
                <a:spcPct val="90000"/>
              </a:lnSpc>
            </a:pPr>
            <a:endParaRPr lang="en-US" altLang="en-US" sz="2400" b="1" smtClean="0"/>
          </a:p>
        </p:txBody>
      </p:sp>
      <p:sp>
        <p:nvSpPr>
          <p:cNvPr id="2" name="Slide Number Placeholder 1"/>
          <p:cNvSpPr>
            <a:spLocks noGrp="1"/>
          </p:cNvSpPr>
          <p:nvPr>
            <p:ph type="sldNum" sz="quarter" idx="12"/>
          </p:nvPr>
        </p:nvSpPr>
        <p:spPr/>
        <p:txBody>
          <a:bodyPr/>
          <a:lstStyle/>
          <a:p>
            <a:pPr>
              <a:defRPr/>
            </a:pPr>
            <a:fld id="{3156992D-5F30-4C8B-AFCC-4549EDB61048}" type="slidenum">
              <a:rPr lang="en-US" smtClean="0"/>
              <a:pPr>
                <a:defRPr/>
              </a:pPr>
              <a:t>46</a:t>
            </a:fld>
            <a:endParaRPr lang="en-US"/>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228600"/>
            <a:ext cx="8229600" cy="838200"/>
          </a:xfrm>
        </p:spPr>
        <p:txBody>
          <a:bodyPr/>
          <a:lstStyle/>
          <a:p>
            <a:pPr eaLnBrk="1" hangingPunct="1">
              <a:defRPr/>
            </a:pPr>
            <a:r>
              <a:rPr lang="en-US" smtClean="0">
                <a:solidFill>
                  <a:srgbClr val="FFFF00"/>
                </a:solidFill>
              </a:rPr>
              <a:t>Additional Chemical Issues</a:t>
            </a:r>
            <a:endParaRPr lang="en-US" smtClean="0"/>
          </a:p>
        </p:txBody>
      </p:sp>
      <p:sp>
        <p:nvSpPr>
          <p:cNvPr id="47107" name="Rectangle 3"/>
          <p:cNvSpPr>
            <a:spLocks noGrp="1" noChangeArrowheads="1"/>
          </p:cNvSpPr>
          <p:nvPr>
            <p:ph type="body" idx="1"/>
          </p:nvPr>
        </p:nvSpPr>
        <p:spPr>
          <a:xfrm>
            <a:off x="304800" y="1295400"/>
            <a:ext cx="8534400" cy="5257800"/>
          </a:xfrm>
        </p:spPr>
        <p:txBody>
          <a:bodyPr/>
          <a:lstStyle/>
          <a:p>
            <a:pPr eaLnBrk="1" hangingPunct="1">
              <a:lnSpc>
                <a:spcPct val="80000"/>
              </a:lnSpc>
            </a:pPr>
            <a:r>
              <a:rPr lang="en-US" altLang="en-US" sz="2400" smtClean="0"/>
              <a:t>There are very few bases in the Lab but if present, they are stored separately in the corrosives cabinet.</a:t>
            </a:r>
          </a:p>
          <a:p>
            <a:pPr eaLnBrk="1" hangingPunct="1">
              <a:lnSpc>
                <a:spcPct val="80000"/>
              </a:lnSpc>
            </a:pPr>
            <a:r>
              <a:rPr lang="en-US" altLang="en-US" sz="2400" smtClean="0"/>
              <a:t>Oxidizers, if present, must also be stored away from other chemicals.</a:t>
            </a:r>
          </a:p>
          <a:p>
            <a:pPr eaLnBrk="1" hangingPunct="1">
              <a:lnSpc>
                <a:spcPct val="80000"/>
              </a:lnSpc>
            </a:pPr>
            <a:r>
              <a:rPr lang="en-US" altLang="en-US" sz="2400" smtClean="0"/>
              <a:t>In the Histology Lab at NSH, formalin is neutralized prior to being discarded.</a:t>
            </a:r>
          </a:p>
          <a:p>
            <a:pPr eaLnBrk="1" hangingPunct="1">
              <a:lnSpc>
                <a:spcPct val="80000"/>
              </a:lnSpc>
            </a:pPr>
            <a:r>
              <a:rPr lang="en-US" altLang="en-US" sz="2400" smtClean="0"/>
              <a:t>Formalin and Xylene exposure are monitored on Histology/Cytology staff by use of “Exposure Tags”</a:t>
            </a:r>
          </a:p>
          <a:p>
            <a:pPr eaLnBrk="1" hangingPunct="1">
              <a:lnSpc>
                <a:spcPct val="80000"/>
              </a:lnSpc>
            </a:pPr>
            <a:r>
              <a:rPr lang="en-US" altLang="en-US" sz="2400" smtClean="0"/>
              <a:t>Formalin Spill kits are stored in those areas where formalin is used such as Histology area, Histology Storage area and Histology waste solution room on the loading dock. NOTE: 10% formalin will not solidify when using “kitty litter” on it due to the H20 content. </a:t>
            </a:r>
          </a:p>
          <a:p>
            <a:pPr eaLnBrk="1" hangingPunct="1">
              <a:lnSpc>
                <a:spcPct val="80000"/>
              </a:lnSpc>
            </a:pPr>
            <a:r>
              <a:rPr lang="en-US" altLang="en-US" sz="2400" smtClean="0"/>
              <a:t>Staff working with Pathology specimens are required to complete annual formaldehyde exposure questionnaire &amp; safety training.</a:t>
            </a:r>
          </a:p>
        </p:txBody>
      </p:sp>
      <p:sp>
        <p:nvSpPr>
          <p:cNvPr id="2" name="Slide Number Placeholder 1"/>
          <p:cNvSpPr>
            <a:spLocks noGrp="1"/>
          </p:cNvSpPr>
          <p:nvPr>
            <p:ph type="sldNum" sz="quarter" idx="12"/>
          </p:nvPr>
        </p:nvSpPr>
        <p:spPr/>
        <p:txBody>
          <a:bodyPr/>
          <a:lstStyle/>
          <a:p>
            <a:pPr>
              <a:defRPr/>
            </a:pPr>
            <a:fld id="{3156992D-5F30-4C8B-AFCC-4549EDB61048}" type="slidenum">
              <a:rPr lang="en-US" smtClean="0"/>
              <a:pPr>
                <a:defRPr/>
              </a:pPr>
              <a:t>47</a:t>
            </a:fld>
            <a:endParaRPr lang="en-US"/>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457200" y="228600"/>
            <a:ext cx="8229600" cy="838200"/>
          </a:xfrm>
        </p:spPr>
        <p:txBody>
          <a:bodyPr/>
          <a:lstStyle/>
          <a:p>
            <a:pPr eaLnBrk="1" hangingPunct="1">
              <a:defRPr/>
            </a:pPr>
            <a:r>
              <a:rPr lang="en-US" sz="4000" smtClean="0">
                <a:solidFill>
                  <a:srgbClr val="FFFF00"/>
                </a:solidFill>
              </a:rPr>
              <a:t>Additional Chemical/Safety Issues</a:t>
            </a:r>
            <a:endParaRPr lang="en-US" sz="4000" smtClean="0"/>
          </a:p>
        </p:txBody>
      </p:sp>
      <p:sp>
        <p:nvSpPr>
          <p:cNvPr id="48131" name="Rectangle 3"/>
          <p:cNvSpPr>
            <a:spLocks noGrp="1" noChangeArrowheads="1"/>
          </p:cNvSpPr>
          <p:nvPr>
            <p:ph type="body" idx="1"/>
          </p:nvPr>
        </p:nvSpPr>
        <p:spPr>
          <a:xfrm>
            <a:off x="304800" y="1295400"/>
            <a:ext cx="8534400" cy="4648200"/>
          </a:xfrm>
        </p:spPr>
        <p:txBody>
          <a:bodyPr/>
          <a:lstStyle/>
          <a:p>
            <a:pPr eaLnBrk="1" hangingPunct="1">
              <a:lnSpc>
                <a:spcPct val="80000"/>
              </a:lnSpc>
            </a:pPr>
            <a:r>
              <a:rPr lang="en-US" altLang="en-US" sz="2400" smtClean="0"/>
              <a:t>In NHF Laboratory the Biological Safety Cabinet/Hood is located in Microbiology section of the Laboratory.</a:t>
            </a:r>
          </a:p>
          <a:p>
            <a:pPr eaLnBrk="1" hangingPunct="1">
              <a:lnSpc>
                <a:spcPct val="80000"/>
              </a:lnSpc>
            </a:pPr>
            <a:r>
              <a:rPr lang="en-US" altLang="en-US" sz="2400" smtClean="0"/>
              <a:t>Flammable Storage Cabinets are located in the Histology and the Hematology departments.</a:t>
            </a:r>
          </a:p>
          <a:p>
            <a:pPr eaLnBrk="1" hangingPunct="1">
              <a:lnSpc>
                <a:spcPct val="80000"/>
              </a:lnSpc>
            </a:pPr>
            <a:r>
              <a:rPr lang="en-US" altLang="en-US" sz="2400" smtClean="0"/>
              <a:t>Safety Bulbs for pipetting are available in technical areas.</a:t>
            </a:r>
          </a:p>
          <a:p>
            <a:pPr eaLnBrk="1" hangingPunct="1">
              <a:lnSpc>
                <a:spcPct val="80000"/>
              </a:lnSpc>
            </a:pPr>
            <a:r>
              <a:rPr lang="en-US" altLang="en-US" sz="2400" smtClean="0"/>
              <a:t>Acid Cabinet is located in the cabinet under the front drop off counter.</a:t>
            </a:r>
          </a:p>
          <a:p>
            <a:pPr eaLnBrk="1" hangingPunct="1">
              <a:lnSpc>
                <a:spcPct val="80000"/>
              </a:lnSpc>
            </a:pPr>
            <a:r>
              <a:rPr lang="en-US" altLang="en-US" sz="2400" smtClean="0"/>
              <a:t>Safety Step Stool is available in the Laboratory &amp; should be used when access to upper cabinets, etc. is needed.</a:t>
            </a:r>
          </a:p>
          <a:p>
            <a:pPr eaLnBrk="1" hangingPunct="1">
              <a:lnSpc>
                <a:spcPct val="80000"/>
              </a:lnSpc>
            </a:pPr>
            <a:r>
              <a:rPr lang="en-US" altLang="en-US" sz="2400" smtClean="0"/>
              <a:t>If an employee has a chemical exposure, they should seek treatment if indicated and complete and incident report.</a:t>
            </a:r>
          </a:p>
          <a:p>
            <a:pPr eaLnBrk="1" hangingPunct="1">
              <a:lnSpc>
                <a:spcPct val="80000"/>
              </a:lnSpc>
            </a:pPr>
            <a:r>
              <a:rPr lang="en-US" altLang="en-US" sz="2400" smtClean="0"/>
              <a:t>Employees should be familiar with approved disinfectants &amp; how to properly use them to decontaminate work areas or equipment as well as how to prepare them if applicable.</a:t>
            </a:r>
          </a:p>
        </p:txBody>
      </p:sp>
      <p:sp>
        <p:nvSpPr>
          <p:cNvPr id="2" name="Slide Number Placeholder 1"/>
          <p:cNvSpPr>
            <a:spLocks noGrp="1"/>
          </p:cNvSpPr>
          <p:nvPr>
            <p:ph type="sldNum" sz="quarter" idx="12"/>
          </p:nvPr>
        </p:nvSpPr>
        <p:spPr/>
        <p:txBody>
          <a:bodyPr/>
          <a:lstStyle/>
          <a:p>
            <a:pPr>
              <a:defRPr/>
            </a:pPr>
            <a:fld id="{3156992D-5F30-4C8B-AFCC-4549EDB61048}" type="slidenum">
              <a:rPr lang="en-US" smtClean="0"/>
              <a:pPr>
                <a:defRPr/>
              </a:pPr>
              <a:t>48</a:t>
            </a:fld>
            <a:endParaRPr lang="en-US"/>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defRPr/>
            </a:pPr>
            <a:r>
              <a:rPr lang="en-US" smtClean="0">
                <a:solidFill>
                  <a:srgbClr val="FFFF00"/>
                </a:solidFill>
              </a:rPr>
              <a:t>SPILL KITS &amp; CLEAN-UP</a:t>
            </a:r>
          </a:p>
        </p:txBody>
      </p:sp>
      <p:graphicFrame>
        <p:nvGraphicFramePr>
          <p:cNvPr id="49155" name="Object 3"/>
          <p:cNvGraphicFramePr>
            <a:graphicFrameLocks noGrp="1" noChangeAspect="1"/>
          </p:cNvGraphicFramePr>
          <p:nvPr>
            <p:ph type="clipArt" sz="half" idx="1"/>
          </p:nvPr>
        </p:nvGraphicFramePr>
        <p:xfrm>
          <a:off x="228600" y="1524000"/>
          <a:ext cx="4448175" cy="3786188"/>
        </p:xfrm>
        <a:graphic>
          <a:graphicData uri="http://schemas.openxmlformats.org/presentationml/2006/ole">
            <mc:AlternateContent xmlns:mc="http://schemas.openxmlformats.org/markup-compatibility/2006">
              <mc:Choice xmlns:v="urn:schemas-microsoft-com:vml" Requires="v">
                <p:oleObj spid="_x0000_s49164" name="Clip" r:id="rId3" imgW="6095238" imgH="4571429" progId="MS_ClipArt_Gallery.2">
                  <p:embed/>
                </p:oleObj>
              </mc:Choice>
              <mc:Fallback>
                <p:oleObj name="Clip" r:id="rId3" imgW="6095238" imgH="4571429" progId="MS_ClipArt_Gallery.2">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524000"/>
                        <a:ext cx="4448175" cy="3786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49156" name="Rectangle 4"/>
          <p:cNvSpPr>
            <a:spLocks noGrp="1" noChangeArrowheads="1"/>
          </p:cNvSpPr>
          <p:nvPr>
            <p:ph type="body" sz="half" idx="2"/>
          </p:nvPr>
        </p:nvSpPr>
        <p:spPr>
          <a:xfrm>
            <a:off x="4648200" y="1219200"/>
            <a:ext cx="4495800" cy="5486400"/>
          </a:xfrm>
        </p:spPr>
        <p:txBody>
          <a:bodyPr/>
          <a:lstStyle/>
          <a:p>
            <a:pPr eaLnBrk="1" hangingPunct="1">
              <a:lnSpc>
                <a:spcPct val="80000"/>
              </a:lnSpc>
            </a:pPr>
            <a:r>
              <a:rPr lang="en-US" altLang="en-US" sz="2000" b="1" smtClean="0"/>
              <a:t>Spill kits are located near the back emergency exit behind the Chemistry section.  Formalin kits are located in histology &amp; in the areas where formalin is used.</a:t>
            </a:r>
          </a:p>
          <a:p>
            <a:pPr eaLnBrk="1" hangingPunct="1">
              <a:lnSpc>
                <a:spcPct val="80000"/>
              </a:lnSpc>
            </a:pPr>
            <a:r>
              <a:rPr lang="en-US" altLang="en-US" sz="2000" b="1" smtClean="0"/>
              <a:t>Sections may have their own “Spill Kit” so that kit is located at point of use</a:t>
            </a:r>
          </a:p>
          <a:p>
            <a:pPr eaLnBrk="1" hangingPunct="1">
              <a:lnSpc>
                <a:spcPct val="80000"/>
              </a:lnSpc>
            </a:pPr>
            <a:r>
              <a:rPr lang="en-US" altLang="en-US" sz="2000" b="1" smtClean="0"/>
              <a:t>Determine if spill is CHEMICAL or BIOLOGICAL</a:t>
            </a:r>
          </a:p>
          <a:p>
            <a:pPr eaLnBrk="1" hangingPunct="1">
              <a:lnSpc>
                <a:spcPct val="80000"/>
              </a:lnSpc>
            </a:pPr>
            <a:r>
              <a:rPr lang="en-US" altLang="en-US" sz="2000" b="1" smtClean="0"/>
              <a:t>If chemical, determine correct SPILL KIT to use and if spill is too large, call </a:t>
            </a:r>
            <a:r>
              <a:rPr lang="en-US" altLang="en-US" sz="2000" b="1" u="sng" smtClean="0"/>
              <a:t>54321</a:t>
            </a:r>
            <a:r>
              <a:rPr lang="en-US" altLang="en-US" sz="2000" b="1" smtClean="0"/>
              <a:t> for emergency response.</a:t>
            </a:r>
          </a:p>
          <a:p>
            <a:pPr eaLnBrk="1" hangingPunct="1">
              <a:lnSpc>
                <a:spcPct val="80000"/>
              </a:lnSpc>
            </a:pPr>
            <a:r>
              <a:rPr lang="en-US" altLang="en-US" sz="2000" b="1" smtClean="0"/>
              <a:t>If biological, determine if spill is small, large and/or requires Environmental Services to respond or if  “kitty litter” needs to be used.</a:t>
            </a:r>
          </a:p>
          <a:p>
            <a:pPr eaLnBrk="1" hangingPunct="1">
              <a:lnSpc>
                <a:spcPct val="80000"/>
              </a:lnSpc>
            </a:pPr>
            <a:endParaRPr lang="en-US" altLang="en-US" sz="2000" b="1" smtClean="0"/>
          </a:p>
        </p:txBody>
      </p:sp>
      <p:sp>
        <p:nvSpPr>
          <p:cNvPr id="2" name="Slide Number Placeholder 1"/>
          <p:cNvSpPr>
            <a:spLocks noGrp="1"/>
          </p:cNvSpPr>
          <p:nvPr>
            <p:ph type="sldNum" sz="quarter" idx="12"/>
          </p:nvPr>
        </p:nvSpPr>
        <p:spPr/>
        <p:txBody>
          <a:bodyPr/>
          <a:lstStyle/>
          <a:p>
            <a:pPr>
              <a:defRPr/>
            </a:pPr>
            <a:fld id="{2DA166D9-3E53-4E32-A832-6016E8D54965}" type="slidenum">
              <a:rPr lang="en-US" smtClean="0"/>
              <a:pPr>
                <a:defRPr/>
              </a:pPr>
              <a:t>49</a:t>
            </a:fld>
            <a:endParaRPr lang="en-US"/>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228600"/>
            <a:ext cx="8229600" cy="611188"/>
          </a:xfrm>
        </p:spPr>
        <p:txBody>
          <a:bodyPr/>
          <a:lstStyle/>
          <a:p>
            <a:pPr eaLnBrk="1" hangingPunct="1">
              <a:defRPr/>
            </a:pPr>
            <a:r>
              <a:rPr lang="en-US" sz="4000" smtClean="0"/>
              <a:t>Emergency Conditions &amp; Codes</a:t>
            </a:r>
            <a:endParaRPr lang="en-US" smtClean="0"/>
          </a:p>
        </p:txBody>
      </p:sp>
      <p:sp>
        <p:nvSpPr>
          <p:cNvPr id="7171" name="Rectangle 3"/>
          <p:cNvSpPr>
            <a:spLocks noGrp="1" noChangeArrowheads="1"/>
          </p:cNvSpPr>
          <p:nvPr>
            <p:ph type="body" sz="half" idx="1"/>
          </p:nvPr>
        </p:nvSpPr>
        <p:spPr>
          <a:xfrm>
            <a:off x="762000" y="1219200"/>
            <a:ext cx="7467600" cy="5257800"/>
          </a:xfrm>
        </p:spPr>
        <p:txBody>
          <a:bodyPr/>
          <a:lstStyle/>
          <a:p>
            <a:pPr eaLnBrk="1" hangingPunct="1">
              <a:lnSpc>
                <a:spcPct val="80000"/>
              </a:lnSpc>
              <a:defRPr/>
            </a:pPr>
            <a:r>
              <a:rPr lang="en-US" sz="2400" b="1" dirty="0" smtClean="0">
                <a:solidFill>
                  <a:srgbClr val="FF6600"/>
                </a:solidFill>
              </a:rPr>
              <a:t>Code Orange:</a:t>
            </a:r>
            <a:r>
              <a:rPr lang="en-US" sz="2400" b="1" dirty="0" smtClean="0"/>
              <a:t> Bomb Threat</a:t>
            </a:r>
          </a:p>
          <a:p>
            <a:pPr eaLnBrk="1" hangingPunct="1">
              <a:lnSpc>
                <a:spcPct val="80000"/>
              </a:lnSpc>
              <a:defRPr/>
            </a:pPr>
            <a:r>
              <a:rPr lang="en-US" sz="2400" b="1" dirty="0" smtClean="0">
                <a:solidFill>
                  <a:srgbClr val="996633"/>
                </a:solidFill>
              </a:rPr>
              <a:t>Code Brown:</a:t>
            </a:r>
            <a:r>
              <a:rPr lang="en-US" sz="2400" b="1" dirty="0" smtClean="0"/>
              <a:t> Evacuation / Relocation</a:t>
            </a:r>
          </a:p>
          <a:p>
            <a:pPr eaLnBrk="1" hangingPunct="1">
              <a:lnSpc>
                <a:spcPct val="80000"/>
              </a:lnSpc>
              <a:defRPr/>
            </a:pPr>
            <a:r>
              <a:rPr lang="en-US" sz="2400" b="1" dirty="0" smtClean="0">
                <a:solidFill>
                  <a:srgbClr val="00CC00"/>
                </a:solidFill>
              </a:rPr>
              <a:t>Code Green:</a:t>
            </a:r>
            <a:r>
              <a:rPr lang="en-US" sz="2400" b="1" dirty="0" smtClean="0"/>
              <a:t> Mass Casualty Event</a:t>
            </a:r>
          </a:p>
          <a:p>
            <a:pPr eaLnBrk="1" hangingPunct="1">
              <a:lnSpc>
                <a:spcPct val="80000"/>
              </a:lnSpc>
              <a:defRPr/>
            </a:pPr>
            <a:r>
              <a:rPr lang="en-US" sz="2400" b="1" dirty="0" smtClean="0">
                <a:solidFill>
                  <a:srgbClr val="FF3300"/>
                </a:solidFill>
              </a:rPr>
              <a:t>Code Red:</a:t>
            </a:r>
            <a:r>
              <a:rPr lang="en-US" sz="2400" b="1" dirty="0" smtClean="0"/>
              <a:t> Fire, smoke, burning smell</a:t>
            </a:r>
          </a:p>
          <a:p>
            <a:pPr eaLnBrk="1" hangingPunct="1">
              <a:lnSpc>
                <a:spcPct val="80000"/>
              </a:lnSpc>
              <a:defRPr/>
            </a:pPr>
            <a:r>
              <a:rPr lang="en-US" sz="2400" b="1" dirty="0" smtClean="0">
                <a:solidFill>
                  <a:srgbClr val="FF66FF"/>
                </a:solidFill>
              </a:rPr>
              <a:t>Code Pink/</a:t>
            </a:r>
            <a:r>
              <a:rPr lang="en-US" sz="2400" b="1" dirty="0" smtClean="0">
                <a:solidFill>
                  <a:srgbClr val="CC9900"/>
                </a:solidFill>
              </a:rPr>
              <a:t>Amber:</a:t>
            </a:r>
            <a:r>
              <a:rPr lang="en-US" sz="2400" b="1" dirty="0" smtClean="0"/>
              <a:t> Missing Infant / Child</a:t>
            </a:r>
          </a:p>
          <a:p>
            <a:pPr eaLnBrk="1" hangingPunct="1">
              <a:lnSpc>
                <a:spcPct val="80000"/>
              </a:lnSpc>
              <a:defRPr/>
            </a:pPr>
            <a:r>
              <a:rPr lang="en-US" sz="2400" b="1" dirty="0" smtClean="0">
                <a:solidFill>
                  <a:srgbClr val="6600CC"/>
                </a:solidFill>
              </a:rPr>
              <a:t>Code Purple:</a:t>
            </a:r>
            <a:r>
              <a:rPr lang="en-US" sz="2400" b="1" dirty="0" smtClean="0"/>
              <a:t> Missing/Wandering Patient</a:t>
            </a:r>
          </a:p>
          <a:p>
            <a:pPr eaLnBrk="1" hangingPunct="1">
              <a:lnSpc>
                <a:spcPct val="80000"/>
              </a:lnSpc>
              <a:defRPr/>
            </a:pPr>
            <a:r>
              <a:rPr lang="en-US" sz="2400" b="1" dirty="0" smtClean="0">
                <a:solidFill>
                  <a:srgbClr val="FFFF00"/>
                </a:solidFill>
              </a:rPr>
              <a:t>Code Yellow:</a:t>
            </a:r>
            <a:r>
              <a:rPr lang="en-US" sz="2400" b="1" dirty="0" smtClean="0"/>
              <a:t> HazMat Decontamination</a:t>
            </a:r>
          </a:p>
          <a:p>
            <a:pPr eaLnBrk="1" hangingPunct="1">
              <a:lnSpc>
                <a:spcPct val="80000"/>
              </a:lnSpc>
              <a:defRPr/>
            </a:pPr>
            <a:r>
              <a:rPr lang="en-US" sz="2400" b="1" dirty="0" smtClean="0">
                <a:solidFill>
                  <a:srgbClr val="777777"/>
                </a:solidFill>
              </a:rPr>
              <a:t>Code Grey:</a:t>
            </a:r>
            <a:r>
              <a:rPr lang="en-US" sz="2400" b="1" dirty="0" smtClean="0"/>
              <a:t> Tornado</a:t>
            </a:r>
          </a:p>
          <a:p>
            <a:pPr eaLnBrk="1" hangingPunct="1">
              <a:lnSpc>
                <a:spcPct val="80000"/>
              </a:lnSpc>
              <a:defRPr/>
            </a:pPr>
            <a:r>
              <a:rPr lang="en-US" sz="2400" b="1" dirty="0" smtClean="0">
                <a:solidFill>
                  <a:srgbClr val="00FFFF"/>
                </a:solidFill>
              </a:rPr>
              <a:t>Code Dry</a:t>
            </a:r>
            <a:r>
              <a:rPr lang="en-US" sz="2400" b="1" dirty="0" smtClean="0">
                <a:solidFill>
                  <a:srgbClr val="CCCCFF"/>
                </a:solidFill>
              </a:rPr>
              <a:t>: </a:t>
            </a:r>
            <a:r>
              <a:rPr lang="en-US" sz="2400" b="1" dirty="0" smtClean="0"/>
              <a:t>Water System Failure</a:t>
            </a:r>
          </a:p>
          <a:p>
            <a:pPr eaLnBrk="1" hangingPunct="1">
              <a:lnSpc>
                <a:spcPct val="80000"/>
              </a:lnSpc>
              <a:defRPr/>
            </a:pPr>
            <a:r>
              <a:rPr lang="en-US" sz="2400" b="1" dirty="0" smtClean="0">
                <a:solidFill>
                  <a:srgbClr val="CCCCFF"/>
                </a:solidFill>
              </a:rPr>
              <a:t>Code White:</a:t>
            </a:r>
            <a:r>
              <a:rPr lang="en-US" sz="2400" b="1" dirty="0" smtClean="0"/>
              <a:t> Snow/Ice</a:t>
            </a:r>
          </a:p>
          <a:p>
            <a:pPr eaLnBrk="1" hangingPunct="1">
              <a:lnSpc>
                <a:spcPct val="80000"/>
              </a:lnSpc>
              <a:defRPr/>
            </a:pPr>
            <a:r>
              <a:rPr lang="en-US" sz="2400" b="1" dirty="0" smtClean="0">
                <a:solidFill>
                  <a:schemeClr val="accent4">
                    <a:lumMod val="50000"/>
                  </a:schemeClr>
                </a:solidFill>
              </a:rPr>
              <a:t>Code Silver</a:t>
            </a:r>
            <a:r>
              <a:rPr lang="en-US" sz="2400" b="1" dirty="0" smtClean="0"/>
              <a:t>: Active Shooter</a:t>
            </a:r>
          </a:p>
          <a:p>
            <a:pPr eaLnBrk="1" hangingPunct="1">
              <a:lnSpc>
                <a:spcPct val="80000"/>
              </a:lnSpc>
              <a:defRPr/>
            </a:pPr>
            <a:r>
              <a:rPr lang="en-US" sz="2400" b="1" dirty="0" smtClean="0">
                <a:solidFill>
                  <a:srgbClr val="000000"/>
                </a:solidFill>
              </a:rPr>
              <a:t>Code One</a:t>
            </a:r>
            <a:r>
              <a:rPr lang="en-US" sz="2400" b="1" dirty="0" smtClean="0"/>
              <a:t> Immediate Security required</a:t>
            </a:r>
          </a:p>
          <a:p>
            <a:pPr eaLnBrk="1" hangingPunct="1">
              <a:lnSpc>
                <a:spcPct val="80000"/>
              </a:lnSpc>
              <a:defRPr/>
            </a:pPr>
            <a:r>
              <a:rPr lang="en-US" sz="2400" b="1" dirty="0" smtClean="0">
                <a:solidFill>
                  <a:schemeClr val="bg2">
                    <a:lumMod val="50000"/>
                  </a:schemeClr>
                </a:solidFill>
              </a:rPr>
              <a:t>Code Blue</a:t>
            </a:r>
            <a:r>
              <a:rPr lang="en-US" sz="2400" b="1" dirty="0" smtClean="0">
                <a:solidFill>
                  <a:srgbClr val="0099FF"/>
                </a:solidFill>
              </a:rPr>
              <a:t>: </a:t>
            </a:r>
            <a:r>
              <a:rPr lang="en-US" sz="2400" b="1" dirty="0" smtClean="0"/>
              <a:t> Medical Emergency 	</a:t>
            </a:r>
          </a:p>
          <a:p>
            <a:pPr eaLnBrk="1" hangingPunct="1">
              <a:lnSpc>
                <a:spcPct val="80000"/>
              </a:lnSpc>
              <a:defRPr/>
            </a:pPr>
            <a:endParaRPr lang="en-US" sz="2400" b="1" dirty="0" smtClean="0"/>
          </a:p>
          <a:p>
            <a:pPr eaLnBrk="1" hangingPunct="1">
              <a:lnSpc>
                <a:spcPct val="80000"/>
              </a:lnSpc>
              <a:defRPr/>
            </a:pPr>
            <a:endParaRPr lang="en-US" sz="1400" b="1" dirty="0" smtClean="0"/>
          </a:p>
        </p:txBody>
      </p:sp>
      <p:sp>
        <p:nvSpPr>
          <p:cNvPr id="7172" name="Rectangle 4"/>
          <p:cNvSpPr>
            <a:spLocks noGrp="1" noChangeArrowheads="1"/>
          </p:cNvSpPr>
          <p:nvPr>
            <p:ph type="body" sz="half" idx="2"/>
          </p:nvPr>
        </p:nvSpPr>
        <p:spPr>
          <a:xfrm>
            <a:off x="6172200" y="990600"/>
            <a:ext cx="2971800" cy="5867400"/>
          </a:xfrm>
        </p:spPr>
        <p:txBody>
          <a:bodyPr/>
          <a:lstStyle/>
          <a:p>
            <a:pPr eaLnBrk="1" hangingPunct="1">
              <a:lnSpc>
                <a:spcPct val="80000"/>
              </a:lnSpc>
            </a:pPr>
            <a:endParaRPr lang="en-US" altLang="en-US" sz="1400" smtClean="0">
              <a:solidFill>
                <a:srgbClr val="FF6600"/>
              </a:solidFill>
            </a:endParaRPr>
          </a:p>
          <a:p>
            <a:pPr eaLnBrk="1" hangingPunct="1">
              <a:lnSpc>
                <a:spcPct val="80000"/>
              </a:lnSpc>
            </a:pPr>
            <a:endParaRPr lang="en-US" altLang="en-US" sz="1400" smtClean="0">
              <a:solidFill>
                <a:srgbClr val="0099FF"/>
              </a:solidFill>
            </a:endParaRPr>
          </a:p>
          <a:p>
            <a:pPr eaLnBrk="1" hangingPunct="1">
              <a:lnSpc>
                <a:spcPct val="80000"/>
              </a:lnSpc>
            </a:pPr>
            <a:endParaRPr lang="en-US" altLang="en-US" sz="1400" smtClean="0">
              <a:solidFill>
                <a:srgbClr val="996633"/>
              </a:solidFill>
            </a:endParaRPr>
          </a:p>
          <a:p>
            <a:pPr eaLnBrk="1" hangingPunct="1">
              <a:lnSpc>
                <a:spcPct val="80000"/>
              </a:lnSpc>
            </a:pPr>
            <a:endParaRPr lang="en-US" altLang="en-US" sz="1400" smtClean="0">
              <a:solidFill>
                <a:srgbClr val="00CC00"/>
              </a:solidFill>
            </a:endParaRPr>
          </a:p>
          <a:p>
            <a:pPr eaLnBrk="1" hangingPunct="1">
              <a:lnSpc>
                <a:spcPct val="80000"/>
              </a:lnSpc>
            </a:pPr>
            <a:endParaRPr lang="en-US" altLang="en-US" sz="1400" smtClean="0">
              <a:solidFill>
                <a:srgbClr val="FF3300"/>
              </a:solidFill>
            </a:endParaRPr>
          </a:p>
          <a:p>
            <a:pPr eaLnBrk="1" hangingPunct="1">
              <a:lnSpc>
                <a:spcPct val="80000"/>
              </a:lnSpc>
            </a:pPr>
            <a:endParaRPr lang="en-US" altLang="en-US" sz="1400" smtClean="0">
              <a:solidFill>
                <a:srgbClr val="FF66FF"/>
              </a:solidFill>
            </a:endParaRPr>
          </a:p>
          <a:p>
            <a:pPr eaLnBrk="1" hangingPunct="1">
              <a:lnSpc>
                <a:spcPct val="80000"/>
              </a:lnSpc>
            </a:pPr>
            <a:endParaRPr lang="en-US" altLang="en-US" sz="1400" smtClean="0">
              <a:solidFill>
                <a:srgbClr val="6600CC"/>
              </a:solidFill>
            </a:endParaRPr>
          </a:p>
          <a:p>
            <a:pPr eaLnBrk="1" hangingPunct="1">
              <a:lnSpc>
                <a:spcPct val="80000"/>
              </a:lnSpc>
            </a:pPr>
            <a:endParaRPr lang="en-US" altLang="en-US" sz="1400" smtClean="0">
              <a:solidFill>
                <a:srgbClr val="FFFF00"/>
              </a:solidFill>
            </a:endParaRPr>
          </a:p>
          <a:p>
            <a:pPr eaLnBrk="1" hangingPunct="1">
              <a:lnSpc>
                <a:spcPct val="80000"/>
              </a:lnSpc>
            </a:pPr>
            <a:endParaRPr lang="en-US" altLang="en-US" sz="1400" smtClean="0">
              <a:solidFill>
                <a:srgbClr val="777777"/>
              </a:solidFill>
            </a:endParaRPr>
          </a:p>
          <a:p>
            <a:pPr eaLnBrk="1" hangingPunct="1">
              <a:lnSpc>
                <a:spcPct val="80000"/>
              </a:lnSpc>
            </a:pPr>
            <a:endParaRPr lang="en-US" altLang="en-US" sz="1400" smtClean="0">
              <a:solidFill>
                <a:srgbClr val="CCCCFF"/>
              </a:solidFill>
            </a:endParaRPr>
          </a:p>
          <a:p>
            <a:pPr eaLnBrk="1" hangingPunct="1">
              <a:lnSpc>
                <a:spcPct val="80000"/>
              </a:lnSpc>
            </a:pPr>
            <a:endParaRPr lang="en-US" altLang="en-US" sz="1400" smtClean="0">
              <a:solidFill>
                <a:srgbClr val="CCCCFF"/>
              </a:solidFill>
            </a:endParaRPr>
          </a:p>
          <a:p>
            <a:pPr eaLnBrk="1" hangingPunct="1">
              <a:lnSpc>
                <a:spcPct val="80000"/>
              </a:lnSpc>
            </a:pPr>
            <a:endParaRPr lang="en-US" altLang="en-US" sz="1400" smtClean="0">
              <a:solidFill>
                <a:srgbClr val="CCCCFF"/>
              </a:solidFill>
            </a:endParaRPr>
          </a:p>
          <a:p>
            <a:pPr eaLnBrk="1" hangingPunct="1">
              <a:lnSpc>
                <a:spcPct val="80000"/>
              </a:lnSpc>
            </a:pPr>
            <a:endParaRPr lang="en-US" altLang="en-US" sz="1400" smtClean="0">
              <a:solidFill>
                <a:srgbClr val="CCCCFF"/>
              </a:solidFill>
            </a:endParaRPr>
          </a:p>
          <a:p>
            <a:pPr eaLnBrk="1" hangingPunct="1">
              <a:lnSpc>
                <a:spcPct val="80000"/>
              </a:lnSpc>
            </a:pPr>
            <a:endParaRPr lang="en-US" altLang="en-US" sz="1400" smtClean="0">
              <a:solidFill>
                <a:srgbClr val="CCCCFF"/>
              </a:solidFill>
            </a:endParaRPr>
          </a:p>
          <a:p>
            <a:pPr eaLnBrk="1" hangingPunct="1">
              <a:lnSpc>
                <a:spcPct val="80000"/>
              </a:lnSpc>
            </a:pPr>
            <a:endParaRPr lang="en-US" altLang="en-US" sz="1400" b="1" smtClean="0">
              <a:solidFill>
                <a:srgbClr val="CCCCFF"/>
              </a:solidFill>
            </a:endParaRPr>
          </a:p>
          <a:p>
            <a:pPr eaLnBrk="1" hangingPunct="1">
              <a:lnSpc>
                <a:spcPct val="80000"/>
              </a:lnSpc>
            </a:pPr>
            <a:endParaRPr lang="en-US" altLang="en-US" sz="1400" smtClean="0">
              <a:solidFill>
                <a:srgbClr val="CCCCFF"/>
              </a:solidFill>
            </a:endParaRPr>
          </a:p>
          <a:p>
            <a:pPr eaLnBrk="1" hangingPunct="1">
              <a:lnSpc>
                <a:spcPct val="80000"/>
              </a:lnSpc>
            </a:pPr>
            <a:endParaRPr lang="en-US" altLang="en-US" sz="1400" smtClean="0">
              <a:solidFill>
                <a:srgbClr val="CCCCFF"/>
              </a:solidFill>
            </a:endParaRPr>
          </a:p>
          <a:p>
            <a:pPr eaLnBrk="1" hangingPunct="1">
              <a:lnSpc>
                <a:spcPct val="80000"/>
              </a:lnSpc>
            </a:pPr>
            <a:endParaRPr lang="en-US" altLang="en-US" sz="1400" smtClean="0">
              <a:solidFill>
                <a:srgbClr val="CCCCFF"/>
              </a:solidFill>
            </a:endParaRPr>
          </a:p>
          <a:p>
            <a:pPr eaLnBrk="1" hangingPunct="1">
              <a:lnSpc>
                <a:spcPct val="80000"/>
              </a:lnSpc>
            </a:pPr>
            <a:endParaRPr lang="en-US" altLang="en-US" sz="1400" smtClean="0">
              <a:solidFill>
                <a:srgbClr val="CCCCFF"/>
              </a:solidFill>
            </a:endParaRPr>
          </a:p>
          <a:p>
            <a:pPr eaLnBrk="1" hangingPunct="1">
              <a:lnSpc>
                <a:spcPct val="80000"/>
              </a:lnSpc>
            </a:pPr>
            <a:endParaRPr lang="en-US" altLang="en-US" sz="1400" smtClean="0">
              <a:solidFill>
                <a:srgbClr val="FF66FF"/>
              </a:solidFill>
            </a:endParaRPr>
          </a:p>
          <a:p>
            <a:pPr eaLnBrk="1" hangingPunct="1">
              <a:lnSpc>
                <a:spcPct val="80000"/>
              </a:lnSpc>
            </a:pPr>
            <a:endParaRPr lang="en-US" altLang="en-US" sz="1400" smtClean="0">
              <a:solidFill>
                <a:srgbClr val="FF3300"/>
              </a:solidFill>
            </a:endParaRPr>
          </a:p>
          <a:p>
            <a:pPr eaLnBrk="1" hangingPunct="1">
              <a:lnSpc>
                <a:spcPct val="80000"/>
              </a:lnSpc>
            </a:pPr>
            <a:endParaRPr lang="en-US" altLang="en-US" sz="1400" smtClean="0">
              <a:solidFill>
                <a:srgbClr val="00CC00"/>
              </a:solidFill>
            </a:endParaRPr>
          </a:p>
          <a:p>
            <a:pPr eaLnBrk="1" hangingPunct="1">
              <a:lnSpc>
                <a:spcPct val="80000"/>
              </a:lnSpc>
            </a:pPr>
            <a:endParaRPr lang="en-US" altLang="en-US" sz="1400" smtClean="0">
              <a:solidFill>
                <a:srgbClr val="996633"/>
              </a:solidFill>
            </a:endParaRPr>
          </a:p>
          <a:p>
            <a:pPr eaLnBrk="1" hangingPunct="1">
              <a:lnSpc>
                <a:spcPct val="80000"/>
              </a:lnSpc>
            </a:pPr>
            <a:endParaRPr lang="en-US" altLang="en-US" sz="1800" smtClean="0">
              <a:solidFill>
                <a:srgbClr val="0099FF"/>
              </a:solidFill>
            </a:endParaRPr>
          </a:p>
          <a:p>
            <a:pPr eaLnBrk="1" hangingPunct="1">
              <a:lnSpc>
                <a:spcPct val="80000"/>
              </a:lnSpc>
            </a:pPr>
            <a:endParaRPr lang="en-US" altLang="en-US" sz="1800" smtClean="0">
              <a:solidFill>
                <a:srgbClr val="FF6600"/>
              </a:solidFill>
            </a:endParaRPr>
          </a:p>
        </p:txBody>
      </p:sp>
      <p:sp>
        <p:nvSpPr>
          <p:cNvPr id="2" name="Rectangle 1"/>
          <p:cNvSpPr/>
          <p:nvPr/>
        </p:nvSpPr>
        <p:spPr>
          <a:xfrm>
            <a:off x="685800" y="3276599"/>
            <a:ext cx="2819401" cy="461665"/>
          </a:xfrm>
          <a:prstGeom prst="rect">
            <a:avLst/>
          </a:prstGeom>
          <a:noFill/>
        </p:spPr>
        <p:txBody>
          <a:bodyPr>
            <a:spAutoFit/>
          </a:bodyPr>
          <a:lstStyle/>
          <a:p>
            <a:pPr algn="ctr">
              <a:defRPr/>
            </a:pPr>
            <a:r>
              <a:rPr lang="en-US" sz="2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Code Yellow</a:t>
            </a:r>
          </a:p>
        </p:txBody>
      </p:sp>
      <p:sp>
        <p:nvSpPr>
          <p:cNvPr id="3" name="Slide Number Placeholder 2"/>
          <p:cNvSpPr>
            <a:spLocks noGrp="1"/>
          </p:cNvSpPr>
          <p:nvPr>
            <p:ph type="sldNum" sz="quarter" idx="12"/>
          </p:nvPr>
        </p:nvSpPr>
        <p:spPr/>
        <p:txBody>
          <a:bodyPr/>
          <a:lstStyle/>
          <a:p>
            <a:pPr>
              <a:defRPr/>
            </a:pPr>
            <a:fld id="{22DFA3CA-516F-4267-BF5D-EFD18D58BE23}" type="slidenum">
              <a:rPr lang="en-US" smtClean="0"/>
              <a:pPr>
                <a:defRPr/>
              </a:pPr>
              <a:t>5</a:t>
            </a:fld>
            <a:endParaRPr lang="en-US"/>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28600" y="0"/>
            <a:ext cx="7772400" cy="1371600"/>
          </a:xfrm>
        </p:spPr>
        <p:txBody>
          <a:bodyPr/>
          <a:lstStyle/>
          <a:p>
            <a:pPr eaLnBrk="1" hangingPunct="1">
              <a:defRPr/>
            </a:pPr>
            <a:r>
              <a:rPr lang="en-US" u="sng" smtClean="0">
                <a:solidFill>
                  <a:srgbClr val="FFFF00"/>
                </a:solidFill>
              </a:rPr>
              <a:t>CHEMICAL SPILL CLEAN UP PROCEDURE</a:t>
            </a:r>
            <a:endParaRPr lang="en-US" smtClean="0">
              <a:solidFill>
                <a:srgbClr val="FFFF00"/>
              </a:solidFill>
            </a:endParaRPr>
          </a:p>
        </p:txBody>
      </p:sp>
      <p:sp>
        <p:nvSpPr>
          <p:cNvPr id="50179" name="Rectangle 3"/>
          <p:cNvSpPr>
            <a:spLocks noGrp="1" noChangeArrowheads="1"/>
          </p:cNvSpPr>
          <p:nvPr>
            <p:ph type="body" idx="1"/>
          </p:nvPr>
        </p:nvSpPr>
        <p:spPr>
          <a:xfrm>
            <a:off x="304800" y="1524000"/>
            <a:ext cx="8839200" cy="5105400"/>
          </a:xfrm>
        </p:spPr>
        <p:txBody>
          <a:bodyPr/>
          <a:lstStyle/>
          <a:p>
            <a:pPr eaLnBrk="1" hangingPunct="1">
              <a:lnSpc>
                <a:spcPct val="80000"/>
              </a:lnSpc>
              <a:buFontTx/>
              <a:buNone/>
            </a:pPr>
            <a:r>
              <a:rPr lang="en-US" altLang="en-US" sz="2800" smtClean="0"/>
              <a:t>For small spills choose correct kit, dam the material, scoop the muddy residue, dispose in red bag</a:t>
            </a:r>
          </a:p>
          <a:p>
            <a:pPr eaLnBrk="1" hangingPunct="1">
              <a:lnSpc>
                <a:spcPct val="80000"/>
              </a:lnSpc>
            </a:pPr>
            <a:r>
              <a:rPr lang="en-US" altLang="en-US" sz="2800" smtClean="0"/>
              <a:t>Use Aldex Spray to help disperse formalin vapors/smell if applicable to formalin spill</a:t>
            </a:r>
          </a:p>
          <a:p>
            <a:pPr eaLnBrk="1" hangingPunct="1">
              <a:lnSpc>
                <a:spcPct val="80000"/>
              </a:lnSpc>
            </a:pPr>
            <a:r>
              <a:rPr lang="en-US" altLang="en-US" sz="2800" smtClean="0"/>
              <a:t>For LARGE spills, activate SPILL TEAM &amp; remember to</a:t>
            </a:r>
          </a:p>
          <a:p>
            <a:pPr lvl="1" eaLnBrk="1" hangingPunct="1">
              <a:lnSpc>
                <a:spcPct val="80000"/>
              </a:lnSpc>
            </a:pPr>
            <a:r>
              <a:rPr lang="en-US" altLang="en-US" b="1" smtClean="0"/>
              <a:t>C</a:t>
            </a:r>
            <a:r>
              <a:rPr lang="en-US" altLang="en-US" smtClean="0"/>
              <a:t>ontain the spill; dam material if needed</a:t>
            </a:r>
          </a:p>
          <a:p>
            <a:pPr lvl="1" eaLnBrk="1" hangingPunct="1">
              <a:lnSpc>
                <a:spcPct val="80000"/>
              </a:lnSpc>
            </a:pPr>
            <a:r>
              <a:rPr lang="en-US" altLang="en-US" b="1" smtClean="0"/>
              <a:t>L</a:t>
            </a:r>
            <a:r>
              <a:rPr lang="en-US" altLang="en-US" smtClean="0"/>
              <a:t>eave the area</a:t>
            </a:r>
          </a:p>
          <a:p>
            <a:pPr lvl="1" eaLnBrk="1" hangingPunct="1">
              <a:lnSpc>
                <a:spcPct val="80000"/>
              </a:lnSpc>
            </a:pPr>
            <a:r>
              <a:rPr lang="en-US" altLang="en-US" b="1" smtClean="0"/>
              <a:t>E</a:t>
            </a:r>
            <a:r>
              <a:rPr lang="en-US" altLang="en-US" smtClean="0"/>
              <a:t>mergency treatment (eye wash, shower, etc.)</a:t>
            </a:r>
          </a:p>
          <a:p>
            <a:pPr lvl="1" eaLnBrk="1" hangingPunct="1">
              <a:lnSpc>
                <a:spcPct val="80000"/>
              </a:lnSpc>
            </a:pPr>
            <a:r>
              <a:rPr lang="en-US" altLang="en-US" b="1" smtClean="0"/>
              <a:t>A</a:t>
            </a:r>
            <a:r>
              <a:rPr lang="en-US" altLang="en-US" smtClean="0"/>
              <a:t>ccess the SDS</a:t>
            </a:r>
          </a:p>
          <a:p>
            <a:pPr lvl="1" eaLnBrk="1" hangingPunct="1">
              <a:lnSpc>
                <a:spcPct val="80000"/>
              </a:lnSpc>
            </a:pPr>
            <a:r>
              <a:rPr lang="en-US" altLang="en-US" b="1" smtClean="0"/>
              <a:t>N</a:t>
            </a:r>
            <a:r>
              <a:rPr lang="en-US" altLang="en-US" smtClean="0"/>
              <a:t>otify the supervisor</a:t>
            </a:r>
          </a:p>
          <a:p>
            <a:pPr lvl="1" eaLnBrk="1" hangingPunct="1">
              <a:lnSpc>
                <a:spcPct val="80000"/>
              </a:lnSpc>
              <a:buFontTx/>
              <a:buNone/>
            </a:pPr>
            <a:r>
              <a:rPr lang="en-US" altLang="en-US" b="1" smtClean="0"/>
              <a:t>Fill out an incident report.</a:t>
            </a:r>
          </a:p>
        </p:txBody>
      </p:sp>
      <p:sp>
        <p:nvSpPr>
          <p:cNvPr id="2" name="Slide Number Placeholder 1"/>
          <p:cNvSpPr>
            <a:spLocks noGrp="1"/>
          </p:cNvSpPr>
          <p:nvPr>
            <p:ph type="sldNum" sz="quarter" idx="12"/>
          </p:nvPr>
        </p:nvSpPr>
        <p:spPr/>
        <p:txBody>
          <a:bodyPr/>
          <a:lstStyle/>
          <a:p>
            <a:pPr>
              <a:defRPr/>
            </a:pPr>
            <a:fld id="{3156992D-5F30-4C8B-AFCC-4549EDB61048}" type="slidenum">
              <a:rPr lang="en-US" smtClean="0"/>
              <a:pPr>
                <a:defRPr/>
              </a:pPr>
              <a:t>50</a:t>
            </a:fld>
            <a:endParaRPr lang="en-US"/>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defRPr/>
            </a:pPr>
            <a:r>
              <a:rPr lang="en-US" smtClean="0"/>
              <a:t>ELECTRICAL SAFETY ISSUES</a:t>
            </a:r>
          </a:p>
        </p:txBody>
      </p:sp>
      <p:sp>
        <p:nvSpPr>
          <p:cNvPr id="49155" name="Rectangle 3"/>
          <p:cNvSpPr>
            <a:spLocks noGrp="1" noChangeArrowheads="1"/>
          </p:cNvSpPr>
          <p:nvPr>
            <p:ph type="body" idx="1"/>
          </p:nvPr>
        </p:nvSpPr>
        <p:spPr>
          <a:xfrm>
            <a:off x="304800" y="1676400"/>
            <a:ext cx="8534400" cy="5181600"/>
          </a:xfrm>
        </p:spPr>
        <p:txBody>
          <a:bodyPr/>
          <a:lstStyle/>
          <a:p>
            <a:pPr eaLnBrk="1" hangingPunct="1">
              <a:defRPr/>
            </a:pPr>
            <a:r>
              <a:rPr lang="en-US" sz="2400" b="1" dirty="0" smtClean="0">
                <a:solidFill>
                  <a:srgbClr val="FF0000"/>
                </a:solidFill>
              </a:rPr>
              <a:t>RED</a:t>
            </a:r>
            <a:r>
              <a:rPr lang="en-US" sz="2400" dirty="0" smtClean="0">
                <a:solidFill>
                  <a:srgbClr val="FF0000"/>
                </a:solidFill>
              </a:rPr>
              <a:t> </a:t>
            </a:r>
            <a:r>
              <a:rPr lang="en-US" sz="2400" dirty="0" smtClean="0"/>
              <a:t>plugs indicate emergency power.</a:t>
            </a:r>
          </a:p>
          <a:p>
            <a:pPr eaLnBrk="1" hangingPunct="1">
              <a:defRPr/>
            </a:pPr>
            <a:r>
              <a:rPr lang="en-US" sz="2400" b="1" dirty="0" smtClean="0">
                <a:solidFill>
                  <a:schemeClr val="tx1">
                    <a:lumMod val="50000"/>
                    <a:lumOff val="50000"/>
                  </a:schemeClr>
                </a:solidFill>
              </a:rPr>
              <a:t>Tan</a:t>
            </a:r>
            <a:r>
              <a:rPr lang="en-US" sz="2400" dirty="0" smtClean="0">
                <a:solidFill>
                  <a:srgbClr val="CCCCFF"/>
                </a:solidFill>
              </a:rPr>
              <a:t> </a:t>
            </a:r>
            <a:r>
              <a:rPr lang="en-US" sz="2400" dirty="0" smtClean="0"/>
              <a:t>plugs are not on emergency power.</a:t>
            </a:r>
          </a:p>
          <a:p>
            <a:pPr eaLnBrk="1" hangingPunct="1">
              <a:defRPr/>
            </a:pPr>
            <a:r>
              <a:rPr lang="en-US" sz="2400" dirty="0" smtClean="0"/>
              <a:t>The Electrical panel for the Lab are located in </a:t>
            </a:r>
            <a:r>
              <a:rPr lang="en-US" sz="2400" dirty="0"/>
              <a:t>H</a:t>
            </a:r>
            <a:r>
              <a:rPr lang="en-US" sz="2400" dirty="0" smtClean="0"/>
              <a:t>istology across from the Flammable cabinet. It requires Engineering assistance if there is an electrical issue in the Laboratory.</a:t>
            </a:r>
          </a:p>
          <a:p>
            <a:pPr eaLnBrk="1" hangingPunct="1">
              <a:spcBef>
                <a:spcPct val="28000"/>
              </a:spcBef>
              <a:defRPr/>
            </a:pPr>
            <a:r>
              <a:rPr lang="en-US" sz="2400" dirty="0" smtClean="0"/>
              <a:t>When working on any printers or equipment, always turn off the power and never use metal tools with the power still on .</a:t>
            </a:r>
          </a:p>
          <a:p>
            <a:pPr eaLnBrk="1" hangingPunct="1">
              <a:spcBef>
                <a:spcPct val="28000"/>
              </a:spcBef>
              <a:defRPr/>
            </a:pPr>
            <a:r>
              <a:rPr lang="en-US" sz="2400" dirty="0" smtClean="0"/>
              <a:t>If you experience an electrical shock, seek treatment if required in EHO or Emergency Department. Complete incident report and remove equipment from service until checked out by BME.</a:t>
            </a:r>
            <a:endParaRPr lang="en-US" sz="2400" dirty="0" smtClean="0">
              <a:solidFill>
                <a:srgbClr val="FF0000"/>
              </a:solidFill>
            </a:endParaRPr>
          </a:p>
        </p:txBody>
      </p:sp>
      <p:sp>
        <p:nvSpPr>
          <p:cNvPr id="2" name="Slide Number Placeholder 1"/>
          <p:cNvSpPr>
            <a:spLocks noGrp="1"/>
          </p:cNvSpPr>
          <p:nvPr>
            <p:ph type="sldNum" sz="quarter" idx="12"/>
          </p:nvPr>
        </p:nvSpPr>
        <p:spPr/>
        <p:txBody>
          <a:bodyPr/>
          <a:lstStyle/>
          <a:p>
            <a:pPr>
              <a:defRPr/>
            </a:pPr>
            <a:fld id="{3156992D-5F30-4C8B-AFCC-4549EDB61048}" type="slidenum">
              <a:rPr lang="en-US" smtClean="0"/>
              <a:pPr>
                <a:defRPr/>
              </a:pPr>
              <a:t>51</a:t>
            </a:fld>
            <a:endParaRPr lang="en-US"/>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0"/>
            <a:ext cx="9144000" cy="1219200"/>
          </a:xfrm>
        </p:spPr>
        <p:txBody>
          <a:bodyPr/>
          <a:lstStyle/>
          <a:p>
            <a:pPr eaLnBrk="1" hangingPunct="1">
              <a:defRPr/>
            </a:pPr>
            <a:r>
              <a:rPr lang="en-US" sz="3600" dirty="0" smtClean="0"/>
              <a:t>LIQUID NITROGEN </a:t>
            </a:r>
            <a:r>
              <a:rPr lang="en-US" sz="3200" dirty="0" smtClean="0"/>
              <a:t>SAFETY PRECAUTIONS</a:t>
            </a:r>
            <a:br>
              <a:rPr lang="en-US" sz="3200" dirty="0" smtClean="0"/>
            </a:br>
            <a:r>
              <a:rPr lang="en-US" sz="3200" dirty="0" smtClean="0">
                <a:solidFill>
                  <a:srgbClr val="D21414"/>
                </a:solidFill>
              </a:rPr>
              <a:t>Note: NHF Laboratory Does Not Use LN</a:t>
            </a:r>
            <a:r>
              <a:rPr lang="en-US" sz="3200" baseline="-25000" dirty="0" smtClean="0">
                <a:solidFill>
                  <a:srgbClr val="D21414"/>
                </a:solidFill>
              </a:rPr>
              <a:t>2</a:t>
            </a:r>
          </a:p>
        </p:txBody>
      </p:sp>
      <p:sp>
        <p:nvSpPr>
          <p:cNvPr id="52227" name="Rectangle 3"/>
          <p:cNvSpPr>
            <a:spLocks noGrp="1" noChangeArrowheads="1"/>
          </p:cNvSpPr>
          <p:nvPr>
            <p:ph type="body" idx="1"/>
          </p:nvPr>
        </p:nvSpPr>
        <p:spPr>
          <a:xfrm>
            <a:off x="0" y="1295400"/>
            <a:ext cx="8839200" cy="5334000"/>
          </a:xfrm>
        </p:spPr>
        <p:txBody>
          <a:bodyPr/>
          <a:lstStyle/>
          <a:p>
            <a:pPr eaLnBrk="1" hangingPunct="1">
              <a:lnSpc>
                <a:spcPct val="80000"/>
              </a:lnSpc>
            </a:pPr>
            <a:r>
              <a:rPr lang="en-US" altLang="en-US" sz="1800" b="1" smtClean="0"/>
              <a:t>Liquid Nitrogen is in use in both the Hematopoietic Stem Cell Lab (BMT Lab-NHA) and in the Histology/Cytology Lab sections.</a:t>
            </a:r>
          </a:p>
          <a:p>
            <a:pPr eaLnBrk="1" hangingPunct="1">
              <a:lnSpc>
                <a:spcPct val="80000"/>
              </a:lnSpc>
            </a:pPr>
            <a:r>
              <a:rPr lang="en-US" altLang="en-US" sz="1800" b="1" smtClean="0"/>
              <a:t>LN</a:t>
            </a:r>
            <a:r>
              <a:rPr lang="en-US" altLang="en-US" sz="1800" b="1" baseline="-25000" smtClean="0"/>
              <a:t>2  </a:t>
            </a:r>
            <a:r>
              <a:rPr lang="en-US" altLang="en-US" sz="1800" b="1" smtClean="0"/>
              <a:t>is colorless &amp; odorless w/ extremely wide temperature range.  At room temperature &amp; pressure it is a non-flammable gas.  At temperatures below -195.8°C, nitrogen is in a liquid state which can be used as a cryogenic liquid for freezing &amp; storing certain tissues &amp; cells.</a:t>
            </a:r>
          </a:p>
          <a:p>
            <a:pPr eaLnBrk="1" hangingPunct="1">
              <a:lnSpc>
                <a:spcPct val="80000"/>
              </a:lnSpc>
            </a:pPr>
            <a:r>
              <a:rPr lang="en-US" altLang="en-US" sz="1800" b="1" smtClean="0"/>
              <a:t>Inexperienced staff need to be supervised while using LN</a:t>
            </a:r>
            <a:r>
              <a:rPr lang="en-US" altLang="en-US" sz="1800" b="1" baseline="-25000" smtClean="0"/>
              <a:t>2. </a:t>
            </a:r>
            <a:r>
              <a:rPr lang="en-US" altLang="en-US" sz="1800" b="1" smtClean="0"/>
              <a:t> Training of staff  &amp; precautions must be documented</a:t>
            </a:r>
          </a:p>
          <a:p>
            <a:pPr eaLnBrk="1" hangingPunct="1">
              <a:lnSpc>
                <a:spcPct val="80000"/>
              </a:lnSpc>
            </a:pPr>
            <a:r>
              <a:rPr lang="en-US" altLang="en-US" sz="1800" b="1" smtClean="0"/>
              <a:t>LN</a:t>
            </a:r>
            <a:r>
              <a:rPr lang="en-US" altLang="en-US" sz="1800" b="1" baseline="-25000" smtClean="0"/>
              <a:t>2 </a:t>
            </a:r>
            <a:r>
              <a:rPr lang="en-US" altLang="en-US" sz="1800" b="1" smtClean="0"/>
              <a:t>can cause frostbite to the skin and face.  Face shield or goggles and cryogloves should be worn when using LN</a:t>
            </a:r>
            <a:r>
              <a:rPr lang="en-US" altLang="en-US" sz="1800" b="1" baseline="-25000" smtClean="0"/>
              <a:t>2 </a:t>
            </a:r>
            <a:r>
              <a:rPr lang="en-US" altLang="en-US" sz="1800" b="1" smtClean="0"/>
              <a:t>.  Do not wear open-toed shoes or sandals around LN</a:t>
            </a:r>
            <a:r>
              <a:rPr lang="en-US" altLang="en-US" sz="1800" b="1" baseline="-25000" smtClean="0"/>
              <a:t>2 </a:t>
            </a:r>
            <a:r>
              <a:rPr lang="en-US" altLang="en-US" sz="1800" b="1" smtClean="0"/>
              <a:t>or in the Lab at all as a safety precaution.</a:t>
            </a:r>
          </a:p>
          <a:p>
            <a:pPr eaLnBrk="1" hangingPunct="1">
              <a:lnSpc>
                <a:spcPct val="80000"/>
              </a:lnSpc>
            </a:pPr>
            <a:r>
              <a:rPr lang="en-US" altLang="en-US" sz="1800" b="1" smtClean="0"/>
              <a:t>Never have LN</a:t>
            </a:r>
            <a:r>
              <a:rPr lang="en-US" altLang="en-US" sz="1800" b="1" baseline="-25000" smtClean="0"/>
              <a:t>2 </a:t>
            </a:r>
            <a:r>
              <a:rPr lang="en-US" altLang="en-US" sz="1800" b="1" smtClean="0"/>
              <a:t>in a closed system where it may vaporize quickly at room temperature and can cause explosive rupture</a:t>
            </a:r>
          </a:p>
          <a:p>
            <a:pPr eaLnBrk="1" hangingPunct="1">
              <a:lnSpc>
                <a:spcPct val="80000"/>
              </a:lnSpc>
            </a:pPr>
            <a:r>
              <a:rPr lang="en-US" altLang="en-US" sz="1800" b="1" smtClean="0"/>
              <a:t>Only use solid, non-conducting material such as wood or plastic when measuring storage chamber.</a:t>
            </a:r>
          </a:p>
          <a:p>
            <a:pPr eaLnBrk="1" hangingPunct="1">
              <a:lnSpc>
                <a:spcPct val="80000"/>
              </a:lnSpc>
            </a:pPr>
            <a:r>
              <a:rPr lang="en-US" altLang="en-US" sz="1800" b="1" smtClean="0"/>
              <a:t>Do not bang on valve to open or close by hitting a stuck valve.  Call for someone stronger or contact provider. </a:t>
            </a:r>
          </a:p>
          <a:p>
            <a:pPr eaLnBrk="1" hangingPunct="1">
              <a:lnSpc>
                <a:spcPct val="80000"/>
              </a:lnSpc>
            </a:pPr>
            <a:r>
              <a:rPr lang="en-US" altLang="en-US" sz="1800" b="1" smtClean="0"/>
              <a:t>Refer to procedure for spill response and exposure precautions &amp; treatment.</a:t>
            </a:r>
          </a:p>
          <a:p>
            <a:pPr eaLnBrk="1" hangingPunct="1">
              <a:lnSpc>
                <a:spcPct val="80000"/>
              </a:lnSpc>
            </a:pPr>
            <a:endParaRPr lang="en-US" altLang="en-US" sz="1800" b="1" smtClean="0"/>
          </a:p>
          <a:p>
            <a:pPr eaLnBrk="1" hangingPunct="1">
              <a:lnSpc>
                <a:spcPct val="80000"/>
              </a:lnSpc>
            </a:pPr>
            <a:endParaRPr lang="en-US" altLang="en-US" smtClean="0"/>
          </a:p>
        </p:txBody>
      </p:sp>
      <p:sp>
        <p:nvSpPr>
          <p:cNvPr id="2" name="Slide Number Placeholder 1"/>
          <p:cNvSpPr>
            <a:spLocks noGrp="1"/>
          </p:cNvSpPr>
          <p:nvPr>
            <p:ph type="sldNum" sz="quarter" idx="12"/>
          </p:nvPr>
        </p:nvSpPr>
        <p:spPr/>
        <p:txBody>
          <a:bodyPr/>
          <a:lstStyle/>
          <a:p>
            <a:pPr>
              <a:defRPr/>
            </a:pPr>
            <a:fld id="{3156992D-5F30-4C8B-AFCC-4549EDB61048}" type="slidenum">
              <a:rPr lang="en-US" smtClean="0"/>
              <a:pPr>
                <a:defRPr/>
              </a:pPr>
              <a:t>52</a:t>
            </a:fld>
            <a:endParaRPr lang="en-US"/>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defRPr/>
            </a:pPr>
            <a:r>
              <a:rPr lang="en-US" smtClean="0"/>
              <a:t>DRY ICE SAFETY PRECAUTIONS</a:t>
            </a:r>
          </a:p>
        </p:txBody>
      </p:sp>
      <p:sp>
        <p:nvSpPr>
          <p:cNvPr id="53251" name="Rectangle 3"/>
          <p:cNvSpPr>
            <a:spLocks noGrp="1" noChangeArrowheads="1"/>
          </p:cNvSpPr>
          <p:nvPr>
            <p:ph type="body" idx="1"/>
          </p:nvPr>
        </p:nvSpPr>
        <p:spPr>
          <a:xfrm>
            <a:off x="228600" y="1752600"/>
            <a:ext cx="8610600" cy="4191000"/>
          </a:xfrm>
        </p:spPr>
        <p:txBody>
          <a:bodyPr/>
          <a:lstStyle/>
          <a:p>
            <a:pPr eaLnBrk="1" hangingPunct="1">
              <a:lnSpc>
                <a:spcPct val="80000"/>
              </a:lnSpc>
            </a:pPr>
            <a:endParaRPr lang="en-US" altLang="en-US" sz="2000" b="1" smtClean="0"/>
          </a:p>
          <a:p>
            <a:pPr eaLnBrk="1" hangingPunct="1">
              <a:lnSpc>
                <a:spcPct val="80000"/>
              </a:lnSpc>
            </a:pPr>
            <a:r>
              <a:rPr lang="en-US" altLang="en-US" sz="2000" b="1" smtClean="0"/>
              <a:t>Always wear protective gloves when handling dry ice.</a:t>
            </a:r>
          </a:p>
          <a:p>
            <a:pPr eaLnBrk="1" hangingPunct="1">
              <a:lnSpc>
                <a:spcPct val="80000"/>
              </a:lnSpc>
              <a:spcAft>
                <a:spcPct val="20000"/>
              </a:spcAft>
            </a:pPr>
            <a:endParaRPr lang="en-US" altLang="en-US" sz="2000" b="1" smtClean="0"/>
          </a:p>
          <a:p>
            <a:pPr eaLnBrk="1" hangingPunct="1">
              <a:lnSpc>
                <a:spcPct val="80000"/>
              </a:lnSpc>
              <a:spcAft>
                <a:spcPct val="20000"/>
              </a:spcAft>
            </a:pPr>
            <a:r>
              <a:rPr lang="en-US" altLang="en-US" sz="2000" b="1" smtClean="0"/>
              <a:t>Gaseous CO</a:t>
            </a:r>
            <a:r>
              <a:rPr lang="en-US" altLang="en-US" sz="2000" b="1" baseline="-25000" smtClean="0"/>
              <a:t>2 </a:t>
            </a:r>
            <a:r>
              <a:rPr lang="en-US" altLang="en-US" sz="2000" b="1" smtClean="0"/>
              <a:t>vapors can cause suffocation</a:t>
            </a:r>
          </a:p>
          <a:p>
            <a:pPr eaLnBrk="1" hangingPunct="1">
              <a:lnSpc>
                <a:spcPct val="80000"/>
              </a:lnSpc>
            </a:pPr>
            <a:endParaRPr lang="en-US" altLang="en-US" sz="2000" b="1" smtClean="0"/>
          </a:p>
          <a:p>
            <a:pPr eaLnBrk="1" hangingPunct="1">
              <a:lnSpc>
                <a:spcPct val="80000"/>
              </a:lnSpc>
            </a:pPr>
            <a:r>
              <a:rPr lang="en-US" altLang="en-US" sz="2000" b="1" smtClean="0"/>
              <a:t>Never dump dry ice down any plumbed area such as a sink or toilet. Dry ice should not be disposed of in septic tanks or sewers. Instead, allow the ice to sublimate in a well-ventilated area</a:t>
            </a:r>
            <a:r>
              <a:rPr lang="en-US" altLang="en-US" sz="2400" b="1" smtClean="0"/>
              <a:t>.</a:t>
            </a:r>
          </a:p>
          <a:p>
            <a:pPr eaLnBrk="1" hangingPunct="1">
              <a:lnSpc>
                <a:spcPct val="80000"/>
              </a:lnSpc>
            </a:pPr>
            <a:r>
              <a:rPr lang="en-US" altLang="en-US" sz="2000" b="1" smtClean="0"/>
              <a:t>When sealing up a shipping container with dry ice, do not completely seal the entire perimeter of the lid with tape; secure the lid with a vertical strip on 4 sides. The dry ice vapors need to “breathe” and escape the box otherwise a risk for the box to explode from the vapors exists.</a:t>
            </a:r>
          </a:p>
          <a:p>
            <a:pPr eaLnBrk="1" hangingPunct="1">
              <a:lnSpc>
                <a:spcPct val="80000"/>
              </a:lnSpc>
            </a:pPr>
            <a:endParaRPr lang="en-US" altLang="en-US" sz="2400" b="1" smtClean="0"/>
          </a:p>
        </p:txBody>
      </p:sp>
      <p:sp>
        <p:nvSpPr>
          <p:cNvPr id="2" name="Slide Number Placeholder 1"/>
          <p:cNvSpPr>
            <a:spLocks noGrp="1"/>
          </p:cNvSpPr>
          <p:nvPr>
            <p:ph type="sldNum" sz="quarter" idx="12"/>
          </p:nvPr>
        </p:nvSpPr>
        <p:spPr/>
        <p:txBody>
          <a:bodyPr/>
          <a:lstStyle/>
          <a:p>
            <a:pPr>
              <a:defRPr/>
            </a:pPr>
            <a:fld id="{3156992D-5F30-4C8B-AFCC-4549EDB61048}" type="slidenum">
              <a:rPr lang="en-US" smtClean="0"/>
              <a:pPr>
                <a:defRPr/>
              </a:pPr>
              <a:t>53</a:t>
            </a:fld>
            <a:endParaRPr lang="en-US"/>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eaLnBrk="1" hangingPunct="1">
              <a:defRPr/>
            </a:pPr>
            <a:r>
              <a:rPr lang="en-US" smtClean="0"/>
              <a:t>Medical Gas Zone Valve</a:t>
            </a:r>
          </a:p>
        </p:txBody>
      </p:sp>
      <p:sp>
        <p:nvSpPr>
          <p:cNvPr id="54275" name="Rectangle 3"/>
          <p:cNvSpPr>
            <a:spLocks noGrp="1" noChangeArrowheads="1"/>
          </p:cNvSpPr>
          <p:nvPr>
            <p:ph type="body" idx="1"/>
          </p:nvPr>
        </p:nvSpPr>
        <p:spPr/>
        <p:txBody>
          <a:bodyPr/>
          <a:lstStyle/>
          <a:p>
            <a:pPr eaLnBrk="1" hangingPunct="1"/>
            <a:r>
              <a:rPr lang="en-US" altLang="en-US" smtClean="0"/>
              <a:t>There is no Medical Gas Zone Valve in the NHF Laboratory .</a:t>
            </a:r>
          </a:p>
          <a:p>
            <a:pPr eaLnBrk="1" hangingPunct="1"/>
            <a:r>
              <a:rPr lang="en-US" altLang="en-US" smtClean="0"/>
              <a:t>Those authorized to turn it off are:</a:t>
            </a:r>
          </a:p>
          <a:p>
            <a:pPr lvl="1" eaLnBrk="1" hangingPunct="1"/>
            <a:r>
              <a:rPr lang="en-US" altLang="en-US" b="1" smtClean="0"/>
              <a:t>F</a:t>
            </a:r>
            <a:r>
              <a:rPr lang="en-US" altLang="en-US" smtClean="0"/>
              <a:t>: Fire Marshall</a:t>
            </a:r>
          </a:p>
          <a:p>
            <a:pPr lvl="1" eaLnBrk="1" hangingPunct="1"/>
            <a:r>
              <a:rPr lang="en-US" altLang="en-US" b="1" smtClean="0"/>
              <a:t>R</a:t>
            </a:r>
            <a:r>
              <a:rPr lang="en-US" altLang="en-US" smtClean="0"/>
              <a:t>: Respiratory Therapy</a:t>
            </a:r>
          </a:p>
          <a:p>
            <a:pPr lvl="1" eaLnBrk="1" hangingPunct="1"/>
            <a:r>
              <a:rPr lang="en-US" altLang="en-US" b="1" smtClean="0"/>
              <a:t>E</a:t>
            </a:r>
            <a:r>
              <a:rPr lang="en-US" altLang="en-US" smtClean="0"/>
              <a:t>: Engineering</a:t>
            </a:r>
          </a:p>
          <a:p>
            <a:pPr lvl="1" eaLnBrk="1" hangingPunct="1"/>
            <a:r>
              <a:rPr lang="en-US" altLang="en-US" b="1" smtClean="0"/>
              <a:t>S</a:t>
            </a:r>
            <a:r>
              <a:rPr lang="en-US" altLang="en-US" smtClean="0"/>
              <a:t>: Safety Officer for the Hospital</a:t>
            </a:r>
          </a:p>
          <a:p>
            <a:pPr lvl="1" eaLnBrk="1" hangingPunct="1"/>
            <a:r>
              <a:rPr lang="en-US" altLang="en-US" b="1" smtClean="0"/>
              <a:t>H</a:t>
            </a:r>
            <a:r>
              <a:rPr lang="en-US" altLang="en-US" smtClean="0"/>
              <a:t>: House Coordinator</a:t>
            </a:r>
          </a:p>
        </p:txBody>
      </p:sp>
      <p:sp>
        <p:nvSpPr>
          <p:cNvPr id="2" name="Slide Number Placeholder 1"/>
          <p:cNvSpPr>
            <a:spLocks noGrp="1"/>
          </p:cNvSpPr>
          <p:nvPr>
            <p:ph type="sldNum" sz="quarter" idx="12"/>
          </p:nvPr>
        </p:nvSpPr>
        <p:spPr/>
        <p:txBody>
          <a:bodyPr/>
          <a:lstStyle/>
          <a:p>
            <a:pPr>
              <a:defRPr/>
            </a:pPr>
            <a:fld id="{3156992D-5F30-4C8B-AFCC-4549EDB61048}" type="slidenum">
              <a:rPr lang="en-US" smtClean="0"/>
              <a:pPr>
                <a:defRPr/>
              </a:pPr>
              <a:t>54</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762000" y="0"/>
            <a:ext cx="7772400" cy="609600"/>
          </a:xfrm>
        </p:spPr>
        <p:txBody>
          <a:bodyPr/>
          <a:lstStyle/>
          <a:p>
            <a:pPr eaLnBrk="1" hangingPunct="1">
              <a:defRPr/>
            </a:pPr>
            <a:r>
              <a:rPr lang="en-US" sz="3600" smtClean="0"/>
              <a:t>   TRANSPORT OF SPECIMENS</a:t>
            </a:r>
            <a:r>
              <a:rPr lang="en-US" smtClean="0"/>
              <a:t>	</a:t>
            </a:r>
          </a:p>
        </p:txBody>
      </p:sp>
      <p:sp>
        <p:nvSpPr>
          <p:cNvPr id="55299" name="Rectangle 3"/>
          <p:cNvSpPr>
            <a:spLocks noGrp="1" noChangeArrowheads="1"/>
          </p:cNvSpPr>
          <p:nvPr>
            <p:ph type="body" idx="1"/>
          </p:nvPr>
        </p:nvSpPr>
        <p:spPr>
          <a:xfrm>
            <a:off x="228600" y="609600"/>
            <a:ext cx="8915400" cy="6019800"/>
          </a:xfrm>
        </p:spPr>
        <p:txBody>
          <a:bodyPr/>
          <a:lstStyle/>
          <a:p>
            <a:pPr eaLnBrk="1" hangingPunct="1"/>
            <a:r>
              <a:rPr lang="en-US" altLang="en-US" sz="2300" smtClean="0"/>
              <a:t>All blood specimens and nurse collect specimens should be transported to the Lab in “zip-lock type bag” whenever possible even if sent via the “Pneumatic Tube System”</a:t>
            </a:r>
          </a:p>
          <a:p>
            <a:pPr eaLnBrk="1" hangingPunct="1"/>
            <a:r>
              <a:rPr lang="en-US" altLang="en-US" sz="2300" smtClean="0"/>
              <a:t>All surgical and cytology samples need to be sent in appropriate containers and transport media</a:t>
            </a:r>
          </a:p>
          <a:p>
            <a:pPr eaLnBrk="1" hangingPunct="1"/>
            <a:r>
              <a:rPr lang="en-US" altLang="en-US" sz="2300" smtClean="0"/>
              <a:t>All specimens should be sent to the Lab with patient’s name, MRN, account # (Histology), date/time of collection, tech code/initials/name of person collecting and the collection site if tissue or culture on the container w/ correct orders</a:t>
            </a:r>
          </a:p>
          <a:p>
            <a:pPr eaLnBrk="1" hangingPunct="1"/>
            <a:r>
              <a:rPr lang="en-US" altLang="en-US" sz="2300" smtClean="0"/>
              <a:t>DO NOT SEND SAMPLES THRU THE TUBE SYSTEM IF THEY CANNOT BE READILY RECOLLECTED IF LOST!!! </a:t>
            </a:r>
          </a:p>
          <a:p>
            <a:pPr eaLnBrk="1" hangingPunct="1"/>
            <a:r>
              <a:rPr lang="en-US" altLang="en-US" sz="2300" smtClean="0"/>
              <a:t>Do not send any tissue, cytology, CSF, joint fluids, amniotic fluids, body fluids, etc. via the pneumatic tube system.</a:t>
            </a:r>
          </a:p>
          <a:p>
            <a:pPr eaLnBrk="1" hangingPunct="1"/>
            <a:r>
              <a:rPr lang="en-US" altLang="en-US" sz="2300" smtClean="0"/>
              <a:t>Blood and urine may be sent via the tube system.</a:t>
            </a:r>
          </a:p>
          <a:p>
            <a:pPr eaLnBrk="1" hangingPunct="1"/>
            <a:r>
              <a:rPr lang="en-US" altLang="en-US" sz="2300" smtClean="0"/>
              <a:t>Do not overfill the pneumatic tube or place more than 2 blood culture bottles in a tube at a time.  Latches must be secured.</a:t>
            </a:r>
          </a:p>
        </p:txBody>
      </p:sp>
      <p:sp>
        <p:nvSpPr>
          <p:cNvPr id="2" name="Slide Number Placeholder 1"/>
          <p:cNvSpPr>
            <a:spLocks noGrp="1"/>
          </p:cNvSpPr>
          <p:nvPr>
            <p:ph type="sldNum" sz="quarter" idx="12"/>
          </p:nvPr>
        </p:nvSpPr>
        <p:spPr/>
        <p:txBody>
          <a:bodyPr/>
          <a:lstStyle/>
          <a:p>
            <a:pPr>
              <a:defRPr/>
            </a:pPr>
            <a:fld id="{3156992D-5F30-4C8B-AFCC-4549EDB61048}" type="slidenum">
              <a:rPr lang="en-US" smtClean="0"/>
              <a:pPr>
                <a:defRPr/>
              </a:pPr>
              <a:t>55</a:t>
            </a:fld>
            <a:endParaRPr lang="en-US"/>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eaLnBrk="1" hangingPunct="1">
              <a:defRPr/>
            </a:pPr>
            <a:r>
              <a:rPr lang="en-US" sz="4000" smtClean="0"/>
              <a:t>Shipping Infectious/Biological Specimens</a:t>
            </a:r>
          </a:p>
        </p:txBody>
      </p:sp>
      <p:sp>
        <p:nvSpPr>
          <p:cNvPr id="56323" name="Rectangle 3"/>
          <p:cNvSpPr>
            <a:spLocks noGrp="1" noChangeArrowheads="1"/>
          </p:cNvSpPr>
          <p:nvPr>
            <p:ph type="body" idx="1"/>
          </p:nvPr>
        </p:nvSpPr>
        <p:spPr/>
        <p:txBody>
          <a:bodyPr/>
          <a:lstStyle/>
          <a:p>
            <a:pPr eaLnBrk="1" hangingPunct="1">
              <a:lnSpc>
                <a:spcPct val="80000"/>
              </a:lnSpc>
            </a:pPr>
            <a:r>
              <a:rPr lang="en-US" altLang="en-US" sz="2400" smtClean="0"/>
              <a:t>All staff who are responsible for shipping/ mailing specimens must have training a minimum of once every 3 years &amp; training must be documented in employee file.</a:t>
            </a:r>
          </a:p>
          <a:p>
            <a:pPr eaLnBrk="1" hangingPunct="1">
              <a:lnSpc>
                <a:spcPct val="80000"/>
              </a:lnSpc>
            </a:pPr>
            <a:r>
              <a:rPr lang="en-US" altLang="en-US" sz="2400" smtClean="0"/>
              <a:t>There are USDOT, ICAO &amp; USPS regulations that regulate the shipping of infectious &amp; biological agents/specimens.</a:t>
            </a:r>
          </a:p>
          <a:p>
            <a:pPr eaLnBrk="1" hangingPunct="1">
              <a:lnSpc>
                <a:spcPct val="80000"/>
              </a:lnSpc>
            </a:pPr>
            <a:r>
              <a:rPr lang="en-US" altLang="en-US" sz="2400" smtClean="0"/>
              <a:t>Shipper’s are responsible for all aspects of specimen packaging including correct container &amp; proper labeling, documentation including that all spelling is correct &amp; employee training.</a:t>
            </a:r>
          </a:p>
          <a:p>
            <a:pPr eaLnBrk="1" hangingPunct="1">
              <a:lnSpc>
                <a:spcPct val="80000"/>
              </a:lnSpc>
            </a:pPr>
            <a:r>
              <a:rPr lang="en-US" altLang="en-US" sz="2400" smtClean="0"/>
              <a:t>The UN has designated 9 classes of hazardous materials &amp; Lab related falls under class 6.2 &amp; 9.</a:t>
            </a:r>
          </a:p>
          <a:p>
            <a:pPr eaLnBrk="1" hangingPunct="1">
              <a:lnSpc>
                <a:spcPct val="80000"/>
              </a:lnSpc>
            </a:pPr>
            <a:r>
              <a:rPr lang="en-US" altLang="en-US" sz="2400" smtClean="0"/>
              <a:t>Most of the items that NHF Lab would ship fall into Category B-Infectious Substances  (Biologicals) that would not cause permanent disability or be considered life-threatening. </a:t>
            </a:r>
          </a:p>
        </p:txBody>
      </p:sp>
      <p:sp>
        <p:nvSpPr>
          <p:cNvPr id="2" name="Slide Number Placeholder 1"/>
          <p:cNvSpPr>
            <a:spLocks noGrp="1"/>
          </p:cNvSpPr>
          <p:nvPr>
            <p:ph type="sldNum" sz="quarter" idx="12"/>
          </p:nvPr>
        </p:nvSpPr>
        <p:spPr/>
        <p:txBody>
          <a:bodyPr/>
          <a:lstStyle/>
          <a:p>
            <a:pPr>
              <a:defRPr/>
            </a:pPr>
            <a:fld id="{3156992D-5F30-4C8B-AFCC-4549EDB61048}" type="slidenum">
              <a:rPr lang="en-US" smtClean="0"/>
              <a:pPr>
                <a:defRPr/>
              </a:pPr>
              <a:t>56</a:t>
            </a:fld>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eaLnBrk="1" hangingPunct="1">
              <a:defRPr/>
            </a:pPr>
            <a:r>
              <a:rPr lang="en-US" sz="4000" smtClean="0"/>
              <a:t>Equipment &amp; Instrument </a:t>
            </a:r>
            <a:br>
              <a:rPr lang="en-US" sz="4000" smtClean="0"/>
            </a:br>
            <a:r>
              <a:rPr lang="en-US" sz="4000" smtClean="0"/>
              <a:t>Inspections &amp; Service</a:t>
            </a:r>
          </a:p>
        </p:txBody>
      </p:sp>
      <p:sp>
        <p:nvSpPr>
          <p:cNvPr id="57347" name="Rectangle 3"/>
          <p:cNvSpPr>
            <a:spLocks noGrp="1" noChangeArrowheads="1"/>
          </p:cNvSpPr>
          <p:nvPr>
            <p:ph type="body" idx="1"/>
          </p:nvPr>
        </p:nvSpPr>
        <p:spPr>
          <a:xfrm>
            <a:off x="457200" y="1600200"/>
            <a:ext cx="8229600" cy="4876800"/>
          </a:xfrm>
        </p:spPr>
        <p:txBody>
          <a:bodyPr/>
          <a:lstStyle/>
          <a:p>
            <a:pPr eaLnBrk="1" hangingPunct="1">
              <a:lnSpc>
                <a:spcPct val="80000"/>
              </a:lnSpc>
            </a:pPr>
            <a:r>
              <a:rPr lang="en-US" altLang="en-US" sz="2400" b="1" smtClean="0"/>
              <a:t>All equipment &amp; instrumentation must be checked prior to being placed into active use by Biomedical Engineering (BME).</a:t>
            </a:r>
          </a:p>
          <a:p>
            <a:pPr eaLnBrk="1" hangingPunct="1">
              <a:lnSpc>
                <a:spcPct val="80000"/>
              </a:lnSpc>
            </a:pPr>
            <a:r>
              <a:rPr lang="en-US" altLang="en-US" sz="2400" b="1" smtClean="0"/>
              <a:t>BME can service certain equipment &amp; instrumentation but some testing instrumentation such as a Chemistry or Hematology analyzer may have a service contract with the manufacturer &amp; service engineers from the company will service the analyzer.</a:t>
            </a:r>
          </a:p>
          <a:p>
            <a:pPr eaLnBrk="1" hangingPunct="1">
              <a:lnSpc>
                <a:spcPct val="80000"/>
              </a:lnSpc>
            </a:pPr>
            <a:r>
              <a:rPr lang="en-US" altLang="en-US" sz="2400" b="1" smtClean="0"/>
              <a:t>BME is required to inspect all equipment &amp; analyzers periodically and a BME sticker must be placed indicating the frequency of the inspection and the date of the last inspection. Examples: A “6” on the sticker indicates inspections required every 6 months; a “12” indicated annual inspection; an “X” indicates no inspection required.</a:t>
            </a:r>
          </a:p>
        </p:txBody>
      </p:sp>
      <p:sp>
        <p:nvSpPr>
          <p:cNvPr id="2" name="Slide Number Placeholder 1"/>
          <p:cNvSpPr>
            <a:spLocks noGrp="1"/>
          </p:cNvSpPr>
          <p:nvPr>
            <p:ph type="sldNum" sz="quarter" idx="12"/>
          </p:nvPr>
        </p:nvSpPr>
        <p:spPr/>
        <p:txBody>
          <a:bodyPr/>
          <a:lstStyle/>
          <a:p>
            <a:pPr>
              <a:defRPr/>
            </a:pPr>
            <a:fld id="{3156992D-5F30-4C8B-AFCC-4549EDB61048}" type="slidenum">
              <a:rPr lang="en-US" smtClean="0"/>
              <a:pPr>
                <a:defRPr/>
              </a:pPr>
              <a:t>57</a:t>
            </a:fld>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eaLnBrk="1" hangingPunct="1">
              <a:defRPr/>
            </a:pPr>
            <a:r>
              <a:rPr lang="en-US" smtClean="0"/>
              <a:t>ERGONOMIC PROGRAM</a:t>
            </a:r>
          </a:p>
        </p:txBody>
      </p:sp>
      <p:sp>
        <p:nvSpPr>
          <p:cNvPr id="58371" name="Rectangle 3"/>
          <p:cNvSpPr>
            <a:spLocks noGrp="1" noChangeArrowheads="1"/>
          </p:cNvSpPr>
          <p:nvPr>
            <p:ph type="body" idx="1"/>
          </p:nvPr>
        </p:nvSpPr>
        <p:spPr/>
        <p:txBody>
          <a:bodyPr/>
          <a:lstStyle/>
          <a:p>
            <a:pPr eaLnBrk="1" hangingPunct="1">
              <a:lnSpc>
                <a:spcPct val="80000"/>
              </a:lnSpc>
            </a:pPr>
            <a:r>
              <a:rPr lang="en-US" altLang="en-US" sz="2000" b="1" smtClean="0"/>
              <a:t>Ergonomics refers to the identification of physical work activities or conditions of the job commonly associated with work related musculoskeletal disorders (MSD) &amp; recommendations to eliminate these hazards.</a:t>
            </a:r>
          </a:p>
          <a:p>
            <a:pPr eaLnBrk="1" hangingPunct="1">
              <a:lnSpc>
                <a:spcPct val="80000"/>
              </a:lnSpc>
            </a:pPr>
            <a:r>
              <a:rPr lang="en-US" altLang="en-US" sz="2000" b="1" smtClean="0"/>
              <a:t>Ergonomics addresses the proper way to sit or stand at a workstation, repetitive motions. &amp; the need to periodically stand &amp; stretch. </a:t>
            </a:r>
          </a:p>
          <a:p>
            <a:pPr eaLnBrk="1" hangingPunct="1">
              <a:lnSpc>
                <a:spcPct val="80000"/>
              </a:lnSpc>
            </a:pPr>
            <a:r>
              <a:rPr lang="en-US" altLang="en-US" sz="2000" b="1" smtClean="0"/>
              <a:t>Management &amp; employees need to be actively involved in the ergonomic process.</a:t>
            </a:r>
          </a:p>
          <a:p>
            <a:pPr eaLnBrk="1" hangingPunct="1">
              <a:lnSpc>
                <a:spcPct val="80000"/>
              </a:lnSpc>
            </a:pPr>
            <a:r>
              <a:rPr lang="en-US" altLang="en-US" sz="2000" b="1" smtClean="0"/>
              <a:t>Employees are required to complete the Body Mechanics CBL annually &amp; should be familiar with the Laboratory’s Ergonomic policy.</a:t>
            </a:r>
          </a:p>
          <a:p>
            <a:pPr eaLnBrk="1" hangingPunct="1">
              <a:lnSpc>
                <a:spcPct val="80000"/>
              </a:lnSpc>
            </a:pPr>
            <a:r>
              <a:rPr lang="en-US" altLang="en-US" sz="2000" b="1" smtClean="0"/>
              <a:t>Laboratory activities, workplace &amp; equipment (chairs, workstations, computer keyboards &amp; displays) should be designed to reduce the risks of ergonomic distress disorders &amp; accidents. </a:t>
            </a:r>
          </a:p>
          <a:p>
            <a:pPr eaLnBrk="1" hangingPunct="1">
              <a:lnSpc>
                <a:spcPct val="80000"/>
              </a:lnSpc>
            </a:pPr>
            <a:endParaRPr lang="en-US" altLang="en-US" sz="2000" smtClean="0"/>
          </a:p>
        </p:txBody>
      </p:sp>
      <p:sp>
        <p:nvSpPr>
          <p:cNvPr id="2" name="Slide Number Placeholder 1"/>
          <p:cNvSpPr>
            <a:spLocks noGrp="1"/>
          </p:cNvSpPr>
          <p:nvPr>
            <p:ph type="sldNum" sz="quarter" idx="12"/>
          </p:nvPr>
        </p:nvSpPr>
        <p:spPr/>
        <p:txBody>
          <a:bodyPr/>
          <a:lstStyle/>
          <a:p>
            <a:pPr>
              <a:defRPr/>
            </a:pPr>
            <a:fld id="{3156992D-5F30-4C8B-AFCC-4549EDB61048}" type="slidenum">
              <a:rPr lang="en-US" smtClean="0"/>
              <a:pPr>
                <a:defRPr/>
              </a:pPr>
              <a:t>58</a:t>
            </a:fld>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838200" y="0"/>
            <a:ext cx="7772400" cy="838200"/>
          </a:xfrm>
        </p:spPr>
        <p:txBody>
          <a:bodyPr/>
          <a:lstStyle/>
          <a:p>
            <a:pPr eaLnBrk="1" hangingPunct="1">
              <a:defRPr/>
            </a:pPr>
            <a:r>
              <a:rPr lang="en-US" smtClean="0"/>
              <a:t>Additional Safety Issues</a:t>
            </a:r>
          </a:p>
        </p:txBody>
      </p:sp>
      <p:sp>
        <p:nvSpPr>
          <p:cNvPr id="59395" name="Rectangle 3"/>
          <p:cNvSpPr>
            <a:spLocks noGrp="1" noChangeArrowheads="1"/>
          </p:cNvSpPr>
          <p:nvPr>
            <p:ph type="body" idx="1"/>
          </p:nvPr>
        </p:nvSpPr>
        <p:spPr>
          <a:xfrm>
            <a:off x="228600" y="1143000"/>
            <a:ext cx="8915400" cy="5715000"/>
          </a:xfrm>
        </p:spPr>
        <p:txBody>
          <a:bodyPr/>
          <a:lstStyle/>
          <a:p>
            <a:pPr eaLnBrk="1" hangingPunct="1">
              <a:lnSpc>
                <a:spcPct val="80000"/>
              </a:lnSpc>
            </a:pPr>
            <a:r>
              <a:rPr lang="en-US" altLang="en-US" sz="2400" b="1" smtClean="0"/>
              <a:t>If a visitor falls on hospital grounds, offer assistance, offer ED visit, but if person refuses try to have a 2</a:t>
            </a:r>
            <a:r>
              <a:rPr lang="en-US" altLang="en-US" sz="2400" b="1" baseline="30000" smtClean="0"/>
              <a:t>nd</a:t>
            </a:r>
            <a:r>
              <a:rPr lang="en-US" altLang="en-US" sz="2400" b="1" smtClean="0"/>
              <a:t> witness to the refusal. Never offer any statement to the person as to responsibility or payment. Notify supervisor or management. Complete an incident report. If the person is unconscious, get immediate emergency assistance.</a:t>
            </a:r>
          </a:p>
          <a:p>
            <a:pPr eaLnBrk="1" hangingPunct="1">
              <a:lnSpc>
                <a:spcPct val="80000"/>
              </a:lnSpc>
            </a:pPr>
            <a:r>
              <a:rPr lang="en-US" altLang="en-US" sz="2400" b="1" smtClean="0"/>
              <a:t>Always keep work area clean &amp; clutter free. Keep aisles &amp; corridors free of clutter and do not block exit routes or doors.</a:t>
            </a:r>
          </a:p>
          <a:p>
            <a:pPr eaLnBrk="1" hangingPunct="1">
              <a:lnSpc>
                <a:spcPct val="80000"/>
              </a:lnSpc>
            </a:pPr>
            <a:r>
              <a:rPr lang="en-US" altLang="en-US" sz="2400" b="1" smtClean="0"/>
              <a:t>Always keep Protected Health Information (PHI) secure and out of view of visitors &amp; patients. Follow all HIPAA guidelines in protecting patient information. Log out of computer programs when not in use and turn computer monitors away from public view. </a:t>
            </a:r>
          </a:p>
          <a:p>
            <a:pPr eaLnBrk="1" hangingPunct="1">
              <a:lnSpc>
                <a:spcPct val="80000"/>
              </a:lnSpc>
            </a:pPr>
            <a:r>
              <a:rPr lang="en-US" altLang="en-US" sz="2400" b="1" smtClean="0"/>
              <a:t>Access to all hospital systems is password protected.</a:t>
            </a:r>
          </a:p>
          <a:p>
            <a:pPr eaLnBrk="1" hangingPunct="1">
              <a:lnSpc>
                <a:spcPct val="80000"/>
              </a:lnSpc>
            </a:pPr>
            <a:r>
              <a:rPr lang="en-US" altLang="en-US" sz="2400" b="1" smtClean="0"/>
              <a:t>C-doc bins are used to dispose of all PHI.</a:t>
            </a:r>
          </a:p>
        </p:txBody>
      </p:sp>
      <p:sp>
        <p:nvSpPr>
          <p:cNvPr id="2" name="Slide Number Placeholder 1"/>
          <p:cNvSpPr>
            <a:spLocks noGrp="1"/>
          </p:cNvSpPr>
          <p:nvPr>
            <p:ph type="sldNum" sz="quarter" idx="12"/>
          </p:nvPr>
        </p:nvSpPr>
        <p:spPr/>
        <p:txBody>
          <a:bodyPr/>
          <a:lstStyle/>
          <a:p>
            <a:pPr>
              <a:defRPr/>
            </a:pPr>
            <a:fld id="{3156992D-5F30-4C8B-AFCC-4549EDB61048}" type="slidenum">
              <a:rPr lang="en-US" smtClean="0"/>
              <a:pPr>
                <a:defRPr/>
              </a:pPr>
              <a:t>59</a:t>
            </a:fld>
            <a:endParaRPr lang="en-US"/>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eaLnBrk="1" hangingPunct="1">
              <a:defRPr/>
            </a:pPr>
            <a:r>
              <a:rPr lang="en-US" b="1" smtClean="0">
                <a:solidFill>
                  <a:srgbClr val="D21414"/>
                </a:solidFill>
              </a:rPr>
              <a:t>Emergency Phone Numbers</a:t>
            </a:r>
          </a:p>
        </p:txBody>
      </p:sp>
      <p:sp>
        <p:nvSpPr>
          <p:cNvPr id="8195" name="Rectangle 3"/>
          <p:cNvSpPr>
            <a:spLocks noGrp="1" noChangeArrowheads="1"/>
          </p:cNvSpPr>
          <p:nvPr>
            <p:ph type="body" idx="1"/>
          </p:nvPr>
        </p:nvSpPr>
        <p:spPr>
          <a:xfrm>
            <a:off x="457200" y="2438400"/>
            <a:ext cx="8229600" cy="1600200"/>
          </a:xfrm>
        </p:spPr>
        <p:txBody>
          <a:bodyPr/>
          <a:lstStyle/>
          <a:p>
            <a:pPr eaLnBrk="1" hangingPunct="1"/>
            <a:r>
              <a:rPr lang="en-US" altLang="en-US" smtClean="0"/>
              <a:t>NHF Security: Ext. 43444</a:t>
            </a:r>
          </a:p>
          <a:p>
            <a:pPr eaLnBrk="1" hangingPunct="1"/>
            <a:r>
              <a:rPr lang="en-US" altLang="en-US" smtClean="0"/>
              <a:t>NHF Emergency (for codes): Ext. 54321</a:t>
            </a:r>
          </a:p>
        </p:txBody>
      </p:sp>
      <p:sp>
        <p:nvSpPr>
          <p:cNvPr id="2" name="Slide Number Placeholder 1"/>
          <p:cNvSpPr>
            <a:spLocks noGrp="1"/>
          </p:cNvSpPr>
          <p:nvPr>
            <p:ph type="sldNum" sz="quarter" idx="12"/>
          </p:nvPr>
        </p:nvSpPr>
        <p:spPr/>
        <p:txBody>
          <a:bodyPr/>
          <a:lstStyle/>
          <a:p>
            <a:pPr>
              <a:defRPr/>
            </a:pPr>
            <a:fld id="{3156992D-5F30-4C8B-AFCC-4549EDB61048}" type="slidenum">
              <a:rPr lang="en-US" smtClean="0"/>
              <a:pPr>
                <a:defRPr/>
              </a:pPr>
              <a:t>6</a:t>
            </a:fld>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228600"/>
            <a:ext cx="8229600" cy="762000"/>
          </a:xfrm>
        </p:spPr>
        <p:txBody>
          <a:bodyPr/>
          <a:lstStyle/>
          <a:p>
            <a:pPr eaLnBrk="1" hangingPunct="1">
              <a:defRPr/>
            </a:pPr>
            <a:r>
              <a:rPr lang="en-US" smtClean="0"/>
              <a:t>SAFETY IS IMPORTANT</a:t>
            </a:r>
          </a:p>
        </p:txBody>
      </p:sp>
      <p:sp>
        <p:nvSpPr>
          <p:cNvPr id="58371" name="Rectangle 3"/>
          <p:cNvSpPr>
            <a:spLocks noGrp="1" noChangeArrowheads="1"/>
          </p:cNvSpPr>
          <p:nvPr>
            <p:ph type="body" sz="half" idx="1"/>
          </p:nvPr>
        </p:nvSpPr>
        <p:spPr>
          <a:xfrm>
            <a:off x="228600" y="1676400"/>
            <a:ext cx="5181600" cy="3581400"/>
          </a:xfrm>
        </p:spPr>
        <p:txBody>
          <a:bodyPr/>
          <a:lstStyle/>
          <a:p>
            <a:pPr eaLnBrk="1" hangingPunct="1">
              <a:defRPr/>
            </a:pPr>
            <a:r>
              <a:rPr lang="en-US" sz="2800" dirty="0" smtClean="0"/>
              <a:t>Safety is everyone’s responsibility </a:t>
            </a:r>
          </a:p>
          <a:p>
            <a:pPr eaLnBrk="1" hangingPunct="1">
              <a:defRPr/>
            </a:pPr>
            <a:r>
              <a:rPr lang="en-US" sz="2800" dirty="0" smtClean="0"/>
              <a:t>Complete annual requirements for safety</a:t>
            </a:r>
          </a:p>
          <a:p>
            <a:pPr eaLnBrk="1" hangingPunct="1">
              <a:defRPr/>
            </a:pPr>
            <a:r>
              <a:rPr lang="en-US" sz="2800" dirty="0" smtClean="0"/>
              <a:t>Stay familiar with procedures </a:t>
            </a:r>
          </a:p>
          <a:p>
            <a:pPr eaLnBrk="1" hangingPunct="1">
              <a:defRPr/>
            </a:pPr>
            <a:r>
              <a:rPr lang="en-US" sz="2800" dirty="0" smtClean="0"/>
              <a:t>Ask questions if needed</a:t>
            </a:r>
          </a:p>
          <a:p>
            <a:pPr eaLnBrk="1" hangingPunct="1">
              <a:defRPr/>
            </a:pPr>
            <a:r>
              <a:rPr lang="en-US" sz="2800" b="1" dirty="0" smtClean="0">
                <a:solidFill>
                  <a:schemeClr val="bg2">
                    <a:lumMod val="50000"/>
                  </a:schemeClr>
                </a:solidFill>
              </a:rPr>
              <a:t>STAY SAFE</a:t>
            </a:r>
            <a:endParaRPr lang="en-US" sz="2800" dirty="0" smtClean="0">
              <a:solidFill>
                <a:schemeClr val="bg2">
                  <a:lumMod val="50000"/>
                </a:schemeClr>
              </a:solidFill>
            </a:endParaRPr>
          </a:p>
        </p:txBody>
      </p:sp>
      <p:graphicFrame>
        <p:nvGraphicFramePr>
          <p:cNvPr id="60420" name="Object 4"/>
          <p:cNvGraphicFramePr>
            <a:graphicFrameLocks noGrp="1" noChangeAspect="1"/>
          </p:cNvGraphicFramePr>
          <p:nvPr>
            <p:ph type="clipArt" sz="half" idx="2"/>
          </p:nvPr>
        </p:nvGraphicFramePr>
        <p:xfrm>
          <a:off x="5334000" y="1600200"/>
          <a:ext cx="3535363" cy="4267200"/>
        </p:xfrm>
        <a:graphic>
          <a:graphicData uri="http://schemas.openxmlformats.org/presentationml/2006/ole">
            <mc:AlternateContent xmlns:mc="http://schemas.openxmlformats.org/markup-compatibility/2006">
              <mc:Choice xmlns:v="urn:schemas-microsoft-com:vml" Requires="v">
                <p:oleObj spid="_x0000_s60428" name="Clip" r:id="rId3" imgW="4857143" imgH="3247619" progId="MS_ClipArt_Gallery.2">
                  <p:embed/>
                </p:oleObj>
              </mc:Choice>
              <mc:Fallback>
                <p:oleObj name="Clip" r:id="rId3" imgW="4857143" imgH="3247619" progId="MS_ClipArt_Gallery.2">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1600200"/>
                        <a:ext cx="3535363"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14AEC58C-3806-4D40-861D-423509C65D58}" type="slidenum">
              <a:rPr lang="en-US" smtClean="0"/>
              <a:pPr>
                <a:defRPr/>
              </a:pPr>
              <a:t>60</a:t>
            </a:fld>
            <a:endParaRPr lang="en-US"/>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1219200"/>
            <a:ext cx="8229600" cy="1905000"/>
          </a:xfrm>
        </p:spPr>
        <p:txBody>
          <a:bodyPr/>
          <a:lstStyle/>
          <a:p>
            <a:pPr eaLnBrk="1" hangingPunct="1">
              <a:defRPr/>
            </a:pPr>
            <a:r>
              <a:rPr lang="en-US" smtClean="0"/>
              <a:t>WALK THROUGH TOUR </a:t>
            </a:r>
            <a:br>
              <a:rPr lang="en-US" smtClean="0"/>
            </a:br>
            <a:r>
              <a:rPr lang="en-US" smtClean="0"/>
              <a:t>of LABORATORY</a:t>
            </a:r>
          </a:p>
        </p:txBody>
      </p:sp>
      <p:sp>
        <p:nvSpPr>
          <p:cNvPr id="2" name="Slide Number Placeholder 1"/>
          <p:cNvSpPr>
            <a:spLocks noGrp="1"/>
          </p:cNvSpPr>
          <p:nvPr>
            <p:ph type="sldNum" sz="quarter" idx="12"/>
          </p:nvPr>
        </p:nvSpPr>
        <p:spPr/>
        <p:txBody>
          <a:bodyPr/>
          <a:lstStyle/>
          <a:p>
            <a:pPr>
              <a:defRPr/>
            </a:pPr>
            <a:fld id="{3156992D-5F30-4C8B-AFCC-4549EDB61048}" type="slidenum">
              <a:rPr lang="en-US" smtClean="0"/>
              <a:pPr>
                <a:defRPr/>
              </a:pPr>
              <a:t>61</a:t>
            </a:fld>
            <a:endParaRPr lang="en-US"/>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r>
              <a:rPr lang="en-US" smtClean="0">
                <a:solidFill>
                  <a:srgbClr val="FF3300"/>
                </a:solidFill>
              </a:rPr>
              <a:t>Fire Safety &amp; Code </a:t>
            </a:r>
            <a:r>
              <a:rPr lang="en-US" b="1" smtClean="0">
                <a:solidFill>
                  <a:srgbClr val="FF3300"/>
                </a:solidFill>
              </a:rPr>
              <a:t>RED</a:t>
            </a:r>
            <a:endParaRPr lang="en-US" smtClean="0">
              <a:solidFill>
                <a:srgbClr val="FF3300"/>
              </a:solidFill>
            </a:endParaRPr>
          </a:p>
        </p:txBody>
      </p:sp>
      <p:sp>
        <p:nvSpPr>
          <p:cNvPr id="9219" name="Rectangle 4"/>
          <p:cNvSpPr>
            <a:spLocks noGrp="1" noChangeArrowheads="1"/>
          </p:cNvSpPr>
          <p:nvPr>
            <p:ph type="body" sz="half" idx="2"/>
          </p:nvPr>
        </p:nvSpPr>
        <p:spPr>
          <a:xfrm>
            <a:off x="4876800" y="1371600"/>
            <a:ext cx="4267200" cy="2743200"/>
          </a:xfrm>
        </p:spPr>
        <p:txBody>
          <a:bodyPr/>
          <a:lstStyle/>
          <a:p>
            <a:pPr eaLnBrk="1" hangingPunct="1">
              <a:lnSpc>
                <a:spcPct val="80000"/>
              </a:lnSpc>
            </a:pPr>
            <a:r>
              <a:rPr lang="en-US" altLang="en-US" sz="2400" b="1" smtClean="0"/>
              <a:t>There are to be no open flames (candles) in the Laboratory due to solvents &amp; flammable chemicals.</a:t>
            </a:r>
          </a:p>
          <a:p>
            <a:pPr eaLnBrk="1" hangingPunct="1">
              <a:lnSpc>
                <a:spcPct val="80000"/>
              </a:lnSpc>
            </a:pPr>
            <a:r>
              <a:rPr lang="en-US" altLang="en-US" sz="2400" b="1" smtClean="0"/>
              <a:t>The Laboratory is required to evacuate (fire drill) once/year.</a:t>
            </a:r>
          </a:p>
          <a:p>
            <a:pPr lvl="1" eaLnBrk="1" hangingPunct="1">
              <a:lnSpc>
                <a:spcPct val="80000"/>
              </a:lnSpc>
            </a:pPr>
            <a:endParaRPr lang="en-US" altLang="en-US" sz="2000" smtClean="0"/>
          </a:p>
        </p:txBody>
      </p:sp>
      <p:graphicFrame>
        <p:nvGraphicFramePr>
          <p:cNvPr id="9220" name="Object 6"/>
          <p:cNvGraphicFramePr>
            <a:graphicFrameLocks noChangeAspect="1"/>
          </p:cNvGraphicFramePr>
          <p:nvPr/>
        </p:nvGraphicFramePr>
        <p:xfrm>
          <a:off x="762000" y="1600200"/>
          <a:ext cx="3657600" cy="2136775"/>
        </p:xfrm>
        <a:graphic>
          <a:graphicData uri="http://schemas.openxmlformats.org/presentationml/2006/ole">
            <mc:AlternateContent xmlns:mc="http://schemas.openxmlformats.org/markup-compatibility/2006">
              <mc:Choice xmlns:v="urn:schemas-microsoft-com:vml" Requires="v">
                <p:oleObj spid="_x0000_s9229" name="Clip" r:id="rId3" imgW="6942138" imgH="2041525" progId="MS_ClipArt_Gallery.2">
                  <p:embed/>
                </p:oleObj>
              </mc:Choice>
              <mc:Fallback>
                <p:oleObj name="Clip" r:id="rId3" imgW="6942138" imgH="2041525" progId="MS_ClipArt_Gallery.2">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600200"/>
                        <a:ext cx="3657600" cy="2136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25" name="Text Box 9"/>
          <p:cNvSpPr txBox="1">
            <a:spLocks noChangeArrowheads="1"/>
          </p:cNvSpPr>
          <p:nvPr/>
        </p:nvSpPr>
        <p:spPr bwMode="auto">
          <a:xfrm>
            <a:off x="0" y="3962400"/>
            <a:ext cx="9144000" cy="184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a:buFontTx/>
              <a:buChar char="•"/>
              <a:defRPr/>
            </a:pPr>
            <a:r>
              <a:rPr kumimoji="1" lang="en-US" sz="2400" b="1" dirty="0">
                <a:effectLst>
                  <a:outerShdw blurRad="38100" dist="38100" dir="2700000" algn="tl">
                    <a:srgbClr val="000000"/>
                  </a:outerShdw>
                </a:effectLst>
              </a:rPr>
              <a:t> A </a:t>
            </a:r>
            <a:r>
              <a:rPr kumimoji="1" lang="en-US" sz="2400" b="1" dirty="0">
                <a:solidFill>
                  <a:srgbClr val="FF3300"/>
                </a:solidFill>
                <a:effectLst>
                  <a:outerShdw blurRad="38100" dist="38100" dir="2700000" algn="tl">
                    <a:srgbClr val="000000"/>
                  </a:outerShdw>
                </a:effectLst>
              </a:rPr>
              <a:t>RED HAND, RED/</a:t>
            </a:r>
            <a:r>
              <a:rPr kumimoji="1" lang="en-US" sz="2400" b="1" dirty="0">
                <a:solidFill>
                  <a:srgbClr val="FF6600"/>
                </a:solidFill>
                <a:effectLst>
                  <a:outerShdw blurRad="38100" dist="38100" dir="2700000" algn="tl">
                    <a:srgbClr val="000000"/>
                  </a:outerShdw>
                </a:effectLst>
              </a:rPr>
              <a:t>ORANGE</a:t>
            </a:r>
            <a:r>
              <a:rPr kumimoji="1" lang="en-US" sz="2400" b="1" dirty="0">
                <a:solidFill>
                  <a:srgbClr val="FF3300"/>
                </a:solidFill>
                <a:effectLst>
                  <a:outerShdw blurRad="38100" dist="38100" dir="2700000" algn="tl">
                    <a:srgbClr val="000000"/>
                  </a:outerShdw>
                </a:effectLst>
              </a:rPr>
              <a:t> FLASHING LIGHT, or RED   </a:t>
            </a:r>
          </a:p>
          <a:p>
            <a:pPr lvl="1">
              <a:defRPr/>
            </a:pPr>
            <a:r>
              <a:rPr kumimoji="1" lang="en-US" sz="2400" b="1" dirty="0">
                <a:solidFill>
                  <a:srgbClr val="FF3300"/>
                </a:solidFill>
                <a:effectLst>
                  <a:outerShdw blurRad="38100" dist="38100" dir="2700000" algn="tl">
                    <a:srgbClr val="000000"/>
                  </a:outerShdw>
                </a:effectLst>
              </a:rPr>
              <a:t>  TOWEL </a:t>
            </a:r>
            <a:r>
              <a:rPr kumimoji="1" lang="en-US" sz="2400" b="1" dirty="0">
                <a:effectLst>
                  <a:outerShdw blurRad="38100" dist="38100" dir="2700000" algn="tl">
                    <a:srgbClr val="000000"/>
                  </a:outerShdw>
                </a:effectLst>
              </a:rPr>
              <a:t>will indicate that there is a drill underway</a:t>
            </a:r>
          </a:p>
          <a:p>
            <a:pPr lvl="1">
              <a:defRPr/>
            </a:pPr>
            <a:endParaRPr kumimoji="1" lang="en-US" b="1" dirty="0">
              <a:effectLst>
                <a:outerShdw blurRad="38100" dist="38100" dir="2700000" algn="tl">
                  <a:srgbClr val="000000"/>
                </a:outerShdw>
              </a:effectLst>
            </a:endParaRPr>
          </a:p>
          <a:p>
            <a:pPr lvl="1">
              <a:buFontTx/>
              <a:buChar char="•"/>
              <a:defRPr/>
            </a:pPr>
            <a:r>
              <a:rPr kumimoji="1" lang="en-US" sz="2400" b="1" dirty="0">
                <a:effectLst>
                  <a:outerShdw blurRad="38100" dist="38100" dir="2700000" algn="tl">
                    <a:srgbClr val="000000"/>
                  </a:outerShdw>
                </a:effectLst>
              </a:rPr>
              <a:t> When </a:t>
            </a:r>
            <a:r>
              <a:rPr kumimoji="1" lang="en-US" sz="2400" b="1" dirty="0">
                <a:solidFill>
                  <a:srgbClr val="FF3300"/>
                </a:solidFill>
                <a:effectLst>
                  <a:outerShdw blurRad="38100" dist="38100" dir="2700000" algn="tl">
                    <a:srgbClr val="000000"/>
                  </a:outerShdw>
                </a:effectLst>
              </a:rPr>
              <a:t>RED HAND, RED/</a:t>
            </a:r>
            <a:r>
              <a:rPr kumimoji="1" lang="en-US" sz="2400" b="1" dirty="0">
                <a:solidFill>
                  <a:srgbClr val="FF6600"/>
                </a:solidFill>
                <a:effectLst>
                  <a:outerShdw blurRad="38100" dist="38100" dir="2700000" algn="tl">
                    <a:srgbClr val="000000"/>
                  </a:outerShdw>
                </a:effectLst>
              </a:rPr>
              <a:t>ORANGE</a:t>
            </a:r>
            <a:r>
              <a:rPr kumimoji="1" lang="en-US" sz="2400" b="1" dirty="0">
                <a:solidFill>
                  <a:srgbClr val="FF3300"/>
                </a:solidFill>
                <a:effectLst>
                  <a:outerShdw blurRad="38100" dist="38100" dir="2700000" algn="tl">
                    <a:srgbClr val="000000"/>
                  </a:outerShdw>
                </a:effectLst>
              </a:rPr>
              <a:t> FLASHING LIGHT, or  </a:t>
            </a:r>
          </a:p>
          <a:p>
            <a:pPr lvl="1">
              <a:defRPr/>
            </a:pPr>
            <a:r>
              <a:rPr kumimoji="1" lang="en-US" sz="2400" b="1" dirty="0">
                <a:solidFill>
                  <a:srgbClr val="FF3300"/>
                </a:solidFill>
                <a:effectLst>
                  <a:outerShdw blurRad="38100" dist="38100" dir="2700000" algn="tl">
                    <a:srgbClr val="000000"/>
                  </a:outerShdw>
                </a:effectLst>
              </a:rPr>
              <a:t>   RED TOWEL</a:t>
            </a:r>
            <a:r>
              <a:rPr kumimoji="1" lang="en-US" sz="2400" b="1" dirty="0">
                <a:effectLst>
                  <a:outerShdw blurRad="38100" dist="38100" dir="2700000" algn="tl">
                    <a:srgbClr val="000000"/>
                  </a:outerShdw>
                </a:effectLst>
              </a:rPr>
              <a:t> is found, implement </a:t>
            </a:r>
            <a:r>
              <a:rPr kumimoji="1" lang="en-US" sz="2400" b="1" dirty="0">
                <a:solidFill>
                  <a:srgbClr val="FF3300"/>
                </a:solidFill>
                <a:effectLst>
                  <a:outerShdw blurRad="38100" dist="38100" dir="2700000" algn="tl">
                    <a:srgbClr val="000000"/>
                  </a:outerShdw>
                </a:effectLst>
              </a:rPr>
              <a:t>R.A.C.E.</a:t>
            </a:r>
            <a:endParaRPr lang="en-US" sz="2400" b="1" dirty="0"/>
          </a:p>
        </p:txBody>
      </p:sp>
      <p:sp>
        <p:nvSpPr>
          <p:cNvPr id="2" name="Slide Number Placeholder 1"/>
          <p:cNvSpPr>
            <a:spLocks noGrp="1"/>
          </p:cNvSpPr>
          <p:nvPr>
            <p:ph type="sldNum" sz="quarter" idx="12"/>
          </p:nvPr>
        </p:nvSpPr>
        <p:spPr/>
        <p:txBody>
          <a:bodyPr/>
          <a:lstStyle/>
          <a:p>
            <a:pPr>
              <a:defRPr/>
            </a:pPr>
            <a:fld id="{2DA166D9-3E53-4E32-A832-6016E8D54965}" type="slidenum">
              <a:rPr lang="en-US" smtClean="0"/>
              <a:pPr>
                <a:defRPr/>
              </a:pPr>
              <a:t>7</a:t>
            </a:fld>
            <a:endParaRPr lang="en-US"/>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r>
              <a:rPr lang="en-US" sz="5400" b="1" smtClean="0">
                <a:solidFill>
                  <a:srgbClr val="FF3300"/>
                </a:solidFill>
              </a:rPr>
              <a:t>R.A.C.E.</a:t>
            </a:r>
            <a:endParaRPr lang="en-US" b="1" smtClean="0">
              <a:solidFill>
                <a:srgbClr val="FF3300"/>
              </a:solidFill>
            </a:endParaRPr>
          </a:p>
        </p:txBody>
      </p:sp>
      <p:sp>
        <p:nvSpPr>
          <p:cNvPr id="10243" name="Rectangle 3"/>
          <p:cNvSpPr>
            <a:spLocks noGrp="1" noChangeArrowheads="1"/>
          </p:cNvSpPr>
          <p:nvPr>
            <p:ph type="body" idx="1"/>
          </p:nvPr>
        </p:nvSpPr>
        <p:spPr>
          <a:xfrm>
            <a:off x="685800" y="1676400"/>
            <a:ext cx="7848600" cy="4495800"/>
          </a:xfrm>
        </p:spPr>
        <p:txBody>
          <a:bodyPr/>
          <a:lstStyle/>
          <a:p>
            <a:pPr eaLnBrk="1" hangingPunct="1">
              <a:lnSpc>
                <a:spcPct val="80000"/>
              </a:lnSpc>
            </a:pPr>
            <a:r>
              <a:rPr lang="en-US" altLang="en-US" sz="2400" b="1" u="sng" smtClean="0">
                <a:solidFill>
                  <a:srgbClr val="FF3300"/>
                </a:solidFill>
              </a:rPr>
              <a:t>R</a:t>
            </a:r>
            <a:r>
              <a:rPr lang="en-US" altLang="en-US" sz="2400" u="sng" smtClean="0"/>
              <a:t>escue</a:t>
            </a:r>
            <a:r>
              <a:rPr lang="en-US" altLang="en-US" sz="2400" smtClean="0"/>
              <a:t> those in immediate danger, if safe to do so.</a:t>
            </a:r>
          </a:p>
          <a:p>
            <a:pPr eaLnBrk="1" hangingPunct="1">
              <a:lnSpc>
                <a:spcPct val="80000"/>
              </a:lnSpc>
            </a:pPr>
            <a:r>
              <a:rPr lang="en-US" altLang="en-US" sz="2400" b="1" u="sng" smtClean="0">
                <a:solidFill>
                  <a:srgbClr val="FF3300"/>
                </a:solidFill>
              </a:rPr>
              <a:t>A</a:t>
            </a:r>
            <a:r>
              <a:rPr lang="en-US" altLang="en-US" sz="2400" u="sng" smtClean="0"/>
              <a:t>ctivate</a:t>
            </a:r>
            <a:r>
              <a:rPr lang="en-US" altLang="en-US" sz="2400" smtClean="0"/>
              <a:t> the alarm, dial emergency # &amp; pull manual alarm.  Dial 54321 and notify operator of Code</a:t>
            </a:r>
            <a:r>
              <a:rPr lang="en-US" altLang="en-US" sz="2400" smtClean="0">
                <a:solidFill>
                  <a:srgbClr val="FF3300"/>
                </a:solidFill>
              </a:rPr>
              <a:t> RED</a:t>
            </a:r>
            <a:r>
              <a:rPr lang="en-US" altLang="en-US" sz="2400" smtClean="0"/>
              <a:t> location.  If the alarm is part of a Fire Drill, ask the person conducting the drill if they want the alarm pulled. Know locations of manual alarms. If two employees are available, one may activate alarm while the 2</a:t>
            </a:r>
            <a:r>
              <a:rPr lang="en-US" altLang="en-US" sz="2400" baseline="30000" smtClean="0"/>
              <a:t>nd</a:t>
            </a:r>
            <a:r>
              <a:rPr lang="en-US" altLang="en-US" sz="2400" smtClean="0"/>
              <a:t> person makes the call.</a:t>
            </a:r>
          </a:p>
          <a:p>
            <a:pPr eaLnBrk="1" hangingPunct="1">
              <a:lnSpc>
                <a:spcPct val="80000"/>
              </a:lnSpc>
            </a:pPr>
            <a:r>
              <a:rPr lang="en-US" altLang="en-US" sz="2400" b="1" u="sng" smtClean="0">
                <a:solidFill>
                  <a:srgbClr val="FF3300"/>
                </a:solidFill>
              </a:rPr>
              <a:t>C</a:t>
            </a:r>
            <a:r>
              <a:rPr lang="en-US" altLang="en-US" sz="2400" u="sng" smtClean="0"/>
              <a:t>ontain </a:t>
            </a:r>
            <a:r>
              <a:rPr lang="en-US" altLang="en-US" sz="2400" smtClean="0"/>
              <a:t>the fire (close doors).  Automatic doors will shut, but if not, close them and be sure all fire doors are closed. </a:t>
            </a:r>
            <a:r>
              <a:rPr lang="en-US" altLang="en-US" sz="2400" smtClean="0">
                <a:solidFill>
                  <a:srgbClr val="FF3300"/>
                </a:solidFill>
              </a:rPr>
              <a:t>C</a:t>
            </a:r>
            <a:r>
              <a:rPr lang="en-US" altLang="en-US" sz="2400" smtClean="0"/>
              <a:t> is also Clear the hallways.</a:t>
            </a:r>
          </a:p>
          <a:p>
            <a:pPr eaLnBrk="1" hangingPunct="1">
              <a:lnSpc>
                <a:spcPct val="80000"/>
              </a:lnSpc>
            </a:pPr>
            <a:r>
              <a:rPr lang="en-US" altLang="en-US" sz="2400" b="1" u="sng" smtClean="0">
                <a:solidFill>
                  <a:srgbClr val="FF3300"/>
                </a:solidFill>
              </a:rPr>
              <a:t>E</a:t>
            </a:r>
            <a:r>
              <a:rPr lang="en-US" altLang="en-US" sz="2400" u="sng" smtClean="0"/>
              <a:t>xtinguish</a:t>
            </a:r>
            <a:r>
              <a:rPr lang="en-US" altLang="en-US" sz="2400" smtClean="0"/>
              <a:t> if safe.  Get the fire extinguisher.  Know the locations of extinguishers in the Laboratory.</a:t>
            </a:r>
            <a:endParaRPr lang="en-US" altLang="en-US" sz="2400" b="1" smtClean="0"/>
          </a:p>
        </p:txBody>
      </p:sp>
      <p:sp>
        <p:nvSpPr>
          <p:cNvPr id="2" name="Slide Number Placeholder 1"/>
          <p:cNvSpPr>
            <a:spLocks noGrp="1"/>
          </p:cNvSpPr>
          <p:nvPr>
            <p:ph type="sldNum" sz="quarter" idx="12"/>
          </p:nvPr>
        </p:nvSpPr>
        <p:spPr/>
        <p:txBody>
          <a:bodyPr/>
          <a:lstStyle/>
          <a:p>
            <a:pPr>
              <a:defRPr/>
            </a:pPr>
            <a:fld id="{3156992D-5F30-4C8B-AFCC-4549EDB61048}" type="slidenum">
              <a:rPr lang="en-US" smtClean="0"/>
              <a:pPr>
                <a:defRPr/>
              </a:pPr>
              <a:t>8</a:t>
            </a:fld>
            <a:endParaRPr lang="en-US"/>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defRPr/>
            </a:pPr>
            <a:r>
              <a:rPr lang="en-US" b="1" smtClean="0">
                <a:solidFill>
                  <a:srgbClr val="FF3300"/>
                </a:solidFill>
              </a:rPr>
              <a:t>P.A.S.S.</a:t>
            </a:r>
            <a:br>
              <a:rPr lang="en-US" b="1" smtClean="0">
                <a:solidFill>
                  <a:srgbClr val="FF3300"/>
                </a:solidFill>
              </a:rPr>
            </a:br>
            <a:r>
              <a:rPr lang="en-US" smtClean="0">
                <a:solidFill>
                  <a:srgbClr val="FF3300"/>
                </a:solidFill>
              </a:rPr>
              <a:t>Using Fire Extinguisher</a:t>
            </a:r>
            <a:endParaRPr lang="en-US" b="1" smtClean="0">
              <a:solidFill>
                <a:srgbClr val="FF3300"/>
              </a:solidFill>
            </a:endParaRPr>
          </a:p>
        </p:txBody>
      </p:sp>
      <p:sp>
        <p:nvSpPr>
          <p:cNvPr id="11267" name="Rectangle 3"/>
          <p:cNvSpPr>
            <a:spLocks noGrp="1" noChangeArrowheads="1"/>
          </p:cNvSpPr>
          <p:nvPr>
            <p:ph type="body" idx="1"/>
          </p:nvPr>
        </p:nvSpPr>
        <p:spPr>
          <a:xfrm>
            <a:off x="838200" y="1752600"/>
            <a:ext cx="7772400" cy="3810000"/>
          </a:xfrm>
        </p:spPr>
        <p:txBody>
          <a:bodyPr/>
          <a:lstStyle/>
          <a:p>
            <a:pPr eaLnBrk="1" hangingPunct="1"/>
            <a:r>
              <a:rPr lang="en-US" altLang="en-US" sz="3600" b="1" u="sng" smtClean="0">
                <a:solidFill>
                  <a:srgbClr val="FF3300"/>
                </a:solidFill>
              </a:rPr>
              <a:t>P</a:t>
            </a:r>
            <a:r>
              <a:rPr lang="en-US" altLang="en-US" sz="3600" u="sng" smtClean="0"/>
              <a:t>ull</a:t>
            </a:r>
            <a:r>
              <a:rPr lang="en-US" altLang="en-US" sz="3600" smtClean="0"/>
              <a:t> the extinguisher pin</a:t>
            </a:r>
          </a:p>
          <a:p>
            <a:pPr eaLnBrk="1" hangingPunct="1"/>
            <a:r>
              <a:rPr lang="en-US" altLang="en-US" sz="3600" b="1" u="sng" smtClean="0">
                <a:solidFill>
                  <a:srgbClr val="FF3300"/>
                </a:solidFill>
              </a:rPr>
              <a:t>A</a:t>
            </a:r>
            <a:r>
              <a:rPr lang="en-US" altLang="en-US" sz="3600" u="sng" smtClean="0"/>
              <a:t>im </a:t>
            </a:r>
            <a:r>
              <a:rPr lang="en-US" altLang="en-US" sz="3600" smtClean="0"/>
              <a:t>the nozzle of the extinguisher</a:t>
            </a:r>
          </a:p>
          <a:p>
            <a:pPr eaLnBrk="1" hangingPunct="1"/>
            <a:r>
              <a:rPr lang="en-US" altLang="en-US" sz="3600" b="1" u="sng" smtClean="0">
                <a:solidFill>
                  <a:srgbClr val="FF3300"/>
                </a:solidFill>
              </a:rPr>
              <a:t>S</a:t>
            </a:r>
            <a:r>
              <a:rPr lang="en-US" altLang="en-US" sz="3600" u="sng" smtClean="0"/>
              <a:t>queeze </a:t>
            </a:r>
            <a:r>
              <a:rPr lang="en-US" altLang="en-US" sz="3600" smtClean="0"/>
              <a:t>the extinguisher handle/trigger</a:t>
            </a:r>
          </a:p>
          <a:p>
            <a:pPr eaLnBrk="1" hangingPunct="1"/>
            <a:r>
              <a:rPr lang="en-US" altLang="en-US" sz="3600" b="1" u="sng" smtClean="0">
                <a:solidFill>
                  <a:srgbClr val="FF3300"/>
                </a:solidFill>
              </a:rPr>
              <a:t>S</a:t>
            </a:r>
            <a:r>
              <a:rPr lang="en-US" altLang="en-US" sz="3600" u="sng" smtClean="0"/>
              <a:t>weep </a:t>
            </a:r>
            <a:r>
              <a:rPr lang="en-US" altLang="en-US" sz="3600" smtClean="0"/>
              <a:t>the extinguisher flow from side to side at the base of the fire</a:t>
            </a:r>
            <a:endParaRPr lang="en-US" altLang="en-US" sz="2800" b="1" u="sng" smtClean="0">
              <a:solidFill>
                <a:srgbClr val="FF3300"/>
              </a:solidFill>
            </a:endParaRPr>
          </a:p>
        </p:txBody>
      </p:sp>
      <p:sp>
        <p:nvSpPr>
          <p:cNvPr id="2" name="Slide Number Placeholder 1"/>
          <p:cNvSpPr>
            <a:spLocks noGrp="1"/>
          </p:cNvSpPr>
          <p:nvPr>
            <p:ph type="sldNum" sz="quarter" idx="12"/>
          </p:nvPr>
        </p:nvSpPr>
        <p:spPr/>
        <p:txBody>
          <a:bodyPr/>
          <a:lstStyle/>
          <a:p>
            <a:pPr>
              <a:defRPr/>
            </a:pPr>
            <a:fld id="{3156992D-5F30-4C8B-AFCC-4549EDB61048}" type="slidenum">
              <a:rPr lang="en-US" smtClean="0"/>
              <a:pPr>
                <a:defRPr/>
              </a:pPr>
              <a:t>9</a:t>
            </a:fld>
            <a:endParaRPr lang="en-US"/>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3437</TotalTime>
  <Words>5093</Words>
  <Application>Microsoft Office PowerPoint</Application>
  <PresentationFormat>On-screen Show (4:3)</PresentationFormat>
  <Paragraphs>464</Paragraphs>
  <Slides>61</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61</vt:i4>
      </vt:variant>
    </vt:vector>
  </HeadingPairs>
  <TitlesOfParts>
    <vt:vector size="64" baseType="lpstr">
      <vt:lpstr>Mountain Top</vt:lpstr>
      <vt:lpstr>Clip</vt:lpstr>
      <vt:lpstr>Acrobat Document</vt:lpstr>
      <vt:lpstr>LABORATORY SAFETY Northside Hospital-Forsyth</vt:lpstr>
      <vt:lpstr>Laboratory Safety Officer-LSO</vt:lpstr>
      <vt:lpstr>Location of Safety Related Manuals for Laboratory</vt:lpstr>
      <vt:lpstr>Laboratory Safety Manual</vt:lpstr>
      <vt:lpstr>Emergency Conditions &amp; Codes</vt:lpstr>
      <vt:lpstr>Emergency Phone Numbers</vt:lpstr>
      <vt:lpstr>Fire Safety &amp; Code RED</vt:lpstr>
      <vt:lpstr>R.A.C.E.</vt:lpstr>
      <vt:lpstr>P.A.S.S. Using Fire Extinguisher</vt:lpstr>
      <vt:lpstr>P.A.S.S. Using Fire Extinguisher</vt:lpstr>
      <vt:lpstr>Location of FIRE Safety Equipment/Devices</vt:lpstr>
      <vt:lpstr>PowerPoint Presentation</vt:lpstr>
      <vt:lpstr>Northside Smoking Policy</vt:lpstr>
      <vt:lpstr>Northside Smoking Policy</vt:lpstr>
      <vt:lpstr>CODE ORANGE- BOMB THREAT</vt:lpstr>
      <vt:lpstr>CODE PINK/AMBER-INFANT/CHILD ABDUCTION</vt:lpstr>
      <vt:lpstr>CODE ONE-  Immediate Security Assistance Required</vt:lpstr>
      <vt:lpstr>CODE GREEN-  Mass Casualty Event</vt:lpstr>
      <vt:lpstr>Code Brown Evacuation</vt:lpstr>
      <vt:lpstr>Code GREY: Tornado</vt:lpstr>
      <vt:lpstr>Disaster Plan</vt:lpstr>
      <vt:lpstr>Lab Bioterrorism Plan</vt:lpstr>
      <vt:lpstr>Additional CODE Points</vt:lpstr>
      <vt:lpstr>Additional CODE Points</vt:lpstr>
      <vt:lpstr>Personal Protective Equipment P.P.E.’s</vt:lpstr>
      <vt:lpstr>Where Can I Wear My Lab Coat?</vt:lpstr>
      <vt:lpstr>Where Can I Wear My Lab Coat?</vt:lpstr>
      <vt:lpstr>Gloves &amp; Latex Allergy</vt:lpstr>
      <vt:lpstr>Hand Washing &amp; Glove Removal</vt:lpstr>
      <vt:lpstr>Glove Use &amp; Care</vt:lpstr>
      <vt:lpstr>Glove Use &amp; Care</vt:lpstr>
      <vt:lpstr>PowerPoint Presentation</vt:lpstr>
      <vt:lpstr>  Biological Exposure Plan </vt:lpstr>
      <vt:lpstr>  Biological Exposure Plan </vt:lpstr>
      <vt:lpstr>Additional Biological Safety Issues for the Laboratory</vt:lpstr>
      <vt:lpstr>Additional Biological Safety Issues for the Laboratory</vt:lpstr>
      <vt:lpstr>What do I do when I have an EXPOSURE to blood or other body fluid?</vt:lpstr>
      <vt:lpstr>INCIDENT REPORTING SYSTEM</vt:lpstr>
      <vt:lpstr>Safe Medical Device Act-SMDA</vt:lpstr>
      <vt:lpstr>Chemical Hygiene Plan- Important Points</vt:lpstr>
      <vt:lpstr>CHEMICAL LABELING- NFPA HAZARD CODES </vt:lpstr>
      <vt:lpstr>PowerPoint Presentation</vt:lpstr>
      <vt:lpstr>Hazard Communication Standard Pictogram OSHA Requirements as of 6/1/2015 </vt:lpstr>
      <vt:lpstr>PowerPoint Presentation</vt:lpstr>
      <vt:lpstr>Eye Wash/Safety Shower: In NHF Laboratory a safety shower and eyewash is located in the front of laboratory near the front door. Another safety eyewash is located in the rear of the lab between Histology and Chemistry.</vt:lpstr>
      <vt:lpstr>SPILL RESPONSE</vt:lpstr>
      <vt:lpstr>Additional Chemical Issues</vt:lpstr>
      <vt:lpstr>Additional Chemical/Safety Issues</vt:lpstr>
      <vt:lpstr>SPILL KITS &amp; CLEAN-UP</vt:lpstr>
      <vt:lpstr>CHEMICAL SPILL CLEAN UP PROCEDURE</vt:lpstr>
      <vt:lpstr>ELECTRICAL SAFETY ISSUES</vt:lpstr>
      <vt:lpstr>LIQUID NITROGEN SAFETY PRECAUTIONS Note: NHF Laboratory Does Not Use LN2</vt:lpstr>
      <vt:lpstr>DRY ICE SAFETY PRECAUTIONS</vt:lpstr>
      <vt:lpstr>Medical Gas Zone Valve</vt:lpstr>
      <vt:lpstr>   TRANSPORT OF SPECIMENS </vt:lpstr>
      <vt:lpstr>Shipping Infectious/Biological Specimens</vt:lpstr>
      <vt:lpstr>Equipment &amp; Instrument  Inspections &amp; Service</vt:lpstr>
      <vt:lpstr>ERGONOMIC PROGRAM</vt:lpstr>
      <vt:lpstr>Additional Safety Issues</vt:lpstr>
      <vt:lpstr>SAFETY IS IMPORTANT</vt:lpstr>
      <vt:lpstr>WALK THROUGH TOUR  of LABORATORY</vt:lpstr>
    </vt:vector>
  </TitlesOfParts>
  <Company>NSH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LABORATORY SAFETY Northside Hospital</dc:title>
  <dc:creator>rdj1441</dc:creator>
  <cp:lastModifiedBy>Sonya Penny</cp:lastModifiedBy>
  <cp:revision>214</cp:revision>
  <cp:lastPrinted>2017-03-31T15:11:51Z</cp:lastPrinted>
  <dcterms:created xsi:type="dcterms:W3CDTF">2003-07-02T13:28:31Z</dcterms:created>
  <dcterms:modified xsi:type="dcterms:W3CDTF">2017-04-24T20:01:42Z</dcterms:modified>
</cp:coreProperties>
</file>