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7AE012-F008-408D-BF46-71A6F4D5A39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2500316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AE012-F008-408D-BF46-71A6F4D5A39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4104479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AE012-F008-408D-BF46-71A6F4D5A39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349884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AE012-F008-408D-BF46-71A6F4D5A39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124828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7AE012-F008-408D-BF46-71A6F4D5A39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393399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7AE012-F008-408D-BF46-71A6F4D5A39D}"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382826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7AE012-F008-408D-BF46-71A6F4D5A39D}" type="datetimeFigureOut">
              <a:rPr lang="en-US" smtClean="0"/>
              <a:t>8/7/2018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2922130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7AE012-F008-408D-BF46-71A6F4D5A39D}" type="datetimeFigureOut">
              <a:rPr lang="en-US" smtClean="0"/>
              <a:t>8/7/2018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173823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7AE012-F008-408D-BF46-71A6F4D5A39D}" type="datetimeFigureOut">
              <a:rPr lang="en-US" smtClean="0"/>
              <a:t>8/7/2018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55438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7AE012-F008-408D-BF46-71A6F4D5A39D}"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364784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7AE012-F008-408D-BF46-71A6F4D5A39D}"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E7115-AA87-484C-879A-385AF32F39CB}" type="slidenum">
              <a:rPr lang="en-US" smtClean="0"/>
              <a:t>‹#›</a:t>
            </a:fld>
            <a:endParaRPr lang="en-US"/>
          </a:p>
        </p:txBody>
      </p:sp>
    </p:spTree>
    <p:extLst>
      <p:ext uri="{BB962C8B-B14F-4D97-AF65-F5344CB8AC3E}">
        <p14:creationId xmlns:p14="http://schemas.microsoft.com/office/powerpoint/2010/main" val="1145638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AE012-F008-408D-BF46-71A6F4D5A39D}" type="datetimeFigureOut">
              <a:rPr lang="en-US" smtClean="0"/>
              <a:t>8/7/2018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E7115-AA87-484C-879A-385AF32F39CB}" type="slidenum">
              <a:rPr lang="en-US" smtClean="0"/>
              <a:t>‹#›</a:t>
            </a:fld>
            <a:endParaRPr lang="en-US"/>
          </a:p>
        </p:txBody>
      </p:sp>
    </p:spTree>
    <p:extLst>
      <p:ext uri="{BB962C8B-B14F-4D97-AF65-F5344CB8AC3E}">
        <p14:creationId xmlns:p14="http://schemas.microsoft.com/office/powerpoint/2010/main" val="939175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Safety Quiz 2018</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1835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Incident Command Team</a:t>
            </a:r>
            <a:r>
              <a:rPr lang="en-US" dirty="0" smtClean="0"/>
              <a:t/>
            </a:r>
            <a:br>
              <a:rPr lang="en-US" dirty="0" smtClean="0"/>
            </a:br>
            <a:endParaRPr lang="en-US" dirty="0"/>
          </a:p>
        </p:txBody>
      </p:sp>
      <p:sp>
        <p:nvSpPr>
          <p:cNvPr id="3" name="Content Placeholder 2"/>
          <p:cNvSpPr>
            <a:spLocks noGrp="1"/>
          </p:cNvSpPr>
          <p:nvPr>
            <p:ph idx="1"/>
          </p:nvPr>
        </p:nvSpPr>
        <p:spPr>
          <a:xfrm>
            <a:off x="622069" y="1426615"/>
            <a:ext cx="10515600" cy="4351338"/>
          </a:xfrm>
        </p:spPr>
        <p:txBody>
          <a:bodyPr/>
          <a:lstStyle/>
          <a:p>
            <a:pPr marL="0" indent="0">
              <a:buNone/>
            </a:pPr>
            <a:endParaRPr lang="en-US" dirty="0"/>
          </a:p>
        </p:txBody>
      </p:sp>
      <p:sp>
        <p:nvSpPr>
          <p:cNvPr id="4" name="Rectangle 3"/>
          <p:cNvSpPr/>
          <p:nvPr/>
        </p:nvSpPr>
        <p:spPr>
          <a:xfrm>
            <a:off x="1122218" y="1905506"/>
            <a:ext cx="8021782" cy="2308324"/>
          </a:xfrm>
          <a:prstGeom prst="rect">
            <a:avLst/>
          </a:prstGeom>
        </p:spPr>
        <p:txBody>
          <a:bodyPr wrap="square">
            <a:spAutoFit/>
          </a:bodyPr>
          <a:lstStyle/>
          <a:p>
            <a:r>
              <a:rPr lang="en-US" b="0" i="0" dirty="0" smtClean="0">
                <a:solidFill>
                  <a:srgbClr val="000000"/>
                </a:solidFill>
                <a:effectLst/>
                <a:latin typeface="Verdana" panose="020B0604030504040204" pitchFamily="34" charset="0"/>
              </a:rPr>
              <a:t>The rationale for Emergency Management Planning is to allow NSH to prepare for the potential emergencies that fall on a continuum from disruptive to disastrous so that adverse events can be reduced as much as possible.</a:t>
            </a:r>
          </a:p>
          <a:p>
            <a:r>
              <a:rPr lang="en-US" b="0" i="0" dirty="0" smtClean="0">
                <a:solidFill>
                  <a:srgbClr val="000000"/>
                </a:solidFill>
                <a:effectLst/>
                <a:latin typeface="Verdana" panose="020B0604030504040204" pitchFamily="34" charset="0"/>
              </a:rPr>
              <a:t>Any activity that requires an Emergency Management response would be managed through an </a:t>
            </a:r>
            <a:r>
              <a:rPr lang="en-US" b="1" i="0" dirty="0" smtClean="0">
                <a:solidFill>
                  <a:srgbClr val="000000"/>
                </a:solidFill>
                <a:effectLst/>
                <a:latin typeface="Verdana" panose="020B0604030504040204" pitchFamily="34" charset="0"/>
              </a:rPr>
              <a:t>Incident Command Team</a:t>
            </a:r>
            <a:r>
              <a:rPr lang="en-US" b="0" i="0" dirty="0" smtClean="0">
                <a:solidFill>
                  <a:srgbClr val="000000"/>
                </a:solidFill>
                <a:effectLst/>
                <a:latin typeface="Verdana" panose="020B0604030504040204" pitchFamily="34" charset="0"/>
              </a:rPr>
              <a:t>. This team would be activated on site to coordinate and oversee all response activities.</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935157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Hazard </a:t>
            </a:r>
            <a:r>
              <a:rPr lang="en-US" b="1" dirty="0"/>
              <a:t>Vulnerability Analysis</a:t>
            </a:r>
            <a:br>
              <a:rPr lang="en-US" b="1"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a:t>The assessment used to used to pro-actively identify potential hazards, threats, and adverse events and assess their impact on the care, treatment, and services provided to our patients is called the </a:t>
            </a:r>
            <a:r>
              <a:rPr lang="en-US" b="1" dirty="0"/>
              <a:t>Hazard Vulnerability Analysis (HVA)</a:t>
            </a:r>
            <a:r>
              <a:rPr lang="en-US" dirty="0"/>
              <a:t>. This process is designed to assist our hospital in gaining a realistic understanding of our vulnerabilities in order to help us mitigate risks. Our hospital Safety and Security Officer has the master HVA document.</a:t>
            </a:r>
          </a:p>
        </p:txBody>
      </p:sp>
    </p:spTree>
    <p:extLst>
      <p:ext uri="{BB962C8B-B14F-4D97-AF65-F5344CB8AC3E}">
        <p14:creationId xmlns:p14="http://schemas.microsoft.com/office/powerpoint/2010/main" val="310463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Emergency Operations Plan</a:t>
            </a:r>
            <a:endParaRPr lang="en-US" dirty="0"/>
          </a:p>
        </p:txBody>
      </p:sp>
      <p:sp>
        <p:nvSpPr>
          <p:cNvPr id="3" name="Content Placeholder 2"/>
          <p:cNvSpPr>
            <a:spLocks noGrp="1"/>
          </p:cNvSpPr>
          <p:nvPr>
            <p:ph idx="1"/>
          </p:nvPr>
        </p:nvSpPr>
        <p:spPr/>
        <p:txBody>
          <a:bodyPr/>
          <a:lstStyle/>
          <a:p>
            <a:pPr marL="0" indent="0">
              <a:buNone/>
            </a:pPr>
            <a:r>
              <a:rPr lang="en-US" dirty="0" smtClean="0"/>
              <a:t>The hospital's emergency plan is the Emergency Operations Plan located in </a:t>
            </a:r>
            <a:r>
              <a:rPr lang="en-US" dirty="0" err="1" smtClean="0"/>
              <a:t>Lucidoc</a:t>
            </a:r>
            <a:r>
              <a:rPr lang="en-US" dirty="0" smtClean="0"/>
              <a:t>.</a:t>
            </a:r>
          </a:p>
        </p:txBody>
      </p:sp>
    </p:spTree>
    <p:extLst>
      <p:ext uri="{BB962C8B-B14F-4D97-AF65-F5344CB8AC3E}">
        <p14:creationId xmlns:p14="http://schemas.microsoft.com/office/powerpoint/2010/main" val="164147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Code Pink/Purple/Amber</a:t>
            </a:r>
            <a:endParaRPr lang="en-US" dirty="0"/>
          </a:p>
        </p:txBody>
      </p:sp>
      <p:sp>
        <p:nvSpPr>
          <p:cNvPr id="3" name="Content Placeholder 2"/>
          <p:cNvSpPr>
            <a:spLocks noGrp="1"/>
          </p:cNvSpPr>
          <p:nvPr>
            <p:ph idx="1"/>
          </p:nvPr>
        </p:nvSpPr>
        <p:spPr/>
        <p:txBody>
          <a:bodyPr/>
          <a:lstStyle/>
          <a:p>
            <a:pPr marL="0" indent="0">
              <a:buNone/>
            </a:pPr>
            <a:r>
              <a:rPr lang="en-US" dirty="0" smtClean="0"/>
              <a:t>During the event of a Code Pink, Purple or Amber, the laboratory has the responsibility of monitoring two areas: 1)hallway in front of the lab and 2)the rear stairwell and exit in the back of the lab</a:t>
            </a:r>
            <a:endParaRPr lang="en-US" dirty="0"/>
          </a:p>
        </p:txBody>
      </p:sp>
    </p:spTree>
    <p:extLst>
      <p:ext uri="{BB962C8B-B14F-4D97-AF65-F5344CB8AC3E}">
        <p14:creationId xmlns:p14="http://schemas.microsoft.com/office/powerpoint/2010/main" val="3708701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Sprinkler/Ceiling Clearance</a:t>
            </a:r>
            <a:endParaRPr lang="en-US" dirty="0"/>
          </a:p>
        </p:txBody>
      </p:sp>
      <p:sp>
        <p:nvSpPr>
          <p:cNvPr id="3" name="Content Placeholder 2"/>
          <p:cNvSpPr>
            <a:spLocks noGrp="1"/>
          </p:cNvSpPr>
          <p:nvPr>
            <p:ph idx="1"/>
          </p:nvPr>
        </p:nvSpPr>
        <p:spPr/>
        <p:txBody>
          <a:bodyPr/>
          <a:lstStyle/>
          <a:p>
            <a:pPr marL="0" indent="0">
              <a:buNone/>
            </a:pPr>
            <a:r>
              <a:rPr lang="en-US" dirty="0" smtClean="0"/>
              <a:t>The minimum clearance from the sprinkler head deflector (the part of the sprinkler closest to you), which must be maintained in storage areas to ensure the sprinkler system is able to develop a full spray pattern is 18 inches. The lab has a yellow line on the wall in the storage room as a visual where nothing should be stored above that line.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44959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Fire Extinguisher</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When operating a portable fire extinguisher, remember the acronym P.A.S.S: </a:t>
            </a:r>
            <a:br>
              <a:rPr lang="en-US" dirty="0"/>
            </a:br>
            <a:r>
              <a:rPr lang="en-US" dirty="0"/>
              <a:t/>
            </a:r>
            <a:br>
              <a:rPr lang="en-US" dirty="0"/>
            </a:br>
            <a:endParaRPr lang="en-US" dirty="0"/>
          </a:p>
          <a:p>
            <a:r>
              <a:rPr lang="en-US" b="1" dirty="0"/>
              <a:t>Pull</a:t>
            </a:r>
            <a:r>
              <a:rPr lang="en-US" dirty="0"/>
              <a:t/>
            </a:r>
            <a:br>
              <a:rPr lang="en-US" dirty="0"/>
            </a:br>
            <a:r>
              <a:rPr lang="en-US" dirty="0" err="1"/>
              <a:t>Pull</a:t>
            </a:r>
            <a:r>
              <a:rPr lang="en-US" dirty="0"/>
              <a:t> the pin out from the top while holding the extinguisher upright. The pin is present to keep handle from being squeezed inadvertently. Don’t squeeze the handle when pulling the pin, as it may lock the pin in place.</a:t>
            </a:r>
          </a:p>
          <a:p>
            <a:r>
              <a:rPr lang="en-US" b="1" dirty="0"/>
              <a:t>Aim</a:t>
            </a:r>
            <a:r>
              <a:rPr lang="en-US" dirty="0"/>
              <a:t/>
            </a:r>
            <a:br>
              <a:rPr lang="en-US" dirty="0"/>
            </a:br>
            <a:r>
              <a:rPr lang="en-US" dirty="0"/>
              <a:t>Unclip the hose if necessary and point the nozzle at the base of the fire.</a:t>
            </a:r>
          </a:p>
          <a:p>
            <a:r>
              <a:rPr lang="en-US" b="1" dirty="0"/>
              <a:t>Squeeze</a:t>
            </a:r>
            <a:r>
              <a:rPr lang="en-US" dirty="0"/>
              <a:t/>
            </a:r>
            <a:br>
              <a:rPr lang="en-US" dirty="0"/>
            </a:br>
            <a:r>
              <a:rPr lang="en-US" dirty="0"/>
              <a:t>Press the handle to discharge the extinguishing agent. To stop, release the handle.</a:t>
            </a:r>
          </a:p>
          <a:p>
            <a:r>
              <a:rPr lang="en-US" b="1" dirty="0"/>
              <a:t>Sweep</a:t>
            </a:r>
            <a:r>
              <a:rPr lang="en-US" dirty="0"/>
              <a:t/>
            </a:r>
            <a:br>
              <a:rPr lang="en-US" dirty="0"/>
            </a:br>
            <a:r>
              <a:rPr lang="en-US" dirty="0" err="1"/>
              <a:t>Sweep</a:t>
            </a:r>
            <a:r>
              <a:rPr lang="en-US" dirty="0"/>
              <a:t> the nozzle back and forth to spread the agent on the base of the flames and blanket the source of fire. Even after a fire appears to be extinguished it may re-ignite, so be watchful.</a:t>
            </a:r>
          </a:p>
          <a:p>
            <a:pPr marL="0" indent="0">
              <a:buNone/>
            </a:pPr>
            <a:endParaRPr lang="en-US" dirty="0"/>
          </a:p>
        </p:txBody>
      </p:sp>
    </p:spTree>
    <p:extLst>
      <p:ext uri="{BB962C8B-B14F-4D97-AF65-F5344CB8AC3E}">
        <p14:creationId xmlns:p14="http://schemas.microsoft.com/office/powerpoint/2010/main" val="3943822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Small Electrical Equipment</a:t>
            </a:r>
            <a:endParaRPr lang="en-US" dirty="0"/>
          </a:p>
        </p:txBody>
      </p:sp>
      <p:sp>
        <p:nvSpPr>
          <p:cNvPr id="3" name="Content Placeholder 2"/>
          <p:cNvSpPr>
            <a:spLocks noGrp="1"/>
          </p:cNvSpPr>
          <p:nvPr>
            <p:ph idx="1"/>
          </p:nvPr>
        </p:nvSpPr>
        <p:spPr/>
        <p:txBody>
          <a:bodyPr/>
          <a:lstStyle/>
          <a:p>
            <a:r>
              <a:rPr lang="en-US" dirty="0"/>
              <a:t>Fans are not allowed in the laboratory, unless brought in by Engineering during an extenuating circumstance.</a:t>
            </a:r>
          </a:p>
          <a:p>
            <a:r>
              <a:rPr lang="en-US" dirty="0"/>
              <a:t>Space heater, toaster ovens, and/or open flames(candles) are not permitted in any patient care area.</a:t>
            </a:r>
          </a:p>
          <a:p>
            <a:pPr marL="0" indent="0">
              <a:buNone/>
            </a:pPr>
            <a:endParaRPr lang="en-US" dirty="0"/>
          </a:p>
        </p:txBody>
      </p:sp>
    </p:spTree>
    <p:extLst>
      <p:ext uri="{BB962C8B-B14F-4D97-AF65-F5344CB8AC3E}">
        <p14:creationId xmlns:p14="http://schemas.microsoft.com/office/powerpoint/2010/main" val="754443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Interim Life Safety Training</a:t>
            </a:r>
            <a:endParaRPr lang="en-US" dirty="0"/>
          </a:p>
        </p:txBody>
      </p:sp>
      <p:sp>
        <p:nvSpPr>
          <p:cNvPr id="3" name="Content Placeholder 2"/>
          <p:cNvSpPr>
            <a:spLocks noGrp="1"/>
          </p:cNvSpPr>
          <p:nvPr>
            <p:ph idx="1"/>
          </p:nvPr>
        </p:nvSpPr>
        <p:spPr/>
        <p:txBody>
          <a:bodyPr/>
          <a:lstStyle/>
          <a:p>
            <a:r>
              <a:rPr lang="en-US" b="1" dirty="0"/>
              <a:t>Interim Life Safety Training </a:t>
            </a:r>
            <a:r>
              <a:rPr lang="en-US" dirty="0"/>
              <a:t>may be required when a life safety system is affected during construction and or renovation. Alternate egress paths will be determined during pre-construction meetings and that information will be provided to the affected staff members and posted throughout the affected area by Facilities or Engineering</a:t>
            </a:r>
            <a:r>
              <a:rPr lang="en-US" dirty="0" smtClean="0"/>
              <a:t>.</a:t>
            </a:r>
          </a:p>
          <a:p>
            <a:pPr marL="0" indent="0">
              <a:buNone/>
            </a:pPr>
            <a:endParaRPr lang="en-US" dirty="0"/>
          </a:p>
          <a:p>
            <a:r>
              <a:rPr lang="en-US" dirty="0"/>
              <a:t>An example of this is when the Laboratory's rear fire exit was temporarily blocked during the 7th and 8th Towers expansion.</a:t>
            </a:r>
          </a:p>
          <a:p>
            <a:pPr marL="0" indent="0">
              <a:buNone/>
            </a:pPr>
            <a:endParaRPr lang="en-US" dirty="0"/>
          </a:p>
        </p:txBody>
      </p:sp>
    </p:spTree>
    <p:extLst>
      <p:ext uri="{BB962C8B-B14F-4D97-AF65-F5344CB8AC3E}">
        <p14:creationId xmlns:p14="http://schemas.microsoft.com/office/powerpoint/2010/main" val="3546895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Verdana</vt:lpstr>
      <vt:lpstr>Office Theme</vt:lpstr>
      <vt:lpstr>Safety Quiz 2018</vt:lpstr>
      <vt:lpstr>Incident Command Team </vt:lpstr>
      <vt:lpstr>  Hazard Vulnerability Analysis  </vt:lpstr>
      <vt:lpstr>Emergency Operations Plan</vt:lpstr>
      <vt:lpstr>Code Pink/Purple/Amber</vt:lpstr>
      <vt:lpstr>Sprinkler/Ceiling Clearance</vt:lpstr>
      <vt:lpstr>Fire Extinguisher</vt:lpstr>
      <vt:lpstr>Small Electrical Equipment</vt:lpstr>
      <vt:lpstr>Interim Life Safety Training</vt:lpstr>
    </vt:vector>
  </TitlesOfParts>
  <Company>Northside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Quiz 2018</dc:title>
  <dc:creator>Sonya Penny</dc:creator>
  <cp:lastModifiedBy>Sonya Penny</cp:lastModifiedBy>
  <cp:revision>1</cp:revision>
  <dcterms:created xsi:type="dcterms:W3CDTF">2018-08-07T16:01:41Z</dcterms:created>
  <dcterms:modified xsi:type="dcterms:W3CDTF">2018-08-07T16:02:05Z</dcterms:modified>
</cp:coreProperties>
</file>