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33" r:id="rId2"/>
    <p:sldMasterId id="2147483745" r:id="rId3"/>
    <p:sldMasterId id="2147483837" r:id="rId4"/>
  </p:sldMasterIdLst>
  <p:notesMasterIdLst>
    <p:notesMasterId r:id="rId25"/>
  </p:notesMasterIdLst>
  <p:handoutMasterIdLst>
    <p:handoutMasterId r:id="rId26"/>
  </p:handoutMasterIdLst>
  <p:sldIdLst>
    <p:sldId id="256" r:id="rId5"/>
    <p:sldId id="257" r:id="rId6"/>
    <p:sldId id="258" r:id="rId7"/>
    <p:sldId id="270" r:id="rId8"/>
    <p:sldId id="278" r:id="rId9"/>
    <p:sldId id="272" r:id="rId10"/>
    <p:sldId id="279" r:id="rId11"/>
    <p:sldId id="273" r:id="rId12"/>
    <p:sldId id="280" r:id="rId13"/>
    <p:sldId id="259" r:id="rId14"/>
    <p:sldId id="281" r:id="rId15"/>
    <p:sldId id="260" r:id="rId16"/>
    <p:sldId id="282" r:id="rId17"/>
    <p:sldId id="283" r:id="rId18"/>
    <p:sldId id="263" r:id="rId19"/>
    <p:sldId id="284" r:id="rId20"/>
    <p:sldId id="262" r:id="rId21"/>
    <p:sldId id="285" r:id="rId22"/>
    <p:sldId id="271" r:id="rId23"/>
    <p:sldId id="286" r:id="rId24"/>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11" autoAdjust="0"/>
    <p:restoredTop sz="94660"/>
  </p:normalViewPr>
  <p:slideViewPr>
    <p:cSldViewPr>
      <p:cViewPr varScale="1">
        <p:scale>
          <a:sx n="115" d="100"/>
          <a:sy n="115" d="100"/>
        </p:scale>
        <p:origin x="139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780" y="-7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41" tIns="45770" rIns="91541" bIns="45770" numCol="1" anchor="t" anchorCtr="0" compatLnSpc="1">
            <a:prstTxWarp prst="textNoShape">
              <a:avLst/>
            </a:prstTxWarp>
          </a:bodyPr>
          <a:lstStyle>
            <a:lvl1pPr defTabSz="915988" eaLnBrk="1" hangingPunct="1">
              <a:defRPr sz="1200">
                <a:latin typeface="Arial" charset="0"/>
                <a:cs typeface="+mn-cs"/>
              </a:defRPr>
            </a:lvl1pPr>
          </a:lstStyle>
          <a:p>
            <a:pPr>
              <a:defRPr/>
            </a:pPr>
            <a:endParaRPr lang="en-US"/>
          </a:p>
        </p:txBody>
      </p:sp>
      <p:sp>
        <p:nvSpPr>
          <p:cNvPr id="16387" name="Rectangle 3"/>
          <p:cNvSpPr>
            <a:spLocks noGrp="1" noChangeArrowheads="1"/>
          </p:cNvSpPr>
          <p:nvPr>
            <p:ph type="dt" sz="quarter" idx="1"/>
          </p:nvPr>
        </p:nvSpPr>
        <p:spPr bwMode="auto">
          <a:xfrm>
            <a:off x="3975100" y="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41" tIns="45770" rIns="91541" bIns="45770" numCol="1" anchor="t" anchorCtr="0" compatLnSpc="1">
            <a:prstTxWarp prst="textNoShape">
              <a:avLst/>
            </a:prstTxWarp>
          </a:bodyPr>
          <a:lstStyle>
            <a:lvl1pPr algn="r" defTabSz="915988" eaLnBrk="1" hangingPunct="1">
              <a:defRPr sz="1200">
                <a:latin typeface="Arial" charset="0"/>
                <a:cs typeface="+mn-cs"/>
              </a:defRPr>
            </a:lvl1pPr>
          </a:lstStyle>
          <a:p>
            <a:pPr>
              <a:defRPr/>
            </a:pPr>
            <a:endParaRPr lang="en-US"/>
          </a:p>
        </p:txBody>
      </p:sp>
      <p:sp>
        <p:nvSpPr>
          <p:cNvPr id="16388" name="Rectangle 4"/>
          <p:cNvSpPr>
            <a:spLocks noGrp="1" noChangeArrowheads="1"/>
          </p:cNvSpPr>
          <p:nvPr>
            <p:ph type="ftr" sz="quarter" idx="2"/>
          </p:nvPr>
        </p:nvSpPr>
        <p:spPr bwMode="auto">
          <a:xfrm>
            <a:off x="0" y="883920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41" tIns="45770" rIns="91541" bIns="45770" numCol="1" anchor="b" anchorCtr="0" compatLnSpc="1">
            <a:prstTxWarp prst="textNoShape">
              <a:avLst/>
            </a:prstTxWarp>
          </a:bodyPr>
          <a:lstStyle>
            <a:lvl1pPr defTabSz="915988" eaLnBrk="1" hangingPunct="1">
              <a:defRPr sz="1200">
                <a:latin typeface="Arial" charset="0"/>
                <a:cs typeface="+mn-cs"/>
              </a:defRPr>
            </a:lvl1pPr>
          </a:lstStyle>
          <a:p>
            <a:pPr>
              <a:defRPr/>
            </a:pPr>
            <a:endParaRPr lang="en-US"/>
          </a:p>
        </p:txBody>
      </p:sp>
      <p:sp>
        <p:nvSpPr>
          <p:cNvPr id="16389" name="Rectangle 5"/>
          <p:cNvSpPr>
            <a:spLocks noGrp="1" noChangeArrowheads="1"/>
          </p:cNvSpPr>
          <p:nvPr>
            <p:ph type="sldNum" sz="quarter" idx="3"/>
          </p:nvPr>
        </p:nvSpPr>
        <p:spPr bwMode="auto">
          <a:xfrm>
            <a:off x="3975100" y="8839200"/>
            <a:ext cx="304323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41" tIns="45770" rIns="91541" bIns="45770" numCol="1" anchor="b" anchorCtr="0" compatLnSpc="1">
            <a:prstTxWarp prst="textNoShape">
              <a:avLst/>
            </a:prstTxWarp>
          </a:bodyPr>
          <a:lstStyle>
            <a:lvl1pPr algn="r" defTabSz="915988" eaLnBrk="1" hangingPunct="1">
              <a:defRPr sz="1200">
                <a:latin typeface="Arial" panose="020B0604020202020204" pitchFamily="34" charset="0"/>
              </a:defRPr>
            </a:lvl1pPr>
          </a:lstStyle>
          <a:p>
            <a:fld id="{D4B11F81-B065-47D7-98BB-DCEDB635E9E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cs typeface="Arial" charset="0"/>
              </a:defRPr>
            </a:lvl1pPr>
          </a:lstStyle>
          <a:p>
            <a:pPr>
              <a:defRPr/>
            </a:pPr>
            <a:fld id="{23670AB1-37F4-4909-9E72-54657CC52699}" type="datetimeFigureOut">
              <a:rPr lang="en-US"/>
              <a:pPr>
                <a:defRPr/>
              </a:pPr>
              <a:t>4/29/2022</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541EA7B-511F-47D8-84FC-4372602CE5D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301EA79F-1CCB-4FBF-B435-3CBDE722E221}" type="slidenum">
              <a:rPr lang="en-US" altLang="en-US"/>
              <a:pPr/>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8009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40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04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5733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216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68060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2406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2996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973123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372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5662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1363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070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2923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71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77152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2532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31965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860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5843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20898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3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18397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1006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0619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9359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95193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327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079918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889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92519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4264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105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7044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1016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0DDF080-5E8C-48AD-84E5-6C08B304C14E}" type="datetimeFigureOut">
              <a:rPr lang="en-US" smtClean="0"/>
              <a:t>4/29/2022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333891-D5E7-4C7B-BF1D-E855E53CB5A8}" type="slidenum">
              <a:rPr lang="en-US" smtClean="0"/>
              <a:t>‹#›</a:t>
            </a:fld>
            <a:endParaRPr lang="en-US" dirty="0"/>
          </a:p>
        </p:txBody>
      </p:sp>
    </p:spTree>
    <p:extLst>
      <p:ext uri="{BB962C8B-B14F-4D97-AF65-F5344CB8AC3E}">
        <p14:creationId xmlns:p14="http://schemas.microsoft.com/office/powerpoint/2010/main" val="183317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1542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731059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7138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985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4212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85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040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74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rgbClr val="FFFFFF"/>
          </a:fgClr>
          <a:bgClr>
            <a:schemeClr val="bg1"/>
          </a:bgClr>
        </a:pattFill>
        <a:effectLst/>
      </p:bgPr>
    </p:bg>
    <p:spTree>
      <p:nvGrpSpPr>
        <p:cNvPr id="1" name=""/>
        <p:cNvGrpSpPr/>
        <p:nvPr/>
      </p:nvGrpSpPr>
      <p:grpSpPr>
        <a:xfrm>
          <a:off x="0" y="0"/>
          <a:ext cx="0" cy="0"/>
          <a:chOff x="0" y="0"/>
          <a:chExt cx="0" cy="0"/>
        </a:xfrm>
      </p:grpSpPr>
      <p:pic>
        <p:nvPicPr>
          <p:cNvPr id="1026" name="Picture 2" descr="templateunc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66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3400" b="1">
          <a:solidFill>
            <a:srgbClr val="284B90"/>
          </a:solidFill>
          <a:latin typeface="+mj-lt"/>
          <a:ea typeface="+mj-ea"/>
          <a:cs typeface="+mj-cs"/>
        </a:defRPr>
      </a:lvl1pPr>
      <a:lvl2pPr algn="ctr" rtl="0" eaLnBrk="0" fontAlgn="base" hangingPunct="0">
        <a:spcBef>
          <a:spcPct val="0"/>
        </a:spcBef>
        <a:spcAft>
          <a:spcPct val="0"/>
        </a:spcAft>
        <a:defRPr sz="3400" b="1">
          <a:solidFill>
            <a:srgbClr val="284B90"/>
          </a:solidFill>
          <a:latin typeface="Arial" charset="0"/>
          <a:cs typeface="Arial" charset="0"/>
        </a:defRPr>
      </a:lvl2pPr>
      <a:lvl3pPr algn="ctr" rtl="0" eaLnBrk="0" fontAlgn="base" hangingPunct="0">
        <a:spcBef>
          <a:spcPct val="0"/>
        </a:spcBef>
        <a:spcAft>
          <a:spcPct val="0"/>
        </a:spcAft>
        <a:defRPr sz="3400" b="1">
          <a:solidFill>
            <a:srgbClr val="284B90"/>
          </a:solidFill>
          <a:latin typeface="Arial" charset="0"/>
          <a:cs typeface="Arial" charset="0"/>
        </a:defRPr>
      </a:lvl3pPr>
      <a:lvl4pPr algn="ctr" rtl="0" eaLnBrk="0" fontAlgn="base" hangingPunct="0">
        <a:spcBef>
          <a:spcPct val="0"/>
        </a:spcBef>
        <a:spcAft>
          <a:spcPct val="0"/>
        </a:spcAft>
        <a:defRPr sz="3400" b="1">
          <a:solidFill>
            <a:srgbClr val="284B90"/>
          </a:solidFill>
          <a:latin typeface="Arial" charset="0"/>
          <a:cs typeface="Arial" charset="0"/>
        </a:defRPr>
      </a:lvl4pPr>
      <a:lvl5pPr algn="ctr" rtl="0" eaLnBrk="0" fontAlgn="base" hangingPunct="0">
        <a:spcBef>
          <a:spcPct val="0"/>
        </a:spcBef>
        <a:spcAft>
          <a:spcPct val="0"/>
        </a:spcAft>
        <a:defRPr sz="3400" b="1">
          <a:solidFill>
            <a:srgbClr val="284B90"/>
          </a:solidFill>
          <a:latin typeface="Arial" charset="0"/>
          <a:cs typeface="Arial" charset="0"/>
        </a:defRPr>
      </a:lvl5pPr>
      <a:lvl6pPr marL="457200" algn="ctr" rtl="0" eaLnBrk="1" fontAlgn="base" hangingPunct="1">
        <a:spcBef>
          <a:spcPct val="0"/>
        </a:spcBef>
        <a:spcAft>
          <a:spcPct val="0"/>
        </a:spcAft>
        <a:defRPr sz="3400" b="1">
          <a:solidFill>
            <a:srgbClr val="284B90"/>
          </a:solidFill>
          <a:latin typeface="Arial" charset="0"/>
          <a:cs typeface="Arial" charset="0"/>
        </a:defRPr>
      </a:lvl6pPr>
      <a:lvl7pPr marL="914400" algn="ctr" rtl="0" eaLnBrk="1" fontAlgn="base" hangingPunct="1">
        <a:spcBef>
          <a:spcPct val="0"/>
        </a:spcBef>
        <a:spcAft>
          <a:spcPct val="0"/>
        </a:spcAft>
        <a:defRPr sz="3400" b="1">
          <a:solidFill>
            <a:srgbClr val="284B90"/>
          </a:solidFill>
          <a:latin typeface="Arial" charset="0"/>
          <a:cs typeface="Arial" charset="0"/>
        </a:defRPr>
      </a:lvl7pPr>
      <a:lvl8pPr marL="1371600" algn="ctr" rtl="0" eaLnBrk="1" fontAlgn="base" hangingPunct="1">
        <a:spcBef>
          <a:spcPct val="0"/>
        </a:spcBef>
        <a:spcAft>
          <a:spcPct val="0"/>
        </a:spcAft>
        <a:defRPr sz="3400" b="1">
          <a:solidFill>
            <a:srgbClr val="284B90"/>
          </a:solidFill>
          <a:latin typeface="Arial" charset="0"/>
          <a:cs typeface="Arial" charset="0"/>
        </a:defRPr>
      </a:lvl8pPr>
      <a:lvl9pPr marL="1828800" algn="ctr" rtl="0" eaLnBrk="1" fontAlgn="base" hangingPunct="1">
        <a:spcBef>
          <a:spcPct val="0"/>
        </a:spcBef>
        <a:spcAft>
          <a:spcPct val="0"/>
        </a:spcAft>
        <a:defRPr sz="3400" b="1">
          <a:solidFill>
            <a:srgbClr val="284B90"/>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Char char="•"/>
        <a:defRPr sz="2400">
          <a:solidFill>
            <a:srgbClr val="335FB7"/>
          </a:solidFill>
          <a:latin typeface="+mn-lt"/>
          <a:ea typeface="+mn-ea"/>
          <a:cs typeface="+mn-cs"/>
        </a:defRPr>
      </a:lvl1pPr>
      <a:lvl2pPr marL="742950" indent="-285750" algn="l" rtl="0" eaLnBrk="0" fontAlgn="base" hangingPunct="0">
        <a:spcBef>
          <a:spcPct val="20000"/>
        </a:spcBef>
        <a:spcAft>
          <a:spcPct val="0"/>
        </a:spcAft>
        <a:buClr>
          <a:srgbClr val="B2B2B2"/>
        </a:buClr>
        <a:buFont typeface="Arial" panose="020B0604020202020204" pitchFamily="34" charset="0"/>
        <a:buChar char="»"/>
        <a:defRPr sz="2200">
          <a:solidFill>
            <a:srgbClr val="414141"/>
          </a:solidFill>
          <a:latin typeface="+mn-lt"/>
          <a:cs typeface="+mn-cs"/>
        </a:defRPr>
      </a:lvl2pPr>
      <a:lvl3pPr marL="1143000" indent="-228600" algn="l" rtl="0" eaLnBrk="0" fontAlgn="base" hangingPunct="0">
        <a:spcBef>
          <a:spcPct val="20000"/>
        </a:spcBef>
        <a:spcAft>
          <a:spcPct val="0"/>
        </a:spcAft>
        <a:buClr>
          <a:srgbClr val="B2B2B2"/>
        </a:buClr>
        <a:buChar char="•"/>
        <a:defRPr sz="2000">
          <a:solidFill>
            <a:srgbClr val="414141"/>
          </a:solidFill>
          <a:latin typeface="+mn-lt"/>
          <a:cs typeface="+mn-cs"/>
        </a:defRPr>
      </a:lvl3pPr>
      <a:lvl4pPr marL="1600200" indent="-228600" algn="l" rtl="0" eaLnBrk="0" fontAlgn="base" hangingPunct="0">
        <a:spcBef>
          <a:spcPct val="20000"/>
        </a:spcBef>
        <a:spcAft>
          <a:spcPct val="0"/>
        </a:spcAft>
        <a:buClr>
          <a:srgbClr val="B2B2B2"/>
        </a:buClr>
        <a:buFont typeface="Arial" panose="020B0604020202020204" pitchFamily="34" charset="0"/>
        <a:buChar char="»"/>
        <a:defRPr sz="2000">
          <a:solidFill>
            <a:srgbClr val="414141"/>
          </a:solidFill>
          <a:latin typeface="+mn-lt"/>
          <a:cs typeface="+mn-cs"/>
        </a:defRPr>
      </a:lvl4pPr>
      <a:lvl5pPr marL="2057400" indent="-228600" algn="l" rtl="0" eaLnBrk="0" fontAlgn="base" hangingPunct="0">
        <a:spcBef>
          <a:spcPct val="20000"/>
        </a:spcBef>
        <a:spcAft>
          <a:spcPct val="0"/>
        </a:spcAft>
        <a:buClr>
          <a:srgbClr val="B2B2B2"/>
        </a:buClr>
        <a:buChar char="•"/>
        <a:defRPr sz="2000">
          <a:solidFill>
            <a:srgbClr val="414141"/>
          </a:solidFill>
          <a:latin typeface="+mn-lt"/>
          <a:cs typeface="+mn-cs"/>
        </a:defRPr>
      </a:lvl5pPr>
      <a:lvl6pPr marL="2514600" indent="-228600" algn="l" rtl="0" eaLnBrk="1" fontAlgn="base" hangingPunct="1">
        <a:spcBef>
          <a:spcPct val="20000"/>
        </a:spcBef>
        <a:spcAft>
          <a:spcPct val="0"/>
        </a:spcAft>
        <a:buClr>
          <a:srgbClr val="B2B2B2"/>
        </a:buClr>
        <a:buChar char="•"/>
        <a:defRPr sz="2000">
          <a:solidFill>
            <a:srgbClr val="414141"/>
          </a:solidFill>
          <a:latin typeface="+mn-lt"/>
          <a:cs typeface="+mn-cs"/>
        </a:defRPr>
      </a:lvl6pPr>
      <a:lvl7pPr marL="2971800" indent="-228600" algn="l" rtl="0" eaLnBrk="1" fontAlgn="base" hangingPunct="1">
        <a:spcBef>
          <a:spcPct val="20000"/>
        </a:spcBef>
        <a:spcAft>
          <a:spcPct val="0"/>
        </a:spcAft>
        <a:buClr>
          <a:srgbClr val="B2B2B2"/>
        </a:buClr>
        <a:buChar char="•"/>
        <a:defRPr sz="2000">
          <a:solidFill>
            <a:srgbClr val="414141"/>
          </a:solidFill>
          <a:latin typeface="+mn-lt"/>
          <a:cs typeface="+mn-cs"/>
        </a:defRPr>
      </a:lvl7pPr>
      <a:lvl8pPr marL="3429000" indent="-228600" algn="l" rtl="0" eaLnBrk="1" fontAlgn="base" hangingPunct="1">
        <a:spcBef>
          <a:spcPct val="20000"/>
        </a:spcBef>
        <a:spcAft>
          <a:spcPct val="0"/>
        </a:spcAft>
        <a:buClr>
          <a:srgbClr val="B2B2B2"/>
        </a:buClr>
        <a:buChar char="•"/>
        <a:defRPr sz="2000">
          <a:solidFill>
            <a:srgbClr val="414141"/>
          </a:solidFill>
          <a:latin typeface="+mn-lt"/>
          <a:cs typeface="+mn-cs"/>
        </a:defRPr>
      </a:lvl8pPr>
      <a:lvl9pPr marL="3886200" indent="-228600" algn="l" rtl="0" eaLnBrk="1" fontAlgn="base" hangingPunct="1">
        <a:spcBef>
          <a:spcPct val="20000"/>
        </a:spcBef>
        <a:spcAft>
          <a:spcPct val="0"/>
        </a:spcAft>
        <a:buClr>
          <a:srgbClr val="B2B2B2"/>
        </a:buClr>
        <a:buChar char="•"/>
        <a:defRPr sz="2000">
          <a:solidFill>
            <a:srgbClr val="41414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905000" y="4038600"/>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defRPr/>
            </a:pPr>
            <a:endParaRPr lang="en-US" altLang="en-US" smtClean="0"/>
          </a:p>
        </p:txBody>
      </p:sp>
      <p:pic>
        <p:nvPicPr>
          <p:cNvPr id="2051" name="Picture 3" descr="unclogonewes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0" y="228600"/>
            <a:ext cx="21034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3400" b="1">
          <a:solidFill>
            <a:schemeClr val="bg1"/>
          </a:solidFill>
          <a:latin typeface="+mj-lt"/>
          <a:ea typeface="+mj-ea"/>
          <a:cs typeface="+mj-cs"/>
        </a:defRPr>
      </a:lvl1pPr>
      <a:lvl2pPr algn="ctr" rtl="0" eaLnBrk="0" fontAlgn="base" hangingPunct="0">
        <a:spcBef>
          <a:spcPct val="0"/>
        </a:spcBef>
        <a:spcAft>
          <a:spcPct val="0"/>
        </a:spcAft>
        <a:defRPr sz="3400" b="1">
          <a:solidFill>
            <a:schemeClr val="bg1"/>
          </a:solidFill>
          <a:latin typeface="Arial" charset="0"/>
          <a:cs typeface="Arial" charset="0"/>
        </a:defRPr>
      </a:lvl2pPr>
      <a:lvl3pPr algn="ctr" rtl="0" eaLnBrk="0" fontAlgn="base" hangingPunct="0">
        <a:spcBef>
          <a:spcPct val="0"/>
        </a:spcBef>
        <a:spcAft>
          <a:spcPct val="0"/>
        </a:spcAft>
        <a:defRPr sz="3400" b="1">
          <a:solidFill>
            <a:schemeClr val="bg1"/>
          </a:solidFill>
          <a:latin typeface="Arial" charset="0"/>
          <a:cs typeface="Arial" charset="0"/>
        </a:defRPr>
      </a:lvl3pPr>
      <a:lvl4pPr algn="ctr" rtl="0" eaLnBrk="0" fontAlgn="base" hangingPunct="0">
        <a:spcBef>
          <a:spcPct val="0"/>
        </a:spcBef>
        <a:spcAft>
          <a:spcPct val="0"/>
        </a:spcAft>
        <a:defRPr sz="3400" b="1">
          <a:solidFill>
            <a:schemeClr val="bg1"/>
          </a:solidFill>
          <a:latin typeface="Arial" charset="0"/>
          <a:cs typeface="Arial" charset="0"/>
        </a:defRPr>
      </a:lvl4pPr>
      <a:lvl5pPr algn="ctr" rtl="0" eaLnBrk="0" fontAlgn="base" hangingPunct="0">
        <a:spcBef>
          <a:spcPct val="0"/>
        </a:spcBef>
        <a:spcAft>
          <a:spcPct val="0"/>
        </a:spcAft>
        <a:defRPr sz="3400" b="1">
          <a:solidFill>
            <a:schemeClr val="bg1"/>
          </a:solidFill>
          <a:latin typeface="Arial" charset="0"/>
          <a:cs typeface="Arial" charset="0"/>
        </a:defRPr>
      </a:lvl5pPr>
      <a:lvl6pPr marL="457200" algn="ctr" rtl="0" eaLnBrk="1" fontAlgn="base" hangingPunct="1">
        <a:spcBef>
          <a:spcPct val="0"/>
        </a:spcBef>
        <a:spcAft>
          <a:spcPct val="0"/>
        </a:spcAft>
        <a:defRPr sz="3400" b="1">
          <a:solidFill>
            <a:schemeClr val="bg1"/>
          </a:solidFill>
          <a:latin typeface="Arial" charset="0"/>
          <a:cs typeface="Arial" charset="0"/>
        </a:defRPr>
      </a:lvl6pPr>
      <a:lvl7pPr marL="914400" algn="ctr" rtl="0" eaLnBrk="1" fontAlgn="base" hangingPunct="1">
        <a:spcBef>
          <a:spcPct val="0"/>
        </a:spcBef>
        <a:spcAft>
          <a:spcPct val="0"/>
        </a:spcAft>
        <a:defRPr sz="3400" b="1">
          <a:solidFill>
            <a:schemeClr val="bg1"/>
          </a:solidFill>
          <a:latin typeface="Arial" charset="0"/>
          <a:cs typeface="Arial" charset="0"/>
        </a:defRPr>
      </a:lvl7pPr>
      <a:lvl8pPr marL="1371600" algn="ctr" rtl="0" eaLnBrk="1" fontAlgn="base" hangingPunct="1">
        <a:spcBef>
          <a:spcPct val="0"/>
        </a:spcBef>
        <a:spcAft>
          <a:spcPct val="0"/>
        </a:spcAft>
        <a:defRPr sz="3400" b="1">
          <a:solidFill>
            <a:schemeClr val="bg1"/>
          </a:solidFill>
          <a:latin typeface="Arial" charset="0"/>
          <a:cs typeface="Arial" charset="0"/>
        </a:defRPr>
      </a:lvl8pPr>
      <a:lvl9pPr marL="1828800" algn="ctr" rtl="0" eaLnBrk="1" fontAlgn="base" hangingPunct="1">
        <a:spcBef>
          <a:spcPct val="0"/>
        </a:spcBef>
        <a:spcAft>
          <a:spcPct val="0"/>
        </a:spcAft>
        <a:defRPr sz="3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Char char="•"/>
        <a:defRPr sz="2400">
          <a:solidFill>
            <a:srgbClr val="335FB7"/>
          </a:solidFill>
          <a:latin typeface="+mn-lt"/>
          <a:ea typeface="+mn-ea"/>
          <a:cs typeface="+mn-cs"/>
        </a:defRPr>
      </a:lvl1pPr>
      <a:lvl2pPr marL="742950" indent="-285750" algn="l" rtl="0" eaLnBrk="0" fontAlgn="base" hangingPunct="0">
        <a:spcBef>
          <a:spcPct val="20000"/>
        </a:spcBef>
        <a:spcAft>
          <a:spcPct val="0"/>
        </a:spcAft>
        <a:buClr>
          <a:srgbClr val="B2B2B2"/>
        </a:buClr>
        <a:buFont typeface="Arial" panose="020B0604020202020204" pitchFamily="34" charset="0"/>
        <a:buChar char="»"/>
        <a:defRPr sz="2200">
          <a:solidFill>
            <a:srgbClr val="414141"/>
          </a:solidFill>
          <a:latin typeface="+mn-lt"/>
          <a:cs typeface="+mn-cs"/>
        </a:defRPr>
      </a:lvl2pPr>
      <a:lvl3pPr marL="1143000" indent="-228600" algn="l" rtl="0" eaLnBrk="0" fontAlgn="base" hangingPunct="0">
        <a:spcBef>
          <a:spcPct val="20000"/>
        </a:spcBef>
        <a:spcAft>
          <a:spcPct val="0"/>
        </a:spcAft>
        <a:buClr>
          <a:srgbClr val="B2B2B2"/>
        </a:buClr>
        <a:buChar char="•"/>
        <a:defRPr sz="2000">
          <a:solidFill>
            <a:srgbClr val="414141"/>
          </a:solidFill>
          <a:latin typeface="+mn-lt"/>
          <a:cs typeface="+mn-cs"/>
        </a:defRPr>
      </a:lvl3pPr>
      <a:lvl4pPr marL="1600200" indent="-228600" algn="l" rtl="0" eaLnBrk="0" fontAlgn="base" hangingPunct="0">
        <a:spcBef>
          <a:spcPct val="20000"/>
        </a:spcBef>
        <a:spcAft>
          <a:spcPct val="0"/>
        </a:spcAft>
        <a:buClr>
          <a:srgbClr val="B2B2B2"/>
        </a:buClr>
        <a:buFont typeface="Arial" panose="020B0604020202020204" pitchFamily="34" charset="0"/>
        <a:buChar char="»"/>
        <a:defRPr sz="2000">
          <a:solidFill>
            <a:srgbClr val="414141"/>
          </a:solidFill>
          <a:latin typeface="+mn-lt"/>
          <a:cs typeface="+mn-cs"/>
        </a:defRPr>
      </a:lvl4pPr>
      <a:lvl5pPr marL="2057400" indent="-228600" algn="l" rtl="0" eaLnBrk="0" fontAlgn="base" hangingPunct="0">
        <a:spcBef>
          <a:spcPct val="20000"/>
        </a:spcBef>
        <a:spcAft>
          <a:spcPct val="0"/>
        </a:spcAft>
        <a:buClr>
          <a:srgbClr val="B2B2B2"/>
        </a:buClr>
        <a:buChar char="•"/>
        <a:defRPr sz="2000">
          <a:solidFill>
            <a:srgbClr val="414141"/>
          </a:solidFill>
          <a:latin typeface="+mn-lt"/>
          <a:cs typeface="+mn-cs"/>
        </a:defRPr>
      </a:lvl5pPr>
      <a:lvl6pPr marL="2514600" indent="-228600" algn="l" rtl="0" eaLnBrk="1" fontAlgn="base" hangingPunct="1">
        <a:spcBef>
          <a:spcPct val="20000"/>
        </a:spcBef>
        <a:spcAft>
          <a:spcPct val="0"/>
        </a:spcAft>
        <a:buClr>
          <a:srgbClr val="B2B2B2"/>
        </a:buClr>
        <a:buChar char="•"/>
        <a:defRPr sz="2000">
          <a:solidFill>
            <a:srgbClr val="414141"/>
          </a:solidFill>
          <a:latin typeface="+mn-lt"/>
          <a:cs typeface="+mn-cs"/>
        </a:defRPr>
      </a:lvl6pPr>
      <a:lvl7pPr marL="2971800" indent="-228600" algn="l" rtl="0" eaLnBrk="1" fontAlgn="base" hangingPunct="1">
        <a:spcBef>
          <a:spcPct val="20000"/>
        </a:spcBef>
        <a:spcAft>
          <a:spcPct val="0"/>
        </a:spcAft>
        <a:buClr>
          <a:srgbClr val="B2B2B2"/>
        </a:buClr>
        <a:buChar char="•"/>
        <a:defRPr sz="2000">
          <a:solidFill>
            <a:srgbClr val="414141"/>
          </a:solidFill>
          <a:latin typeface="+mn-lt"/>
          <a:cs typeface="+mn-cs"/>
        </a:defRPr>
      </a:lvl7pPr>
      <a:lvl8pPr marL="3429000" indent="-228600" algn="l" rtl="0" eaLnBrk="1" fontAlgn="base" hangingPunct="1">
        <a:spcBef>
          <a:spcPct val="20000"/>
        </a:spcBef>
        <a:spcAft>
          <a:spcPct val="0"/>
        </a:spcAft>
        <a:buClr>
          <a:srgbClr val="B2B2B2"/>
        </a:buClr>
        <a:buChar char="•"/>
        <a:defRPr sz="2000">
          <a:solidFill>
            <a:srgbClr val="414141"/>
          </a:solidFill>
          <a:latin typeface="+mn-lt"/>
          <a:cs typeface="+mn-cs"/>
        </a:defRPr>
      </a:lvl8pPr>
      <a:lvl9pPr marL="3886200" indent="-228600" algn="l" rtl="0" eaLnBrk="1" fontAlgn="base" hangingPunct="1">
        <a:spcBef>
          <a:spcPct val="20000"/>
        </a:spcBef>
        <a:spcAft>
          <a:spcPct val="0"/>
        </a:spcAft>
        <a:buClr>
          <a:srgbClr val="B2B2B2"/>
        </a:buClr>
        <a:buChar char="•"/>
        <a:defRPr sz="2000">
          <a:solidFill>
            <a:srgbClr val="41414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905000" y="4038600"/>
            <a:ext cx="571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cs typeface="Arial" charset="0"/>
              </a:defRPr>
            </a:lvl1pPr>
            <a:lvl2pPr marL="742950" indent="-285750">
              <a:defRPr>
                <a:solidFill>
                  <a:schemeClr val="tx1"/>
                </a:solidFill>
                <a:latin typeface="Tahoma" pitchFamily="34" charset="0"/>
                <a:cs typeface="Arial" charset="0"/>
              </a:defRPr>
            </a:lvl2pPr>
            <a:lvl3pPr marL="1143000" indent="-228600">
              <a:defRPr>
                <a:solidFill>
                  <a:schemeClr val="tx1"/>
                </a:solidFill>
                <a:latin typeface="Tahoma" pitchFamily="34" charset="0"/>
                <a:cs typeface="Arial" charset="0"/>
              </a:defRPr>
            </a:lvl3pPr>
            <a:lvl4pPr marL="1600200" indent="-228600">
              <a:defRPr>
                <a:solidFill>
                  <a:schemeClr val="tx1"/>
                </a:solidFill>
                <a:latin typeface="Tahoma" pitchFamily="34" charset="0"/>
                <a:cs typeface="Arial" charset="0"/>
              </a:defRPr>
            </a:lvl4pPr>
            <a:lvl5pPr marL="2057400" indent="-22860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spcBef>
                <a:spcPct val="50000"/>
              </a:spcBef>
              <a:defRPr/>
            </a:pPr>
            <a:endParaRPr lang="en-US" altLang="en-US" smtClean="0"/>
          </a:p>
        </p:txBody>
      </p:sp>
      <p:pic>
        <p:nvPicPr>
          <p:cNvPr id="3075" name="Picture 3" descr="unclogonewes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0" y="228600"/>
            <a:ext cx="210343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3400" b="1">
          <a:solidFill>
            <a:schemeClr val="bg1"/>
          </a:solidFill>
          <a:latin typeface="+mj-lt"/>
          <a:ea typeface="+mj-ea"/>
          <a:cs typeface="+mj-cs"/>
        </a:defRPr>
      </a:lvl1pPr>
      <a:lvl2pPr algn="ctr" rtl="0" eaLnBrk="0" fontAlgn="base" hangingPunct="0">
        <a:spcBef>
          <a:spcPct val="0"/>
        </a:spcBef>
        <a:spcAft>
          <a:spcPct val="0"/>
        </a:spcAft>
        <a:defRPr sz="3400" b="1">
          <a:solidFill>
            <a:schemeClr val="bg1"/>
          </a:solidFill>
          <a:latin typeface="Arial" charset="0"/>
          <a:cs typeface="Arial" charset="0"/>
        </a:defRPr>
      </a:lvl2pPr>
      <a:lvl3pPr algn="ctr" rtl="0" eaLnBrk="0" fontAlgn="base" hangingPunct="0">
        <a:spcBef>
          <a:spcPct val="0"/>
        </a:spcBef>
        <a:spcAft>
          <a:spcPct val="0"/>
        </a:spcAft>
        <a:defRPr sz="3400" b="1">
          <a:solidFill>
            <a:schemeClr val="bg1"/>
          </a:solidFill>
          <a:latin typeface="Arial" charset="0"/>
          <a:cs typeface="Arial" charset="0"/>
        </a:defRPr>
      </a:lvl3pPr>
      <a:lvl4pPr algn="ctr" rtl="0" eaLnBrk="0" fontAlgn="base" hangingPunct="0">
        <a:spcBef>
          <a:spcPct val="0"/>
        </a:spcBef>
        <a:spcAft>
          <a:spcPct val="0"/>
        </a:spcAft>
        <a:defRPr sz="3400" b="1">
          <a:solidFill>
            <a:schemeClr val="bg1"/>
          </a:solidFill>
          <a:latin typeface="Arial" charset="0"/>
          <a:cs typeface="Arial" charset="0"/>
        </a:defRPr>
      </a:lvl4pPr>
      <a:lvl5pPr algn="ctr" rtl="0" eaLnBrk="0" fontAlgn="base" hangingPunct="0">
        <a:spcBef>
          <a:spcPct val="0"/>
        </a:spcBef>
        <a:spcAft>
          <a:spcPct val="0"/>
        </a:spcAft>
        <a:defRPr sz="3400" b="1">
          <a:solidFill>
            <a:schemeClr val="bg1"/>
          </a:solidFill>
          <a:latin typeface="Arial" charset="0"/>
          <a:cs typeface="Arial" charset="0"/>
        </a:defRPr>
      </a:lvl5pPr>
      <a:lvl6pPr marL="457200" algn="ctr" rtl="0" eaLnBrk="1" fontAlgn="base" hangingPunct="1">
        <a:spcBef>
          <a:spcPct val="0"/>
        </a:spcBef>
        <a:spcAft>
          <a:spcPct val="0"/>
        </a:spcAft>
        <a:defRPr sz="3400" b="1">
          <a:solidFill>
            <a:schemeClr val="bg1"/>
          </a:solidFill>
          <a:latin typeface="Arial" charset="0"/>
          <a:cs typeface="Arial" charset="0"/>
        </a:defRPr>
      </a:lvl6pPr>
      <a:lvl7pPr marL="914400" algn="ctr" rtl="0" eaLnBrk="1" fontAlgn="base" hangingPunct="1">
        <a:spcBef>
          <a:spcPct val="0"/>
        </a:spcBef>
        <a:spcAft>
          <a:spcPct val="0"/>
        </a:spcAft>
        <a:defRPr sz="3400" b="1">
          <a:solidFill>
            <a:schemeClr val="bg1"/>
          </a:solidFill>
          <a:latin typeface="Arial" charset="0"/>
          <a:cs typeface="Arial" charset="0"/>
        </a:defRPr>
      </a:lvl7pPr>
      <a:lvl8pPr marL="1371600" algn="ctr" rtl="0" eaLnBrk="1" fontAlgn="base" hangingPunct="1">
        <a:spcBef>
          <a:spcPct val="0"/>
        </a:spcBef>
        <a:spcAft>
          <a:spcPct val="0"/>
        </a:spcAft>
        <a:defRPr sz="3400" b="1">
          <a:solidFill>
            <a:schemeClr val="bg1"/>
          </a:solidFill>
          <a:latin typeface="Arial" charset="0"/>
          <a:cs typeface="Arial" charset="0"/>
        </a:defRPr>
      </a:lvl8pPr>
      <a:lvl9pPr marL="1828800" algn="ctr" rtl="0" eaLnBrk="1" fontAlgn="base" hangingPunct="1">
        <a:spcBef>
          <a:spcPct val="0"/>
        </a:spcBef>
        <a:spcAft>
          <a:spcPct val="0"/>
        </a:spcAft>
        <a:defRPr sz="3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Char char="•"/>
        <a:defRPr sz="2400">
          <a:solidFill>
            <a:srgbClr val="335FB7"/>
          </a:solidFill>
          <a:latin typeface="+mn-lt"/>
          <a:ea typeface="+mn-ea"/>
          <a:cs typeface="+mn-cs"/>
        </a:defRPr>
      </a:lvl1pPr>
      <a:lvl2pPr marL="742950" indent="-285750" algn="l" rtl="0" eaLnBrk="0" fontAlgn="base" hangingPunct="0">
        <a:spcBef>
          <a:spcPct val="20000"/>
        </a:spcBef>
        <a:spcAft>
          <a:spcPct val="0"/>
        </a:spcAft>
        <a:buClr>
          <a:srgbClr val="B2B2B2"/>
        </a:buClr>
        <a:buFont typeface="Arial" panose="020B0604020202020204" pitchFamily="34" charset="0"/>
        <a:buChar char="»"/>
        <a:defRPr sz="2200">
          <a:solidFill>
            <a:srgbClr val="414141"/>
          </a:solidFill>
          <a:latin typeface="+mn-lt"/>
          <a:cs typeface="+mn-cs"/>
        </a:defRPr>
      </a:lvl2pPr>
      <a:lvl3pPr marL="1143000" indent="-228600" algn="l" rtl="0" eaLnBrk="0" fontAlgn="base" hangingPunct="0">
        <a:spcBef>
          <a:spcPct val="20000"/>
        </a:spcBef>
        <a:spcAft>
          <a:spcPct val="0"/>
        </a:spcAft>
        <a:buClr>
          <a:srgbClr val="B2B2B2"/>
        </a:buClr>
        <a:buChar char="•"/>
        <a:defRPr sz="2000">
          <a:solidFill>
            <a:srgbClr val="414141"/>
          </a:solidFill>
          <a:latin typeface="+mn-lt"/>
          <a:cs typeface="+mn-cs"/>
        </a:defRPr>
      </a:lvl3pPr>
      <a:lvl4pPr marL="1600200" indent="-228600" algn="l" rtl="0" eaLnBrk="0" fontAlgn="base" hangingPunct="0">
        <a:spcBef>
          <a:spcPct val="20000"/>
        </a:spcBef>
        <a:spcAft>
          <a:spcPct val="0"/>
        </a:spcAft>
        <a:buClr>
          <a:srgbClr val="B2B2B2"/>
        </a:buClr>
        <a:buFont typeface="Arial" panose="020B0604020202020204" pitchFamily="34" charset="0"/>
        <a:buChar char="»"/>
        <a:defRPr sz="2000">
          <a:solidFill>
            <a:srgbClr val="414141"/>
          </a:solidFill>
          <a:latin typeface="+mn-lt"/>
          <a:cs typeface="+mn-cs"/>
        </a:defRPr>
      </a:lvl4pPr>
      <a:lvl5pPr marL="2057400" indent="-228600" algn="l" rtl="0" eaLnBrk="0" fontAlgn="base" hangingPunct="0">
        <a:spcBef>
          <a:spcPct val="20000"/>
        </a:spcBef>
        <a:spcAft>
          <a:spcPct val="0"/>
        </a:spcAft>
        <a:buClr>
          <a:srgbClr val="B2B2B2"/>
        </a:buClr>
        <a:buChar char="•"/>
        <a:defRPr sz="2000">
          <a:solidFill>
            <a:srgbClr val="414141"/>
          </a:solidFill>
          <a:latin typeface="+mn-lt"/>
          <a:cs typeface="+mn-cs"/>
        </a:defRPr>
      </a:lvl5pPr>
      <a:lvl6pPr marL="2514600" indent="-228600" algn="l" rtl="0" eaLnBrk="1" fontAlgn="base" hangingPunct="1">
        <a:spcBef>
          <a:spcPct val="20000"/>
        </a:spcBef>
        <a:spcAft>
          <a:spcPct val="0"/>
        </a:spcAft>
        <a:buClr>
          <a:srgbClr val="B2B2B2"/>
        </a:buClr>
        <a:buChar char="•"/>
        <a:defRPr sz="2000">
          <a:solidFill>
            <a:srgbClr val="414141"/>
          </a:solidFill>
          <a:latin typeface="+mn-lt"/>
          <a:cs typeface="+mn-cs"/>
        </a:defRPr>
      </a:lvl6pPr>
      <a:lvl7pPr marL="2971800" indent="-228600" algn="l" rtl="0" eaLnBrk="1" fontAlgn="base" hangingPunct="1">
        <a:spcBef>
          <a:spcPct val="20000"/>
        </a:spcBef>
        <a:spcAft>
          <a:spcPct val="0"/>
        </a:spcAft>
        <a:buClr>
          <a:srgbClr val="B2B2B2"/>
        </a:buClr>
        <a:buChar char="•"/>
        <a:defRPr sz="2000">
          <a:solidFill>
            <a:srgbClr val="414141"/>
          </a:solidFill>
          <a:latin typeface="+mn-lt"/>
          <a:cs typeface="+mn-cs"/>
        </a:defRPr>
      </a:lvl7pPr>
      <a:lvl8pPr marL="3429000" indent="-228600" algn="l" rtl="0" eaLnBrk="1" fontAlgn="base" hangingPunct="1">
        <a:spcBef>
          <a:spcPct val="20000"/>
        </a:spcBef>
        <a:spcAft>
          <a:spcPct val="0"/>
        </a:spcAft>
        <a:buClr>
          <a:srgbClr val="B2B2B2"/>
        </a:buClr>
        <a:buChar char="•"/>
        <a:defRPr sz="2000">
          <a:solidFill>
            <a:srgbClr val="414141"/>
          </a:solidFill>
          <a:latin typeface="+mn-lt"/>
          <a:cs typeface="+mn-cs"/>
        </a:defRPr>
      </a:lvl8pPr>
      <a:lvl9pPr marL="3886200" indent="-228600" algn="l" rtl="0" eaLnBrk="1" fontAlgn="base" hangingPunct="1">
        <a:spcBef>
          <a:spcPct val="20000"/>
        </a:spcBef>
        <a:spcAft>
          <a:spcPct val="0"/>
        </a:spcAft>
        <a:buClr>
          <a:srgbClr val="B2B2B2"/>
        </a:buClr>
        <a:buChar char="•"/>
        <a:defRPr sz="2000">
          <a:solidFill>
            <a:srgbClr val="41414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4/29/2022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9662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0" y="2057400"/>
            <a:ext cx="7010400" cy="2155825"/>
          </a:xfrm>
        </p:spPr>
        <p:txBody>
          <a:bodyPr rtlCol="0">
            <a:noAutofit/>
          </a:bodyPr>
          <a:lstStyle/>
          <a:p>
            <a:pPr algn="ctr" eaLnBrk="1" fontAlgn="auto" hangingPunct="1">
              <a:spcAft>
                <a:spcPts val="0"/>
              </a:spcAft>
              <a:defRPr/>
            </a:pPr>
            <a:r>
              <a:rPr lang="en-US" altLang="en-US" sz="5000" dirty="0" smtClean="0"/>
              <a:t>POC Fecal Occult Blood Testing Using the Hemoccult </a:t>
            </a:r>
            <a:r>
              <a:rPr lang="en-US" altLang="en-US" sz="5000" dirty="0" smtClean="0"/>
              <a:t>SENSA®</a:t>
            </a:r>
            <a:endParaRPr lang="en-US" altLang="en-US" sz="5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914400" y="914400"/>
            <a:ext cx="745236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500" dirty="0" smtClean="0"/>
              <a:t>Patient Testing</a:t>
            </a:r>
          </a:p>
        </p:txBody>
      </p:sp>
      <p:sp>
        <p:nvSpPr>
          <p:cNvPr id="11267" name="Rectangle 3"/>
          <p:cNvSpPr>
            <a:spLocks noGrp="1" noChangeArrowheads="1"/>
          </p:cNvSpPr>
          <p:nvPr>
            <p:ph idx="1"/>
          </p:nvPr>
        </p:nvSpPr>
        <p:spPr bwMode="auto">
          <a:xfrm>
            <a:off x="914400" y="1828800"/>
            <a:ext cx="745236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indent="-457200">
              <a:lnSpc>
                <a:spcPct val="80000"/>
              </a:lnSpc>
              <a:spcBef>
                <a:spcPts val="300"/>
              </a:spcBef>
              <a:spcAft>
                <a:spcPts val="300"/>
              </a:spcAft>
              <a:buFont typeface="+mj-lt"/>
              <a:buAutoNum type="arabicPeriod" startAt="3"/>
            </a:pPr>
            <a:r>
              <a:rPr lang="en-US" altLang="en-US" dirty="0" smtClean="0"/>
              <a:t>Apply the specimen to the test windows:</a:t>
            </a:r>
          </a:p>
          <a:p>
            <a:pPr marL="749808" lvl="1" indent="-457200">
              <a:lnSpc>
                <a:spcPct val="80000"/>
              </a:lnSpc>
              <a:spcBef>
                <a:spcPts val="300"/>
              </a:spcBef>
              <a:spcAft>
                <a:spcPts val="300"/>
              </a:spcAft>
              <a:buFont typeface="+mj-lt"/>
              <a:buAutoNum type="alphaLcPeriod"/>
            </a:pPr>
            <a:r>
              <a:rPr lang="en-US" altLang="en-US" dirty="0" smtClean="0"/>
              <a:t>Using an applicator stick, apply a very thin smear of stool covering Box A. </a:t>
            </a:r>
          </a:p>
          <a:p>
            <a:pPr marL="749808" lvl="1" indent="-457200">
              <a:lnSpc>
                <a:spcPct val="80000"/>
              </a:lnSpc>
              <a:spcBef>
                <a:spcPts val="300"/>
              </a:spcBef>
              <a:spcAft>
                <a:spcPts val="300"/>
              </a:spcAft>
              <a:buFont typeface="+mj-lt"/>
              <a:buAutoNum type="alphaLcPeriod"/>
            </a:pPr>
            <a:r>
              <a:rPr lang="en-US" altLang="en-US" dirty="0" smtClean="0"/>
              <a:t>Reuse the applicator to obtain a second sample from a different part of the stool sample. </a:t>
            </a:r>
          </a:p>
          <a:p>
            <a:pPr marL="749808" lvl="1" indent="-457200">
              <a:lnSpc>
                <a:spcPct val="80000"/>
              </a:lnSpc>
              <a:spcBef>
                <a:spcPts val="300"/>
              </a:spcBef>
              <a:spcAft>
                <a:spcPts val="300"/>
              </a:spcAft>
              <a:buFont typeface="+mj-lt"/>
              <a:buAutoNum type="alphaLcPeriod"/>
            </a:pPr>
            <a:r>
              <a:rPr lang="en-US" altLang="en-US" dirty="0" smtClean="0"/>
              <a:t>Apply a very thing smear of stool covering Box B. </a:t>
            </a:r>
          </a:p>
          <a:p>
            <a:pPr marL="292608" lvl="1" indent="0">
              <a:lnSpc>
                <a:spcPct val="80000"/>
              </a:lnSpc>
              <a:spcBef>
                <a:spcPts val="300"/>
              </a:spcBef>
              <a:spcAft>
                <a:spcPts val="300"/>
              </a:spcAft>
              <a:buNone/>
            </a:pPr>
            <a:endParaRPr lang="en-US" altLang="en-US" dirty="0" smtClean="0"/>
          </a:p>
          <a:p>
            <a:pPr marL="292608" lvl="1" indent="0">
              <a:lnSpc>
                <a:spcPct val="80000"/>
              </a:lnSpc>
              <a:spcBef>
                <a:spcPts val="300"/>
              </a:spcBef>
              <a:spcAft>
                <a:spcPts val="300"/>
              </a:spcAft>
              <a:buNone/>
            </a:pPr>
            <a:endParaRPr lang="en-US" altLang="en-US" dirty="0"/>
          </a:p>
          <a:p>
            <a:pPr marL="292608" lvl="1" indent="0">
              <a:lnSpc>
                <a:spcPct val="80000"/>
              </a:lnSpc>
              <a:spcBef>
                <a:spcPts val="300"/>
              </a:spcBef>
              <a:spcAft>
                <a:spcPts val="300"/>
              </a:spcAft>
              <a:buNone/>
            </a:pPr>
            <a:endParaRPr lang="en-US" altLang="en-US" dirty="0" smtClean="0"/>
          </a:p>
          <a:p>
            <a:pPr marL="292608" lvl="1" indent="0">
              <a:lnSpc>
                <a:spcPct val="80000"/>
              </a:lnSpc>
              <a:spcBef>
                <a:spcPts val="300"/>
              </a:spcBef>
              <a:spcAft>
                <a:spcPts val="300"/>
              </a:spcAft>
              <a:buNone/>
            </a:pPr>
            <a:endParaRPr lang="en-US" altLang="en-US" dirty="0"/>
          </a:p>
          <a:p>
            <a:pPr marL="292608" lvl="1" indent="0">
              <a:lnSpc>
                <a:spcPct val="80000"/>
              </a:lnSpc>
              <a:spcBef>
                <a:spcPts val="300"/>
              </a:spcBef>
              <a:spcAft>
                <a:spcPts val="300"/>
              </a:spcAft>
              <a:buNone/>
            </a:pPr>
            <a:endParaRPr lang="en-US" altLang="en-US" dirty="0" smtClean="0"/>
          </a:p>
          <a:p>
            <a:pPr marL="292608" lvl="1" indent="0">
              <a:lnSpc>
                <a:spcPct val="80000"/>
              </a:lnSpc>
              <a:spcBef>
                <a:spcPts val="300"/>
              </a:spcBef>
              <a:spcAft>
                <a:spcPts val="300"/>
              </a:spcAft>
              <a:buNone/>
            </a:pPr>
            <a:endParaRPr lang="en-US" altLang="en-US" dirty="0" smtClean="0"/>
          </a:p>
          <a:p>
            <a:pPr marL="292608" lvl="1" indent="0">
              <a:lnSpc>
                <a:spcPct val="80000"/>
              </a:lnSpc>
              <a:spcBef>
                <a:spcPts val="300"/>
              </a:spcBef>
              <a:spcAft>
                <a:spcPts val="300"/>
              </a:spcAft>
              <a:buNone/>
            </a:pPr>
            <a:endParaRPr lang="en-US" altLang="en-US" dirty="0" smtClean="0"/>
          </a:p>
          <a:p>
            <a:pPr marL="457200" indent="-457200">
              <a:lnSpc>
                <a:spcPct val="80000"/>
              </a:lnSpc>
              <a:spcBef>
                <a:spcPts val="300"/>
              </a:spcBef>
              <a:spcAft>
                <a:spcPts val="300"/>
              </a:spcAft>
              <a:buFont typeface="+mj-lt"/>
              <a:buAutoNum type="arabicPeriod" startAt="3"/>
            </a:pPr>
            <a:r>
              <a:rPr lang="en-US" altLang="en-US" dirty="0" smtClean="0"/>
              <a:t>Close the cover of the test card. </a:t>
            </a:r>
          </a:p>
        </p:txBody>
      </p:sp>
      <p:pic>
        <p:nvPicPr>
          <p:cNvPr id="5" name="Picture 4" descr="FECAL OCCULT BLOOD DETECTION (HEMOCCULT®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680" y="3429000"/>
            <a:ext cx="2209800" cy="2066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914400" y="914400"/>
            <a:ext cx="745236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500" dirty="0" smtClean="0"/>
              <a:t>Patient Testing</a:t>
            </a:r>
          </a:p>
        </p:txBody>
      </p:sp>
      <p:sp>
        <p:nvSpPr>
          <p:cNvPr id="11267" name="Rectangle 3"/>
          <p:cNvSpPr>
            <a:spLocks noGrp="1" noChangeArrowheads="1"/>
          </p:cNvSpPr>
          <p:nvPr>
            <p:ph idx="1"/>
          </p:nvPr>
        </p:nvSpPr>
        <p:spPr bwMode="auto">
          <a:xfrm>
            <a:off x="914400" y="1828800"/>
            <a:ext cx="48768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indent="-457200">
              <a:lnSpc>
                <a:spcPct val="80000"/>
              </a:lnSpc>
              <a:spcBef>
                <a:spcPts val="300"/>
              </a:spcBef>
              <a:spcAft>
                <a:spcPts val="300"/>
              </a:spcAft>
              <a:buFont typeface="+mj-lt"/>
              <a:buAutoNum type="arabicPeriod" startAt="5"/>
            </a:pPr>
            <a:r>
              <a:rPr lang="en-US" altLang="en-US" dirty="0" smtClean="0"/>
              <a:t>Wait 3 to 5 minutes before developing.</a:t>
            </a:r>
          </a:p>
          <a:p>
            <a:pPr marL="457200" indent="-457200">
              <a:lnSpc>
                <a:spcPct val="80000"/>
              </a:lnSpc>
              <a:spcBef>
                <a:spcPts val="300"/>
              </a:spcBef>
              <a:spcAft>
                <a:spcPts val="300"/>
              </a:spcAft>
              <a:buFont typeface="+mj-lt"/>
              <a:buAutoNum type="arabicPeriod" startAt="5"/>
            </a:pPr>
            <a:r>
              <a:rPr lang="en-US" altLang="en-US" dirty="0" smtClean="0"/>
              <a:t>Flip the test card over and open the back flap. </a:t>
            </a:r>
          </a:p>
          <a:p>
            <a:pPr marL="457200" indent="-457200">
              <a:lnSpc>
                <a:spcPct val="80000"/>
              </a:lnSpc>
              <a:spcBef>
                <a:spcPts val="300"/>
              </a:spcBef>
              <a:spcAft>
                <a:spcPts val="300"/>
              </a:spcAft>
              <a:buFont typeface="+mj-lt"/>
              <a:buAutoNum type="arabicPeriod" startAt="5"/>
            </a:pPr>
            <a:r>
              <a:rPr lang="en-US" altLang="en-US" dirty="0" smtClean="0"/>
              <a:t>Apply 2 drops of Hemoccult SENSA developer to the guaiac paper directly over each smear. </a:t>
            </a:r>
          </a:p>
          <a:p>
            <a:pPr marL="457200" indent="-457200">
              <a:lnSpc>
                <a:spcPct val="80000"/>
              </a:lnSpc>
              <a:spcBef>
                <a:spcPts val="300"/>
              </a:spcBef>
              <a:spcAft>
                <a:spcPts val="300"/>
              </a:spcAft>
              <a:buFont typeface="+mj-lt"/>
              <a:buAutoNum type="arabicPeriod" startAt="5"/>
            </a:pPr>
            <a:r>
              <a:rPr lang="en-US" altLang="en-US" dirty="0" smtClean="0"/>
              <a:t>Read and interpret the patient test results within 60 seconds. </a:t>
            </a:r>
          </a:p>
          <a:p>
            <a:pPr marL="457200" indent="-457200">
              <a:lnSpc>
                <a:spcPct val="80000"/>
              </a:lnSpc>
              <a:spcBef>
                <a:spcPts val="300"/>
              </a:spcBef>
              <a:spcAft>
                <a:spcPts val="300"/>
              </a:spcAft>
              <a:buFont typeface="+mj-lt"/>
              <a:buAutoNum type="arabicPeriod" startAt="5"/>
            </a:pPr>
            <a:r>
              <a:rPr lang="en-US" altLang="en-US" dirty="0" smtClean="0"/>
              <a:t>Apply 1 drop of Hemoccult SENSA developer to the performance monitor area (internal controls). </a:t>
            </a:r>
          </a:p>
          <a:p>
            <a:pPr marL="457200" indent="-457200">
              <a:lnSpc>
                <a:spcPct val="80000"/>
              </a:lnSpc>
              <a:spcBef>
                <a:spcPts val="300"/>
              </a:spcBef>
              <a:spcAft>
                <a:spcPts val="300"/>
              </a:spcAft>
              <a:buFont typeface="+mj-lt"/>
              <a:buAutoNum type="arabicPeriod" startAt="5"/>
            </a:pPr>
            <a:r>
              <a:rPr lang="en-US" altLang="en-US" dirty="0" smtClean="0"/>
              <a:t>Verify the internal controls performed as expected.</a:t>
            </a:r>
          </a:p>
          <a:p>
            <a:pPr marL="457200" indent="-457200">
              <a:lnSpc>
                <a:spcPct val="80000"/>
              </a:lnSpc>
              <a:spcBef>
                <a:spcPts val="300"/>
              </a:spcBef>
              <a:spcAft>
                <a:spcPts val="300"/>
              </a:spcAft>
              <a:buFont typeface="+mj-lt"/>
              <a:buAutoNum type="arabicPeriod" startAt="5"/>
            </a:pPr>
            <a:r>
              <a:rPr lang="en-US" altLang="en-US" dirty="0" smtClean="0"/>
              <a:t>Dispose of all testing materials into an appropriate biohazard container. </a:t>
            </a:r>
          </a:p>
        </p:txBody>
      </p:sp>
      <p:pic>
        <p:nvPicPr>
          <p:cNvPr id="26630" name="Picture 6" descr="Retroflexions.com » Occult gastrointestinal bleeding and the stool guaiac  t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9631" y="2362200"/>
            <a:ext cx="251080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777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822960" y="914400"/>
            <a:ext cx="7543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500" dirty="0" smtClean="0"/>
              <a:t>Results</a:t>
            </a:r>
          </a:p>
        </p:txBody>
      </p:sp>
      <p:sp>
        <p:nvSpPr>
          <p:cNvPr id="12291" name="Rectangle 3"/>
          <p:cNvSpPr>
            <a:spLocks noGrp="1" noChangeArrowheads="1"/>
          </p:cNvSpPr>
          <p:nvPr>
            <p:ph idx="1"/>
          </p:nvPr>
        </p:nvSpPr>
        <p:spPr bwMode="auto">
          <a:xfrm>
            <a:off x="822960" y="1828801"/>
            <a:ext cx="519684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80000"/>
              </a:lnSpc>
              <a:spcBef>
                <a:spcPts val="300"/>
              </a:spcBef>
              <a:spcAft>
                <a:spcPts val="300"/>
              </a:spcAft>
            </a:pPr>
            <a:r>
              <a:rPr lang="en-US" altLang="en-US" sz="2000" b="1" dirty="0" smtClean="0"/>
              <a:t>Interpretation</a:t>
            </a:r>
          </a:p>
          <a:p>
            <a:pPr eaLnBrk="1" hangingPunct="1">
              <a:lnSpc>
                <a:spcPct val="80000"/>
              </a:lnSpc>
              <a:spcBef>
                <a:spcPts val="300"/>
              </a:spcBef>
              <a:spcAft>
                <a:spcPts val="300"/>
              </a:spcAft>
            </a:pPr>
            <a:r>
              <a:rPr lang="en-US" altLang="en-US" b="1" dirty="0" smtClean="0"/>
              <a:t>Positive</a:t>
            </a:r>
          </a:p>
          <a:p>
            <a:pPr eaLnBrk="1" hangingPunct="1">
              <a:lnSpc>
                <a:spcPct val="80000"/>
              </a:lnSpc>
              <a:spcBef>
                <a:spcPts val="300"/>
              </a:spcBef>
              <a:spcAft>
                <a:spcPts val="300"/>
              </a:spcAft>
            </a:pPr>
            <a:r>
              <a:rPr lang="en-US" altLang="en-US" sz="2000" dirty="0" smtClean="0"/>
              <a:t>Any shade of blue color in either of the patient test areas. Any trace of blue on or at the edge of the smear is considered positive for occult blood. </a:t>
            </a:r>
          </a:p>
          <a:p>
            <a:pPr eaLnBrk="1" hangingPunct="1">
              <a:lnSpc>
                <a:spcPct val="80000"/>
              </a:lnSpc>
              <a:spcBef>
                <a:spcPts val="300"/>
              </a:spcBef>
              <a:spcAft>
                <a:spcPts val="300"/>
              </a:spcAft>
            </a:pPr>
            <a:r>
              <a:rPr lang="en-US" altLang="en-US" b="1" dirty="0" smtClean="0"/>
              <a:t>Negative </a:t>
            </a:r>
          </a:p>
          <a:p>
            <a:pPr eaLnBrk="1" hangingPunct="1">
              <a:lnSpc>
                <a:spcPct val="80000"/>
              </a:lnSpc>
              <a:spcBef>
                <a:spcPts val="300"/>
              </a:spcBef>
              <a:spcAft>
                <a:spcPts val="300"/>
              </a:spcAft>
            </a:pPr>
            <a:r>
              <a:rPr lang="en-US" altLang="en-US" sz="2000" dirty="0" smtClean="0"/>
              <a:t>No detectable blue color in either of the patient test areas. </a:t>
            </a:r>
          </a:p>
          <a:p>
            <a:pPr eaLnBrk="1" hangingPunct="1">
              <a:lnSpc>
                <a:spcPct val="80000"/>
              </a:lnSpc>
              <a:spcBef>
                <a:spcPts val="300"/>
              </a:spcBef>
              <a:spcAft>
                <a:spcPts val="300"/>
              </a:spcAft>
            </a:pPr>
            <a:r>
              <a:rPr lang="en-US" altLang="en-US" b="1" dirty="0" smtClean="0"/>
              <a:t>Note: </a:t>
            </a:r>
            <a:r>
              <a:rPr lang="en-US" altLang="en-US" dirty="0" smtClean="0"/>
              <a:t>Some specimens have a high bile content, which can cause feces to appear green. A distinct green color (no blue) </a:t>
            </a:r>
            <a:r>
              <a:rPr lang="en-US" altLang="en-US" dirty="0" smtClean="0"/>
              <a:t>appearing </a:t>
            </a:r>
            <a:r>
              <a:rPr lang="en-US" altLang="en-US" dirty="0" smtClean="0"/>
              <a:t>on or at the edge of the smear within 60 seconds after adding Hemoccult SENSA developer should be interpreted as negative for occult blood. </a:t>
            </a:r>
          </a:p>
        </p:txBody>
      </p:sp>
      <p:pic>
        <p:nvPicPr>
          <p:cNvPr id="4" name="Picture 3"/>
          <p:cNvPicPr>
            <a:picLocks noChangeAspect="1"/>
          </p:cNvPicPr>
          <p:nvPr/>
        </p:nvPicPr>
        <p:blipFill>
          <a:blip r:embed="rId2"/>
          <a:stretch>
            <a:fillRect/>
          </a:stretch>
        </p:blipFill>
        <p:spPr>
          <a:xfrm>
            <a:off x="6152495" y="4287982"/>
            <a:ext cx="1586928" cy="1716892"/>
          </a:xfrm>
          <a:prstGeom prst="rect">
            <a:avLst/>
          </a:prstGeom>
        </p:spPr>
      </p:pic>
      <p:pic>
        <p:nvPicPr>
          <p:cNvPr id="5" name="Picture 4"/>
          <p:cNvPicPr>
            <a:picLocks noChangeAspect="1"/>
          </p:cNvPicPr>
          <p:nvPr/>
        </p:nvPicPr>
        <p:blipFill>
          <a:blip r:embed="rId3"/>
          <a:stretch>
            <a:fillRect/>
          </a:stretch>
        </p:blipFill>
        <p:spPr>
          <a:xfrm>
            <a:off x="6152495" y="2069876"/>
            <a:ext cx="1586928" cy="174843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822960" y="838200"/>
            <a:ext cx="7543800" cy="780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500" dirty="0" smtClean="0"/>
              <a:t>Results</a:t>
            </a:r>
          </a:p>
        </p:txBody>
      </p:sp>
      <p:sp>
        <p:nvSpPr>
          <p:cNvPr id="12291" name="Rectangle 3"/>
          <p:cNvSpPr>
            <a:spLocks noGrp="1" noChangeArrowheads="1"/>
          </p:cNvSpPr>
          <p:nvPr>
            <p:ph idx="1"/>
          </p:nvPr>
        </p:nvSpPr>
        <p:spPr bwMode="auto">
          <a:xfrm>
            <a:off x="828502" y="1828800"/>
            <a:ext cx="75438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80000"/>
              </a:lnSpc>
              <a:spcBef>
                <a:spcPts val="300"/>
              </a:spcBef>
              <a:spcAft>
                <a:spcPts val="300"/>
              </a:spcAft>
            </a:pPr>
            <a:r>
              <a:rPr lang="en-US" altLang="en-US" sz="2000" b="1" dirty="0" smtClean="0"/>
              <a:t>Interpretation</a:t>
            </a:r>
          </a:p>
          <a:p>
            <a:pPr eaLnBrk="1" hangingPunct="1">
              <a:lnSpc>
                <a:spcPct val="80000"/>
              </a:lnSpc>
              <a:spcBef>
                <a:spcPts val="300"/>
              </a:spcBef>
              <a:spcAft>
                <a:spcPts val="300"/>
              </a:spcAft>
            </a:pPr>
            <a:r>
              <a:rPr lang="en-US" altLang="en-US" b="1" dirty="0" smtClean="0"/>
              <a:t>Invalid </a:t>
            </a:r>
          </a:p>
          <a:p>
            <a:pPr eaLnBrk="1" hangingPunct="1">
              <a:lnSpc>
                <a:spcPct val="80000"/>
              </a:lnSpc>
              <a:spcBef>
                <a:spcPts val="300"/>
              </a:spcBef>
              <a:spcAft>
                <a:spcPts val="300"/>
              </a:spcAft>
            </a:pPr>
            <a:r>
              <a:rPr lang="en-US" altLang="en-US" sz="2000" dirty="0" smtClean="0"/>
              <a:t>If the performance monitor area results (internal controls) are unacceptable, the patient test result is considered invalid. </a:t>
            </a:r>
          </a:p>
        </p:txBody>
      </p:sp>
      <p:pic>
        <p:nvPicPr>
          <p:cNvPr id="2" name="Picture 1"/>
          <p:cNvPicPr>
            <a:picLocks noChangeAspect="1"/>
          </p:cNvPicPr>
          <p:nvPr/>
        </p:nvPicPr>
        <p:blipFill>
          <a:blip r:embed="rId2"/>
          <a:stretch>
            <a:fillRect/>
          </a:stretch>
        </p:blipFill>
        <p:spPr>
          <a:xfrm>
            <a:off x="3566160" y="3429000"/>
            <a:ext cx="2057400" cy="2337363"/>
          </a:xfrm>
          <a:prstGeom prst="rect">
            <a:avLst/>
          </a:prstGeom>
        </p:spPr>
      </p:pic>
    </p:spTree>
    <p:extLst>
      <p:ext uri="{BB962C8B-B14F-4D97-AF65-F5344CB8AC3E}">
        <p14:creationId xmlns:p14="http://schemas.microsoft.com/office/powerpoint/2010/main" val="3031621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822960" y="838200"/>
            <a:ext cx="7543800" cy="780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500" dirty="0" smtClean="0"/>
              <a:t>Recording &amp; Reporting Results</a:t>
            </a:r>
          </a:p>
        </p:txBody>
      </p:sp>
      <p:sp>
        <p:nvSpPr>
          <p:cNvPr id="12291" name="Rectangle 3"/>
          <p:cNvSpPr>
            <a:spLocks noGrp="1" noChangeArrowheads="1"/>
          </p:cNvSpPr>
          <p:nvPr>
            <p:ph idx="1"/>
          </p:nvPr>
        </p:nvSpPr>
        <p:spPr bwMode="auto">
          <a:xfrm>
            <a:off x="828502" y="1828800"/>
            <a:ext cx="75438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80000"/>
              </a:lnSpc>
              <a:spcBef>
                <a:spcPts val="300"/>
              </a:spcBef>
              <a:spcAft>
                <a:spcPts val="300"/>
              </a:spcAft>
            </a:pPr>
            <a:r>
              <a:rPr lang="en-US" dirty="0" smtClean="0"/>
              <a:t>Per federal </a:t>
            </a:r>
            <a:r>
              <a:rPr lang="en-US" dirty="0"/>
              <a:t>regulatory requirements, </a:t>
            </a:r>
            <a:r>
              <a:rPr lang="en-US" dirty="0" smtClean="0"/>
              <a:t>providers and </a:t>
            </a:r>
            <a:r>
              <a:rPr lang="en-US" dirty="0"/>
              <a:t>clinic staff </a:t>
            </a:r>
            <a:r>
              <a:rPr lang="en-US" dirty="0" smtClean="0"/>
              <a:t>are required to </a:t>
            </a:r>
            <a:r>
              <a:rPr lang="en-US" dirty="0"/>
              <a:t>order and enter results in </a:t>
            </a:r>
            <a:r>
              <a:rPr lang="en-US" dirty="0" smtClean="0"/>
              <a:t>Epic for </a:t>
            </a:r>
            <a:r>
              <a:rPr lang="en-US" dirty="0"/>
              <a:t>non-interfaced point of care testing that </a:t>
            </a:r>
            <a:r>
              <a:rPr lang="en-US" dirty="0" smtClean="0"/>
              <a:t>is performed. </a:t>
            </a:r>
            <a:endParaRPr lang="en-US" dirty="0"/>
          </a:p>
          <a:p>
            <a:pPr eaLnBrk="1" hangingPunct="1">
              <a:lnSpc>
                <a:spcPct val="80000"/>
              </a:lnSpc>
              <a:spcBef>
                <a:spcPts val="300"/>
              </a:spcBef>
              <a:spcAft>
                <a:spcPts val="300"/>
              </a:spcAft>
            </a:pPr>
            <a:endParaRPr lang="en-US" altLang="en-US" sz="2000" dirty="0" smtClean="0"/>
          </a:p>
          <a:p>
            <a:pPr eaLnBrk="1" hangingPunct="1">
              <a:lnSpc>
                <a:spcPct val="80000"/>
              </a:lnSpc>
              <a:spcBef>
                <a:spcPts val="300"/>
              </a:spcBef>
              <a:spcAft>
                <a:spcPts val="300"/>
              </a:spcAft>
            </a:pPr>
            <a:r>
              <a:rPr lang="en-US" altLang="en-US" dirty="0" smtClean="0"/>
              <a:t>A POCT guaiac fecal occult blood test order should be placed in Epic. </a:t>
            </a:r>
          </a:p>
          <a:p>
            <a:pPr eaLnBrk="1" hangingPunct="1">
              <a:lnSpc>
                <a:spcPct val="80000"/>
              </a:lnSpc>
              <a:spcBef>
                <a:spcPts val="300"/>
              </a:spcBef>
              <a:spcAft>
                <a:spcPts val="300"/>
              </a:spcAft>
            </a:pPr>
            <a:endParaRPr lang="en-US" altLang="en-US" sz="2000" dirty="0" smtClean="0"/>
          </a:p>
          <a:p>
            <a:pPr eaLnBrk="1" hangingPunct="1">
              <a:lnSpc>
                <a:spcPct val="80000"/>
              </a:lnSpc>
              <a:spcBef>
                <a:spcPts val="300"/>
              </a:spcBef>
              <a:spcAft>
                <a:spcPts val="300"/>
              </a:spcAft>
            </a:pPr>
            <a:endParaRPr lang="en-US" altLang="en-US" sz="2000" dirty="0" smtClean="0"/>
          </a:p>
          <a:p>
            <a:pPr eaLnBrk="1" hangingPunct="1">
              <a:lnSpc>
                <a:spcPct val="80000"/>
              </a:lnSpc>
              <a:spcBef>
                <a:spcPts val="300"/>
              </a:spcBef>
              <a:spcAft>
                <a:spcPts val="300"/>
              </a:spcAft>
            </a:pPr>
            <a:endParaRPr lang="en-US" altLang="en-US" sz="2000" dirty="0" smtClean="0"/>
          </a:p>
          <a:p>
            <a:pPr marL="0" indent="0" eaLnBrk="1" hangingPunct="1">
              <a:lnSpc>
                <a:spcPct val="80000"/>
              </a:lnSpc>
              <a:spcBef>
                <a:spcPts val="300"/>
              </a:spcBef>
              <a:spcAft>
                <a:spcPts val="300"/>
              </a:spcAft>
              <a:buNone/>
            </a:pPr>
            <a:endParaRPr lang="en-US" altLang="en-US" sz="2000" dirty="0" smtClean="0"/>
          </a:p>
          <a:p>
            <a:pPr eaLnBrk="1" hangingPunct="1">
              <a:lnSpc>
                <a:spcPct val="80000"/>
              </a:lnSpc>
              <a:spcBef>
                <a:spcPts val="300"/>
              </a:spcBef>
              <a:spcAft>
                <a:spcPts val="300"/>
              </a:spcAft>
            </a:pPr>
            <a:r>
              <a:rPr lang="en-US" altLang="en-US" sz="2000" dirty="0" smtClean="0"/>
              <a:t>The result should then be entered into the patient’s electronic medical record through Enter/Edit. </a:t>
            </a:r>
          </a:p>
          <a:p>
            <a:pPr eaLnBrk="1" hangingPunct="1">
              <a:lnSpc>
                <a:spcPct val="80000"/>
              </a:lnSpc>
              <a:spcBef>
                <a:spcPts val="300"/>
              </a:spcBef>
              <a:spcAft>
                <a:spcPts val="300"/>
              </a:spcAft>
            </a:pPr>
            <a:r>
              <a:rPr lang="en-US" altLang="en-US" dirty="0" smtClean="0"/>
              <a:t>Refer to the </a:t>
            </a:r>
            <a:r>
              <a:rPr lang="en-US" altLang="en-US" dirty="0" err="1" smtClean="0"/>
              <a:t>Epic@UNC</a:t>
            </a:r>
            <a:r>
              <a:rPr lang="en-US" altLang="en-US" dirty="0" smtClean="0"/>
              <a:t> Training Tip Sheet for instructions on how to document the result. </a:t>
            </a:r>
            <a:endParaRPr lang="en-US" altLang="en-US" sz="2000" dirty="0" smtClean="0"/>
          </a:p>
        </p:txBody>
      </p:sp>
      <p:graphicFrame>
        <p:nvGraphicFramePr>
          <p:cNvPr id="3" name="Table 2"/>
          <p:cNvGraphicFramePr>
            <a:graphicFrameLocks noGrp="1"/>
          </p:cNvGraphicFramePr>
          <p:nvPr>
            <p:extLst>
              <p:ext uri="{D42A27DB-BD31-4B8C-83A1-F6EECF244321}">
                <p14:modId xmlns:p14="http://schemas.microsoft.com/office/powerpoint/2010/main" val="1800913609"/>
              </p:ext>
            </p:extLst>
          </p:nvPr>
        </p:nvGraphicFramePr>
        <p:xfrm>
          <a:off x="1546860" y="3276600"/>
          <a:ext cx="6096000" cy="10109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047252306"/>
                    </a:ext>
                  </a:extLst>
                </a:gridCol>
                <a:gridCol w="3048000">
                  <a:extLst>
                    <a:ext uri="{9D8B030D-6E8A-4147-A177-3AD203B41FA5}">
                      <a16:colId xmlns:a16="http://schemas.microsoft.com/office/drawing/2014/main" val="4080276662"/>
                    </a:ext>
                  </a:extLst>
                </a:gridCol>
              </a:tblGrid>
              <a:tr h="370840">
                <a:tc>
                  <a:txBody>
                    <a:bodyPr/>
                    <a:lstStyle/>
                    <a:p>
                      <a:r>
                        <a:rPr lang="en-US" dirty="0" smtClean="0"/>
                        <a:t>Test Name</a:t>
                      </a:r>
                      <a:endParaRPr lang="en-US" dirty="0"/>
                    </a:p>
                  </a:txBody>
                  <a:tcPr/>
                </a:tc>
                <a:tc>
                  <a:txBody>
                    <a:bodyPr/>
                    <a:lstStyle/>
                    <a:p>
                      <a:r>
                        <a:rPr lang="en-US" dirty="0" smtClean="0"/>
                        <a:t>Epic Code</a:t>
                      </a:r>
                      <a:endParaRPr lang="en-US" dirty="0"/>
                    </a:p>
                  </a:txBody>
                  <a:tcPr/>
                </a:tc>
                <a:extLst>
                  <a:ext uri="{0D108BD9-81ED-4DB2-BD59-A6C34878D82A}">
                    <a16:rowId xmlns:a16="http://schemas.microsoft.com/office/drawing/2014/main" val="1006979761"/>
                  </a:ext>
                </a:extLst>
              </a:tr>
              <a:tr h="370840">
                <a:tc>
                  <a:txBody>
                    <a:bodyPr/>
                    <a:lstStyle/>
                    <a:p>
                      <a:r>
                        <a:rPr lang="en-US" dirty="0" smtClean="0"/>
                        <a:t>POC Guaiac Fecal Occult Blood Test (FOBT) x1</a:t>
                      </a:r>
                      <a:endParaRPr lang="en-US" dirty="0"/>
                    </a:p>
                  </a:txBody>
                  <a:tcPr/>
                </a:tc>
                <a:tc>
                  <a:txBody>
                    <a:bodyPr/>
                    <a:lstStyle/>
                    <a:p>
                      <a:r>
                        <a:rPr lang="en-US" dirty="0" smtClean="0"/>
                        <a:t>POC13</a:t>
                      </a:r>
                      <a:endParaRPr lang="en-US" dirty="0"/>
                    </a:p>
                  </a:txBody>
                  <a:tcPr/>
                </a:tc>
                <a:extLst>
                  <a:ext uri="{0D108BD9-81ED-4DB2-BD59-A6C34878D82A}">
                    <a16:rowId xmlns:a16="http://schemas.microsoft.com/office/drawing/2014/main" val="3890344613"/>
                  </a:ext>
                </a:extLst>
              </a:tr>
            </a:tbl>
          </a:graphicData>
        </a:graphic>
      </p:graphicFrame>
    </p:spTree>
    <p:extLst>
      <p:ext uri="{BB962C8B-B14F-4D97-AF65-F5344CB8AC3E}">
        <p14:creationId xmlns:p14="http://schemas.microsoft.com/office/powerpoint/2010/main" val="547631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914400" y="914400"/>
            <a:ext cx="7543800" cy="703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500" dirty="0" smtClean="0"/>
              <a:t>Limitations</a:t>
            </a:r>
          </a:p>
        </p:txBody>
      </p:sp>
      <p:sp>
        <p:nvSpPr>
          <p:cNvPr id="14339" name="Rectangle 3"/>
          <p:cNvSpPr>
            <a:spLocks noGrp="1" noChangeArrowheads="1"/>
          </p:cNvSpPr>
          <p:nvPr>
            <p:ph idx="1"/>
          </p:nvPr>
        </p:nvSpPr>
        <p:spPr bwMode="auto">
          <a:xfrm>
            <a:off x="914400" y="1828800"/>
            <a:ext cx="745236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80000"/>
              </a:lnSpc>
              <a:spcBef>
                <a:spcPts val="300"/>
              </a:spcBef>
              <a:spcAft>
                <a:spcPts val="300"/>
              </a:spcAft>
            </a:pPr>
            <a:r>
              <a:rPr lang="en-US" altLang="en-US" dirty="0" smtClean="0"/>
              <a:t>Bowel lesions, including some polyps and colorectal cancers, may not bleed at all or may bleed intermittently. </a:t>
            </a:r>
            <a:r>
              <a:rPr lang="en-US" altLang="en-US" dirty="0"/>
              <a:t>B</a:t>
            </a:r>
            <a:r>
              <a:rPr lang="en-US" altLang="en-US" dirty="0" smtClean="0"/>
              <a:t>lood</a:t>
            </a:r>
            <a:r>
              <a:rPr lang="en-US" altLang="en-US" dirty="0" smtClean="0"/>
              <a:t>, if present, may not be distributed uniformly in the fecal specimen. Therefore, a test result may be negative even when disease is present. </a:t>
            </a:r>
          </a:p>
          <a:p>
            <a:pPr eaLnBrk="1" hangingPunct="1">
              <a:lnSpc>
                <a:spcPct val="80000"/>
              </a:lnSpc>
              <a:spcBef>
                <a:spcPts val="300"/>
              </a:spcBef>
              <a:spcAft>
                <a:spcPts val="300"/>
              </a:spcAft>
            </a:pPr>
            <a:r>
              <a:rPr lang="en-US" altLang="en-US" dirty="0" smtClean="0"/>
              <a:t>A test result may be positive on specimens from healthy patients. This may be due to interfering substances in the diet or to medications. It may also be due to low but detectable levels of blood loss, common to both health adults and patients with gastrointestinal disease. </a:t>
            </a:r>
          </a:p>
          <a:p>
            <a:pPr eaLnBrk="1" hangingPunct="1">
              <a:lnSpc>
                <a:spcPct val="80000"/>
              </a:lnSpc>
              <a:spcBef>
                <a:spcPts val="300"/>
              </a:spcBef>
              <a:spcAft>
                <a:spcPts val="300"/>
              </a:spcAft>
            </a:pPr>
            <a:r>
              <a:rPr lang="en-US" altLang="en-US" dirty="0" smtClean="0"/>
              <a:t>Results cannot be considered conclusive evidence of the present or absence of gastrointestinal bleeding or pathology. The Hemoccult SENSA test is designed for preliminary screening as an aid to diagnosis. It is not intended to replace other diagnostic procedures, such as sigmoidoscopy, colonoscopy, barium enema, or other x-ray studies.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914400" y="914400"/>
            <a:ext cx="7543800" cy="703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500" dirty="0" smtClean="0"/>
              <a:t>Limitations</a:t>
            </a:r>
          </a:p>
        </p:txBody>
      </p:sp>
      <p:sp>
        <p:nvSpPr>
          <p:cNvPr id="14339" name="Rectangle 3"/>
          <p:cNvSpPr>
            <a:spLocks noGrp="1" noChangeArrowheads="1"/>
          </p:cNvSpPr>
          <p:nvPr>
            <p:ph idx="1"/>
          </p:nvPr>
        </p:nvSpPr>
        <p:spPr bwMode="auto">
          <a:xfrm>
            <a:off x="914400" y="1828800"/>
            <a:ext cx="745236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80000"/>
              </a:lnSpc>
              <a:spcBef>
                <a:spcPts val="300"/>
              </a:spcBef>
              <a:spcAft>
                <a:spcPts val="300"/>
              </a:spcAft>
            </a:pPr>
            <a:r>
              <a:rPr lang="en-US" altLang="en-US" dirty="0" smtClean="0"/>
              <a:t>The </a:t>
            </a:r>
            <a:r>
              <a:rPr lang="en-US" altLang="en-US" dirty="0" smtClean="0"/>
              <a:t>Hemoccult SENSA test should not be used to test gastric specimens. Interfering factors, such as low pH, high drug concentrations, metal ions or plant peroxidase in food, may affect the function of guaiac-based occult blood tests.  </a:t>
            </a:r>
          </a:p>
          <a:p>
            <a:pPr eaLnBrk="1" hangingPunct="1">
              <a:lnSpc>
                <a:spcPct val="80000"/>
              </a:lnSpc>
              <a:spcBef>
                <a:spcPts val="300"/>
              </a:spcBef>
              <a:spcAft>
                <a:spcPts val="300"/>
              </a:spcAft>
            </a:pPr>
            <a:r>
              <a:rPr lang="en-US" altLang="en-US" dirty="0" smtClean="0"/>
              <a:t>Addition of a drop of water (rehydration) to the guaiac test card prior to the addition of the developer increases the number of false-positive test results. Rehydration is not a recommended procedure for the Hemoccult SENSA test. </a:t>
            </a:r>
          </a:p>
          <a:p>
            <a:pPr eaLnBrk="1" hangingPunct="1">
              <a:lnSpc>
                <a:spcPct val="80000"/>
              </a:lnSpc>
              <a:spcBef>
                <a:spcPts val="300"/>
              </a:spcBef>
              <a:spcAft>
                <a:spcPts val="300"/>
              </a:spcAft>
            </a:pPr>
            <a:endParaRPr lang="en-US" altLang="en-US" dirty="0" smtClean="0"/>
          </a:p>
          <a:p>
            <a:pPr eaLnBrk="1" hangingPunct="1">
              <a:lnSpc>
                <a:spcPct val="80000"/>
              </a:lnSpc>
              <a:spcBef>
                <a:spcPts val="300"/>
              </a:spcBef>
              <a:spcAft>
                <a:spcPts val="300"/>
              </a:spcAft>
            </a:pPr>
            <a:r>
              <a:rPr lang="en-US" altLang="en-US" dirty="0" smtClean="0"/>
              <a:t>Refer to the policy or manufacturer’s package insert for a full list of interfering substances (i.e. false positive and false negative test results.</a:t>
            </a:r>
          </a:p>
        </p:txBody>
      </p:sp>
    </p:spTree>
    <p:extLst>
      <p:ext uri="{BB962C8B-B14F-4D97-AF65-F5344CB8AC3E}">
        <p14:creationId xmlns:p14="http://schemas.microsoft.com/office/powerpoint/2010/main" val="3852737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914400" y="858104"/>
            <a:ext cx="7543800" cy="780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500" dirty="0" smtClean="0"/>
              <a:t>Quality Control</a:t>
            </a:r>
          </a:p>
        </p:txBody>
      </p:sp>
      <p:sp>
        <p:nvSpPr>
          <p:cNvPr id="13315" name="Rectangle 3"/>
          <p:cNvSpPr>
            <a:spLocks noGrp="1" noChangeArrowheads="1"/>
          </p:cNvSpPr>
          <p:nvPr>
            <p:ph idx="1"/>
          </p:nvPr>
        </p:nvSpPr>
        <p:spPr bwMode="auto">
          <a:xfrm>
            <a:off x="914400" y="1828800"/>
            <a:ext cx="54102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80000"/>
              </a:lnSpc>
              <a:spcBef>
                <a:spcPts val="300"/>
              </a:spcBef>
              <a:spcAft>
                <a:spcPts val="300"/>
              </a:spcAft>
            </a:pPr>
            <a:r>
              <a:rPr lang="en-US" altLang="en-US" dirty="0" smtClean="0"/>
              <a:t>Internal performance monitor checks (internal positive and negative controls) must be performed with each Hemoccult SENSA test card to ensure the quality of patient test results. </a:t>
            </a:r>
          </a:p>
          <a:p>
            <a:pPr eaLnBrk="1" hangingPunct="1">
              <a:lnSpc>
                <a:spcPct val="80000"/>
              </a:lnSpc>
              <a:spcBef>
                <a:spcPts val="300"/>
              </a:spcBef>
              <a:spcAft>
                <a:spcPts val="300"/>
              </a:spcAft>
            </a:pPr>
            <a:r>
              <a:rPr lang="en-US" altLang="en-US" b="1" dirty="0" smtClean="0"/>
              <a:t>Note:</a:t>
            </a:r>
            <a:r>
              <a:rPr lang="en-US" altLang="en-US" dirty="0" smtClean="0"/>
              <a:t> Do not apply developer to the performance </a:t>
            </a:r>
            <a:r>
              <a:rPr lang="en-US" altLang="en-US" dirty="0"/>
              <a:t>m</a:t>
            </a:r>
            <a:r>
              <a:rPr lang="en-US" altLang="en-US" dirty="0" smtClean="0"/>
              <a:t>onitor area before interpreting the patient test area.</a:t>
            </a:r>
          </a:p>
          <a:p>
            <a:pPr marL="342900" indent="-342900" eaLnBrk="1" hangingPunct="1">
              <a:lnSpc>
                <a:spcPct val="80000"/>
              </a:lnSpc>
              <a:spcBef>
                <a:spcPts val="300"/>
              </a:spcBef>
              <a:spcAft>
                <a:spcPts val="300"/>
              </a:spcAft>
              <a:buFont typeface="+mj-lt"/>
              <a:buAutoNum type="arabicPeriod"/>
            </a:pPr>
            <a:r>
              <a:rPr lang="en-US" altLang="en-US" dirty="0" smtClean="0"/>
              <a:t>Locate the performance monitor area on the Hemoccult SENSA test card, below the sample windows on the developing side of the card. </a:t>
            </a:r>
          </a:p>
          <a:p>
            <a:pPr marL="342900" indent="-342900" eaLnBrk="1" hangingPunct="1">
              <a:lnSpc>
                <a:spcPct val="80000"/>
              </a:lnSpc>
              <a:spcBef>
                <a:spcPts val="300"/>
              </a:spcBef>
              <a:spcAft>
                <a:spcPts val="300"/>
              </a:spcAft>
              <a:buFont typeface="+mj-lt"/>
              <a:buAutoNum type="arabicPeriod"/>
            </a:pPr>
            <a:r>
              <a:rPr lang="en-US" altLang="en-US" dirty="0" smtClean="0"/>
              <a:t>Apply one drop of the Hemoccult SENSA developer between the positive and negative performance monitor area. </a:t>
            </a:r>
          </a:p>
          <a:p>
            <a:pPr marL="342900" indent="-342900" eaLnBrk="1" hangingPunct="1">
              <a:lnSpc>
                <a:spcPct val="80000"/>
              </a:lnSpc>
              <a:spcBef>
                <a:spcPts val="300"/>
              </a:spcBef>
              <a:spcAft>
                <a:spcPts val="300"/>
              </a:spcAft>
              <a:buFont typeface="+mj-lt"/>
              <a:buAutoNum type="arabicPeriod"/>
            </a:pPr>
            <a:r>
              <a:rPr lang="en-US" altLang="en-US" dirty="0" smtClean="0"/>
              <a:t>Read the results within 10 seconds of applying the developer. </a:t>
            </a:r>
          </a:p>
          <a:p>
            <a:pPr eaLnBrk="1" hangingPunct="1">
              <a:lnSpc>
                <a:spcPct val="80000"/>
              </a:lnSpc>
              <a:spcBef>
                <a:spcPts val="300"/>
              </a:spcBef>
              <a:spcAft>
                <a:spcPts val="300"/>
              </a:spcAft>
            </a:pPr>
            <a:endParaRPr lang="en-US" altLang="en-US" sz="1600" dirty="0" smtClean="0"/>
          </a:p>
        </p:txBody>
      </p:sp>
      <p:pic>
        <p:nvPicPr>
          <p:cNvPr id="13316" name="Picture 4" descr="DSC_08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404" y="2133600"/>
            <a:ext cx="1977919" cy="144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DSC_09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436" y="3962400"/>
            <a:ext cx="1972887" cy="133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914400" y="858104"/>
            <a:ext cx="7543800" cy="7801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500" dirty="0" smtClean="0"/>
              <a:t>Quality Control</a:t>
            </a:r>
          </a:p>
        </p:txBody>
      </p:sp>
      <p:sp>
        <p:nvSpPr>
          <p:cNvPr id="13315" name="Rectangle 3"/>
          <p:cNvSpPr>
            <a:spLocks noGrp="1" noChangeArrowheads="1"/>
          </p:cNvSpPr>
          <p:nvPr>
            <p:ph idx="1"/>
          </p:nvPr>
        </p:nvSpPr>
        <p:spPr bwMode="auto">
          <a:xfrm>
            <a:off x="914400" y="1828800"/>
            <a:ext cx="54102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80000"/>
              </a:lnSpc>
              <a:spcBef>
                <a:spcPts val="300"/>
              </a:spcBef>
              <a:spcAft>
                <a:spcPts val="300"/>
              </a:spcAft>
            </a:pPr>
            <a:r>
              <a:rPr lang="en-US" altLang="en-US" sz="1800" b="1" dirty="0" smtClean="0"/>
              <a:t>Acceptable</a:t>
            </a:r>
            <a:endParaRPr lang="en-US" altLang="en-US" sz="1800" b="1" dirty="0" smtClean="0"/>
          </a:p>
          <a:p>
            <a:pPr eaLnBrk="1" hangingPunct="1">
              <a:lnSpc>
                <a:spcPct val="80000"/>
              </a:lnSpc>
              <a:spcBef>
                <a:spcPts val="300"/>
              </a:spcBef>
              <a:spcAft>
                <a:spcPts val="300"/>
              </a:spcAft>
            </a:pPr>
            <a:r>
              <a:rPr lang="en-US" altLang="en-US" sz="1800" dirty="0" smtClean="0"/>
              <a:t>The positive control in the performance monitor area should be blue in color. </a:t>
            </a:r>
          </a:p>
          <a:p>
            <a:pPr eaLnBrk="1" hangingPunct="1">
              <a:lnSpc>
                <a:spcPct val="80000"/>
              </a:lnSpc>
              <a:spcBef>
                <a:spcPts val="300"/>
              </a:spcBef>
              <a:spcAft>
                <a:spcPts val="300"/>
              </a:spcAft>
            </a:pPr>
            <a:r>
              <a:rPr lang="en-US" altLang="en-US" sz="1800" dirty="0" smtClean="0"/>
              <a:t>The negative control in the performance monitor area should have no blue color. </a:t>
            </a:r>
          </a:p>
          <a:p>
            <a:pPr eaLnBrk="1" hangingPunct="1">
              <a:lnSpc>
                <a:spcPct val="80000"/>
              </a:lnSpc>
              <a:spcBef>
                <a:spcPts val="300"/>
              </a:spcBef>
              <a:spcAft>
                <a:spcPts val="300"/>
              </a:spcAft>
            </a:pPr>
            <a:r>
              <a:rPr lang="en-US" altLang="en-US" sz="1800" b="1" dirty="0" smtClean="0"/>
              <a:t>Unacceptable</a:t>
            </a:r>
          </a:p>
          <a:p>
            <a:pPr eaLnBrk="1" hangingPunct="1">
              <a:lnSpc>
                <a:spcPct val="80000"/>
              </a:lnSpc>
              <a:spcBef>
                <a:spcPts val="300"/>
              </a:spcBef>
              <a:spcAft>
                <a:spcPts val="300"/>
              </a:spcAft>
            </a:pPr>
            <a:r>
              <a:rPr lang="en-US" altLang="en-US" sz="1800" dirty="0" smtClean="0"/>
              <a:t>If the performance monitor area (internal controls) results are unacceptable, the patient results are invalid and should not be reported. </a:t>
            </a:r>
          </a:p>
          <a:p>
            <a:pPr eaLnBrk="1" hangingPunct="1">
              <a:lnSpc>
                <a:spcPct val="80000"/>
              </a:lnSpc>
              <a:spcBef>
                <a:spcPts val="300"/>
              </a:spcBef>
              <a:spcAft>
                <a:spcPts val="300"/>
              </a:spcAft>
            </a:pPr>
            <a:r>
              <a:rPr lang="en-US" altLang="en-US" sz="1800" dirty="0" smtClean="0"/>
              <a:t>Check the expiration dates of all reagents and repeat the test with a new card and developer bottle. </a:t>
            </a:r>
          </a:p>
          <a:p>
            <a:pPr eaLnBrk="1" hangingPunct="1">
              <a:lnSpc>
                <a:spcPct val="80000"/>
              </a:lnSpc>
              <a:spcBef>
                <a:spcPts val="300"/>
              </a:spcBef>
              <a:spcAft>
                <a:spcPts val="300"/>
              </a:spcAft>
            </a:pPr>
            <a:endParaRPr lang="en-US" altLang="en-US" sz="1800" dirty="0"/>
          </a:p>
          <a:p>
            <a:pPr eaLnBrk="1" hangingPunct="1">
              <a:lnSpc>
                <a:spcPct val="80000"/>
              </a:lnSpc>
              <a:spcBef>
                <a:spcPts val="300"/>
              </a:spcBef>
              <a:spcAft>
                <a:spcPts val="300"/>
              </a:spcAft>
            </a:pPr>
            <a:r>
              <a:rPr lang="en-US" altLang="en-US" sz="1800" b="1" dirty="0" smtClean="0"/>
              <a:t>Note:</a:t>
            </a:r>
            <a:r>
              <a:rPr lang="en-US" altLang="en-US" sz="1800" dirty="0" smtClean="0"/>
              <a:t> Neither the intensity nor the shade of blue in the performance monitor area should be used as a reference for the appearance of positive patient test results. </a:t>
            </a:r>
          </a:p>
        </p:txBody>
      </p:sp>
      <p:pic>
        <p:nvPicPr>
          <p:cNvPr id="13316" name="Picture 4" descr="DSC_08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404" y="2133600"/>
            <a:ext cx="1977919" cy="144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DSC_09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436" y="3962400"/>
            <a:ext cx="1972887" cy="133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082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7"/>
          <p:cNvSpPr>
            <a:spLocks noGrp="1" noChangeArrowheads="1"/>
          </p:cNvSpPr>
          <p:nvPr>
            <p:ph type="title"/>
          </p:nvPr>
        </p:nvSpPr>
        <p:spPr bwMode="auto">
          <a:xfrm>
            <a:off x="914400" y="867410"/>
            <a:ext cx="7543800" cy="70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500" dirty="0" smtClean="0"/>
              <a:t>Color Perception Assessment</a:t>
            </a:r>
          </a:p>
        </p:txBody>
      </p:sp>
      <p:sp>
        <p:nvSpPr>
          <p:cNvPr id="11267" name="Rectangle 38"/>
          <p:cNvSpPr>
            <a:spLocks noGrp="1" noChangeArrowheads="1"/>
          </p:cNvSpPr>
          <p:nvPr>
            <p:ph idx="1"/>
          </p:nvPr>
        </p:nvSpPr>
        <p:spPr>
          <a:xfrm>
            <a:off x="914400" y="1828800"/>
            <a:ext cx="7467600" cy="4419600"/>
          </a:xfrm>
        </p:spPr>
        <p:txBody>
          <a:bodyPr>
            <a:normAutofit/>
          </a:bodyPr>
          <a:lstStyle/>
          <a:p>
            <a:pPr eaLnBrk="1" hangingPunct="1">
              <a:lnSpc>
                <a:spcPct val="80000"/>
              </a:lnSpc>
              <a:spcBef>
                <a:spcPts val="300"/>
              </a:spcBef>
              <a:spcAft>
                <a:spcPts val="300"/>
              </a:spcAft>
              <a:defRPr/>
            </a:pPr>
            <a:r>
              <a:rPr lang="en-US" altLang="en-US" sz="2000" dirty="0" smtClean="0"/>
              <a:t>Interpretation of Hemoccult® SENSA test results may be affected by poor color vision.</a:t>
            </a:r>
          </a:p>
          <a:p>
            <a:pPr eaLnBrk="1" hangingPunct="1">
              <a:lnSpc>
                <a:spcPct val="80000"/>
              </a:lnSpc>
              <a:spcBef>
                <a:spcPts val="300"/>
              </a:spcBef>
              <a:spcAft>
                <a:spcPts val="300"/>
              </a:spcAft>
              <a:buFont typeface="Wingdings" pitchFamily="2" charset="2"/>
              <a:buNone/>
              <a:defRPr/>
            </a:pPr>
            <a:endParaRPr lang="en-US" altLang="en-US" sz="2000" dirty="0" smtClean="0"/>
          </a:p>
          <a:p>
            <a:pPr eaLnBrk="1" hangingPunct="1">
              <a:lnSpc>
                <a:spcPct val="80000"/>
              </a:lnSpc>
              <a:spcBef>
                <a:spcPts val="300"/>
              </a:spcBef>
              <a:spcAft>
                <a:spcPts val="300"/>
              </a:spcAft>
              <a:defRPr/>
            </a:pPr>
            <a:r>
              <a:rPr lang="en-US" altLang="en-US" sz="2000" dirty="0" smtClean="0"/>
              <a:t>Up to 10% males and 0.4% females may be color deficient to some degree.</a:t>
            </a:r>
          </a:p>
          <a:p>
            <a:pPr eaLnBrk="1" hangingPunct="1">
              <a:lnSpc>
                <a:spcPct val="80000"/>
              </a:lnSpc>
              <a:spcBef>
                <a:spcPts val="300"/>
              </a:spcBef>
              <a:spcAft>
                <a:spcPts val="300"/>
              </a:spcAft>
              <a:buFont typeface="Wingdings" pitchFamily="2" charset="2"/>
              <a:buNone/>
              <a:defRPr/>
            </a:pPr>
            <a:endParaRPr lang="en-US" altLang="en-US" sz="2000" dirty="0" smtClean="0"/>
          </a:p>
          <a:p>
            <a:pPr eaLnBrk="1" hangingPunct="1">
              <a:lnSpc>
                <a:spcPct val="80000"/>
              </a:lnSpc>
              <a:spcBef>
                <a:spcPts val="300"/>
              </a:spcBef>
              <a:spcAft>
                <a:spcPts val="300"/>
              </a:spcAft>
              <a:defRPr/>
            </a:pPr>
            <a:r>
              <a:rPr lang="en-US" altLang="en-US" sz="2000" dirty="0" smtClean="0"/>
              <a:t>If you have not done so already, have your color vision checked if you perform point of care tests or other tasks that require color discrimination.</a:t>
            </a:r>
          </a:p>
          <a:p>
            <a:pPr eaLnBrk="1" hangingPunct="1">
              <a:lnSpc>
                <a:spcPct val="80000"/>
              </a:lnSpc>
              <a:spcBef>
                <a:spcPts val="300"/>
              </a:spcBef>
              <a:spcAft>
                <a:spcPts val="300"/>
              </a:spcAft>
              <a:buFont typeface="Wingdings" pitchFamily="2" charset="2"/>
              <a:buNone/>
              <a:defRPr/>
            </a:pPr>
            <a:endParaRPr lang="en-US" altLang="en-US" sz="2000" dirty="0" smtClean="0"/>
          </a:p>
          <a:p>
            <a:pPr eaLnBrk="1" hangingPunct="1">
              <a:lnSpc>
                <a:spcPct val="80000"/>
              </a:lnSpc>
              <a:spcBef>
                <a:spcPts val="300"/>
              </a:spcBef>
              <a:spcAft>
                <a:spcPts val="300"/>
              </a:spcAft>
              <a:defRPr/>
            </a:pPr>
            <a:r>
              <a:rPr lang="en-US" altLang="en-US" sz="2000" dirty="0" smtClean="0"/>
              <a:t>There is a color perception assessment available on LMS.  </a:t>
            </a:r>
          </a:p>
          <a:p>
            <a:pPr eaLnBrk="1" hangingPunct="1">
              <a:lnSpc>
                <a:spcPct val="80000"/>
              </a:lnSpc>
              <a:spcBef>
                <a:spcPts val="300"/>
              </a:spcBef>
              <a:spcAft>
                <a:spcPts val="300"/>
              </a:spcAft>
              <a:defRPr/>
            </a:pPr>
            <a:r>
              <a:rPr lang="en-US" altLang="en-US" sz="2000" dirty="0" smtClean="0"/>
              <a:t>Search the Learning Activities for th</a:t>
            </a:r>
            <a:r>
              <a:rPr lang="en-US" altLang="en-US" dirty="0" smtClean="0"/>
              <a:t>e following code: </a:t>
            </a:r>
          </a:p>
          <a:p>
            <a:pPr eaLnBrk="1" hangingPunct="1">
              <a:lnSpc>
                <a:spcPct val="80000"/>
              </a:lnSpc>
              <a:spcBef>
                <a:spcPts val="300"/>
              </a:spcBef>
              <a:spcAft>
                <a:spcPts val="300"/>
              </a:spcAft>
              <a:defRPr/>
            </a:pPr>
            <a:r>
              <a:rPr lang="en-US" altLang="en-US" sz="2000" dirty="0" smtClean="0"/>
              <a:t>UNCHPOCCLR</a:t>
            </a:r>
            <a:endParaRPr lang="en-US" altLang="en-US" sz="2000" dirty="0"/>
          </a:p>
          <a:p>
            <a:pPr marL="0" indent="0" eaLnBrk="1" hangingPunct="1">
              <a:lnSpc>
                <a:spcPct val="80000"/>
              </a:lnSpc>
              <a:spcBef>
                <a:spcPts val="300"/>
              </a:spcBef>
              <a:spcAft>
                <a:spcPts val="300"/>
              </a:spcAft>
              <a:buFontTx/>
              <a:buNone/>
              <a:defRPr/>
            </a:pPr>
            <a:r>
              <a:rPr lang="en-US" altLang="en-US" sz="2000" dirty="0"/>
              <a:t> </a:t>
            </a:r>
            <a:endParaRPr lang="en-US" alt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14400" y="926883"/>
            <a:ext cx="7543800" cy="703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500" dirty="0" smtClean="0"/>
              <a:t>Rationale</a:t>
            </a:r>
          </a:p>
        </p:txBody>
      </p:sp>
      <p:sp>
        <p:nvSpPr>
          <p:cNvPr id="5123" name="Rectangle 3"/>
          <p:cNvSpPr>
            <a:spLocks noGrp="1" noChangeArrowheads="1"/>
          </p:cNvSpPr>
          <p:nvPr>
            <p:ph idx="1"/>
          </p:nvPr>
        </p:nvSpPr>
        <p:spPr bwMode="auto">
          <a:xfrm>
            <a:off x="914400" y="1828800"/>
            <a:ext cx="48006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0" indent="0" eaLnBrk="1" hangingPunct="1">
              <a:lnSpc>
                <a:spcPct val="80000"/>
              </a:lnSpc>
              <a:buNone/>
            </a:pPr>
            <a:r>
              <a:rPr lang="en-US" altLang="en-US" dirty="0" smtClean="0"/>
              <a:t>The intended use of the Hemoccult SENSA test is a rapid, qualitative method to detect fecal occult blood which may be indicative of gastrointestinal disease.</a:t>
            </a:r>
          </a:p>
          <a:p>
            <a:pPr marL="0" indent="0" eaLnBrk="1" hangingPunct="1">
              <a:lnSpc>
                <a:spcPct val="80000"/>
              </a:lnSpc>
              <a:buNone/>
            </a:pPr>
            <a:r>
              <a:rPr lang="en-US" altLang="en-US" sz="2000" b="1" dirty="0" smtClean="0"/>
              <a:t>Note: </a:t>
            </a:r>
            <a:r>
              <a:rPr lang="en-US" altLang="en-US" sz="2000" dirty="0" smtClean="0"/>
              <a:t>It is not a test for colorectal cancer or any other specific diseases. </a:t>
            </a:r>
          </a:p>
          <a:p>
            <a:pPr marL="0" indent="0" eaLnBrk="1" hangingPunct="1">
              <a:lnSpc>
                <a:spcPct val="80000"/>
              </a:lnSpc>
              <a:buNone/>
            </a:pPr>
            <a:r>
              <a:rPr lang="en-US" altLang="en-US" sz="2000" dirty="0" smtClean="0"/>
              <a:t>Results cannot be considered conclusive evidence of the presence or absence of gastrointestinal bleeding or pathology. </a:t>
            </a:r>
          </a:p>
          <a:p>
            <a:pPr marL="0" indent="0" eaLnBrk="1" hangingPunct="1">
              <a:lnSpc>
                <a:spcPct val="80000"/>
              </a:lnSpc>
              <a:buNone/>
            </a:pPr>
            <a:r>
              <a:rPr lang="en-US" altLang="en-US" dirty="0" smtClean="0"/>
              <a:t>This test is intended for preliminary screening as an aid to diagnosis and not intended to replace other diagnostic procedures. </a:t>
            </a:r>
          </a:p>
          <a:p>
            <a:pPr marL="0" indent="0" eaLnBrk="1" hangingPunct="1">
              <a:lnSpc>
                <a:spcPct val="80000"/>
              </a:lnSpc>
              <a:buNone/>
            </a:pPr>
            <a:endParaRPr lang="en-US" altLang="en-US" sz="2000" dirty="0"/>
          </a:p>
          <a:p>
            <a:pPr marL="0" indent="0" eaLnBrk="1" hangingPunct="1">
              <a:lnSpc>
                <a:spcPct val="80000"/>
              </a:lnSpc>
              <a:buNone/>
            </a:pPr>
            <a:r>
              <a:rPr lang="en-US" altLang="en-US" dirty="0" smtClean="0"/>
              <a:t>This test is defined as waived under CLIA regulations. </a:t>
            </a:r>
            <a:endParaRPr lang="en-US" altLang="en-US" sz="2000" dirty="0" smtClean="0"/>
          </a:p>
        </p:txBody>
      </p:sp>
      <p:pic>
        <p:nvPicPr>
          <p:cNvPr id="2" name="Picture 1"/>
          <p:cNvPicPr>
            <a:picLocks noChangeAspect="1"/>
          </p:cNvPicPr>
          <p:nvPr/>
        </p:nvPicPr>
        <p:blipFill>
          <a:blip r:embed="rId2"/>
          <a:stretch>
            <a:fillRect/>
          </a:stretch>
        </p:blipFill>
        <p:spPr>
          <a:xfrm>
            <a:off x="5715000" y="2057400"/>
            <a:ext cx="2612644" cy="334390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7"/>
          <p:cNvSpPr>
            <a:spLocks noGrp="1" noChangeArrowheads="1"/>
          </p:cNvSpPr>
          <p:nvPr>
            <p:ph type="title"/>
          </p:nvPr>
        </p:nvSpPr>
        <p:spPr bwMode="auto">
          <a:xfrm>
            <a:off x="914400" y="914400"/>
            <a:ext cx="7543800" cy="70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en-US" sz="3800" dirty="0" smtClean="0"/>
              <a:t>Training &amp; Competency Requirements</a:t>
            </a:r>
            <a:endParaRPr lang="en-US" altLang="en-US" sz="3800" dirty="0" smtClean="0"/>
          </a:p>
        </p:txBody>
      </p:sp>
      <p:sp>
        <p:nvSpPr>
          <p:cNvPr id="11267" name="Rectangle 38"/>
          <p:cNvSpPr>
            <a:spLocks noGrp="1" noChangeArrowheads="1"/>
          </p:cNvSpPr>
          <p:nvPr>
            <p:ph idx="1"/>
          </p:nvPr>
        </p:nvSpPr>
        <p:spPr>
          <a:xfrm>
            <a:off x="914400" y="1828800"/>
            <a:ext cx="7467600" cy="4419600"/>
          </a:xfrm>
        </p:spPr>
        <p:txBody>
          <a:bodyPr>
            <a:normAutofit lnSpcReduction="10000"/>
          </a:bodyPr>
          <a:lstStyle/>
          <a:p>
            <a:pPr marL="0" indent="0" eaLnBrk="1" hangingPunct="1">
              <a:lnSpc>
                <a:spcPct val="80000"/>
              </a:lnSpc>
              <a:spcBef>
                <a:spcPts val="300"/>
              </a:spcBef>
              <a:spcAft>
                <a:spcPts val="300"/>
              </a:spcAft>
              <a:buFontTx/>
              <a:buNone/>
              <a:defRPr/>
            </a:pPr>
            <a:r>
              <a:rPr lang="en-US" altLang="en-US" sz="2000" dirty="0" smtClean="0"/>
              <a:t>Prior to performing patient testing, providers and clinic staff are required to complete this </a:t>
            </a:r>
            <a:r>
              <a:rPr lang="en-US" altLang="en-US" dirty="0" smtClean="0"/>
              <a:t>module to satisfy federal requirements for initial training.</a:t>
            </a:r>
          </a:p>
          <a:p>
            <a:pPr marL="0" indent="0" eaLnBrk="1" hangingPunct="1">
              <a:lnSpc>
                <a:spcPct val="80000"/>
              </a:lnSpc>
              <a:spcBef>
                <a:spcPts val="300"/>
              </a:spcBef>
              <a:spcAft>
                <a:spcPts val="300"/>
              </a:spcAft>
              <a:buFontTx/>
              <a:buNone/>
              <a:defRPr/>
            </a:pPr>
            <a:r>
              <a:rPr lang="en-US" altLang="en-US" dirty="0" smtClean="0"/>
              <a:t>Those who perform waived testing must be trained for each test that they are authorized to perform. The training for each waived test is documented. </a:t>
            </a:r>
          </a:p>
          <a:p>
            <a:pPr marL="0" indent="0" eaLnBrk="1" hangingPunct="1">
              <a:lnSpc>
                <a:spcPct val="80000"/>
              </a:lnSpc>
              <a:spcBef>
                <a:spcPts val="300"/>
              </a:spcBef>
              <a:spcAft>
                <a:spcPts val="300"/>
              </a:spcAft>
              <a:buFontTx/>
              <a:buNone/>
              <a:defRPr/>
            </a:pPr>
            <a:endParaRPr lang="en-US" altLang="en-US" dirty="0"/>
          </a:p>
          <a:p>
            <a:pPr marL="0" indent="0" eaLnBrk="1" hangingPunct="1">
              <a:lnSpc>
                <a:spcPct val="80000"/>
              </a:lnSpc>
              <a:spcBef>
                <a:spcPts val="300"/>
              </a:spcBef>
              <a:spcAft>
                <a:spcPts val="300"/>
              </a:spcAft>
              <a:buFontTx/>
              <a:buNone/>
              <a:defRPr/>
            </a:pPr>
            <a:r>
              <a:rPr lang="en-US" altLang="en-US" dirty="0" smtClean="0"/>
              <a:t>Competency for waived testing is assessed annually using the following methods per person: </a:t>
            </a:r>
          </a:p>
          <a:p>
            <a:pPr>
              <a:lnSpc>
                <a:spcPct val="80000"/>
              </a:lnSpc>
              <a:spcBef>
                <a:spcPts val="300"/>
              </a:spcBef>
              <a:spcAft>
                <a:spcPts val="300"/>
              </a:spcAft>
              <a:buFont typeface="Wingdings" panose="05000000000000000000" pitchFamily="2" charset="2"/>
              <a:buChar char="§"/>
              <a:defRPr/>
            </a:pPr>
            <a:r>
              <a:rPr lang="en-US" altLang="en-US" dirty="0" smtClean="0"/>
              <a:t>Monitoring of each user’s quality control performance </a:t>
            </a:r>
          </a:p>
          <a:p>
            <a:pPr lvl="1">
              <a:lnSpc>
                <a:spcPct val="80000"/>
              </a:lnSpc>
              <a:spcBef>
                <a:spcPts val="300"/>
              </a:spcBef>
              <a:spcAft>
                <a:spcPts val="300"/>
              </a:spcAft>
              <a:buFont typeface="Wingdings" panose="05000000000000000000" pitchFamily="2" charset="2"/>
              <a:buChar char="q"/>
              <a:defRPr/>
            </a:pPr>
            <a:r>
              <a:rPr lang="en-US" altLang="en-US" dirty="0" smtClean="0"/>
              <a:t>Captured via reporting of the internal performance monitors on patient test results</a:t>
            </a:r>
          </a:p>
          <a:p>
            <a:pPr>
              <a:lnSpc>
                <a:spcPct val="80000"/>
              </a:lnSpc>
              <a:spcBef>
                <a:spcPts val="300"/>
              </a:spcBef>
              <a:spcAft>
                <a:spcPts val="300"/>
              </a:spcAft>
              <a:buFont typeface="Wingdings" panose="05000000000000000000" pitchFamily="2" charset="2"/>
              <a:buChar char="§"/>
              <a:defRPr/>
            </a:pPr>
            <a:r>
              <a:rPr lang="en-US" altLang="en-US" dirty="0" smtClean="0"/>
              <a:t>Use of a written test specific to the test assessed </a:t>
            </a:r>
          </a:p>
          <a:p>
            <a:pPr lvl="1">
              <a:lnSpc>
                <a:spcPct val="80000"/>
              </a:lnSpc>
              <a:spcBef>
                <a:spcPts val="300"/>
              </a:spcBef>
              <a:spcAft>
                <a:spcPts val="300"/>
              </a:spcAft>
              <a:buFont typeface="Wingdings" panose="05000000000000000000" pitchFamily="2" charset="2"/>
              <a:buChar char="q"/>
              <a:defRPr/>
            </a:pPr>
            <a:r>
              <a:rPr lang="en-US" altLang="en-US" dirty="0" smtClean="0"/>
              <a:t>Assignment of an online module</a:t>
            </a:r>
          </a:p>
          <a:p>
            <a:pPr marL="0" indent="0">
              <a:lnSpc>
                <a:spcPct val="80000"/>
              </a:lnSpc>
              <a:spcBef>
                <a:spcPts val="300"/>
              </a:spcBef>
              <a:spcAft>
                <a:spcPts val="300"/>
              </a:spcAft>
              <a:buNone/>
              <a:defRPr/>
            </a:pPr>
            <a:r>
              <a:rPr lang="en-US" altLang="en-US" b="1" dirty="0" smtClean="0"/>
              <a:t>Note: </a:t>
            </a:r>
            <a:r>
              <a:rPr lang="en-US" altLang="en-US" dirty="0" smtClean="0"/>
              <a:t>Performance of a test on a blind specimen OR periodic observation of routine work by the supervisor or qualified designee can also be used in place of the above methods, if needed.</a:t>
            </a:r>
            <a:endParaRPr lang="en-US" altLang="en-US" b="1" dirty="0" smtClean="0"/>
          </a:p>
        </p:txBody>
      </p:sp>
    </p:spTree>
    <p:extLst>
      <p:ext uri="{BB962C8B-B14F-4D97-AF65-F5344CB8AC3E}">
        <p14:creationId xmlns:p14="http://schemas.microsoft.com/office/powerpoint/2010/main" val="2926933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71451" y="914400"/>
            <a:ext cx="7543800" cy="703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500" dirty="0" smtClean="0"/>
              <a:t>Test Principle </a:t>
            </a:r>
          </a:p>
        </p:txBody>
      </p:sp>
      <p:sp>
        <p:nvSpPr>
          <p:cNvPr id="5123" name="Rectangle 3"/>
          <p:cNvSpPr>
            <a:spLocks noGrp="1" noChangeArrowheads="1"/>
          </p:cNvSpPr>
          <p:nvPr>
            <p:ph idx="1"/>
          </p:nvPr>
        </p:nvSpPr>
        <p:spPr>
          <a:xfrm>
            <a:off x="871451" y="1828800"/>
            <a:ext cx="7543800" cy="4114800"/>
          </a:xfrm>
        </p:spPr>
        <p:txBody>
          <a:bodyPr rtlCol="0">
            <a:normAutofit/>
          </a:bodyPr>
          <a:lstStyle/>
          <a:p>
            <a:pPr>
              <a:lnSpc>
                <a:spcPct val="100000"/>
              </a:lnSpc>
              <a:spcBef>
                <a:spcPts val="300"/>
              </a:spcBef>
              <a:spcAft>
                <a:spcPts val="300"/>
              </a:spcAft>
              <a:defRPr/>
            </a:pPr>
            <a:r>
              <a:rPr lang="en-US" altLang="en-US" sz="2000" dirty="0" smtClean="0"/>
              <a:t>The Hemoccult SENSA test is based on the oxidation of guaiac by hydrogen peroxide to a blue-colored compoun</a:t>
            </a:r>
            <a:r>
              <a:rPr lang="en-US" altLang="en-US" dirty="0" smtClean="0"/>
              <a:t>d. </a:t>
            </a:r>
            <a:endParaRPr lang="en-US" altLang="en-US" dirty="0" smtClean="0"/>
          </a:p>
          <a:p>
            <a:pPr>
              <a:lnSpc>
                <a:spcPct val="100000"/>
              </a:lnSpc>
              <a:spcBef>
                <a:spcPts val="300"/>
              </a:spcBef>
              <a:spcAft>
                <a:spcPts val="300"/>
              </a:spcAft>
              <a:defRPr/>
            </a:pPr>
            <a:r>
              <a:rPr lang="en-US" altLang="en-US" dirty="0" smtClean="0"/>
              <a:t>If </a:t>
            </a:r>
            <a:r>
              <a:rPr lang="en-US" altLang="en-US" dirty="0" smtClean="0"/>
              <a:t>present in the fecal specimen, the heme portion of hemoglobin has peroxidase activity that catalyzes the oxidation of alpha guiaconic acid (the active component of the guaiac paper) by hydrogen peroxide (an active component of the developer) for form a highly conjugated blue quinone compound. </a:t>
            </a:r>
            <a:endParaRPr lang="en-US" alt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838200" y="916467"/>
            <a:ext cx="7543800" cy="703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500" dirty="0" smtClean="0"/>
              <a:t>Reagents &amp; Supplies</a:t>
            </a:r>
          </a:p>
        </p:txBody>
      </p:sp>
      <p:sp>
        <p:nvSpPr>
          <p:cNvPr id="10243" name="Rectangle 3"/>
          <p:cNvSpPr>
            <a:spLocks noGrp="1" noChangeArrowheads="1"/>
          </p:cNvSpPr>
          <p:nvPr>
            <p:ph idx="1"/>
          </p:nvPr>
        </p:nvSpPr>
        <p:spPr bwMode="auto">
          <a:xfrm>
            <a:off x="838200" y="1785823"/>
            <a:ext cx="4876800" cy="4310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p>
            <a:pPr marL="0" indent="0" eaLnBrk="1" hangingPunct="1">
              <a:lnSpc>
                <a:spcPct val="100000"/>
              </a:lnSpc>
              <a:spcBef>
                <a:spcPts val="300"/>
              </a:spcBef>
              <a:spcAft>
                <a:spcPts val="300"/>
              </a:spcAft>
              <a:buNone/>
            </a:pPr>
            <a:r>
              <a:rPr lang="en-US" altLang="en-US" dirty="0" smtClean="0"/>
              <a:t>Hemoccult SENSA® Test Cards and Developer</a:t>
            </a:r>
          </a:p>
          <a:p>
            <a:pPr>
              <a:lnSpc>
                <a:spcPct val="100000"/>
              </a:lnSpc>
              <a:spcBef>
                <a:spcPts val="300"/>
              </a:spcBef>
              <a:spcAft>
                <a:spcPts val="300"/>
              </a:spcAft>
              <a:buFont typeface="Wingdings" panose="05000000000000000000" pitchFamily="2" charset="2"/>
              <a:buChar char="§"/>
            </a:pPr>
            <a:r>
              <a:rPr lang="en-US" altLang="en-US" dirty="0" smtClean="0"/>
              <a:t>Store test cards and developer at room temperature </a:t>
            </a:r>
          </a:p>
          <a:p>
            <a:pPr lvl="1">
              <a:lnSpc>
                <a:spcPct val="100000"/>
              </a:lnSpc>
              <a:spcBef>
                <a:spcPts val="300"/>
              </a:spcBef>
              <a:spcAft>
                <a:spcPts val="300"/>
              </a:spcAft>
              <a:buFont typeface="Arial" panose="020B0604020202020204" pitchFamily="34" charset="0"/>
              <a:buChar char="•"/>
            </a:pPr>
            <a:r>
              <a:rPr lang="en-US" altLang="en-US" dirty="0" smtClean="0"/>
              <a:t>Do not freeze or refrigerate.  </a:t>
            </a:r>
          </a:p>
          <a:p>
            <a:pPr lvl="1">
              <a:lnSpc>
                <a:spcPct val="100000"/>
              </a:lnSpc>
              <a:spcBef>
                <a:spcPts val="300"/>
              </a:spcBef>
              <a:spcAft>
                <a:spcPts val="300"/>
              </a:spcAft>
              <a:buFont typeface="Arial" panose="020B0604020202020204" pitchFamily="34" charset="0"/>
              <a:buChar char="•"/>
            </a:pPr>
            <a:r>
              <a:rPr lang="en-US" altLang="en-US" dirty="0" smtClean="0"/>
              <a:t>Protect from heat and light. </a:t>
            </a:r>
          </a:p>
          <a:p>
            <a:pPr lvl="1">
              <a:lnSpc>
                <a:spcPct val="100000"/>
              </a:lnSpc>
              <a:spcBef>
                <a:spcPts val="300"/>
              </a:spcBef>
              <a:spcAft>
                <a:spcPts val="300"/>
              </a:spcAft>
              <a:buFont typeface="Arial" panose="020B0604020202020204" pitchFamily="34" charset="0"/>
              <a:buChar char="•"/>
            </a:pPr>
            <a:r>
              <a:rPr lang="en-US" altLang="en-US" dirty="0" smtClean="0"/>
              <a:t>Do not store with volatile chemicals.</a:t>
            </a:r>
          </a:p>
          <a:p>
            <a:pPr>
              <a:lnSpc>
                <a:spcPct val="100000"/>
              </a:lnSpc>
              <a:spcBef>
                <a:spcPts val="300"/>
              </a:spcBef>
              <a:spcAft>
                <a:spcPts val="300"/>
              </a:spcAft>
              <a:buFont typeface="Wingdings" panose="05000000000000000000" pitchFamily="2" charset="2"/>
              <a:buChar char="§"/>
            </a:pPr>
            <a:r>
              <a:rPr lang="en-US" altLang="en-US" dirty="0" smtClean="0"/>
              <a:t>Test cards and developer are stable until the manufacturer’s printed expiration date.</a:t>
            </a:r>
            <a:endParaRPr lang="en-US" altLang="en-US" dirty="0"/>
          </a:p>
          <a:p>
            <a:pPr marL="0" indent="0">
              <a:lnSpc>
                <a:spcPct val="100000"/>
              </a:lnSpc>
              <a:spcBef>
                <a:spcPts val="300"/>
              </a:spcBef>
              <a:spcAft>
                <a:spcPts val="300"/>
              </a:spcAft>
              <a:buNone/>
            </a:pPr>
            <a:r>
              <a:rPr lang="en-US" altLang="en-US" b="1" dirty="0" smtClean="0"/>
              <a:t>Notes: </a:t>
            </a:r>
          </a:p>
          <a:p>
            <a:pPr>
              <a:lnSpc>
                <a:spcPct val="100000"/>
              </a:lnSpc>
              <a:spcBef>
                <a:spcPts val="300"/>
              </a:spcBef>
              <a:spcAft>
                <a:spcPts val="300"/>
              </a:spcAft>
              <a:buFont typeface="Wingdings" panose="05000000000000000000" pitchFamily="2" charset="2"/>
              <a:buChar char="§"/>
            </a:pPr>
            <a:r>
              <a:rPr lang="en-US" altLang="en-US" dirty="0" smtClean="0"/>
              <a:t>Hemoccult SENSA developer is an irritant and flammable. </a:t>
            </a:r>
          </a:p>
          <a:p>
            <a:pPr lvl="1">
              <a:lnSpc>
                <a:spcPct val="100000"/>
              </a:lnSpc>
              <a:spcBef>
                <a:spcPts val="300"/>
              </a:spcBef>
              <a:spcAft>
                <a:spcPts val="300"/>
              </a:spcAft>
              <a:buFont typeface="Arial" panose="020B0604020202020204" pitchFamily="34" charset="0"/>
              <a:buChar char="•"/>
            </a:pPr>
            <a:r>
              <a:rPr lang="en-US" altLang="en-US" dirty="0" smtClean="0"/>
              <a:t>Avoid contact with skin and eyes. </a:t>
            </a:r>
          </a:p>
          <a:p>
            <a:pPr>
              <a:lnSpc>
                <a:spcPct val="100000"/>
              </a:lnSpc>
              <a:spcBef>
                <a:spcPts val="300"/>
              </a:spcBef>
              <a:spcAft>
                <a:spcPts val="300"/>
              </a:spcAft>
              <a:buFont typeface="Wingdings" panose="05000000000000000000" pitchFamily="2" charset="2"/>
              <a:buChar char="§"/>
            </a:pPr>
            <a:r>
              <a:rPr lang="en-US" altLang="en-US" dirty="0" smtClean="0"/>
              <a:t>Use Hemoccult SENSA developer only with </a:t>
            </a:r>
            <a:r>
              <a:rPr lang="en-US" altLang="en-US" dirty="0" smtClean="0"/>
              <a:t>Hemoccult </a:t>
            </a:r>
            <a:r>
              <a:rPr lang="en-US" altLang="en-US" dirty="0" smtClean="0"/>
              <a:t>SENSA test cards. </a:t>
            </a:r>
          </a:p>
          <a:p>
            <a:pPr lvl="1">
              <a:lnSpc>
                <a:spcPct val="100000"/>
              </a:lnSpc>
              <a:spcBef>
                <a:spcPts val="300"/>
              </a:spcBef>
              <a:spcAft>
                <a:spcPts val="300"/>
              </a:spcAft>
              <a:buFont typeface="Arial" panose="020B0604020202020204" pitchFamily="34" charset="0"/>
              <a:buChar char="•"/>
            </a:pPr>
            <a:r>
              <a:rPr lang="en-US" altLang="en-US" dirty="0" smtClean="0"/>
              <a:t>Do not interchange with other Hemoccult </a:t>
            </a:r>
            <a:r>
              <a:rPr lang="en-US" altLang="en-US" dirty="0" smtClean="0"/>
              <a:t>test reagents or </a:t>
            </a:r>
            <a:r>
              <a:rPr lang="en-US" altLang="en-US" dirty="0" smtClean="0"/>
              <a:t>components from any other manufacturer. </a:t>
            </a:r>
          </a:p>
        </p:txBody>
      </p:sp>
      <p:sp>
        <p:nvSpPr>
          <p:cNvPr id="10249" name="Text Box 12"/>
          <p:cNvSpPr txBox="1">
            <a:spLocks noChangeArrowheads="1"/>
          </p:cNvSpPr>
          <p:nvPr/>
        </p:nvSpPr>
        <p:spPr bwMode="auto">
          <a:xfrm>
            <a:off x="5638800" y="3733800"/>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1600" b="1">
                <a:solidFill>
                  <a:schemeClr val="bg1"/>
                </a:solidFill>
              </a:rPr>
              <a:t>Test Card</a:t>
            </a:r>
          </a:p>
        </p:txBody>
      </p:sp>
      <p:sp>
        <p:nvSpPr>
          <p:cNvPr id="10250" name="Text Box 13"/>
          <p:cNvSpPr txBox="1">
            <a:spLocks noChangeArrowheads="1"/>
          </p:cNvSpPr>
          <p:nvPr/>
        </p:nvSpPr>
        <p:spPr bwMode="auto">
          <a:xfrm>
            <a:off x="5638800" y="5791200"/>
            <a:ext cx="1898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1600" b="1">
                <a:solidFill>
                  <a:schemeClr val="bg1"/>
                </a:solidFill>
              </a:rPr>
              <a:t>Developer Bottle</a:t>
            </a:r>
          </a:p>
        </p:txBody>
      </p:sp>
      <p:pic>
        <p:nvPicPr>
          <p:cNvPr id="10252" name="Picture 12" descr="Hemoccult SENSA Developer - 15mL SKD64115 | AMSCO Medi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022726"/>
            <a:ext cx="1977343" cy="19773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stretch>
            <a:fillRect/>
          </a:stretch>
        </p:blipFill>
        <p:spPr>
          <a:xfrm>
            <a:off x="5754617" y="1782763"/>
            <a:ext cx="1667016" cy="2133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838200" y="902745"/>
            <a:ext cx="7543800" cy="703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500" dirty="0" smtClean="0"/>
              <a:t>Reagents &amp; Supplies Continued</a:t>
            </a:r>
          </a:p>
        </p:txBody>
      </p:sp>
      <p:sp>
        <p:nvSpPr>
          <p:cNvPr id="10243" name="Rectangle 3"/>
          <p:cNvSpPr>
            <a:spLocks noGrp="1" noChangeArrowheads="1"/>
          </p:cNvSpPr>
          <p:nvPr>
            <p:ph idx="1"/>
          </p:nvPr>
        </p:nvSpPr>
        <p:spPr bwMode="auto">
          <a:xfrm>
            <a:off x="838200" y="1785823"/>
            <a:ext cx="4876800" cy="4310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lnSpc>
                <a:spcPct val="100000"/>
              </a:lnSpc>
              <a:spcBef>
                <a:spcPts val="300"/>
              </a:spcBef>
              <a:spcAft>
                <a:spcPts val="300"/>
              </a:spcAft>
              <a:buNone/>
            </a:pPr>
            <a:r>
              <a:rPr lang="en-US" altLang="en-US" dirty="0" smtClean="0"/>
              <a:t>Applicator Sticks</a:t>
            </a:r>
          </a:p>
          <a:p>
            <a:pPr marL="0" indent="0" eaLnBrk="1" hangingPunct="1">
              <a:lnSpc>
                <a:spcPct val="100000"/>
              </a:lnSpc>
              <a:spcBef>
                <a:spcPts val="300"/>
              </a:spcBef>
              <a:spcAft>
                <a:spcPts val="300"/>
              </a:spcAft>
              <a:buNone/>
            </a:pPr>
            <a:endParaRPr lang="en-US" altLang="en-US" dirty="0"/>
          </a:p>
          <a:p>
            <a:pPr marL="0" indent="0" eaLnBrk="1" hangingPunct="1">
              <a:lnSpc>
                <a:spcPct val="100000"/>
              </a:lnSpc>
              <a:spcBef>
                <a:spcPts val="300"/>
              </a:spcBef>
              <a:spcAft>
                <a:spcPts val="300"/>
              </a:spcAft>
              <a:buNone/>
            </a:pPr>
            <a:endParaRPr lang="en-US" altLang="en-US" dirty="0" smtClean="0"/>
          </a:p>
          <a:p>
            <a:pPr marL="0" indent="0" eaLnBrk="1" hangingPunct="1">
              <a:lnSpc>
                <a:spcPct val="100000"/>
              </a:lnSpc>
              <a:spcBef>
                <a:spcPts val="300"/>
              </a:spcBef>
              <a:spcAft>
                <a:spcPts val="300"/>
              </a:spcAft>
              <a:buNone/>
            </a:pPr>
            <a:endParaRPr lang="en-US" altLang="en-US" dirty="0"/>
          </a:p>
          <a:p>
            <a:pPr marL="0" indent="0" eaLnBrk="1" hangingPunct="1">
              <a:lnSpc>
                <a:spcPct val="100000"/>
              </a:lnSpc>
              <a:spcBef>
                <a:spcPts val="300"/>
              </a:spcBef>
              <a:spcAft>
                <a:spcPts val="300"/>
              </a:spcAft>
              <a:buNone/>
            </a:pPr>
            <a:endParaRPr lang="en-US" altLang="en-US" dirty="0" smtClean="0"/>
          </a:p>
          <a:p>
            <a:pPr marL="0" indent="0" eaLnBrk="1" hangingPunct="1">
              <a:lnSpc>
                <a:spcPct val="100000"/>
              </a:lnSpc>
              <a:spcBef>
                <a:spcPts val="300"/>
              </a:spcBef>
              <a:spcAft>
                <a:spcPts val="300"/>
              </a:spcAft>
              <a:buNone/>
            </a:pPr>
            <a:endParaRPr lang="en-US" altLang="en-US" dirty="0"/>
          </a:p>
          <a:p>
            <a:pPr marL="0" indent="0" eaLnBrk="1" hangingPunct="1">
              <a:lnSpc>
                <a:spcPct val="100000"/>
              </a:lnSpc>
              <a:spcBef>
                <a:spcPts val="300"/>
              </a:spcBef>
              <a:spcAft>
                <a:spcPts val="300"/>
              </a:spcAft>
              <a:buNone/>
            </a:pPr>
            <a:endParaRPr lang="en-US" altLang="en-US" dirty="0" smtClean="0"/>
          </a:p>
          <a:p>
            <a:pPr marL="0" indent="0" eaLnBrk="1" hangingPunct="1">
              <a:lnSpc>
                <a:spcPct val="100000"/>
              </a:lnSpc>
              <a:spcBef>
                <a:spcPts val="300"/>
              </a:spcBef>
              <a:spcAft>
                <a:spcPts val="300"/>
              </a:spcAft>
              <a:buNone/>
            </a:pPr>
            <a:r>
              <a:rPr lang="en-US" altLang="en-US" dirty="0" smtClean="0"/>
              <a:t>Gloves</a:t>
            </a:r>
          </a:p>
        </p:txBody>
      </p:sp>
      <p:sp>
        <p:nvSpPr>
          <p:cNvPr id="10249" name="Text Box 12"/>
          <p:cNvSpPr txBox="1">
            <a:spLocks noChangeArrowheads="1"/>
          </p:cNvSpPr>
          <p:nvPr/>
        </p:nvSpPr>
        <p:spPr bwMode="auto">
          <a:xfrm>
            <a:off x="5638800" y="3733800"/>
            <a:ext cx="1152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1600" b="1">
                <a:solidFill>
                  <a:schemeClr val="bg1"/>
                </a:solidFill>
              </a:rPr>
              <a:t>Test Card</a:t>
            </a:r>
          </a:p>
        </p:txBody>
      </p:sp>
      <p:sp>
        <p:nvSpPr>
          <p:cNvPr id="10250" name="Text Box 13"/>
          <p:cNvSpPr txBox="1">
            <a:spLocks noChangeArrowheads="1"/>
          </p:cNvSpPr>
          <p:nvPr/>
        </p:nvSpPr>
        <p:spPr bwMode="auto">
          <a:xfrm>
            <a:off x="5638800" y="5791200"/>
            <a:ext cx="1898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en-US" sz="1600" b="1">
                <a:solidFill>
                  <a:schemeClr val="bg1"/>
                </a:solidFill>
              </a:rPr>
              <a:t>Developer Bottle</a:t>
            </a:r>
          </a:p>
        </p:txBody>
      </p:sp>
      <p:pic>
        <p:nvPicPr>
          <p:cNvPr id="2" name="Picture 1"/>
          <p:cNvPicPr>
            <a:picLocks noChangeAspect="1"/>
          </p:cNvPicPr>
          <p:nvPr/>
        </p:nvPicPr>
        <p:blipFill>
          <a:blip r:embed="rId2"/>
          <a:stretch>
            <a:fillRect/>
          </a:stretch>
        </p:blipFill>
        <p:spPr>
          <a:xfrm>
            <a:off x="2828676" y="1901006"/>
            <a:ext cx="3562847" cy="2048161"/>
          </a:xfrm>
          <a:prstGeom prst="rect">
            <a:avLst/>
          </a:prstGeom>
        </p:spPr>
      </p:pic>
      <p:pic>
        <p:nvPicPr>
          <p:cNvPr id="23554" name="Picture 2" descr="Blue Vinyl Nitrile Blend Disposable Powder Free Exam Glove BOX of 1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676" y="4111624"/>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360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868680" y="914400"/>
            <a:ext cx="7543800" cy="703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500" dirty="0" smtClean="0"/>
              <a:t>Safety and Verifying Patient ID</a:t>
            </a:r>
          </a:p>
        </p:txBody>
      </p:sp>
      <p:sp>
        <p:nvSpPr>
          <p:cNvPr id="6147" name="Content Placeholder 2"/>
          <p:cNvSpPr>
            <a:spLocks noGrp="1"/>
          </p:cNvSpPr>
          <p:nvPr>
            <p:ph idx="1"/>
          </p:nvPr>
        </p:nvSpPr>
        <p:spPr>
          <a:xfrm>
            <a:off x="914400" y="1828800"/>
            <a:ext cx="7452360" cy="4221163"/>
          </a:xfrm>
        </p:spPr>
        <p:txBody>
          <a:bodyPr>
            <a:normAutofit/>
          </a:bodyPr>
          <a:lstStyle/>
          <a:p>
            <a:pPr eaLnBrk="1" hangingPunct="1">
              <a:defRPr/>
            </a:pPr>
            <a:r>
              <a:rPr lang="en-US" altLang="en-US" dirty="0" smtClean="0"/>
              <a:t>All patient specimens should be considered potentially infectious. Wear personal protective equipment (PPE), such as gloves, fluid resistant lab coats, etc. during patient testing. </a:t>
            </a:r>
          </a:p>
          <a:p>
            <a:pPr eaLnBrk="1" hangingPunct="1">
              <a:defRPr/>
            </a:pPr>
            <a:endParaRPr lang="en-US" altLang="en-US" dirty="0"/>
          </a:p>
          <a:p>
            <a:pPr eaLnBrk="1" hangingPunct="1">
              <a:defRPr/>
            </a:pPr>
            <a:r>
              <a:rPr lang="en-US" altLang="en-US" dirty="0" smtClean="0"/>
              <a:t>Prior to obtaining samples for point of care testing, the patient should be appropriately identified using the </a:t>
            </a:r>
            <a:r>
              <a:rPr lang="en-US" altLang="en-US" dirty="0" smtClean="0"/>
              <a:t>patient’s wristband or registration </a:t>
            </a:r>
            <a:r>
              <a:rPr lang="en-US" altLang="en-US" dirty="0" smtClean="0"/>
              <a:t>label. </a:t>
            </a:r>
          </a:p>
          <a:p>
            <a:pPr eaLnBrk="1" hangingPunct="1">
              <a:defRPr/>
            </a:pPr>
            <a:r>
              <a:rPr lang="en-US" altLang="en-US" dirty="0" smtClean="0"/>
              <a:t>Use 2 identifiers to verify patient ID, such as name, medical record number (MRN) or date of birth.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868680" y="914400"/>
            <a:ext cx="7543800" cy="7039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500" dirty="0" smtClean="0"/>
              <a:t>Patient Preparation</a:t>
            </a:r>
          </a:p>
        </p:txBody>
      </p:sp>
      <p:sp>
        <p:nvSpPr>
          <p:cNvPr id="6147" name="Content Placeholder 2"/>
          <p:cNvSpPr>
            <a:spLocks noGrp="1"/>
          </p:cNvSpPr>
          <p:nvPr>
            <p:ph idx="1"/>
          </p:nvPr>
        </p:nvSpPr>
        <p:spPr>
          <a:xfrm>
            <a:off x="914400" y="1828800"/>
            <a:ext cx="7452360" cy="4297363"/>
          </a:xfrm>
        </p:spPr>
        <p:txBody>
          <a:bodyPr lIns="0">
            <a:normAutofit fontScale="70000" lnSpcReduction="20000"/>
          </a:bodyPr>
          <a:lstStyle/>
          <a:p>
            <a:pPr eaLnBrk="1" hangingPunct="1">
              <a:defRPr/>
            </a:pPr>
            <a:r>
              <a:rPr lang="en-US" altLang="en-US" dirty="0" smtClean="0"/>
              <a:t>Patients should follow the Patient Instructions at least 7 days prior to and continuing through the test period. </a:t>
            </a:r>
          </a:p>
          <a:p>
            <a:pPr eaLnBrk="1" hangingPunct="1">
              <a:defRPr/>
            </a:pPr>
            <a:r>
              <a:rPr lang="en-US" altLang="en-US" dirty="0" smtClean="0"/>
              <a:t>Patients should be carefully instructed to not ingest foods and vitamins which can cause false-positive or false-negative test results for at least 72 hours before and through the test period. </a:t>
            </a:r>
          </a:p>
          <a:p>
            <a:pPr eaLnBrk="1" hangingPunct="1">
              <a:defRPr/>
            </a:pPr>
            <a:r>
              <a:rPr lang="en-US" altLang="en-US" b="1" dirty="0" smtClean="0"/>
              <a:t>Note: </a:t>
            </a:r>
            <a:r>
              <a:rPr lang="en-US" altLang="en-US" dirty="0" smtClean="0"/>
              <a:t>Do not collect specimens during or until 3 days after menstrual period or while having bleeding hemorrhoids or blood in urine. </a:t>
            </a:r>
          </a:p>
          <a:p>
            <a:pPr eaLnBrk="1" hangingPunct="1">
              <a:defRPr/>
            </a:pPr>
            <a:r>
              <a:rPr lang="en-US" altLang="en-US" dirty="0" smtClean="0"/>
              <a:t>Eat a well balanced diet, with the following exceptions: </a:t>
            </a:r>
          </a:p>
          <a:p>
            <a:pPr eaLnBrk="1" hangingPunct="1">
              <a:defRPr/>
            </a:pPr>
            <a:r>
              <a:rPr lang="en-US" altLang="en-US" b="1" dirty="0" smtClean="0"/>
              <a:t>Avoid:</a:t>
            </a:r>
            <a:r>
              <a:rPr lang="en-US" altLang="en-US" dirty="0" smtClean="0"/>
              <a:t> </a:t>
            </a:r>
          </a:p>
          <a:p>
            <a:pPr eaLnBrk="1" hangingPunct="1">
              <a:defRPr/>
            </a:pPr>
            <a:r>
              <a:rPr lang="en-US" altLang="en-US" dirty="0" smtClean="0"/>
              <a:t>7 days prior and during testing: </a:t>
            </a:r>
          </a:p>
          <a:p>
            <a:pPr eaLnBrk="1" hangingPunct="1">
              <a:buFont typeface="Wingdings" panose="05000000000000000000" pitchFamily="2" charset="2"/>
              <a:buChar char="§"/>
              <a:defRPr/>
            </a:pPr>
            <a:r>
              <a:rPr lang="en-US" altLang="en-US" dirty="0" smtClean="0"/>
              <a:t>No more than one adult aspirin (325 mg) a day </a:t>
            </a:r>
          </a:p>
          <a:p>
            <a:pPr eaLnBrk="1" hangingPunct="1">
              <a:buFont typeface="Wingdings" panose="05000000000000000000" pitchFamily="2" charset="2"/>
              <a:buChar char="§"/>
              <a:defRPr/>
            </a:pPr>
            <a:r>
              <a:rPr lang="en-US" altLang="en-US" dirty="0" smtClean="0"/>
              <a:t>No other non-steroidal anti-inflammatory drugs such as ibuprofen (Motrin, Advil). </a:t>
            </a:r>
          </a:p>
          <a:p>
            <a:pPr>
              <a:defRPr/>
            </a:pPr>
            <a:r>
              <a:rPr lang="en-US" altLang="en-US" dirty="0" smtClean="0"/>
              <a:t>3 days prior and during testing:</a:t>
            </a:r>
          </a:p>
          <a:p>
            <a:pPr>
              <a:buFont typeface="Wingdings" panose="05000000000000000000" pitchFamily="2" charset="2"/>
              <a:buChar char="§"/>
              <a:defRPr/>
            </a:pPr>
            <a:r>
              <a:rPr lang="en-US" altLang="en-US" dirty="0" smtClean="0"/>
              <a:t>No red meat (beef, lamb or liver)</a:t>
            </a:r>
          </a:p>
          <a:p>
            <a:pPr>
              <a:buFont typeface="Wingdings" panose="05000000000000000000" pitchFamily="2" charset="2"/>
              <a:buChar char="§"/>
              <a:defRPr/>
            </a:pPr>
            <a:r>
              <a:rPr lang="en-US" altLang="en-US" dirty="0" smtClean="0"/>
              <a:t>No more than 250 mg vitamin C from supplements, and citrus fruits and juices. </a:t>
            </a:r>
          </a:p>
        </p:txBody>
      </p:sp>
    </p:spTree>
    <p:extLst>
      <p:ext uri="{BB962C8B-B14F-4D97-AF65-F5344CB8AC3E}">
        <p14:creationId xmlns:p14="http://schemas.microsoft.com/office/powerpoint/2010/main" val="2836717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913015" y="914400"/>
            <a:ext cx="7543800" cy="6857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500" dirty="0" smtClean="0"/>
              <a:t>Procedure</a:t>
            </a:r>
          </a:p>
        </p:txBody>
      </p:sp>
      <p:sp>
        <p:nvSpPr>
          <p:cNvPr id="8195" name="Content Placeholder 2"/>
          <p:cNvSpPr>
            <a:spLocks noGrp="1"/>
          </p:cNvSpPr>
          <p:nvPr>
            <p:ph idx="1"/>
          </p:nvPr>
        </p:nvSpPr>
        <p:spPr bwMode="auto">
          <a:xfrm>
            <a:off x="914400" y="1905000"/>
            <a:ext cx="745236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marL="0" indent="0" eaLnBrk="1" hangingPunct="1">
              <a:spcBef>
                <a:spcPts val="300"/>
              </a:spcBef>
              <a:spcAft>
                <a:spcPts val="300"/>
              </a:spcAft>
              <a:buNone/>
            </a:pPr>
            <a:r>
              <a:rPr lang="en-US" altLang="en-US" sz="2100" b="1" dirty="0" smtClean="0"/>
              <a:t>Specimen Type, Collection &amp; Handling Criteria</a:t>
            </a:r>
          </a:p>
          <a:p>
            <a:pPr marL="457200" indent="-457200" eaLnBrk="1" hangingPunct="1">
              <a:spcBef>
                <a:spcPts val="300"/>
              </a:spcBef>
              <a:spcAft>
                <a:spcPts val="300"/>
              </a:spcAft>
              <a:buFont typeface="+mj-lt"/>
              <a:buAutoNum type="arabicPeriod"/>
            </a:pPr>
            <a:r>
              <a:rPr lang="en-US" altLang="en-US" sz="1900" dirty="0" smtClean="0"/>
              <a:t>Specimen Type</a:t>
            </a:r>
          </a:p>
          <a:p>
            <a:pPr marL="201168" lvl="1" indent="0">
              <a:spcBef>
                <a:spcPts val="300"/>
              </a:spcBef>
              <a:spcAft>
                <a:spcPts val="300"/>
              </a:spcAft>
              <a:buNone/>
            </a:pPr>
            <a:r>
              <a:rPr lang="en-US" altLang="en-US" sz="1600" dirty="0" smtClean="0"/>
              <a:t>	Stool</a:t>
            </a:r>
          </a:p>
          <a:p>
            <a:pPr marL="457200" indent="-457200" eaLnBrk="1" hangingPunct="1">
              <a:spcBef>
                <a:spcPts val="300"/>
              </a:spcBef>
              <a:spcAft>
                <a:spcPts val="300"/>
              </a:spcAft>
              <a:buFont typeface="+mj-lt"/>
              <a:buAutoNum type="arabicPeriod"/>
            </a:pPr>
            <a:r>
              <a:rPr lang="en-US" altLang="en-US" sz="1900" dirty="0" smtClean="0"/>
              <a:t>Specimen Collection</a:t>
            </a:r>
          </a:p>
          <a:p>
            <a:pPr marL="0" indent="0" eaLnBrk="1" hangingPunct="1">
              <a:spcBef>
                <a:spcPts val="300"/>
              </a:spcBef>
              <a:spcAft>
                <a:spcPts val="300"/>
              </a:spcAft>
              <a:buNone/>
            </a:pPr>
            <a:r>
              <a:rPr lang="en-US" altLang="en-US" dirty="0"/>
              <a:t>	</a:t>
            </a:r>
            <a:r>
              <a:rPr lang="en-US" altLang="en-US" sz="1600" dirty="0" smtClean="0"/>
              <a:t>The Hemoccult SENSA test requires only a small amount of fecal specimen. 	</a:t>
            </a:r>
          </a:p>
          <a:p>
            <a:pPr marL="0" indent="0" eaLnBrk="1" hangingPunct="1">
              <a:spcBef>
                <a:spcPts val="300"/>
              </a:spcBef>
              <a:spcAft>
                <a:spcPts val="300"/>
              </a:spcAft>
              <a:buNone/>
            </a:pPr>
            <a:r>
              <a:rPr lang="en-US" altLang="en-US" sz="1600" dirty="0"/>
              <a:t>	</a:t>
            </a:r>
            <a:r>
              <a:rPr lang="en-US" altLang="en-US" sz="1600" dirty="0" smtClean="0"/>
              <a:t>If the specimen is to leave the patient’s immediate area, the specimen must be labeled 	with the patient’s name, MRN and the date &amp; time of collection. </a:t>
            </a:r>
          </a:p>
          <a:p>
            <a:pPr marL="0" indent="0" eaLnBrk="1" hangingPunct="1">
              <a:spcBef>
                <a:spcPts val="300"/>
              </a:spcBef>
              <a:spcAft>
                <a:spcPts val="300"/>
              </a:spcAft>
              <a:buNone/>
            </a:pPr>
            <a:r>
              <a:rPr lang="en-US" altLang="en-US" sz="1600" dirty="0"/>
              <a:t>	</a:t>
            </a:r>
            <a:r>
              <a:rPr lang="en-US" altLang="en-US" sz="1600" dirty="0" smtClean="0"/>
              <a:t>Do not collect a sample if blood is visible in the stool or urine (e.g. menstruation, active 	hemorrhoids, urinary tract infection). </a:t>
            </a:r>
          </a:p>
          <a:p>
            <a:pPr marL="457200" indent="-457200" eaLnBrk="1" hangingPunct="1">
              <a:spcBef>
                <a:spcPts val="300"/>
              </a:spcBef>
              <a:spcAft>
                <a:spcPts val="300"/>
              </a:spcAft>
              <a:buFont typeface="+mj-lt"/>
              <a:buAutoNum type="arabicPeriod" startAt="3"/>
            </a:pPr>
            <a:r>
              <a:rPr lang="en-US" altLang="en-US" sz="1900" dirty="0" smtClean="0"/>
              <a:t>Specimen Processing</a:t>
            </a:r>
          </a:p>
          <a:p>
            <a:pPr marL="0" indent="0" eaLnBrk="1" hangingPunct="1">
              <a:spcBef>
                <a:spcPts val="300"/>
              </a:spcBef>
              <a:spcAft>
                <a:spcPts val="300"/>
              </a:spcAft>
              <a:buNone/>
            </a:pPr>
            <a:r>
              <a:rPr lang="en-US" altLang="en-US" dirty="0"/>
              <a:t>	</a:t>
            </a:r>
            <a:r>
              <a:rPr lang="en-US" altLang="en-US" sz="1600" dirty="0" smtClean="0"/>
              <a:t>The specimen is applied to the guaiac paper of the Hemoccult SENSA test </a:t>
            </a:r>
            <a:r>
              <a:rPr lang="en-US" altLang="en-US" sz="1600" dirty="0" smtClean="0"/>
              <a:t>card </a:t>
            </a:r>
            <a:r>
              <a:rPr lang="en-US" altLang="en-US" sz="1600" dirty="0" smtClean="0"/>
              <a:t>as a thin </a:t>
            </a:r>
            <a:r>
              <a:rPr lang="en-US" altLang="en-US" sz="1600" dirty="0" smtClean="0"/>
              <a:t>	smear </a:t>
            </a:r>
            <a:r>
              <a:rPr lang="en-US" altLang="en-US" sz="1600" dirty="0" smtClean="0"/>
              <a:t>using </a:t>
            </a:r>
            <a:r>
              <a:rPr lang="en-US" altLang="en-US" sz="1600" dirty="0" smtClean="0"/>
              <a:t>an </a:t>
            </a:r>
            <a:r>
              <a:rPr lang="en-US" altLang="en-US" sz="1600" dirty="0" smtClean="0"/>
              <a:t>applicator stick. </a:t>
            </a:r>
            <a:endParaRPr lang="en-US" altLang="en-US" sz="1600" dirty="0" smtClean="0"/>
          </a:p>
          <a:p>
            <a:pPr marL="0" indent="0" eaLnBrk="1" hangingPunct="1">
              <a:spcBef>
                <a:spcPts val="300"/>
              </a:spcBef>
              <a:spcAft>
                <a:spcPts val="300"/>
              </a:spcAft>
              <a:buNone/>
            </a:pPr>
            <a:r>
              <a:rPr lang="en-US" altLang="en-US" sz="1600" dirty="0"/>
              <a:t>	</a:t>
            </a:r>
            <a:r>
              <a:rPr lang="en-US" altLang="en-US" sz="1600" dirty="0" smtClean="0"/>
              <a:t>2 different sections of fecal specimen should be used during testing. </a:t>
            </a:r>
          </a:p>
          <a:p>
            <a:pPr marL="457200" indent="-457200" eaLnBrk="1" hangingPunct="1">
              <a:spcBef>
                <a:spcPts val="300"/>
              </a:spcBef>
              <a:spcAft>
                <a:spcPts val="300"/>
              </a:spcAft>
              <a:buFont typeface="+mj-lt"/>
              <a:buAutoNum type="arabicPeriod" startAt="4"/>
            </a:pPr>
            <a:r>
              <a:rPr lang="en-US" altLang="en-US" sz="1900" dirty="0" smtClean="0"/>
              <a:t>Specimen Rejection Criteria </a:t>
            </a:r>
          </a:p>
          <a:p>
            <a:pPr lvl="2">
              <a:spcBef>
                <a:spcPts val="300"/>
              </a:spcBef>
              <a:spcAft>
                <a:spcPts val="300"/>
              </a:spcAft>
              <a:buFont typeface="Arial" panose="020B0604020202020204" pitchFamily="34" charset="0"/>
              <a:buChar char="•"/>
            </a:pPr>
            <a:r>
              <a:rPr lang="en-US" altLang="en-US" sz="1600" dirty="0" smtClean="0"/>
              <a:t>Any specimen not properly labeled with 2 patient identifiers. </a:t>
            </a:r>
          </a:p>
          <a:p>
            <a:pPr lvl="2">
              <a:spcBef>
                <a:spcPts val="300"/>
              </a:spcBef>
              <a:spcAft>
                <a:spcPts val="300"/>
              </a:spcAft>
              <a:buFont typeface="Arial" panose="020B0604020202020204" pitchFamily="34" charset="0"/>
              <a:buChar char="•"/>
            </a:pPr>
            <a:r>
              <a:rPr lang="en-US" altLang="en-US" sz="1600" dirty="0" smtClean="0"/>
              <a:t>Any stool specimen contaminated with toilet water. </a:t>
            </a:r>
          </a:p>
          <a:p>
            <a:pPr lvl="2">
              <a:spcBef>
                <a:spcPts val="300"/>
              </a:spcBef>
              <a:spcAft>
                <a:spcPts val="300"/>
              </a:spcAft>
              <a:buFont typeface="Arial" panose="020B0604020202020204" pitchFamily="34" charset="0"/>
              <a:buChar char="•"/>
            </a:pPr>
            <a:r>
              <a:rPr lang="en-US" altLang="en-US" sz="1600" dirty="0" smtClean="0"/>
              <a:t>Stool smeared slides greater than 14 days following sample application. </a:t>
            </a:r>
          </a:p>
          <a:p>
            <a:pPr lvl="2">
              <a:spcBef>
                <a:spcPts val="300"/>
              </a:spcBef>
              <a:spcAft>
                <a:spcPts val="300"/>
              </a:spcAft>
              <a:buFont typeface="Arial" panose="020B0604020202020204" pitchFamily="34" charset="0"/>
              <a:buChar char="•"/>
            </a:pPr>
            <a:r>
              <a:rPr lang="en-US" altLang="en-US" sz="1600" dirty="0" smtClean="0"/>
              <a:t>Any specimen other than stool (e.g. gastric specimen).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892233" y="914400"/>
            <a:ext cx="745236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sz="4500" dirty="0" smtClean="0"/>
              <a:t>Patient Testing</a:t>
            </a:r>
          </a:p>
        </p:txBody>
      </p:sp>
      <p:sp>
        <p:nvSpPr>
          <p:cNvPr id="11267" name="Rectangle 3"/>
          <p:cNvSpPr>
            <a:spLocks noGrp="1" noChangeArrowheads="1"/>
          </p:cNvSpPr>
          <p:nvPr>
            <p:ph idx="1"/>
          </p:nvPr>
        </p:nvSpPr>
        <p:spPr bwMode="auto">
          <a:xfrm>
            <a:off x="892233" y="1785937"/>
            <a:ext cx="745236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57200" indent="-457200" eaLnBrk="1" hangingPunct="1">
              <a:lnSpc>
                <a:spcPct val="80000"/>
              </a:lnSpc>
              <a:spcBef>
                <a:spcPts val="300"/>
              </a:spcBef>
              <a:spcAft>
                <a:spcPts val="300"/>
              </a:spcAft>
              <a:buFont typeface="+mj-lt"/>
              <a:buAutoNum type="arabicPeriod"/>
            </a:pPr>
            <a:r>
              <a:rPr lang="en-US" altLang="en-US" sz="2000" dirty="0" smtClean="0"/>
              <a:t>Label </a:t>
            </a:r>
            <a:r>
              <a:rPr lang="en-US" altLang="en-US" dirty="0" smtClean="0"/>
              <a:t>the Hemoccult SENSA test </a:t>
            </a:r>
            <a:r>
              <a:rPr lang="en-US" altLang="en-US" sz="2000" dirty="0" smtClean="0"/>
              <a:t>card with </a:t>
            </a:r>
            <a:r>
              <a:rPr lang="en-US" altLang="en-US" sz="2000" dirty="0" smtClean="0"/>
              <a:t>the patient’s </a:t>
            </a:r>
            <a:r>
              <a:rPr lang="en-US" altLang="en-US" sz="2000" dirty="0" smtClean="0"/>
              <a:t>name, medical record number </a:t>
            </a:r>
            <a:r>
              <a:rPr lang="en-US" altLang="en-US" dirty="0" smtClean="0"/>
              <a:t>and/or date of birth and sample collection date &amp; time. </a:t>
            </a:r>
          </a:p>
          <a:p>
            <a:pPr marL="457200" indent="-457200" eaLnBrk="1" hangingPunct="1">
              <a:lnSpc>
                <a:spcPct val="80000"/>
              </a:lnSpc>
              <a:spcBef>
                <a:spcPts val="300"/>
              </a:spcBef>
              <a:spcAft>
                <a:spcPts val="300"/>
              </a:spcAft>
              <a:buFont typeface="+mj-lt"/>
              <a:buAutoNum type="arabicPeriod"/>
            </a:pPr>
            <a:r>
              <a:rPr lang="en-US" altLang="en-US" sz="2000" dirty="0" smtClean="0"/>
              <a:t>Open the Hemoccult SENSA test card flap so both specimen windows are visible. </a:t>
            </a:r>
          </a:p>
          <a:p>
            <a:pPr marL="0" indent="0" eaLnBrk="1" hangingPunct="1">
              <a:lnSpc>
                <a:spcPct val="80000"/>
              </a:lnSpc>
              <a:spcBef>
                <a:spcPts val="300"/>
              </a:spcBef>
              <a:spcAft>
                <a:spcPts val="300"/>
              </a:spcAft>
              <a:buNone/>
            </a:pPr>
            <a:endParaRPr lang="en-US" altLang="en-US" sz="2000" dirty="0" smtClean="0"/>
          </a:p>
          <a:p>
            <a:pPr marL="0" indent="0" eaLnBrk="1" hangingPunct="1">
              <a:lnSpc>
                <a:spcPct val="80000"/>
              </a:lnSpc>
              <a:spcBef>
                <a:spcPts val="300"/>
              </a:spcBef>
              <a:spcAft>
                <a:spcPts val="300"/>
              </a:spcAft>
              <a:buNone/>
            </a:pPr>
            <a:endParaRPr lang="en-US" altLang="en-US" dirty="0"/>
          </a:p>
          <a:p>
            <a:pPr marL="0" indent="0" eaLnBrk="1" hangingPunct="1">
              <a:lnSpc>
                <a:spcPct val="80000"/>
              </a:lnSpc>
              <a:spcBef>
                <a:spcPts val="300"/>
              </a:spcBef>
              <a:spcAft>
                <a:spcPts val="300"/>
              </a:spcAft>
              <a:buNone/>
            </a:pPr>
            <a:endParaRPr lang="en-US" altLang="en-US" sz="2000" dirty="0" smtClean="0"/>
          </a:p>
        </p:txBody>
      </p:sp>
      <p:pic>
        <p:nvPicPr>
          <p:cNvPr id="24578" name="Picture 2" descr="FECAL OCCULT BLOOD DETECTION (HEMOCCULT®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413" y="3352800"/>
            <a:ext cx="2286000" cy="203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289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102306_P&amp;A Board2">
  <a:themeElements>
    <a:clrScheme name="102306_P&amp;A Board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2306_P&amp;A Board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2306_P&amp;A Board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2306_P&amp;A Board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2306_P&amp;A Board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2306_P&amp;A Board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2306_P&amp;A Board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2306_P&amp;A Board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2306_P&amp;A Board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2306_P&amp;A Board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2306_P&amp;A Board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2306_P&amp;A Board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2306_P&amp;A Board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2306_P&amp;A Board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2306_P&amp;A Board2 13">
        <a:dk1>
          <a:srgbClr val="414141"/>
        </a:dk1>
        <a:lt1>
          <a:srgbClr val="FFFFFF"/>
        </a:lt1>
        <a:dk2>
          <a:srgbClr val="284B90"/>
        </a:dk2>
        <a:lt2>
          <a:srgbClr val="909090"/>
        </a:lt2>
        <a:accent1>
          <a:srgbClr val="BBE0E3"/>
        </a:accent1>
        <a:accent2>
          <a:srgbClr val="335FB7"/>
        </a:accent2>
        <a:accent3>
          <a:srgbClr val="FFFFFF"/>
        </a:accent3>
        <a:accent4>
          <a:srgbClr val="363636"/>
        </a:accent4>
        <a:accent5>
          <a:srgbClr val="DAEDEF"/>
        </a:accent5>
        <a:accent6>
          <a:srgbClr val="2D55A6"/>
        </a:accent6>
        <a:hlink>
          <a:srgbClr val="99CC00"/>
        </a:hlink>
        <a:folHlink>
          <a:srgbClr val="E9E08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102306_P&amp;A Board2">
  <a:themeElements>
    <a:clrScheme name="1_102306_P&amp;A Board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102306_P&amp;A Board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102306_P&amp;A Board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102306_P&amp;A Board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102306_P&amp;A Board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102306_P&amp;A Board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102306_P&amp;A Board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102306_P&amp;A Board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102306_P&amp;A Board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102306_P&amp;A Board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102306_P&amp;A Board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102306_P&amp;A Board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102306_P&amp;A Board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102306_P&amp;A Board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102306_P&amp;A Board2 13">
        <a:dk1>
          <a:srgbClr val="414141"/>
        </a:dk1>
        <a:lt1>
          <a:srgbClr val="FFFFFF"/>
        </a:lt1>
        <a:dk2>
          <a:srgbClr val="284B90"/>
        </a:dk2>
        <a:lt2>
          <a:srgbClr val="909090"/>
        </a:lt2>
        <a:accent1>
          <a:srgbClr val="BBE0E3"/>
        </a:accent1>
        <a:accent2>
          <a:srgbClr val="335FB7"/>
        </a:accent2>
        <a:accent3>
          <a:srgbClr val="FFFFFF"/>
        </a:accent3>
        <a:accent4>
          <a:srgbClr val="363636"/>
        </a:accent4>
        <a:accent5>
          <a:srgbClr val="DAEDEF"/>
        </a:accent5>
        <a:accent6>
          <a:srgbClr val="2D55A6"/>
        </a:accent6>
        <a:hlink>
          <a:srgbClr val="99CC00"/>
        </a:hlink>
        <a:folHlink>
          <a:srgbClr val="E9E08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102306_P&amp;A Board2">
  <a:themeElements>
    <a:clrScheme name="2_102306_P&amp;A Board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102306_P&amp;A Board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102306_P&amp;A Board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102306_P&amp;A Board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102306_P&amp;A Board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102306_P&amp;A Board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102306_P&amp;A Board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102306_P&amp;A Board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102306_P&amp;A Board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102306_P&amp;A Board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102306_P&amp;A Board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102306_P&amp;A Board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102306_P&amp;A Board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102306_P&amp;A Board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102306_P&amp;A Board2 13">
        <a:dk1>
          <a:srgbClr val="414141"/>
        </a:dk1>
        <a:lt1>
          <a:srgbClr val="FFFFFF"/>
        </a:lt1>
        <a:dk2>
          <a:srgbClr val="284B90"/>
        </a:dk2>
        <a:lt2>
          <a:srgbClr val="909090"/>
        </a:lt2>
        <a:accent1>
          <a:srgbClr val="BBE0E3"/>
        </a:accent1>
        <a:accent2>
          <a:srgbClr val="335FB7"/>
        </a:accent2>
        <a:accent3>
          <a:srgbClr val="FFFFFF"/>
        </a:accent3>
        <a:accent4>
          <a:srgbClr val="363636"/>
        </a:accent4>
        <a:accent5>
          <a:srgbClr val="DAEDEF"/>
        </a:accent5>
        <a:accent6>
          <a:srgbClr val="2D55A6"/>
        </a:accent6>
        <a:hlink>
          <a:srgbClr val="99CC00"/>
        </a:hlink>
        <a:folHlink>
          <a:srgbClr val="E9E08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Old Well Sidebar Template</Template>
  <TotalTime>2411</TotalTime>
  <Words>1793</Words>
  <Application>Microsoft Office PowerPoint</Application>
  <PresentationFormat>On-screen Show (4:3)</PresentationFormat>
  <Paragraphs>165</Paragraphs>
  <Slides>20</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20</vt:i4>
      </vt:variant>
    </vt:vector>
  </HeadingPairs>
  <TitlesOfParts>
    <vt:vector size="29" baseType="lpstr">
      <vt:lpstr>Arial</vt:lpstr>
      <vt:lpstr>Calibri</vt:lpstr>
      <vt:lpstr>Calibri Light</vt:lpstr>
      <vt:lpstr>Tahoma</vt:lpstr>
      <vt:lpstr>Wingdings</vt:lpstr>
      <vt:lpstr>102306_P&amp;A Board2</vt:lpstr>
      <vt:lpstr>1_102306_P&amp;A Board2</vt:lpstr>
      <vt:lpstr>2_102306_P&amp;A Board2</vt:lpstr>
      <vt:lpstr>Retrospect</vt:lpstr>
      <vt:lpstr>POC Fecal Occult Blood Testing Using the Hemoccult SENSA®</vt:lpstr>
      <vt:lpstr>Rationale</vt:lpstr>
      <vt:lpstr>Test Principle </vt:lpstr>
      <vt:lpstr>Reagents &amp; Supplies</vt:lpstr>
      <vt:lpstr>Reagents &amp; Supplies Continued</vt:lpstr>
      <vt:lpstr>Safety and Verifying Patient ID</vt:lpstr>
      <vt:lpstr>Patient Preparation</vt:lpstr>
      <vt:lpstr>Procedure</vt:lpstr>
      <vt:lpstr>Patient Testing</vt:lpstr>
      <vt:lpstr>Patient Testing</vt:lpstr>
      <vt:lpstr>Patient Testing</vt:lpstr>
      <vt:lpstr>Results</vt:lpstr>
      <vt:lpstr>Results</vt:lpstr>
      <vt:lpstr>Recording &amp; Reporting Results</vt:lpstr>
      <vt:lpstr>Limitations</vt:lpstr>
      <vt:lpstr>Limitations</vt:lpstr>
      <vt:lpstr>Quality Control</vt:lpstr>
      <vt:lpstr>Quality Control</vt:lpstr>
      <vt:lpstr>Color Perception Assessment</vt:lpstr>
      <vt:lpstr>Training &amp; Competency Requirements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Fecal Occult Blood Testing</dc:title>
  <dc:creator>Clin_lab</dc:creator>
  <cp:lastModifiedBy>Smith, Gina</cp:lastModifiedBy>
  <cp:revision>117</cp:revision>
  <dcterms:created xsi:type="dcterms:W3CDTF">2009-07-10T01:56:42Z</dcterms:created>
  <dcterms:modified xsi:type="dcterms:W3CDTF">2022-04-29T13:17:35Z</dcterms:modified>
</cp:coreProperties>
</file>