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33" r:id="rId2"/>
    <p:sldMasterId id="2147483745" r:id="rId3"/>
    <p:sldMasterId id="2147483837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7" r:id="rId6"/>
    <p:sldId id="258" r:id="rId7"/>
    <p:sldId id="287" r:id="rId8"/>
    <p:sldId id="270" r:id="rId9"/>
    <p:sldId id="278" r:id="rId10"/>
    <p:sldId id="272" r:id="rId11"/>
    <p:sldId id="279" r:id="rId12"/>
    <p:sldId id="273" r:id="rId13"/>
    <p:sldId id="290" r:id="rId14"/>
    <p:sldId id="280" r:id="rId15"/>
    <p:sldId id="259" r:id="rId16"/>
    <p:sldId id="281" r:id="rId17"/>
    <p:sldId id="288" r:id="rId18"/>
    <p:sldId id="289" r:id="rId19"/>
    <p:sldId id="260" r:id="rId20"/>
    <p:sldId id="282" r:id="rId21"/>
    <p:sldId id="283" r:id="rId22"/>
    <p:sldId id="263" r:id="rId23"/>
    <p:sldId id="284" r:id="rId24"/>
    <p:sldId id="262" r:id="rId25"/>
    <p:sldId id="271" r:id="rId26"/>
    <p:sldId id="286" r:id="rId27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11" autoAdjust="0"/>
    <p:restoredTop sz="94660"/>
  </p:normalViewPr>
  <p:slideViewPr>
    <p:cSldViewPr>
      <p:cViewPr varScale="1">
        <p:scale>
          <a:sx n="115" d="100"/>
          <a:sy n="115" d="100"/>
        </p:scale>
        <p:origin x="13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80" y="-78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510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4B11F81-B065-47D7-98BB-DCEDB635E9E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3670AB1-37F4-4909-9E72-54657CC52699}" type="datetimeFigureOut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41EA7B-511F-47D8-84FC-4372602CE5D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01EA79F-1CCB-4FBF-B435-3CBDE722E221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01EA79F-1CCB-4FBF-B435-3CBDE722E221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88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9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48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3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60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060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06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96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23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372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66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63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70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23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52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32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965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0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43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98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3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3976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10061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619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59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19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327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181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8894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519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642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05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440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168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0DDF080-5E8C-48AD-84E5-6C08B304C14E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7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5420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598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3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53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2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85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040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4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mplateunch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84B9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84B9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84B9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84B9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84B9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rgbClr val="335FB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Font typeface="Arial" panose="020B0604020202020204" pitchFamily="34" charset="0"/>
        <a:buChar char="»"/>
        <a:defRPr sz="2200">
          <a:solidFill>
            <a:srgbClr val="41414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2000">
          <a:solidFill>
            <a:srgbClr val="41414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Font typeface="Arial" panose="020B0604020202020204" pitchFamily="34" charset="0"/>
        <a:buChar char="»"/>
        <a:defRPr sz="2000">
          <a:solidFill>
            <a:srgbClr val="41414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2000">
          <a:solidFill>
            <a:srgbClr val="41414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000">
          <a:solidFill>
            <a:srgbClr val="41414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000">
          <a:solidFill>
            <a:srgbClr val="41414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000">
          <a:solidFill>
            <a:srgbClr val="41414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000">
          <a:solidFill>
            <a:srgbClr val="41414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905000" y="4038600"/>
            <a:ext cx="571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mtClean="0"/>
          </a:p>
        </p:txBody>
      </p:sp>
      <p:pic>
        <p:nvPicPr>
          <p:cNvPr id="2051" name="Picture 3" descr="unclogonewes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210343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rgbClr val="335FB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Font typeface="Arial" panose="020B0604020202020204" pitchFamily="34" charset="0"/>
        <a:buChar char="»"/>
        <a:defRPr sz="2200">
          <a:solidFill>
            <a:srgbClr val="41414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2000">
          <a:solidFill>
            <a:srgbClr val="41414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Font typeface="Arial" panose="020B0604020202020204" pitchFamily="34" charset="0"/>
        <a:buChar char="»"/>
        <a:defRPr sz="2000">
          <a:solidFill>
            <a:srgbClr val="41414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2000">
          <a:solidFill>
            <a:srgbClr val="41414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000">
          <a:solidFill>
            <a:srgbClr val="41414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000">
          <a:solidFill>
            <a:srgbClr val="41414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000">
          <a:solidFill>
            <a:srgbClr val="41414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000">
          <a:solidFill>
            <a:srgbClr val="41414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905000" y="4038600"/>
            <a:ext cx="571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mtClean="0"/>
          </a:p>
        </p:txBody>
      </p:sp>
      <p:pic>
        <p:nvPicPr>
          <p:cNvPr id="3075" name="Picture 3" descr="unclogonewes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210343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rgbClr val="335FB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Font typeface="Arial" panose="020B0604020202020204" pitchFamily="34" charset="0"/>
        <a:buChar char="»"/>
        <a:defRPr sz="2200">
          <a:solidFill>
            <a:srgbClr val="41414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2000">
          <a:solidFill>
            <a:srgbClr val="41414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Font typeface="Arial" panose="020B0604020202020204" pitchFamily="34" charset="0"/>
        <a:buChar char="»"/>
        <a:defRPr sz="2000">
          <a:solidFill>
            <a:srgbClr val="41414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2000">
          <a:solidFill>
            <a:srgbClr val="41414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000">
          <a:solidFill>
            <a:srgbClr val="41414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000">
          <a:solidFill>
            <a:srgbClr val="41414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000">
          <a:solidFill>
            <a:srgbClr val="41414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000">
          <a:solidFill>
            <a:srgbClr val="41414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9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057400"/>
            <a:ext cx="7010400" cy="21558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5000" dirty="0" smtClean="0"/>
              <a:t>POC Fecal Occult Blood Testing Using the </a:t>
            </a:r>
            <a:r>
              <a:rPr lang="en-US" altLang="en-US" sz="5000" dirty="0" err="1" smtClean="0"/>
              <a:t>HemaPrompt</a:t>
            </a:r>
            <a:r>
              <a:rPr lang="en-US" altLang="en-US" sz="5000" dirty="0" smtClean="0"/>
              <a:t> FG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913015" y="914400"/>
            <a:ext cx="7543800" cy="6857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4500" dirty="0" smtClean="0"/>
              <a:t>Procedure continued</a:t>
            </a:r>
            <a:endParaRPr lang="en-US" altLang="en-US" sz="4500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913015" y="1828800"/>
            <a:ext cx="745236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sz="2100" b="1" dirty="0" smtClean="0"/>
              <a:t>Specimen Type, Collection &amp; Handling Criteria</a:t>
            </a:r>
          </a:p>
          <a:p>
            <a:pPr marL="457200" indent="-457200" eaLnBrk="1" hangingPunct="1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en-US" altLang="en-US" sz="1900" dirty="0" smtClean="0"/>
              <a:t>Specimen </a:t>
            </a:r>
            <a:r>
              <a:rPr lang="en-US" altLang="en-US" sz="1900" dirty="0" smtClean="0"/>
              <a:t>Processing</a:t>
            </a:r>
          </a:p>
          <a:p>
            <a:pPr marL="0" indent="0" eaLnBrk="1" hangingPunct="1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sz="1600" dirty="0"/>
              <a:t>	</a:t>
            </a:r>
            <a:r>
              <a:rPr lang="en-US" altLang="en-US" sz="1600" dirty="0" smtClean="0"/>
              <a:t>Application to the slide may be performed from the gloved finger (after </a:t>
            </a:r>
            <a:r>
              <a:rPr lang="en-US" altLang="en-US" sz="1600" dirty="0" smtClean="0"/>
              <a:t>	rectal </a:t>
            </a:r>
            <a:r>
              <a:rPr lang="en-US" altLang="en-US" sz="1600" dirty="0" smtClean="0"/>
              <a:t>exam), applicator, or by use of </a:t>
            </a:r>
            <a:r>
              <a:rPr lang="en-US" altLang="en-US" sz="1600" dirty="0" smtClean="0"/>
              <a:t>toilet </a:t>
            </a:r>
            <a:r>
              <a:rPr lang="en-US" altLang="en-US" sz="1600" dirty="0" smtClean="0"/>
              <a:t>paper. </a:t>
            </a:r>
          </a:p>
          <a:p>
            <a:pPr marL="0" indent="0" eaLnBrk="1" hangingPunct="1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sz="1600" dirty="0" smtClean="0"/>
              <a:t>	No more than 5 days should elapse between specimen application and </a:t>
            </a:r>
            <a:r>
              <a:rPr lang="en-US" altLang="en-US" sz="1600" dirty="0" smtClean="0"/>
              <a:t>	testing</a:t>
            </a:r>
            <a:r>
              <a:rPr lang="en-US" altLang="en-US" sz="1600" dirty="0" smtClean="0"/>
              <a:t>. </a:t>
            </a:r>
          </a:p>
          <a:p>
            <a:pPr marL="0" indent="0" eaLnBrk="1" hangingPunct="1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sz="1600" dirty="0" smtClean="0"/>
              <a:t>	Rehydration is neither necessary nor recommended for this time interval. </a:t>
            </a:r>
          </a:p>
          <a:p>
            <a:pPr marL="457200" indent="-457200" eaLnBrk="1" hangingPunct="1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4"/>
            </a:pPr>
            <a:r>
              <a:rPr lang="en-US" altLang="en-US" sz="1900" dirty="0" smtClean="0"/>
              <a:t>Specimen Rejection Criteria 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Any specimen not properly labeled with 2 patient identifiers. 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Any stool specimen contaminated with toilet water. 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Stool smeared slides greater than 5 days following sample application. 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Any specimen other than stool (e.g. gastric). </a:t>
            </a:r>
          </a:p>
        </p:txBody>
      </p:sp>
    </p:spTree>
    <p:extLst>
      <p:ext uri="{BB962C8B-B14F-4D97-AF65-F5344CB8AC3E}">
        <p14:creationId xmlns:p14="http://schemas.microsoft.com/office/powerpoint/2010/main" val="40837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233" y="914400"/>
            <a:ext cx="745236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4500" dirty="0" smtClean="0"/>
              <a:t>Patient Testing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92233" y="1785937"/>
            <a:ext cx="745236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altLang="en-US" sz="2000" dirty="0" smtClean="0"/>
              <a:t>Label </a:t>
            </a:r>
            <a:r>
              <a:rPr lang="en-US" altLang="en-US" dirty="0" smtClean="0"/>
              <a:t>the </a:t>
            </a:r>
            <a:r>
              <a:rPr lang="en-US" altLang="en-US" dirty="0" err="1" smtClean="0"/>
              <a:t>HemaPrompt</a:t>
            </a:r>
            <a:r>
              <a:rPr lang="en-US" altLang="en-US" dirty="0" smtClean="0"/>
              <a:t> FG test </a:t>
            </a:r>
            <a:r>
              <a:rPr lang="en-US" altLang="en-US" sz="2000" dirty="0" smtClean="0"/>
              <a:t>card with the patient’s name, medical record number </a:t>
            </a:r>
            <a:r>
              <a:rPr lang="en-US" altLang="en-US" dirty="0" smtClean="0"/>
              <a:t>and/or date of birth and sample collection date &amp; time. </a:t>
            </a:r>
          </a:p>
          <a:p>
            <a:pPr marL="457200" indent="-457200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altLang="en-US" sz="2000" dirty="0" smtClean="0"/>
              <a:t>Open the </a:t>
            </a:r>
            <a:r>
              <a:rPr lang="en-US" altLang="en-US" sz="2000" dirty="0" err="1" smtClean="0"/>
              <a:t>HemaPrompt</a:t>
            </a:r>
            <a:r>
              <a:rPr lang="en-US" altLang="en-US" sz="2000" dirty="0" smtClean="0"/>
              <a:t> FG test card flap so both specimen windows are visible. </a:t>
            </a:r>
          </a:p>
          <a:p>
            <a:pPr marL="0" indent="0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sz="2000" dirty="0" smtClean="0"/>
          </a:p>
          <a:p>
            <a:pPr marL="0" indent="0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dirty="0"/>
          </a:p>
          <a:p>
            <a:pPr marL="0" indent="0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sz="2000" dirty="0" smtClean="0"/>
          </a:p>
        </p:txBody>
      </p:sp>
      <p:pic>
        <p:nvPicPr>
          <p:cNvPr id="4" name="Picture 3" descr="C:\Aerscher\Photos\HPFG\HPFG 029.jpg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 t="8720" b="4088"/>
          <a:stretch>
            <a:fillRect/>
          </a:stretch>
        </p:blipFill>
        <p:spPr bwMode="auto">
          <a:xfrm>
            <a:off x="2408613" y="3429000"/>
            <a:ext cx="4419600" cy="2076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32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14400"/>
            <a:ext cx="745236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4500" dirty="0" smtClean="0"/>
              <a:t>Patient </a:t>
            </a:r>
            <a:r>
              <a:rPr lang="en-US" altLang="en-US" sz="4500" dirty="0" smtClean="0"/>
              <a:t>Testing continued</a:t>
            </a:r>
            <a:endParaRPr lang="en-US" altLang="en-US" sz="45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4400" y="1828800"/>
            <a:ext cx="745236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en-US" altLang="en-US" dirty="0" smtClean="0"/>
              <a:t>Apply </a:t>
            </a:r>
            <a:r>
              <a:rPr lang="en-US" altLang="en-US" dirty="0" smtClean="0"/>
              <a:t>specimen </a:t>
            </a:r>
            <a:r>
              <a:rPr lang="en-US" altLang="en-US" dirty="0" smtClean="0"/>
              <a:t>to the test </a:t>
            </a:r>
            <a:r>
              <a:rPr lang="en-US" altLang="en-US" dirty="0" smtClean="0"/>
              <a:t>card windows</a:t>
            </a:r>
            <a:r>
              <a:rPr lang="en-US" altLang="en-US" dirty="0" smtClean="0"/>
              <a:t>:</a:t>
            </a:r>
          </a:p>
          <a:p>
            <a:pPr marL="749808" lvl="1" indent="-4572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en-US" altLang="en-US" dirty="0" smtClean="0"/>
              <a:t>Using an applicator </a:t>
            </a:r>
            <a:r>
              <a:rPr lang="en-US" altLang="en-US" dirty="0" smtClean="0"/>
              <a:t>stick provided in the </a:t>
            </a:r>
            <a:r>
              <a:rPr lang="en-US" altLang="en-US" dirty="0" err="1" smtClean="0"/>
              <a:t>HemaPrompt</a:t>
            </a:r>
            <a:r>
              <a:rPr lang="en-US" altLang="en-US" dirty="0" smtClean="0"/>
              <a:t> FG kit, </a:t>
            </a:r>
            <a:r>
              <a:rPr lang="en-US" altLang="en-US" dirty="0" smtClean="0"/>
              <a:t>apply a very thin smear of stool </a:t>
            </a:r>
            <a:r>
              <a:rPr lang="en-US" altLang="en-US" dirty="0" smtClean="0"/>
              <a:t>to the first window of the test card.</a:t>
            </a:r>
            <a:br>
              <a:rPr lang="en-US" altLang="en-US" dirty="0" smtClean="0"/>
            </a:br>
            <a:r>
              <a:rPr lang="en-US" altLang="en-US" b="1" dirty="0" smtClean="0"/>
              <a:t>Note: </a:t>
            </a:r>
            <a:r>
              <a:rPr lang="en-US" altLang="en-US" dirty="0" smtClean="0"/>
              <a:t>Do not completely cover the window. Leave an outer periphery of white for contrasting background color. </a:t>
            </a:r>
            <a:endParaRPr lang="en-US" altLang="en-US" dirty="0" smtClean="0"/>
          </a:p>
          <a:p>
            <a:pPr marL="749808" lvl="1" indent="-4572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en-US" altLang="en-US" dirty="0" smtClean="0"/>
              <a:t>Repeat the process, applying a thin smear of stool to the second window of the test card in the same manner.</a:t>
            </a:r>
            <a:endParaRPr lang="en-US" altLang="en-US" dirty="0" smtClean="0"/>
          </a:p>
          <a:p>
            <a:pPr marL="292608" lvl="1" indent="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dirty="0"/>
          </a:p>
          <a:p>
            <a:pPr marL="292608" lvl="1" indent="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dirty="0" smtClean="0"/>
          </a:p>
          <a:p>
            <a:pPr marL="292608" lvl="1" indent="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dirty="0"/>
          </a:p>
          <a:p>
            <a:pPr marL="292608" lvl="1" indent="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dirty="0" smtClean="0"/>
          </a:p>
          <a:p>
            <a:pPr marL="292608" lvl="1" indent="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dirty="0" smtClean="0"/>
          </a:p>
          <a:p>
            <a:pPr marL="292608" lvl="1" indent="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dirty="0" smtClean="0"/>
          </a:p>
          <a:p>
            <a:pPr marL="457200" indent="-4572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en-US" altLang="en-US" dirty="0" smtClean="0"/>
              <a:t>Close the cover of the test </a:t>
            </a:r>
            <a:r>
              <a:rPr lang="en-US" altLang="en-US" dirty="0" smtClean="0"/>
              <a:t>card.</a:t>
            </a:r>
            <a:br>
              <a:rPr lang="en-US" altLang="en-US" dirty="0" smtClean="0"/>
            </a:br>
            <a:r>
              <a:rPr lang="en-US" altLang="en-US" b="1" dirty="0" smtClean="0"/>
              <a:t>Note: </a:t>
            </a:r>
            <a:r>
              <a:rPr lang="en-US" altLang="en-US" dirty="0" smtClean="0"/>
              <a:t>A</a:t>
            </a:r>
            <a:r>
              <a:rPr lang="en-US" altLang="en-US" dirty="0" smtClean="0"/>
              <a:t>void applying finger pressure to the card. </a:t>
            </a:r>
            <a:endParaRPr lang="en-US" altLang="en-US" dirty="0" smtClean="0"/>
          </a:p>
        </p:txBody>
      </p:sp>
      <p:pic>
        <p:nvPicPr>
          <p:cNvPr id="6" name="Picture 5" descr="C:\Aerscher\Photos\HPFG\hpfg 18.jpg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 t="11871" r="7196" b="20857"/>
          <a:stretch>
            <a:fillRect/>
          </a:stretch>
        </p:blipFill>
        <p:spPr bwMode="auto">
          <a:xfrm>
            <a:off x="2735580" y="3657600"/>
            <a:ext cx="3810000" cy="1640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14400"/>
            <a:ext cx="745236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4500" dirty="0" smtClean="0"/>
              <a:t>Patient </a:t>
            </a:r>
            <a:r>
              <a:rPr lang="en-US" altLang="en-US" sz="4500" dirty="0" smtClean="0"/>
              <a:t>Testing continued</a:t>
            </a:r>
            <a:endParaRPr lang="en-US" altLang="en-US" sz="45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4400" y="1828800"/>
            <a:ext cx="745236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5"/>
            </a:pPr>
            <a:r>
              <a:rPr lang="en-US" altLang="en-US" dirty="0" smtClean="0"/>
              <a:t>Turn the card over to the back. </a:t>
            </a:r>
            <a:endParaRPr lang="en-US" altLang="en-US" dirty="0" smtClean="0"/>
          </a:p>
          <a:p>
            <a:pPr marL="457200" indent="-4572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5"/>
            </a:pPr>
            <a:r>
              <a:rPr lang="en-US" altLang="en-US" dirty="0" smtClean="0"/>
              <a:t>Hold the card with thumb &amp; forefinger at “grip” indicator.</a:t>
            </a:r>
          </a:p>
          <a:p>
            <a:pPr marL="457200" indent="-4572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5"/>
            </a:pPr>
            <a:r>
              <a:rPr lang="en-US" altLang="en-US" dirty="0" smtClean="0"/>
              <a:t>Using other hand, lift the silver tab up so the reagent pad is visible. </a:t>
            </a:r>
          </a:p>
          <a:p>
            <a:pPr marL="0" indent="0"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300788" y="3124200"/>
            <a:ext cx="6192983" cy="2209800"/>
            <a:chOff x="600307" y="1600200"/>
            <a:chExt cx="7476894" cy="2568575"/>
          </a:xfrm>
        </p:grpSpPr>
        <p:pic>
          <p:nvPicPr>
            <p:cNvPr id="6" name="Picture 9" descr="C:\Aerscher\Photos\HPFG\HPFG 014.jpg"/>
            <p:cNvPicPr>
              <a:picLocks noChangeAspect="1" noChangeArrowheads="1"/>
            </p:cNvPicPr>
            <p:nvPr/>
          </p:nvPicPr>
          <p:blipFill>
            <a:blip r:embed="rId2" cstate="print">
              <a:lum bright="-6000"/>
            </a:blip>
            <a:srcRect l="1677" t="4037" r="2725" b="5130"/>
            <a:stretch>
              <a:fillRect/>
            </a:stretch>
          </p:blipFill>
          <p:spPr bwMode="auto">
            <a:xfrm>
              <a:off x="2362200" y="1600200"/>
              <a:ext cx="4343400" cy="2568575"/>
            </a:xfrm>
            <a:prstGeom prst="rect">
              <a:avLst/>
            </a:prstGeom>
            <a:noFill/>
          </p:spPr>
        </p:pic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H="1" flipV="1">
              <a:off x="5562600" y="2971800"/>
              <a:ext cx="137160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 flipV="1">
              <a:off x="1676400" y="2438400"/>
              <a:ext cx="1066800" cy="30480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600307" y="2224087"/>
              <a:ext cx="1295400" cy="36671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Grip here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6934201" y="2788443"/>
              <a:ext cx="1143000" cy="36671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Lift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777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14400"/>
            <a:ext cx="745236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4500" dirty="0" smtClean="0"/>
              <a:t>Patient </a:t>
            </a:r>
            <a:r>
              <a:rPr lang="en-US" altLang="en-US" sz="4500" dirty="0" smtClean="0"/>
              <a:t>Testing continued</a:t>
            </a:r>
            <a:endParaRPr lang="en-US" altLang="en-US" sz="45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4400" y="1828800"/>
            <a:ext cx="745236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8"/>
            </a:pPr>
            <a:r>
              <a:rPr lang="en-US" altLang="en-US" dirty="0" smtClean="0"/>
              <a:t>Slowly &amp; steadily pull the long silver tab all the way </a:t>
            </a:r>
            <a:r>
              <a:rPr lang="en-US" altLang="en-US" dirty="0" smtClean="0"/>
              <a:t>to the right and completely remove it from the test card.</a:t>
            </a:r>
            <a:br>
              <a:rPr lang="en-US" altLang="en-US" dirty="0" smtClean="0"/>
            </a:br>
            <a:r>
              <a:rPr lang="en-US" altLang="en-US" b="1" dirty="0" smtClean="0"/>
              <a:t>Note: </a:t>
            </a:r>
            <a:r>
              <a:rPr lang="en-US" altLang="en-US" dirty="0" smtClean="0"/>
              <a:t>The white reagent pad will flip over as the tab is pulled, covering the specimen with the developer solution. </a:t>
            </a:r>
          </a:p>
          <a:p>
            <a:pPr marL="0" indent="0"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dirty="0" smtClean="0"/>
          </a:p>
          <a:p>
            <a:pPr marL="0" indent="0"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dirty="0"/>
          </a:p>
          <a:p>
            <a:pPr marL="0" indent="0"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dirty="0" smtClean="0"/>
          </a:p>
          <a:p>
            <a:pPr marL="0" indent="0"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dirty="0"/>
          </a:p>
          <a:p>
            <a:pPr marL="0" indent="0"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dirty="0" smtClean="0"/>
          </a:p>
          <a:p>
            <a:pPr marL="0" indent="0"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dirty="0" smtClean="0"/>
          </a:p>
          <a:p>
            <a:pPr marL="457200" indent="-4572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8"/>
            </a:pPr>
            <a:endParaRPr lang="en-US" altLang="en-US" dirty="0" smtClean="0"/>
          </a:p>
          <a:p>
            <a:pPr marL="457200" indent="-4572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9"/>
            </a:pPr>
            <a:r>
              <a:rPr lang="en-US" altLang="en-US" dirty="0" smtClean="0"/>
              <a:t>Wait 1 minute after pulling the tab before interpreting the test result. </a:t>
            </a:r>
            <a:br>
              <a:rPr lang="en-US" altLang="en-US" dirty="0" smtClean="0"/>
            </a:br>
            <a:r>
              <a:rPr lang="en-US" altLang="en-US" b="1" dirty="0" smtClean="0"/>
              <a:t>Note: </a:t>
            </a:r>
            <a:r>
              <a:rPr lang="en-US" altLang="en-US" dirty="0" smtClean="0"/>
              <a:t>Interpret the result before 3 minutes.  </a:t>
            </a:r>
            <a:endParaRPr lang="en-US" altLang="en-US" dirty="0" smtClean="0"/>
          </a:p>
        </p:txBody>
      </p:sp>
      <p:pic>
        <p:nvPicPr>
          <p:cNvPr id="11" name="Picture 5" descr="C:\Aerscher\Photos\HPFG\hpfg 20.jpg"/>
          <p:cNvPicPr>
            <a:picLocks noChangeAspect="1" noChangeArrowheads="1"/>
          </p:cNvPicPr>
          <p:nvPr/>
        </p:nvPicPr>
        <p:blipFill>
          <a:blip r:embed="rId2" cstate="print"/>
          <a:srcRect l="3409" t="20454" b="16476"/>
          <a:stretch>
            <a:fillRect/>
          </a:stretch>
        </p:blipFill>
        <p:spPr bwMode="auto">
          <a:xfrm>
            <a:off x="2539853" y="3086100"/>
            <a:ext cx="4201454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47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14400"/>
            <a:ext cx="745236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4500" dirty="0" smtClean="0"/>
              <a:t>Patient </a:t>
            </a:r>
            <a:r>
              <a:rPr lang="en-US" altLang="en-US" sz="4500" dirty="0" smtClean="0"/>
              <a:t>Testing continued</a:t>
            </a:r>
            <a:endParaRPr lang="en-US" altLang="en-US" sz="45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4400" y="1828800"/>
            <a:ext cx="745236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10"/>
            </a:pPr>
            <a:r>
              <a:rPr lang="en-US" altLang="en-US" dirty="0" smtClean="0"/>
              <a:t>Verify that the internal procedural controls performed as expected.</a:t>
            </a:r>
          </a:p>
          <a:p>
            <a:pPr marL="457200" indent="-4572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10"/>
            </a:pPr>
            <a:r>
              <a:rPr lang="en-US" altLang="en-US" dirty="0" smtClean="0"/>
              <a:t>Dispose of all testing materials in the appropriate biohazard container. </a:t>
            </a:r>
          </a:p>
        </p:txBody>
      </p:sp>
    </p:spTree>
    <p:extLst>
      <p:ext uri="{BB962C8B-B14F-4D97-AF65-F5344CB8AC3E}">
        <p14:creationId xmlns:p14="http://schemas.microsoft.com/office/powerpoint/2010/main" val="111504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2960" y="914400"/>
            <a:ext cx="75438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4500" dirty="0" smtClean="0"/>
              <a:t>Results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22960" y="1828801"/>
            <a:ext cx="397764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2000" b="1" dirty="0" smtClean="0"/>
              <a:t>Interpretation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b="1" dirty="0" smtClean="0"/>
              <a:t>Positive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2000" dirty="0" smtClean="0"/>
              <a:t>Any </a:t>
            </a:r>
            <a:r>
              <a:rPr lang="en-US" altLang="en-US" sz="2000" dirty="0" smtClean="0"/>
              <a:t>shade of blue color in either or both specimen windows.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altLang="en-US" dirty="0"/>
          </a:p>
          <a:p>
            <a:pPr marL="0" indent="0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dirty="0"/>
          </a:p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altLang="en-US" b="1" dirty="0" smtClean="0"/>
          </a:p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b="1" dirty="0" smtClean="0"/>
              <a:t>Negative </a:t>
            </a:r>
            <a:endParaRPr lang="en-US" altLang="en-US" b="1" dirty="0" smtClean="0"/>
          </a:p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2000" dirty="0" smtClean="0"/>
              <a:t>No detectable blue color in either </a:t>
            </a:r>
            <a:r>
              <a:rPr lang="en-US" altLang="en-US" sz="2000" dirty="0" smtClean="0"/>
              <a:t>window. </a:t>
            </a:r>
            <a:endParaRPr lang="en-US" altLang="en-US" sz="20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5185064" y="1888850"/>
            <a:ext cx="3177540" cy="1676400"/>
            <a:chOff x="1905000" y="1600200"/>
            <a:chExt cx="4724400" cy="2862263"/>
          </a:xfrm>
        </p:grpSpPr>
        <p:pic>
          <p:nvPicPr>
            <p:cNvPr id="7" name="Picture 6" descr="C:\Aerscher\Photos\HPFG\hpfg 26.jpg"/>
            <p:cNvPicPr>
              <a:picLocks noChangeAspect="1" noChangeArrowheads="1"/>
            </p:cNvPicPr>
            <p:nvPr/>
          </p:nvPicPr>
          <p:blipFill>
            <a:blip r:embed="rId2" cstate="print">
              <a:lum bright="-6000"/>
            </a:blip>
            <a:srcRect l="4369" t="8916" r="6075" b="6886"/>
            <a:stretch>
              <a:fillRect/>
            </a:stretch>
          </p:blipFill>
          <p:spPr bwMode="auto">
            <a:xfrm>
              <a:off x="1905000" y="1600200"/>
              <a:ext cx="4724400" cy="2862263"/>
            </a:xfrm>
            <a:prstGeom prst="rect">
              <a:avLst/>
            </a:prstGeom>
            <a:noFill/>
          </p:spPr>
        </p:pic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4343400" y="2438400"/>
              <a:ext cx="1676400" cy="12192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13" descr="C:\Aerscher\Photos\HPFG\HPFG 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8137" y="3810000"/>
            <a:ext cx="3184467" cy="1995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2960" y="838200"/>
            <a:ext cx="7543800" cy="7801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4500" dirty="0" smtClean="0"/>
              <a:t>Results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28502" y="1828800"/>
            <a:ext cx="75438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2000" b="1" dirty="0" smtClean="0"/>
              <a:t>Interpretation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b="1" dirty="0" smtClean="0"/>
              <a:t>Invalid 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2000" dirty="0" smtClean="0"/>
              <a:t>The positive and negative control monitors must give the acceptable results in order for patient results to be valid. 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dirty="0" smtClean="0"/>
              <a:t>Do not report out patient results if controls do not function correctly.</a:t>
            </a:r>
            <a:endParaRPr lang="en-US" altLang="en-US" sz="20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2651760" y="3505200"/>
            <a:ext cx="3886200" cy="2072438"/>
            <a:chOff x="2209800" y="1524000"/>
            <a:chExt cx="4495800" cy="2817813"/>
          </a:xfrm>
        </p:grpSpPr>
        <p:pic>
          <p:nvPicPr>
            <p:cNvPr id="6" name="Picture 6" descr="C:\Aerscher\Photos\HPFG\HPFG 02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9800" y="1524000"/>
              <a:ext cx="4495800" cy="2817813"/>
            </a:xfrm>
            <a:prstGeom prst="rect">
              <a:avLst/>
            </a:prstGeom>
            <a:noFill/>
          </p:spPr>
        </p:pic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5753548" y="2352849"/>
              <a:ext cx="826248" cy="76285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16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2960" y="838200"/>
            <a:ext cx="7543800" cy="7801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4500" dirty="0" smtClean="0"/>
              <a:t>Recording &amp; Reporting Results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28502" y="1828800"/>
            <a:ext cx="75438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Per federal </a:t>
            </a:r>
            <a:r>
              <a:rPr lang="en-US" dirty="0"/>
              <a:t>regulatory requirements, </a:t>
            </a:r>
            <a:r>
              <a:rPr lang="en-US" dirty="0" smtClean="0"/>
              <a:t>providers </a:t>
            </a:r>
            <a:r>
              <a:rPr lang="en-US" dirty="0" smtClean="0"/>
              <a:t>are </a:t>
            </a:r>
            <a:r>
              <a:rPr lang="en-US" dirty="0" smtClean="0"/>
              <a:t>required to </a:t>
            </a:r>
            <a:r>
              <a:rPr lang="en-US" dirty="0"/>
              <a:t>order and enter results in </a:t>
            </a:r>
            <a:r>
              <a:rPr lang="en-US" dirty="0" smtClean="0"/>
              <a:t>Epic for </a:t>
            </a:r>
            <a:r>
              <a:rPr lang="en-US" dirty="0"/>
              <a:t>non-interfaced point of care testing that </a:t>
            </a:r>
            <a:r>
              <a:rPr lang="en-US" dirty="0" smtClean="0"/>
              <a:t>is performed. </a:t>
            </a:r>
            <a:endParaRPr lang="en-US" dirty="0"/>
          </a:p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dirty="0" smtClean="0"/>
              <a:t>A POCT guaiac fecal occult blood test order should be placed in Epic. 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altLang="en-US" sz="2000" dirty="0" smtClean="0"/>
          </a:p>
          <a:p>
            <a:pPr marL="0" indent="0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2000" dirty="0" smtClean="0"/>
              <a:t>The result should then be entered into the patient’s electronic medical record through Enter/Edit. 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dirty="0" smtClean="0"/>
              <a:t>Refer to the </a:t>
            </a:r>
            <a:r>
              <a:rPr lang="en-US" altLang="en-US" dirty="0" err="1" smtClean="0"/>
              <a:t>Epic@UNC</a:t>
            </a:r>
            <a:r>
              <a:rPr lang="en-US" altLang="en-US" dirty="0" smtClean="0"/>
              <a:t> Training Tip Sheet for instructions on how to document the result. </a:t>
            </a:r>
            <a:endParaRPr lang="en-US" altLang="en-US" sz="20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913609"/>
              </p:ext>
            </p:extLst>
          </p:nvPr>
        </p:nvGraphicFramePr>
        <p:xfrm>
          <a:off x="1546860" y="3276600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4725230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080276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Epic Code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979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POC Guaiac Fecal Occult Blood Test (FOBT) x1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POC13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344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6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14400"/>
            <a:ext cx="7543800" cy="7039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4500" dirty="0" smtClean="0"/>
              <a:t>Limitations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4400" y="1828800"/>
            <a:ext cx="745236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dirty="0" smtClean="0"/>
              <a:t>Gastro-intestinal cancers, adenomas and ulcerations do not always bleed.</a:t>
            </a:r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Results cannot be considered conclusive evidence of the presence or absence of GI bleeding or </a:t>
            </a:r>
            <a:r>
              <a:rPr lang="en-US" dirty="0" smtClean="0"/>
              <a:t>pathology</a:t>
            </a:r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F</a:t>
            </a:r>
            <a:r>
              <a:rPr lang="en-US" dirty="0" smtClean="0"/>
              <a:t>alse </a:t>
            </a:r>
            <a:r>
              <a:rPr lang="en-US" dirty="0"/>
              <a:t>positive or negative reactions are known to occur under certain circumstances such as a person's diet or medication (see Patient Preparation). </a:t>
            </a:r>
            <a:endParaRPr lang="en-US" dirty="0" smtClean="0"/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Hydrating </a:t>
            </a:r>
            <a:r>
              <a:rPr lang="en-US" dirty="0"/>
              <a:t>stool by adding distilled water may produce false positive results and is not recommended. </a:t>
            </a:r>
            <a:endParaRPr lang="en-US" dirty="0" smtClean="0"/>
          </a:p>
          <a:p>
            <a:r>
              <a:rPr lang="en-US" dirty="0"/>
              <a:t>Stool samples should not be collected if the patient is experiencing </a:t>
            </a:r>
            <a:r>
              <a:rPr lang="en-US" dirty="0" smtClean="0"/>
              <a:t>menstrual bleeding</a:t>
            </a:r>
            <a:r>
              <a:rPr lang="en-US" dirty="0"/>
              <a:t>, constipation bleeding, bleeding hemorrhoids or when </a:t>
            </a:r>
            <a:r>
              <a:rPr lang="en-US" dirty="0" smtClean="0"/>
              <a:t>rectal suppositories </a:t>
            </a:r>
            <a:r>
              <a:rPr lang="en-US" dirty="0"/>
              <a:t>or medication is being used. </a:t>
            </a:r>
            <a:endParaRPr lang="en-US" dirty="0" smtClean="0"/>
          </a:p>
          <a:p>
            <a:r>
              <a:rPr lang="en-US" dirty="0" smtClean="0"/>
              <a:t>Blood </a:t>
            </a:r>
            <a:r>
              <a:rPr lang="en-US" dirty="0"/>
              <a:t>if present, may not be distributed uniformly in the fecal specimen. </a:t>
            </a:r>
            <a:r>
              <a:rPr lang="en-US" dirty="0" smtClean="0"/>
              <a:t>Consequently</a:t>
            </a:r>
            <a:r>
              <a:rPr lang="en-US" dirty="0"/>
              <a:t>, a test result may be negative even when disease is present.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26883"/>
            <a:ext cx="7543800" cy="7039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4500" dirty="0" smtClean="0"/>
              <a:t>Rationale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4400" y="1828800"/>
            <a:ext cx="48006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dirty="0" smtClean="0"/>
              <a:t>The intended use of the </a:t>
            </a:r>
            <a:r>
              <a:rPr lang="en-US" altLang="en-US" dirty="0" err="1" smtClean="0"/>
              <a:t>HemaPrompt</a:t>
            </a:r>
            <a:r>
              <a:rPr lang="en-US" altLang="en-US" dirty="0" smtClean="0"/>
              <a:t> FG test is for the qualitative detection of occult blood in feces.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b="1" dirty="0" smtClean="0"/>
              <a:t>Note: </a:t>
            </a:r>
            <a:r>
              <a:rPr lang="en-US" altLang="en-US" sz="2000" dirty="0" smtClean="0"/>
              <a:t>The test is intended to be used as a preliminary indicator and not as a replacement for other diagnostic procedures. </a:t>
            </a:r>
            <a:endParaRPr lang="en-US" altLang="en-US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dirty="0" smtClean="0"/>
              <a:t>This test is defined as waived under CLIA regulations.</a:t>
            </a:r>
            <a:endParaRPr lang="en-US" altLang="en-US" sz="2000" dirty="0" smtClean="0"/>
          </a:p>
        </p:txBody>
      </p:sp>
      <p:pic>
        <p:nvPicPr>
          <p:cNvPr id="5" name="Picture 2" descr="C:\Aerscher\Photos\HPFG\HPFG  box 009.jpg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 b="5173"/>
          <a:stretch>
            <a:fillRect/>
          </a:stretch>
        </p:blipFill>
        <p:spPr bwMode="auto">
          <a:xfrm>
            <a:off x="5791200" y="2419350"/>
            <a:ext cx="2518424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14400"/>
            <a:ext cx="7543800" cy="7039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4500" dirty="0" smtClean="0"/>
              <a:t>Limitations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4400" y="1828800"/>
            <a:ext cx="745236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err="1"/>
              <a:t>HemaPrompt</a:t>
            </a:r>
            <a:r>
              <a:rPr lang="en-US" dirty="0"/>
              <a:t> </a:t>
            </a:r>
            <a:r>
              <a:rPr lang="en-US" dirty="0" smtClean="0"/>
              <a:t>FG test </a:t>
            </a:r>
            <a:r>
              <a:rPr lang="en-US" dirty="0"/>
              <a:t>cards are designed for preliminary screening as an aid to diagnosis. They are not intended as a replacement for other diagnostic procedures. Further testing and examination by the physician </a:t>
            </a:r>
            <a:r>
              <a:rPr lang="en-US" dirty="0" smtClean="0"/>
              <a:t>need </a:t>
            </a:r>
            <a:r>
              <a:rPr lang="en-US" dirty="0"/>
              <a:t>to be performed to determine the exact cause and source of the occult blood in the </a:t>
            </a:r>
            <a:r>
              <a:rPr lang="en-US" dirty="0" smtClean="0"/>
              <a:t>stool specimen</a:t>
            </a:r>
            <a:r>
              <a:rPr lang="en-US" dirty="0"/>
              <a:t>. </a:t>
            </a:r>
          </a:p>
          <a:p>
            <a:r>
              <a:rPr lang="en-US" dirty="0" err="1"/>
              <a:t>HemaPrompt</a:t>
            </a:r>
            <a:r>
              <a:rPr lang="en-US" dirty="0"/>
              <a:t> </a:t>
            </a:r>
            <a:r>
              <a:rPr lang="en-US" dirty="0" smtClean="0"/>
              <a:t>FG test </a:t>
            </a:r>
            <a:r>
              <a:rPr lang="en-US" dirty="0"/>
              <a:t>results are to be read 1 minute after pulling the silver tab, but before 3 minutes. After 3 minutes, intensity of </a:t>
            </a:r>
            <a:r>
              <a:rPr lang="en-US" dirty="0" smtClean="0"/>
              <a:t>the blue </a:t>
            </a:r>
            <a:r>
              <a:rPr lang="en-US" dirty="0"/>
              <a:t>color may decrease or fade, and possibly appear negative. </a:t>
            </a:r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altLang="en-US" dirty="0" smtClean="0"/>
          </a:p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dirty="0" smtClean="0"/>
              <a:t>Refer to the policy or manufacturer’s package insert for a full list of interfering substances (i.e. false positive and false negative test results.</a:t>
            </a:r>
          </a:p>
        </p:txBody>
      </p:sp>
    </p:spTree>
    <p:extLst>
      <p:ext uri="{BB962C8B-B14F-4D97-AF65-F5344CB8AC3E}">
        <p14:creationId xmlns:p14="http://schemas.microsoft.com/office/powerpoint/2010/main" val="38527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58104"/>
            <a:ext cx="7543800" cy="7801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4500" dirty="0" smtClean="0"/>
              <a:t>Quality Control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4400" y="1828800"/>
            <a:ext cx="74676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dirty="0" smtClean="0"/>
              <a:t>Internal procedural controls are built into each test card. These controls indicate that the test card is working properly after the developer has been added. 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dirty="0" smtClean="0"/>
              <a:t>The controls must give acceptable results for patient test results to be considered valid. </a:t>
            </a:r>
            <a:endParaRPr lang="en-US" altLang="en-US" dirty="0" smtClean="0"/>
          </a:p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1600" b="1" dirty="0" smtClean="0"/>
              <a:t>Positive Control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1600" dirty="0" smtClean="0"/>
              <a:t>The positive control appears as a blue checkmark on the far right side of the card after the developer has been added. 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1600" b="1" dirty="0" smtClean="0"/>
              <a:t>Negative Control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1600" dirty="0" smtClean="0"/>
              <a:t>The negative control is the white background behind the blue checkmark. The background color shoul</a:t>
            </a:r>
            <a:r>
              <a:rPr lang="en-US" altLang="en-US" sz="1600" dirty="0" smtClean="0"/>
              <a:t>d remain unchanged after the developer is added. </a:t>
            </a:r>
          </a:p>
          <a:p>
            <a:pPr algn="ctr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altLang="en-US" sz="16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3228975" y="4711531"/>
            <a:ext cx="2914650" cy="1496089"/>
            <a:chOff x="2209800" y="1524000"/>
            <a:chExt cx="4495800" cy="2817813"/>
          </a:xfrm>
        </p:grpSpPr>
        <p:pic>
          <p:nvPicPr>
            <p:cNvPr id="7" name="Picture 6" descr="C:\Aerscher\Photos\HPFG\HPFG 02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9800" y="1524000"/>
              <a:ext cx="4495800" cy="2817813"/>
            </a:xfrm>
            <a:prstGeom prst="rect">
              <a:avLst/>
            </a:prstGeom>
            <a:noFill/>
          </p:spPr>
        </p:pic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5809378" y="2409353"/>
              <a:ext cx="796862" cy="717596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67410"/>
            <a:ext cx="7543800" cy="703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4500" dirty="0" smtClean="0"/>
              <a:t>Color Perception Assessment</a:t>
            </a:r>
          </a:p>
        </p:txBody>
      </p:sp>
      <p:sp>
        <p:nvSpPr>
          <p:cNvPr id="11267" name="Rectangle 38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467600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sz="2000" dirty="0" smtClean="0"/>
              <a:t>Interpretation of </a:t>
            </a:r>
            <a:r>
              <a:rPr lang="en-US" altLang="en-US" sz="2000" dirty="0" err="1" smtClean="0"/>
              <a:t>HemaPrompt</a:t>
            </a:r>
            <a:r>
              <a:rPr lang="en-US" altLang="en-US" sz="2000" dirty="0" smtClean="0"/>
              <a:t> FG test </a:t>
            </a:r>
            <a:r>
              <a:rPr lang="en-US" altLang="en-US" sz="2000" dirty="0" smtClean="0"/>
              <a:t>results may be affected by poor color vision.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  <a:defRPr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sz="2000" dirty="0" smtClean="0"/>
              <a:t>Up to 10% males and 0.4% females may be color deficient to some degree.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  <a:defRPr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sz="2000" dirty="0" smtClean="0"/>
              <a:t>If you have not done so already, have your color vision checked if you perform point of care tests or other tasks that require color discrimination.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  <a:defRPr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sz="2000" dirty="0" smtClean="0"/>
              <a:t>There is a color perception assessment available on LMS.  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sz="2000" dirty="0" smtClean="0"/>
              <a:t>Search the Learning Activities for th</a:t>
            </a:r>
            <a:r>
              <a:rPr lang="en-US" altLang="en-US" dirty="0" smtClean="0"/>
              <a:t>e following code: 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sz="2000" dirty="0" smtClean="0"/>
              <a:t>UNCHPOCCLR</a:t>
            </a: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pPr>
            <a:r>
              <a:rPr lang="en-US" altLang="en-US" sz="2000" dirty="0"/>
              <a:t> </a:t>
            </a: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14400"/>
            <a:ext cx="7543800" cy="703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sz="3800" dirty="0" smtClean="0"/>
              <a:t>Training &amp; Competency Requirements</a:t>
            </a:r>
          </a:p>
        </p:txBody>
      </p:sp>
      <p:sp>
        <p:nvSpPr>
          <p:cNvPr id="11267" name="Rectangle 38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467600" cy="44196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pPr>
            <a:r>
              <a:rPr lang="en-US" altLang="en-US" sz="2000" dirty="0" smtClean="0"/>
              <a:t>Prior to performing patient testing, providers </a:t>
            </a:r>
            <a:r>
              <a:rPr lang="en-US" altLang="en-US" sz="2000" dirty="0" smtClean="0"/>
              <a:t>are </a:t>
            </a:r>
            <a:r>
              <a:rPr lang="en-US" altLang="en-US" sz="2000" dirty="0" smtClean="0"/>
              <a:t>required to complete this </a:t>
            </a:r>
            <a:r>
              <a:rPr lang="en-US" altLang="en-US" dirty="0" smtClean="0"/>
              <a:t>module to satisfy federal requirements for initial training.</a:t>
            </a:r>
          </a:p>
          <a:p>
            <a:pPr marL="0" indent="0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pPr>
            <a:r>
              <a:rPr lang="en-US" altLang="en-US" dirty="0" smtClean="0"/>
              <a:t>Those who perform waived testing must be trained for each test that they are authorized to perform. The training for each waived test is documented. </a:t>
            </a:r>
          </a:p>
          <a:p>
            <a:pPr marL="0" indent="0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pPr>
            <a:endParaRPr lang="en-US" altLang="en-US" dirty="0"/>
          </a:p>
          <a:p>
            <a:pPr marL="0" indent="0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pPr>
            <a:r>
              <a:rPr lang="en-US" altLang="en-US" dirty="0" smtClean="0"/>
              <a:t>Competency for waived testing is assessed annually using the following methods per person: </a:t>
            </a:r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/>
              <a:t>Monitoring of each user’s quality control performance 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dirty="0" smtClean="0"/>
              <a:t>Captured via reporting of the internal performance monitors on patient test results</a:t>
            </a:r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/>
              <a:t>Use of a written test specific to the test assessed 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dirty="0" smtClean="0"/>
              <a:t>Assignment of an online module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altLang="en-US" b="1" dirty="0" smtClean="0"/>
              <a:t>Note: </a:t>
            </a:r>
            <a:r>
              <a:rPr lang="en-US" altLang="en-US" dirty="0" smtClean="0"/>
              <a:t>Performance of a test on a blind specimen OR periodic observation of routine work by the supervisor or qualified designee can also be used in place of the above methods, if needed.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92693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1451" y="914400"/>
            <a:ext cx="7543800" cy="7039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4500" dirty="0" smtClean="0"/>
              <a:t>Test Principle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71451" y="1828800"/>
            <a:ext cx="7543800" cy="4114800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sz="2000" dirty="0" smtClean="0"/>
              <a:t>The </a:t>
            </a:r>
            <a:r>
              <a:rPr lang="en-US" altLang="en-US" sz="2000" dirty="0" err="1" smtClean="0"/>
              <a:t>HemaPrompt</a:t>
            </a:r>
            <a:r>
              <a:rPr lang="en-US" altLang="en-US" sz="2000" dirty="0" smtClean="0"/>
              <a:t> FG test is based on the oxidation of phenolic compounds present in guaiac to </a:t>
            </a:r>
            <a:r>
              <a:rPr lang="en-US" altLang="en-US" sz="2000" dirty="0" err="1" smtClean="0"/>
              <a:t>quinones</a:t>
            </a:r>
            <a:r>
              <a:rPr lang="en-US" altLang="en-US" dirty="0" smtClean="0"/>
              <a:t>, resulting in the production of a blue color.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sz="2000" dirty="0" smtClean="0"/>
              <a:t>If blood is present in the fecal sample, the </a:t>
            </a:r>
            <a:r>
              <a:rPr lang="en-US" altLang="en-US" sz="2000" dirty="0" err="1" smtClean="0"/>
              <a:t>heme</a:t>
            </a:r>
            <a:r>
              <a:rPr lang="en-US" altLang="en-US" sz="2000" dirty="0" smtClean="0"/>
              <a:t> portion of the hemoglobin molecule can function in a </a:t>
            </a:r>
            <a:r>
              <a:rPr lang="en-US" altLang="en-US" sz="2000" dirty="0" err="1" smtClean="0"/>
              <a:t>pseudoenzymatic</a:t>
            </a:r>
            <a:r>
              <a:rPr lang="en-US" altLang="en-US" sz="2000" dirty="0" smtClean="0"/>
              <a:t> manner, catalyzing the release of oxygen from the hydrogen peroxide, which in turn causes the oxidation of guaiac.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1451" y="914400"/>
            <a:ext cx="7543800" cy="7039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4500" dirty="0" smtClean="0"/>
              <a:t>Test </a:t>
            </a:r>
            <a:r>
              <a:rPr lang="en-US" altLang="en-US" sz="4500" dirty="0" smtClean="0"/>
              <a:t>Principle continued </a:t>
            </a:r>
            <a:endParaRPr lang="en-US" altLang="en-US" sz="45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71451" y="1828800"/>
            <a:ext cx="7543800" cy="4114800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sz="2000" dirty="0" err="1" smtClean="0"/>
              <a:t>HemaPrompt</a:t>
            </a:r>
            <a:r>
              <a:rPr lang="en-US" altLang="en-US" sz="2000" dirty="0" smtClean="0"/>
              <a:t> FG is composed of guaiac-impregnated paper mounted on a cardboard frame that permits sample applications to one side with development and interpretation from the reverse side.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dirty="0" smtClean="0"/>
              <a:t>The stool specimen containing occult blood contacts the guaiac-impregnated paper and a pseudo-peroxidase reaction occurs when developing solution is brought in contact with the guaiac paper, by pulling the tab</a:t>
            </a:r>
            <a:r>
              <a:rPr lang="en-US" altLang="en-US" sz="2000" dirty="0" smtClean="0"/>
              <a:t>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sz="2000" dirty="0" smtClean="0"/>
              <a:t>Monitors on the guaiac side indicate if the chemicals are functioning properly.  </a:t>
            </a:r>
          </a:p>
        </p:txBody>
      </p:sp>
    </p:spTree>
    <p:extLst>
      <p:ext uri="{BB962C8B-B14F-4D97-AF65-F5344CB8AC3E}">
        <p14:creationId xmlns:p14="http://schemas.microsoft.com/office/powerpoint/2010/main" val="16627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6467"/>
            <a:ext cx="7543800" cy="7039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500" dirty="0" smtClean="0"/>
              <a:t>Reagents &amp; Supplies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785823"/>
            <a:ext cx="7543800" cy="26337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dirty="0" err="1" smtClean="0"/>
              <a:t>HemaPrompt</a:t>
            </a:r>
            <a:r>
              <a:rPr lang="en-US" altLang="en-US" dirty="0" smtClean="0"/>
              <a:t> FG Test Cards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en-US" dirty="0" smtClean="0"/>
              <a:t>Store test cards at room temperature.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/>
              <a:t>Do not freeze or refrigerate. 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/>
              <a:t>Protect from heat, sunlight, fluorescent light, UV radiation, humidity, volatile chemicals and gases.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en-US" dirty="0" smtClean="0"/>
              <a:t>Test cards are stable until the manufacturer’s printed expiration date.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/>
              <a:t>Discard test cards that exceed expiry. </a:t>
            </a:r>
            <a:endParaRPr lang="en-US" altLang="en-US" dirty="0"/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5638800" y="3733800"/>
            <a:ext cx="1152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chemeClr val="bg1"/>
                </a:solidFill>
              </a:rPr>
              <a:t>Test Card</a:t>
            </a: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5638800" y="5791200"/>
            <a:ext cx="1898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chemeClr val="bg1"/>
                </a:solidFill>
              </a:rPr>
              <a:t>Developer Bottle</a:t>
            </a:r>
          </a:p>
        </p:txBody>
      </p:sp>
      <p:pic>
        <p:nvPicPr>
          <p:cNvPr id="8" name="Picture 4" descr="C:\Aerscher\Photos\HPFG\HPFG card 001.jpg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 l="4576" t="6976" r="3908" b="6976"/>
          <a:stretch>
            <a:fillRect/>
          </a:stretch>
        </p:blipFill>
        <p:spPr bwMode="auto">
          <a:xfrm>
            <a:off x="3013271" y="4267200"/>
            <a:ext cx="3193658" cy="1970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02745"/>
            <a:ext cx="7543800" cy="7039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500" dirty="0" smtClean="0"/>
              <a:t>Reagents &amp; Supplies </a:t>
            </a:r>
            <a:r>
              <a:rPr lang="en-US" altLang="en-US" sz="4500" dirty="0" smtClean="0"/>
              <a:t>continued</a:t>
            </a:r>
            <a:endParaRPr lang="en-US" altLang="en-US" sz="45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785823"/>
            <a:ext cx="4876800" cy="4310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dirty="0" smtClean="0"/>
              <a:t>Each </a:t>
            </a:r>
            <a:r>
              <a:rPr lang="en-US" altLang="en-US" dirty="0" err="1" smtClean="0"/>
              <a:t>HemaPrompt</a:t>
            </a:r>
            <a:r>
              <a:rPr lang="en-US" altLang="en-US" dirty="0" smtClean="0"/>
              <a:t> FG test kit includes 50 test cards &amp; applicator sticks per box. </a:t>
            </a:r>
          </a:p>
          <a:p>
            <a:pPr marL="0" indent="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dirty="0"/>
          </a:p>
          <a:p>
            <a:pPr marL="0" indent="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dirty="0" smtClean="0"/>
          </a:p>
          <a:p>
            <a:pPr marL="0" indent="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dirty="0"/>
          </a:p>
          <a:p>
            <a:pPr marL="0" indent="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dirty="0" smtClean="0"/>
          </a:p>
          <a:p>
            <a:pPr marL="0" indent="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dirty="0"/>
          </a:p>
          <a:p>
            <a:pPr marL="0" indent="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dirty="0" smtClean="0"/>
              <a:t>Gloves</a:t>
            </a: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5638800" y="3733800"/>
            <a:ext cx="1152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chemeClr val="bg1"/>
                </a:solidFill>
              </a:rPr>
              <a:t>Test Card</a:t>
            </a: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5638800" y="5791200"/>
            <a:ext cx="1898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chemeClr val="bg1"/>
                </a:solidFill>
              </a:rPr>
              <a:t>Developer Bottle</a:t>
            </a:r>
          </a:p>
        </p:txBody>
      </p:sp>
      <p:pic>
        <p:nvPicPr>
          <p:cNvPr id="23554" name="Picture 2" descr="Blue Vinyl Nitrile Blend Disposable Powder Free Exam Glove BOX of 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864" y="4111624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 l="26965" t="11436" r="28490" b="3639"/>
          <a:stretch>
            <a:fillRect/>
          </a:stretch>
        </p:blipFill>
        <p:spPr>
          <a:xfrm>
            <a:off x="5759382" y="1905000"/>
            <a:ext cx="1657485" cy="226993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1136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68680" y="914400"/>
            <a:ext cx="7543800" cy="7039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4500" dirty="0" smtClean="0"/>
              <a:t>Safety and Verifying Patient ID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452360" cy="42211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 smtClean="0"/>
              <a:t>All patient specimens should be considered potentially infectious. Wear personal protective equipment (PPE), such as gloves, fluid resistant lab coats, etc. during patient testing. 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 smtClean="0"/>
              <a:t>Prior to obtaining samples for point of care testing, the patient should be appropriately identified using the patient’s wristband or registration label. </a:t>
            </a:r>
          </a:p>
          <a:p>
            <a:pPr eaLnBrk="1" hangingPunct="1">
              <a:defRPr/>
            </a:pPr>
            <a:r>
              <a:rPr lang="en-US" altLang="en-US" dirty="0" smtClean="0"/>
              <a:t>Use 2 identifiers to verify patient ID, such as name, medical record number (MRN) or date of birth.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68680" y="914400"/>
            <a:ext cx="7543800" cy="7039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4500" dirty="0" smtClean="0"/>
              <a:t>Patient Preparation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452360" cy="4297363"/>
          </a:xfrm>
        </p:spPr>
        <p:txBody>
          <a:bodyPr lIns="0"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en-US" dirty="0" smtClean="0"/>
              <a:t>In the acute setting, no particular patient preparation will be possible.</a:t>
            </a:r>
          </a:p>
          <a:p>
            <a:pPr eaLnBrk="1" hangingPunct="1">
              <a:defRPr/>
            </a:pPr>
            <a:r>
              <a:rPr lang="en-US" altLang="en-US" dirty="0" smtClean="0"/>
              <a:t>For screening purposes, a special diet is recommended 2 days prior to and during the 3-day test period.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Exclude: red and rare meats, horseradish, raw fruits and vegetables (e.g. broccoli, cauliflower, red radish, cantaloupe, parsnips &amp; turnips, or other high peroxidase containing vegetables)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An acceptable diet could include: cooked fruit and vegetables (e.g. spinach, corn, lettuce, prunes, grapes, apples), cereal, well-cooked fish and fowl</a:t>
            </a:r>
          </a:p>
          <a:p>
            <a:pPr marL="292608" lvl="1">
              <a:buNone/>
              <a:defRPr/>
            </a:pPr>
            <a:endParaRPr lang="en-US" altLang="en-US" dirty="0" smtClean="0"/>
          </a:p>
          <a:p>
            <a:pPr marL="292608" lvl="1">
              <a:buNone/>
              <a:defRPr/>
            </a:pPr>
            <a:r>
              <a:rPr lang="en-US" altLang="en-US" dirty="0" smtClean="0"/>
              <a:t>At the discretion of the physician, certain medications might be temporarily discontinued for 7 days prior to and during the test period. </a:t>
            </a:r>
          </a:p>
          <a:p>
            <a:pPr marL="395478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Aspirin, indomethacin, </a:t>
            </a:r>
            <a:r>
              <a:rPr lang="en-US" altLang="en-US" dirty="0" err="1" smtClean="0"/>
              <a:t>phenylbutazone</a:t>
            </a:r>
            <a:r>
              <a:rPr lang="en-US" altLang="en-US" dirty="0" smtClean="0"/>
              <a:t>, reserpine, corticosteroids and nonsteroidal anti-inflammatory drugs</a:t>
            </a:r>
          </a:p>
          <a:p>
            <a:pPr marL="395478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Dosages of greater than 250mg of vitamin C per day </a:t>
            </a:r>
          </a:p>
          <a:p>
            <a:pPr marL="395478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Iron containing compounds </a:t>
            </a:r>
          </a:p>
          <a:p>
            <a:pPr marL="292608" lvl="1">
              <a:buNone/>
              <a:defRPr/>
            </a:pPr>
            <a:r>
              <a:rPr lang="en-US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67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913015" y="914400"/>
            <a:ext cx="7543800" cy="6857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4500" dirty="0" smtClean="0"/>
              <a:t>Procedure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913015" y="1828800"/>
            <a:ext cx="745236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eaLnBrk="1" hangingPunct="1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sz="2100" b="1" dirty="0" smtClean="0"/>
              <a:t>Specimen Type, Collection &amp; Handling Criteria</a:t>
            </a:r>
          </a:p>
          <a:p>
            <a:pPr marL="457200" indent="-457200" eaLnBrk="1" hangingPunct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altLang="en-US" sz="1900" dirty="0" smtClean="0"/>
              <a:t>Specimen Type</a:t>
            </a:r>
          </a:p>
          <a:p>
            <a:pPr marL="201168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sz="1600" dirty="0" smtClean="0"/>
              <a:t>	Stool</a:t>
            </a:r>
          </a:p>
          <a:p>
            <a:pPr marL="457200" indent="-457200" eaLnBrk="1" hangingPunct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altLang="en-US" sz="1900" dirty="0" smtClean="0"/>
              <a:t>Specimen Collection</a:t>
            </a:r>
          </a:p>
          <a:p>
            <a:pPr marL="0" indent="0" eaLnBrk="1" hangingPunct="1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dirty="0" smtClean="0"/>
              <a:t>	</a:t>
            </a:r>
            <a:r>
              <a:rPr lang="en-US" altLang="en-US" sz="1600" dirty="0" smtClean="0"/>
              <a:t>In the acute setting, the specimen can be obtained by direct rectal exam.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sz="1600" dirty="0"/>
              <a:t>	It is recommended that smears be collected from 2 different area of each </a:t>
            </a:r>
            <a:r>
              <a:rPr lang="en-US" altLang="en-US" sz="1600" dirty="0" smtClean="0"/>
              <a:t>	stool </a:t>
            </a:r>
            <a:r>
              <a:rPr lang="en-US" altLang="en-US" sz="1600" dirty="0"/>
              <a:t>from 3 consecutive bowel </a:t>
            </a:r>
            <a:r>
              <a:rPr lang="en-US" altLang="en-US" sz="1600" dirty="0" smtClean="0"/>
              <a:t>movements </a:t>
            </a:r>
            <a:r>
              <a:rPr lang="en-US" altLang="en-US" sz="1600" dirty="0"/>
              <a:t>as </a:t>
            </a:r>
            <a:r>
              <a:rPr lang="en-US" altLang="en-US" sz="1600" dirty="0" smtClean="0"/>
              <a:t>closely </a:t>
            </a:r>
            <a:r>
              <a:rPr lang="en-US" altLang="en-US" sz="1600" dirty="0"/>
              <a:t>spaced in time as </a:t>
            </a:r>
            <a:r>
              <a:rPr lang="en-US" altLang="en-US" sz="1600" dirty="0" smtClean="0"/>
              <a:t>	possible </a:t>
            </a:r>
            <a:r>
              <a:rPr lang="en-US" altLang="en-US" sz="1600" dirty="0"/>
              <a:t>or by the physician following a rectal exam. </a:t>
            </a:r>
            <a:endParaRPr lang="en-US" altLang="en-US" sz="1600" dirty="0" smtClean="0"/>
          </a:p>
          <a:p>
            <a:pPr marL="0" indent="0" eaLnBrk="1" hangingPunct="1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sz="1600" dirty="0" smtClean="0"/>
              <a:t>	Using toilet paper, specimen can be taken from stool smeared on the bowl </a:t>
            </a:r>
            <a:r>
              <a:rPr lang="en-US" altLang="en-US" sz="1600" dirty="0" smtClean="0"/>
              <a:t>	and </a:t>
            </a:r>
            <a:r>
              <a:rPr lang="en-US" altLang="en-US" sz="1600" dirty="0" smtClean="0"/>
              <a:t>above the toilet water level, </a:t>
            </a:r>
            <a:r>
              <a:rPr lang="en-US" altLang="en-US" sz="1600" dirty="0" smtClean="0"/>
              <a:t>from </a:t>
            </a:r>
            <a:r>
              <a:rPr lang="en-US" altLang="en-US" sz="1600" dirty="0" smtClean="0"/>
              <a:t>the toilet paper used following </a:t>
            </a:r>
            <a:r>
              <a:rPr lang="en-US" altLang="en-US" sz="1600" dirty="0" smtClean="0"/>
              <a:t>	defecation</a:t>
            </a:r>
            <a:r>
              <a:rPr lang="en-US" altLang="en-US" sz="1600" dirty="0" smtClean="0"/>
              <a:t>, or from a specimen caught in a clean cup.   </a:t>
            </a:r>
            <a:endParaRPr lang="en-US" altLang="en-US" sz="1600" dirty="0"/>
          </a:p>
          <a:p>
            <a:pPr marL="0" indent="0" eaLnBrk="1" hangingPunct="1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sz="1600" dirty="0" smtClean="0"/>
              <a:t>	For screening purposes, samples should not be collected if the patient is </a:t>
            </a:r>
            <a:r>
              <a:rPr lang="en-US" altLang="en-US" sz="1600" dirty="0" smtClean="0"/>
              <a:t>	experiencing </a:t>
            </a:r>
            <a:r>
              <a:rPr lang="en-US" altLang="en-US" sz="1600" dirty="0" smtClean="0"/>
              <a:t>menstrual bleeding, </a:t>
            </a:r>
            <a:r>
              <a:rPr lang="en-US" altLang="en-US" sz="1600" dirty="0" smtClean="0"/>
              <a:t>constipation </a:t>
            </a:r>
            <a:r>
              <a:rPr lang="en-US" altLang="en-US" sz="1600" dirty="0" smtClean="0"/>
              <a:t>bleeding, </a:t>
            </a:r>
            <a:r>
              <a:rPr lang="en-US" altLang="en-US" sz="1600" dirty="0" smtClean="0"/>
              <a:t>bleeding 	hemorrhoids</a:t>
            </a:r>
            <a:r>
              <a:rPr lang="en-US" altLang="en-US" sz="1600" dirty="0" smtClean="0"/>
              <a:t>, when rectal suppositories or medication is being used or if 	there are cuts on the hand. </a:t>
            </a:r>
          </a:p>
          <a:p>
            <a:pPr marL="0" indent="0" eaLnBrk="1" hangingPunct="1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sz="1600" dirty="0"/>
              <a:t>	</a:t>
            </a:r>
            <a:r>
              <a:rPr lang="en-US" altLang="en-US" sz="1600" dirty="0" smtClean="0"/>
              <a:t>If the specimen is to leave the patient’s immediate area, the specimen must </a:t>
            </a:r>
            <a:r>
              <a:rPr lang="en-US" altLang="en-US" sz="1600" dirty="0" smtClean="0"/>
              <a:t>	be </a:t>
            </a:r>
            <a:r>
              <a:rPr lang="en-US" altLang="en-US" sz="1600" dirty="0" smtClean="0"/>
              <a:t>labeled with the patient’s name, </a:t>
            </a:r>
            <a:r>
              <a:rPr lang="en-US" altLang="en-US" sz="1600" dirty="0" smtClean="0"/>
              <a:t>MRN </a:t>
            </a:r>
            <a:r>
              <a:rPr lang="en-US" altLang="en-US" sz="1600" dirty="0" smtClean="0"/>
              <a:t>and the date &amp; time of collection.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2306_P&amp;A Board2">
  <a:themeElements>
    <a:clrScheme name="102306_P&amp;A Board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2306_P&amp;A Board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2306_P&amp;A Board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2306_P&amp;A Board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2306_P&amp;A Board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2306_P&amp;A Board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2306_P&amp;A Board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2306_P&amp;A Board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306_P&amp;A Board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306_P&amp;A Board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306_P&amp;A Board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306_P&amp;A Board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306_P&amp;A Board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306_P&amp;A Board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306_P&amp;A Board2 13">
        <a:dk1>
          <a:srgbClr val="414141"/>
        </a:dk1>
        <a:lt1>
          <a:srgbClr val="FFFFFF"/>
        </a:lt1>
        <a:dk2>
          <a:srgbClr val="284B90"/>
        </a:dk2>
        <a:lt2>
          <a:srgbClr val="909090"/>
        </a:lt2>
        <a:accent1>
          <a:srgbClr val="BBE0E3"/>
        </a:accent1>
        <a:accent2>
          <a:srgbClr val="335FB7"/>
        </a:accent2>
        <a:accent3>
          <a:srgbClr val="FFFFFF"/>
        </a:accent3>
        <a:accent4>
          <a:srgbClr val="363636"/>
        </a:accent4>
        <a:accent5>
          <a:srgbClr val="DAEDEF"/>
        </a:accent5>
        <a:accent6>
          <a:srgbClr val="2D55A6"/>
        </a:accent6>
        <a:hlink>
          <a:srgbClr val="99CC00"/>
        </a:hlink>
        <a:folHlink>
          <a:srgbClr val="E9E0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102306_P&amp;A Board2">
  <a:themeElements>
    <a:clrScheme name="1_102306_P&amp;A Board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102306_P&amp;A Board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2306_P&amp;A Board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2306_P&amp;A Board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2306_P&amp;A Board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2306_P&amp;A Board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2306_P&amp;A Board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2306_P&amp;A Board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2306_P&amp;A Board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2306_P&amp;A Board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2306_P&amp;A Board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2306_P&amp;A Board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2306_P&amp;A Board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2306_P&amp;A Board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2306_P&amp;A Board2 13">
        <a:dk1>
          <a:srgbClr val="414141"/>
        </a:dk1>
        <a:lt1>
          <a:srgbClr val="FFFFFF"/>
        </a:lt1>
        <a:dk2>
          <a:srgbClr val="284B90"/>
        </a:dk2>
        <a:lt2>
          <a:srgbClr val="909090"/>
        </a:lt2>
        <a:accent1>
          <a:srgbClr val="BBE0E3"/>
        </a:accent1>
        <a:accent2>
          <a:srgbClr val="335FB7"/>
        </a:accent2>
        <a:accent3>
          <a:srgbClr val="FFFFFF"/>
        </a:accent3>
        <a:accent4>
          <a:srgbClr val="363636"/>
        </a:accent4>
        <a:accent5>
          <a:srgbClr val="DAEDEF"/>
        </a:accent5>
        <a:accent6>
          <a:srgbClr val="2D55A6"/>
        </a:accent6>
        <a:hlink>
          <a:srgbClr val="99CC00"/>
        </a:hlink>
        <a:folHlink>
          <a:srgbClr val="E9E0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102306_P&amp;A Board2">
  <a:themeElements>
    <a:clrScheme name="2_102306_P&amp;A Board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102306_P&amp;A Board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102306_P&amp;A Board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02306_P&amp;A Board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02306_P&amp;A Board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02306_P&amp;A Board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02306_P&amp;A Board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02306_P&amp;A Board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02306_P&amp;A Board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02306_P&amp;A Board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02306_P&amp;A Board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02306_P&amp;A Board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02306_P&amp;A Board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02306_P&amp;A Board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02306_P&amp;A Board2 13">
        <a:dk1>
          <a:srgbClr val="414141"/>
        </a:dk1>
        <a:lt1>
          <a:srgbClr val="FFFFFF"/>
        </a:lt1>
        <a:dk2>
          <a:srgbClr val="284B90"/>
        </a:dk2>
        <a:lt2>
          <a:srgbClr val="909090"/>
        </a:lt2>
        <a:accent1>
          <a:srgbClr val="BBE0E3"/>
        </a:accent1>
        <a:accent2>
          <a:srgbClr val="335FB7"/>
        </a:accent2>
        <a:accent3>
          <a:srgbClr val="FFFFFF"/>
        </a:accent3>
        <a:accent4>
          <a:srgbClr val="363636"/>
        </a:accent4>
        <a:accent5>
          <a:srgbClr val="DAEDEF"/>
        </a:accent5>
        <a:accent6>
          <a:srgbClr val="2D55A6"/>
        </a:accent6>
        <a:hlink>
          <a:srgbClr val="99CC00"/>
        </a:hlink>
        <a:folHlink>
          <a:srgbClr val="E9E0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Old Well Sidebar Template</Template>
  <TotalTime>3013</TotalTime>
  <Words>1817</Words>
  <Application>Microsoft Office PowerPoint</Application>
  <PresentationFormat>On-screen Show (4:3)</PresentationFormat>
  <Paragraphs>175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Tahoma</vt:lpstr>
      <vt:lpstr>Wingdings</vt:lpstr>
      <vt:lpstr>102306_P&amp;A Board2</vt:lpstr>
      <vt:lpstr>1_102306_P&amp;A Board2</vt:lpstr>
      <vt:lpstr>2_102306_P&amp;A Board2</vt:lpstr>
      <vt:lpstr>Retrospect</vt:lpstr>
      <vt:lpstr>POC Fecal Occult Blood Testing Using the HemaPrompt FG</vt:lpstr>
      <vt:lpstr>Rationale</vt:lpstr>
      <vt:lpstr>Test Principle </vt:lpstr>
      <vt:lpstr>Test Principle continued </vt:lpstr>
      <vt:lpstr>Reagents &amp; Supplies</vt:lpstr>
      <vt:lpstr>Reagents &amp; Supplies continued</vt:lpstr>
      <vt:lpstr>Safety and Verifying Patient ID</vt:lpstr>
      <vt:lpstr>Patient Preparation</vt:lpstr>
      <vt:lpstr>Procedure</vt:lpstr>
      <vt:lpstr>Procedure continued</vt:lpstr>
      <vt:lpstr>Patient Testing</vt:lpstr>
      <vt:lpstr>Patient Testing continued</vt:lpstr>
      <vt:lpstr>Patient Testing continued</vt:lpstr>
      <vt:lpstr>Patient Testing continued</vt:lpstr>
      <vt:lpstr>Patient Testing continued</vt:lpstr>
      <vt:lpstr>Results</vt:lpstr>
      <vt:lpstr>Results</vt:lpstr>
      <vt:lpstr>Recording &amp; Reporting Results</vt:lpstr>
      <vt:lpstr>Limitations</vt:lpstr>
      <vt:lpstr>Limitations</vt:lpstr>
      <vt:lpstr>Quality Control</vt:lpstr>
      <vt:lpstr>Color Perception Assessment</vt:lpstr>
      <vt:lpstr>Training &amp; Competency Requirements</vt:lpstr>
    </vt:vector>
  </TitlesOfParts>
  <Company>UCSF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Fecal Occult Blood Testing</dc:title>
  <dc:creator>Clin_lab</dc:creator>
  <cp:lastModifiedBy>Smith, Gina</cp:lastModifiedBy>
  <cp:revision>180</cp:revision>
  <dcterms:created xsi:type="dcterms:W3CDTF">2009-07-10T01:56:42Z</dcterms:created>
  <dcterms:modified xsi:type="dcterms:W3CDTF">2022-05-18T14:05:45Z</dcterms:modified>
</cp:coreProperties>
</file>