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 id="2147483733" r:id="rId2"/>
    <p:sldMasterId id="2147483745" r:id="rId3"/>
    <p:sldMasterId id="2147483837" r:id="rId4"/>
  </p:sldMasterIdLst>
  <p:notesMasterIdLst>
    <p:notesMasterId r:id="rId19"/>
  </p:notesMasterIdLst>
  <p:handoutMasterIdLst>
    <p:handoutMasterId r:id="rId20"/>
  </p:handoutMasterIdLst>
  <p:sldIdLst>
    <p:sldId id="256" r:id="rId5"/>
    <p:sldId id="257" r:id="rId6"/>
    <p:sldId id="258" r:id="rId7"/>
    <p:sldId id="270" r:id="rId8"/>
    <p:sldId id="278" r:id="rId9"/>
    <p:sldId id="272" r:id="rId10"/>
    <p:sldId id="273" r:id="rId11"/>
    <p:sldId id="280" r:id="rId12"/>
    <p:sldId id="260" r:id="rId13"/>
    <p:sldId id="283" r:id="rId14"/>
    <p:sldId id="263" r:id="rId15"/>
    <p:sldId id="262" r:id="rId16"/>
    <p:sldId id="271" r:id="rId17"/>
    <p:sldId id="286" r:id="rId18"/>
  </p:sldIdLst>
  <p:sldSz cx="9144000" cy="6858000" type="screen4x3"/>
  <p:notesSz cx="7019925" cy="9305925"/>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11" autoAdjust="0"/>
    <p:restoredTop sz="94660"/>
  </p:normalViewPr>
  <p:slideViewPr>
    <p:cSldViewPr>
      <p:cViewPr varScale="1">
        <p:scale>
          <a:sx n="115" d="100"/>
          <a:sy n="115" d="100"/>
        </p:scale>
        <p:origin x="139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780"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lvl1pPr defTabSz="915988" eaLnBrk="1" hangingPunct="1">
              <a:defRPr sz="1200">
                <a:latin typeface="Arial" charset="0"/>
                <a:cs typeface="+mn-cs"/>
              </a:defRPr>
            </a:lvl1pPr>
          </a:lstStyle>
          <a:p>
            <a:pPr>
              <a:defRPr/>
            </a:pPr>
            <a:endParaRPr lang="en-US"/>
          </a:p>
        </p:txBody>
      </p:sp>
      <p:sp>
        <p:nvSpPr>
          <p:cNvPr id="16387" name="Rectangle 3"/>
          <p:cNvSpPr>
            <a:spLocks noGrp="1" noChangeArrowheads="1"/>
          </p:cNvSpPr>
          <p:nvPr>
            <p:ph type="dt" sz="quarter" idx="1"/>
          </p:nvPr>
        </p:nvSpPr>
        <p:spPr bwMode="auto">
          <a:xfrm>
            <a:off x="397510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lvl1pPr algn="r" defTabSz="915988" eaLnBrk="1" hangingPunct="1">
              <a:defRPr sz="1200">
                <a:latin typeface="Arial" charset="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3920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b" anchorCtr="0" compatLnSpc="1">
            <a:prstTxWarp prst="textNoShape">
              <a:avLst/>
            </a:prstTxWarp>
          </a:bodyPr>
          <a:lstStyle>
            <a:lvl1pPr defTabSz="915988" eaLnBrk="1" hangingPunct="1">
              <a:defRPr sz="1200">
                <a:latin typeface="Arial" charset="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5100" y="883920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b" anchorCtr="0" compatLnSpc="1">
            <a:prstTxWarp prst="textNoShape">
              <a:avLst/>
            </a:prstTxWarp>
          </a:bodyPr>
          <a:lstStyle>
            <a:lvl1pPr algn="r" defTabSz="915988" eaLnBrk="1" hangingPunct="1">
              <a:defRPr sz="1200">
                <a:latin typeface="Arial" panose="020B0604020202020204" pitchFamily="34" charset="0"/>
              </a:defRPr>
            </a:lvl1pPr>
          </a:lstStyle>
          <a:p>
            <a:fld id="{D4B11F81-B065-47D7-98BB-DCEDB635E9E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cs typeface="Arial" charset="0"/>
              </a:defRPr>
            </a:lvl1pPr>
          </a:lstStyle>
          <a:p>
            <a:pPr>
              <a:defRPr/>
            </a:pPr>
            <a:fld id="{23670AB1-37F4-4909-9E72-54657CC52699}" type="datetimeFigureOut">
              <a:rPr lang="en-US"/>
              <a:pPr>
                <a:defRPr/>
              </a:pPr>
              <a:t>5/25/2022</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541EA7B-511F-47D8-84FC-4372602CE5D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01EA79F-1CCB-4FBF-B435-3CBDE722E221}" type="slidenum">
              <a:rPr lang="en-US" altLang="en-US"/>
              <a:pPr/>
              <a:t>7</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8009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40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7048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5733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2160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168060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2406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82996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973123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7372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0566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1363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070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2923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716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771526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25324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319657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8603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58434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6208984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036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183976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10061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206196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93597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95193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3277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20799181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8894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92519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42642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105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70440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10168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0DDF080-5E8C-48AD-84E5-6C08B304C14E}" type="datetimeFigureOut">
              <a:rPr lang="en-US" smtClean="0"/>
              <a:t>5/25/2022</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7333891-D5E7-4C7B-BF1D-E855E53CB5A8}" type="slidenum">
              <a:rPr lang="en-US" smtClean="0"/>
              <a:t>‹#›</a:t>
            </a:fld>
            <a:endParaRPr lang="en-US" dirty="0"/>
          </a:p>
        </p:txBody>
      </p:sp>
    </p:spTree>
    <p:extLst>
      <p:ext uri="{BB962C8B-B14F-4D97-AF65-F5344CB8AC3E}">
        <p14:creationId xmlns:p14="http://schemas.microsoft.com/office/powerpoint/2010/main" val="1833176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15420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7310598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7138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985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4212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585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2040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074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pct5">
          <a:fgClr>
            <a:srgbClr val="FFFFFF"/>
          </a:fgClr>
          <a:bgClr>
            <a:schemeClr val="bg1"/>
          </a:bgClr>
        </a:pattFill>
        <a:effectLst/>
      </p:bgPr>
    </p:bg>
    <p:spTree>
      <p:nvGrpSpPr>
        <p:cNvPr id="1" name=""/>
        <p:cNvGrpSpPr/>
        <p:nvPr/>
      </p:nvGrpSpPr>
      <p:grpSpPr>
        <a:xfrm>
          <a:off x="0" y="0"/>
          <a:ext cx="0" cy="0"/>
          <a:chOff x="0" y="0"/>
          <a:chExt cx="0" cy="0"/>
        </a:xfrm>
      </p:grpSpPr>
      <p:pic>
        <p:nvPicPr>
          <p:cNvPr id="1026" name="Picture 2" descr="templateunch"/>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066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rtl="0" eaLnBrk="0" fontAlgn="base" hangingPunct="0">
        <a:spcBef>
          <a:spcPct val="0"/>
        </a:spcBef>
        <a:spcAft>
          <a:spcPct val="0"/>
        </a:spcAft>
        <a:defRPr sz="3400" b="1">
          <a:solidFill>
            <a:srgbClr val="284B90"/>
          </a:solidFill>
          <a:latin typeface="+mj-lt"/>
          <a:ea typeface="+mj-ea"/>
          <a:cs typeface="+mj-cs"/>
        </a:defRPr>
      </a:lvl1pPr>
      <a:lvl2pPr algn="ctr" rtl="0" eaLnBrk="0" fontAlgn="base" hangingPunct="0">
        <a:spcBef>
          <a:spcPct val="0"/>
        </a:spcBef>
        <a:spcAft>
          <a:spcPct val="0"/>
        </a:spcAft>
        <a:defRPr sz="3400" b="1">
          <a:solidFill>
            <a:srgbClr val="284B90"/>
          </a:solidFill>
          <a:latin typeface="Arial" charset="0"/>
          <a:cs typeface="Arial" charset="0"/>
        </a:defRPr>
      </a:lvl2pPr>
      <a:lvl3pPr algn="ctr" rtl="0" eaLnBrk="0" fontAlgn="base" hangingPunct="0">
        <a:spcBef>
          <a:spcPct val="0"/>
        </a:spcBef>
        <a:spcAft>
          <a:spcPct val="0"/>
        </a:spcAft>
        <a:defRPr sz="3400" b="1">
          <a:solidFill>
            <a:srgbClr val="284B90"/>
          </a:solidFill>
          <a:latin typeface="Arial" charset="0"/>
          <a:cs typeface="Arial" charset="0"/>
        </a:defRPr>
      </a:lvl3pPr>
      <a:lvl4pPr algn="ctr" rtl="0" eaLnBrk="0" fontAlgn="base" hangingPunct="0">
        <a:spcBef>
          <a:spcPct val="0"/>
        </a:spcBef>
        <a:spcAft>
          <a:spcPct val="0"/>
        </a:spcAft>
        <a:defRPr sz="3400" b="1">
          <a:solidFill>
            <a:srgbClr val="284B90"/>
          </a:solidFill>
          <a:latin typeface="Arial" charset="0"/>
          <a:cs typeface="Arial" charset="0"/>
        </a:defRPr>
      </a:lvl4pPr>
      <a:lvl5pPr algn="ctr" rtl="0" eaLnBrk="0" fontAlgn="base" hangingPunct="0">
        <a:spcBef>
          <a:spcPct val="0"/>
        </a:spcBef>
        <a:spcAft>
          <a:spcPct val="0"/>
        </a:spcAft>
        <a:defRPr sz="3400" b="1">
          <a:solidFill>
            <a:srgbClr val="284B90"/>
          </a:solidFill>
          <a:latin typeface="Arial" charset="0"/>
          <a:cs typeface="Arial" charset="0"/>
        </a:defRPr>
      </a:lvl5pPr>
      <a:lvl6pPr marL="457200" algn="ctr" rtl="0" eaLnBrk="1" fontAlgn="base" hangingPunct="1">
        <a:spcBef>
          <a:spcPct val="0"/>
        </a:spcBef>
        <a:spcAft>
          <a:spcPct val="0"/>
        </a:spcAft>
        <a:defRPr sz="3400" b="1">
          <a:solidFill>
            <a:srgbClr val="284B90"/>
          </a:solidFill>
          <a:latin typeface="Arial" charset="0"/>
          <a:cs typeface="Arial" charset="0"/>
        </a:defRPr>
      </a:lvl6pPr>
      <a:lvl7pPr marL="914400" algn="ctr" rtl="0" eaLnBrk="1" fontAlgn="base" hangingPunct="1">
        <a:spcBef>
          <a:spcPct val="0"/>
        </a:spcBef>
        <a:spcAft>
          <a:spcPct val="0"/>
        </a:spcAft>
        <a:defRPr sz="3400" b="1">
          <a:solidFill>
            <a:srgbClr val="284B90"/>
          </a:solidFill>
          <a:latin typeface="Arial" charset="0"/>
          <a:cs typeface="Arial" charset="0"/>
        </a:defRPr>
      </a:lvl7pPr>
      <a:lvl8pPr marL="1371600" algn="ctr" rtl="0" eaLnBrk="1" fontAlgn="base" hangingPunct="1">
        <a:spcBef>
          <a:spcPct val="0"/>
        </a:spcBef>
        <a:spcAft>
          <a:spcPct val="0"/>
        </a:spcAft>
        <a:defRPr sz="3400" b="1">
          <a:solidFill>
            <a:srgbClr val="284B90"/>
          </a:solidFill>
          <a:latin typeface="Arial" charset="0"/>
          <a:cs typeface="Arial" charset="0"/>
        </a:defRPr>
      </a:lvl8pPr>
      <a:lvl9pPr marL="1828800" algn="ctr" rtl="0" eaLnBrk="1" fontAlgn="base" hangingPunct="1">
        <a:spcBef>
          <a:spcPct val="0"/>
        </a:spcBef>
        <a:spcAft>
          <a:spcPct val="0"/>
        </a:spcAft>
        <a:defRPr sz="3400" b="1">
          <a:solidFill>
            <a:srgbClr val="284B90"/>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Char char="•"/>
        <a:defRPr sz="2400">
          <a:solidFill>
            <a:srgbClr val="335FB7"/>
          </a:solidFill>
          <a:latin typeface="+mn-lt"/>
          <a:ea typeface="+mn-ea"/>
          <a:cs typeface="+mn-cs"/>
        </a:defRPr>
      </a:lvl1pPr>
      <a:lvl2pPr marL="742950" indent="-285750" algn="l" rtl="0" eaLnBrk="0" fontAlgn="base" hangingPunct="0">
        <a:spcBef>
          <a:spcPct val="20000"/>
        </a:spcBef>
        <a:spcAft>
          <a:spcPct val="0"/>
        </a:spcAft>
        <a:buClr>
          <a:srgbClr val="B2B2B2"/>
        </a:buClr>
        <a:buFont typeface="Arial" panose="020B0604020202020204" pitchFamily="34" charset="0"/>
        <a:buChar char="»"/>
        <a:defRPr sz="2200">
          <a:solidFill>
            <a:srgbClr val="414141"/>
          </a:solidFill>
          <a:latin typeface="+mn-lt"/>
          <a:cs typeface="+mn-cs"/>
        </a:defRPr>
      </a:lvl2pPr>
      <a:lvl3pPr marL="1143000" indent="-228600" algn="l" rtl="0" eaLnBrk="0" fontAlgn="base" hangingPunct="0">
        <a:spcBef>
          <a:spcPct val="20000"/>
        </a:spcBef>
        <a:spcAft>
          <a:spcPct val="0"/>
        </a:spcAft>
        <a:buClr>
          <a:srgbClr val="B2B2B2"/>
        </a:buClr>
        <a:buChar char="•"/>
        <a:defRPr sz="2000">
          <a:solidFill>
            <a:srgbClr val="414141"/>
          </a:solidFill>
          <a:latin typeface="+mn-lt"/>
          <a:cs typeface="+mn-cs"/>
        </a:defRPr>
      </a:lvl3pPr>
      <a:lvl4pPr marL="1600200" indent="-228600" algn="l" rtl="0" eaLnBrk="0" fontAlgn="base" hangingPunct="0">
        <a:spcBef>
          <a:spcPct val="20000"/>
        </a:spcBef>
        <a:spcAft>
          <a:spcPct val="0"/>
        </a:spcAft>
        <a:buClr>
          <a:srgbClr val="B2B2B2"/>
        </a:buClr>
        <a:buFont typeface="Arial" panose="020B0604020202020204" pitchFamily="34" charset="0"/>
        <a:buChar char="»"/>
        <a:defRPr sz="2000">
          <a:solidFill>
            <a:srgbClr val="414141"/>
          </a:solidFill>
          <a:latin typeface="+mn-lt"/>
          <a:cs typeface="+mn-cs"/>
        </a:defRPr>
      </a:lvl4pPr>
      <a:lvl5pPr marL="2057400" indent="-228600" algn="l" rtl="0" eaLnBrk="0" fontAlgn="base" hangingPunct="0">
        <a:spcBef>
          <a:spcPct val="20000"/>
        </a:spcBef>
        <a:spcAft>
          <a:spcPct val="0"/>
        </a:spcAft>
        <a:buClr>
          <a:srgbClr val="B2B2B2"/>
        </a:buClr>
        <a:buChar char="•"/>
        <a:defRPr sz="2000">
          <a:solidFill>
            <a:srgbClr val="414141"/>
          </a:solidFill>
          <a:latin typeface="+mn-lt"/>
          <a:cs typeface="+mn-cs"/>
        </a:defRPr>
      </a:lvl5pPr>
      <a:lvl6pPr marL="2514600" indent="-228600" algn="l" rtl="0" eaLnBrk="1" fontAlgn="base" hangingPunct="1">
        <a:spcBef>
          <a:spcPct val="20000"/>
        </a:spcBef>
        <a:spcAft>
          <a:spcPct val="0"/>
        </a:spcAft>
        <a:buClr>
          <a:srgbClr val="B2B2B2"/>
        </a:buClr>
        <a:buChar char="•"/>
        <a:defRPr sz="2000">
          <a:solidFill>
            <a:srgbClr val="414141"/>
          </a:solidFill>
          <a:latin typeface="+mn-lt"/>
          <a:cs typeface="+mn-cs"/>
        </a:defRPr>
      </a:lvl6pPr>
      <a:lvl7pPr marL="2971800" indent="-228600" algn="l" rtl="0" eaLnBrk="1" fontAlgn="base" hangingPunct="1">
        <a:spcBef>
          <a:spcPct val="20000"/>
        </a:spcBef>
        <a:spcAft>
          <a:spcPct val="0"/>
        </a:spcAft>
        <a:buClr>
          <a:srgbClr val="B2B2B2"/>
        </a:buClr>
        <a:buChar char="•"/>
        <a:defRPr sz="2000">
          <a:solidFill>
            <a:srgbClr val="414141"/>
          </a:solidFill>
          <a:latin typeface="+mn-lt"/>
          <a:cs typeface="+mn-cs"/>
        </a:defRPr>
      </a:lvl7pPr>
      <a:lvl8pPr marL="3429000" indent="-228600" algn="l" rtl="0" eaLnBrk="1" fontAlgn="base" hangingPunct="1">
        <a:spcBef>
          <a:spcPct val="20000"/>
        </a:spcBef>
        <a:spcAft>
          <a:spcPct val="0"/>
        </a:spcAft>
        <a:buClr>
          <a:srgbClr val="B2B2B2"/>
        </a:buClr>
        <a:buChar char="•"/>
        <a:defRPr sz="2000">
          <a:solidFill>
            <a:srgbClr val="414141"/>
          </a:solidFill>
          <a:latin typeface="+mn-lt"/>
          <a:cs typeface="+mn-cs"/>
        </a:defRPr>
      </a:lvl8pPr>
      <a:lvl9pPr marL="3886200" indent="-228600" algn="l" rtl="0" eaLnBrk="1" fontAlgn="base" hangingPunct="1">
        <a:spcBef>
          <a:spcPct val="20000"/>
        </a:spcBef>
        <a:spcAft>
          <a:spcPct val="0"/>
        </a:spcAft>
        <a:buClr>
          <a:srgbClr val="B2B2B2"/>
        </a:buClr>
        <a:buChar char="•"/>
        <a:defRPr sz="2000">
          <a:solidFill>
            <a:srgbClr val="41414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905000" y="40386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spcBef>
                <a:spcPct val="50000"/>
              </a:spcBef>
              <a:defRPr/>
            </a:pPr>
            <a:endParaRPr lang="en-US" altLang="en-US" smtClean="0"/>
          </a:p>
        </p:txBody>
      </p:sp>
      <p:pic>
        <p:nvPicPr>
          <p:cNvPr id="2051" name="Picture 3" descr="unclogonewest"/>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58000" y="228600"/>
            <a:ext cx="21034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3400" b="1">
          <a:solidFill>
            <a:schemeClr val="bg1"/>
          </a:solidFill>
          <a:latin typeface="+mj-lt"/>
          <a:ea typeface="+mj-ea"/>
          <a:cs typeface="+mj-cs"/>
        </a:defRPr>
      </a:lvl1pPr>
      <a:lvl2pPr algn="ctr" rtl="0" eaLnBrk="0" fontAlgn="base" hangingPunct="0">
        <a:spcBef>
          <a:spcPct val="0"/>
        </a:spcBef>
        <a:spcAft>
          <a:spcPct val="0"/>
        </a:spcAft>
        <a:defRPr sz="3400" b="1">
          <a:solidFill>
            <a:schemeClr val="bg1"/>
          </a:solidFill>
          <a:latin typeface="Arial" charset="0"/>
          <a:cs typeface="Arial" charset="0"/>
        </a:defRPr>
      </a:lvl2pPr>
      <a:lvl3pPr algn="ctr" rtl="0" eaLnBrk="0" fontAlgn="base" hangingPunct="0">
        <a:spcBef>
          <a:spcPct val="0"/>
        </a:spcBef>
        <a:spcAft>
          <a:spcPct val="0"/>
        </a:spcAft>
        <a:defRPr sz="3400" b="1">
          <a:solidFill>
            <a:schemeClr val="bg1"/>
          </a:solidFill>
          <a:latin typeface="Arial" charset="0"/>
          <a:cs typeface="Arial" charset="0"/>
        </a:defRPr>
      </a:lvl3pPr>
      <a:lvl4pPr algn="ctr" rtl="0" eaLnBrk="0" fontAlgn="base" hangingPunct="0">
        <a:spcBef>
          <a:spcPct val="0"/>
        </a:spcBef>
        <a:spcAft>
          <a:spcPct val="0"/>
        </a:spcAft>
        <a:defRPr sz="3400" b="1">
          <a:solidFill>
            <a:schemeClr val="bg1"/>
          </a:solidFill>
          <a:latin typeface="Arial" charset="0"/>
          <a:cs typeface="Arial" charset="0"/>
        </a:defRPr>
      </a:lvl4pPr>
      <a:lvl5pPr algn="ctr" rtl="0" eaLnBrk="0" fontAlgn="base" hangingPunct="0">
        <a:spcBef>
          <a:spcPct val="0"/>
        </a:spcBef>
        <a:spcAft>
          <a:spcPct val="0"/>
        </a:spcAft>
        <a:defRPr sz="3400" b="1">
          <a:solidFill>
            <a:schemeClr val="bg1"/>
          </a:solidFill>
          <a:latin typeface="Arial" charset="0"/>
          <a:cs typeface="Arial" charset="0"/>
        </a:defRPr>
      </a:lvl5pPr>
      <a:lvl6pPr marL="457200" algn="ctr" rtl="0" eaLnBrk="1" fontAlgn="base" hangingPunct="1">
        <a:spcBef>
          <a:spcPct val="0"/>
        </a:spcBef>
        <a:spcAft>
          <a:spcPct val="0"/>
        </a:spcAft>
        <a:defRPr sz="3400" b="1">
          <a:solidFill>
            <a:schemeClr val="bg1"/>
          </a:solidFill>
          <a:latin typeface="Arial" charset="0"/>
          <a:cs typeface="Arial" charset="0"/>
        </a:defRPr>
      </a:lvl6pPr>
      <a:lvl7pPr marL="914400" algn="ctr" rtl="0" eaLnBrk="1" fontAlgn="base" hangingPunct="1">
        <a:spcBef>
          <a:spcPct val="0"/>
        </a:spcBef>
        <a:spcAft>
          <a:spcPct val="0"/>
        </a:spcAft>
        <a:defRPr sz="3400" b="1">
          <a:solidFill>
            <a:schemeClr val="bg1"/>
          </a:solidFill>
          <a:latin typeface="Arial" charset="0"/>
          <a:cs typeface="Arial" charset="0"/>
        </a:defRPr>
      </a:lvl7pPr>
      <a:lvl8pPr marL="1371600" algn="ctr" rtl="0" eaLnBrk="1" fontAlgn="base" hangingPunct="1">
        <a:spcBef>
          <a:spcPct val="0"/>
        </a:spcBef>
        <a:spcAft>
          <a:spcPct val="0"/>
        </a:spcAft>
        <a:defRPr sz="3400" b="1">
          <a:solidFill>
            <a:schemeClr val="bg1"/>
          </a:solidFill>
          <a:latin typeface="Arial" charset="0"/>
          <a:cs typeface="Arial" charset="0"/>
        </a:defRPr>
      </a:lvl8pPr>
      <a:lvl9pPr marL="1828800" algn="ctr" rtl="0" eaLnBrk="1" fontAlgn="base" hangingPunct="1">
        <a:spcBef>
          <a:spcPct val="0"/>
        </a:spcBef>
        <a:spcAft>
          <a:spcPct val="0"/>
        </a:spcAft>
        <a:defRPr sz="34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Char char="•"/>
        <a:defRPr sz="2400">
          <a:solidFill>
            <a:srgbClr val="335FB7"/>
          </a:solidFill>
          <a:latin typeface="+mn-lt"/>
          <a:ea typeface="+mn-ea"/>
          <a:cs typeface="+mn-cs"/>
        </a:defRPr>
      </a:lvl1pPr>
      <a:lvl2pPr marL="742950" indent="-285750" algn="l" rtl="0" eaLnBrk="0" fontAlgn="base" hangingPunct="0">
        <a:spcBef>
          <a:spcPct val="20000"/>
        </a:spcBef>
        <a:spcAft>
          <a:spcPct val="0"/>
        </a:spcAft>
        <a:buClr>
          <a:srgbClr val="B2B2B2"/>
        </a:buClr>
        <a:buFont typeface="Arial" panose="020B0604020202020204" pitchFamily="34" charset="0"/>
        <a:buChar char="»"/>
        <a:defRPr sz="2200">
          <a:solidFill>
            <a:srgbClr val="414141"/>
          </a:solidFill>
          <a:latin typeface="+mn-lt"/>
          <a:cs typeface="+mn-cs"/>
        </a:defRPr>
      </a:lvl2pPr>
      <a:lvl3pPr marL="1143000" indent="-228600" algn="l" rtl="0" eaLnBrk="0" fontAlgn="base" hangingPunct="0">
        <a:spcBef>
          <a:spcPct val="20000"/>
        </a:spcBef>
        <a:spcAft>
          <a:spcPct val="0"/>
        </a:spcAft>
        <a:buClr>
          <a:srgbClr val="B2B2B2"/>
        </a:buClr>
        <a:buChar char="•"/>
        <a:defRPr sz="2000">
          <a:solidFill>
            <a:srgbClr val="414141"/>
          </a:solidFill>
          <a:latin typeface="+mn-lt"/>
          <a:cs typeface="+mn-cs"/>
        </a:defRPr>
      </a:lvl3pPr>
      <a:lvl4pPr marL="1600200" indent="-228600" algn="l" rtl="0" eaLnBrk="0" fontAlgn="base" hangingPunct="0">
        <a:spcBef>
          <a:spcPct val="20000"/>
        </a:spcBef>
        <a:spcAft>
          <a:spcPct val="0"/>
        </a:spcAft>
        <a:buClr>
          <a:srgbClr val="B2B2B2"/>
        </a:buClr>
        <a:buFont typeface="Arial" panose="020B0604020202020204" pitchFamily="34" charset="0"/>
        <a:buChar char="»"/>
        <a:defRPr sz="2000">
          <a:solidFill>
            <a:srgbClr val="414141"/>
          </a:solidFill>
          <a:latin typeface="+mn-lt"/>
          <a:cs typeface="+mn-cs"/>
        </a:defRPr>
      </a:lvl4pPr>
      <a:lvl5pPr marL="2057400" indent="-228600" algn="l" rtl="0" eaLnBrk="0" fontAlgn="base" hangingPunct="0">
        <a:spcBef>
          <a:spcPct val="20000"/>
        </a:spcBef>
        <a:spcAft>
          <a:spcPct val="0"/>
        </a:spcAft>
        <a:buClr>
          <a:srgbClr val="B2B2B2"/>
        </a:buClr>
        <a:buChar char="•"/>
        <a:defRPr sz="2000">
          <a:solidFill>
            <a:srgbClr val="414141"/>
          </a:solidFill>
          <a:latin typeface="+mn-lt"/>
          <a:cs typeface="+mn-cs"/>
        </a:defRPr>
      </a:lvl5pPr>
      <a:lvl6pPr marL="2514600" indent="-228600" algn="l" rtl="0" eaLnBrk="1" fontAlgn="base" hangingPunct="1">
        <a:spcBef>
          <a:spcPct val="20000"/>
        </a:spcBef>
        <a:spcAft>
          <a:spcPct val="0"/>
        </a:spcAft>
        <a:buClr>
          <a:srgbClr val="B2B2B2"/>
        </a:buClr>
        <a:buChar char="•"/>
        <a:defRPr sz="2000">
          <a:solidFill>
            <a:srgbClr val="414141"/>
          </a:solidFill>
          <a:latin typeface="+mn-lt"/>
          <a:cs typeface="+mn-cs"/>
        </a:defRPr>
      </a:lvl6pPr>
      <a:lvl7pPr marL="2971800" indent="-228600" algn="l" rtl="0" eaLnBrk="1" fontAlgn="base" hangingPunct="1">
        <a:spcBef>
          <a:spcPct val="20000"/>
        </a:spcBef>
        <a:spcAft>
          <a:spcPct val="0"/>
        </a:spcAft>
        <a:buClr>
          <a:srgbClr val="B2B2B2"/>
        </a:buClr>
        <a:buChar char="•"/>
        <a:defRPr sz="2000">
          <a:solidFill>
            <a:srgbClr val="414141"/>
          </a:solidFill>
          <a:latin typeface="+mn-lt"/>
          <a:cs typeface="+mn-cs"/>
        </a:defRPr>
      </a:lvl7pPr>
      <a:lvl8pPr marL="3429000" indent="-228600" algn="l" rtl="0" eaLnBrk="1" fontAlgn="base" hangingPunct="1">
        <a:spcBef>
          <a:spcPct val="20000"/>
        </a:spcBef>
        <a:spcAft>
          <a:spcPct val="0"/>
        </a:spcAft>
        <a:buClr>
          <a:srgbClr val="B2B2B2"/>
        </a:buClr>
        <a:buChar char="•"/>
        <a:defRPr sz="2000">
          <a:solidFill>
            <a:srgbClr val="414141"/>
          </a:solidFill>
          <a:latin typeface="+mn-lt"/>
          <a:cs typeface="+mn-cs"/>
        </a:defRPr>
      </a:lvl8pPr>
      <a:lvl9pPr marL="3886200" indent="-228600" algn="l" rtl="0" eaLnBrk="1" fontAlgn="base" hangingPunct="1">
        <a:spcBef>
          <a:spcPct val="20000"/>
        </a:spcBef>
        <a:spcAft>
          <a:spcPct val="0"/>
        </a:spcAft>
        <a:buClr>
          <a:srgbClr val="B2B2B2"/>
        </a:buClr>
        <a:buChar char="•"/>
        <a:defRPr sz="2000">
          <a:solidFill>
            <a:srgbClr val="41414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905000" y="40386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spcBef>
                <a:spcPct val="50000"/>
              </a:spcBef>
              <a:defRPr/>
            </a:pPr>
            <a:endParaRPr lang="en-US" altLang="en-US" smtClean="0"/>
          </a:p>
        </p:txBody>
      </p:sp>
      <p:pic>
        <p:nvPicPr>
          <p:cNvPr id="3075" name="Picture 3" descr="unclogonewest"/>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58000" y="228600"/>
            <a:ext cx="2103438"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ctr" rtl="0" eaLnBrk="0" fontAlgn="base" hangingPunct="0">
        <a:spcBef>
          <a:spcPct val="0"/>
        </a:spcBef>
        <a:spcAft>
          <a:spcPct val="0"/>
        </a:spcAft>
        <a:defRPr sz="3400" b="1">
          <a:solidFill>
            <a:schemeClr val="bg1"/>
          </a:solidFill>
          <a:latin typeface="+mj-lt"/>
          <a:ea typeface="+mj-ea"/>
          <a:cs typeface="+mj-cs"/>
        </a:defRPr>
      </a:lvl1pPr>
      <a:lvl2pPr algn="ctr" rtl="0" eaLnBrk="0" fontAlgn="base" hangingPunct="0">
        <a:spcBef>
          <a:spcPct val="0"/>
        </a:spcBef>
        <a:spcAft>
          <a:spcPct val="0"/>
        </a:spcAft>
        <a:defRPr sz="3400" b="1">
          <a:solidFill>
            <a:schemeClr val="bg1"/>
          </a:solidFill>
          <a:latin typeface="Arial" charset="0"/>
          <a:cs typeface="Arial" charset="0"/>
        </a:defRPr>
      </a:lvl2pPr>
      <a:lvl3pPr algn="ctr" rtl="0" eaLnBrk="0" fontAlgn="base" hangingPunct="0">
        <a:spcBef>
          <a:spcPct val="0"/>
        </a:spcBef>
        <a:spcAft>
          <a:spcPct val="0"/>
        </a:spcAft>
        <a:defRPr sz="3400" b="1">
          <a:solidFill>
            <a:schemeClr val="bg1"/>
          </a:solidFill>
          <a:latin typeface="Arial" charset="0"/>
          <a:cs typeface="Arial" charset="0"/>
        </a:defRPr>
      </a:lvl3pPr>
      <a:lvl4pPr algn="ctr" rtl="0" eaLnBrk="0" fontAlgn="base" hangingPunct="0">
        <a:spcBef>
          <a:spcPct val="0"/>
        </a:spcBef>
        <a:spcAft>
          <a:spcPct val="0"/>
        </a:spcAft>
        <a:defRPr sz="3400" b="1">
          <a:solidFill>
            <a:schemeClr val="bg1"/>
          </a:solidFill>
          <a:latin typeface="Arial" charset="0"/>
          <a:cs typeface="Arial" charset="0"/>
        </a:defRPr>
      </a:lvl4pPr>
      <a:lvl5pPr algn="ctr" rtl="0" eaLnBrk="0" fontAlgn="base" hangingPunct="0">
        <a:spcBef>
          <a:spcPct val="0"/>
        </a:spcBef>
        <a:spcAft>
          <a:spcPct val="0"/>
        </a:spcAft>
        <a:defRPr sz="3400" b="1">
          <a:solidFill>
            <a:schemeClr val="bg1"/>
          </a:solidFill>
          <a:latin typeface="Arial" charset="0"/>
          <a:cs typeface="Arial" charset="0"/>
        </a:defRPr>
      </a:lvl5pPr>
      <a:lvl6pPr marL="457200" algn="ctr" rtl="0" eaLnBrk="1" fontAlgn="base" hangingPunct="1">
        <a:spcBef>
          <a:spcPct val="0"/>
        </a:spcBef>
        <a:spcAft>
          <a:spcPct val="0"/>
        </a:spcAft>
        <a:defRPr sz="3400" b="1">
          <a:solidFill>
            <a:schemeClr val="bg1"/>
          </a:solidFill>
          <a:latin typeface="Arial" charset="0"/>
          <a:cs typeface="Arial" charset="0"/>
        </a:defRPr>
      </a:lvl6pPr>
      <a:lvl7pPr marL="914400" algn="ctr" rtl="0" eaLnBrk="1" fontAlgn="base" hangingPunct="1">
        <a:spcBef>
          <a:spcPct val="0"/>
        </a:spcBef>
        <a:spcAft>
          <a:spcPct val="0"/>
        </a:spcAft>
        <a:defRPr sz="3400" b="1">
          <a:solidFill>
            <a:schemeClr val="bg1"/>
          </a:solidFill>
          <a:latin typeface="Arial" charset="0"/>
          <a:cs typeface="Arial" charset="0"/>
        </a:defRPr>
      </a:lvl7pPr>
      <a:lvl8pPr marL="1371600" algn="ctr" rtl="0" eaLnBrk="1" fontAlgn="base" hangingPunct="1">
        <a:spcBef>
          <a:spcPct val="0"/>
        </a:spcBef>
        <a:spcAft>
          <a:spcPct val="0"/>
        </a:spcAft>
        <a:defRPr sz="3400" b="1">
          <a:solidFill>
            <a:schemeClr val="bg1"/>
          </a:solidFill>
          <a:latin typeface="Arial" charset="0"/>
          <a:cs typeface="Arial" charset="0"/>
        </a:defRPr>
      </a:lvl8pPr>
      <a:lvl9pPr marL="1828800" algn="ctr" rtl="0" eaLnBrk="1" fontAlgn="base" hangingPunct="1">
        <a:spcBef>
          <a:spcPct val="0"/>
        </a:spcBef>
        <a:spcAft>
          <a:spcPct val="0"/>
        </a:spcAft>
        <a:defRPr sz="34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Char char="•"/>
        <a:defRPr sz="2400">
          <a:solidFill>
            <a:srgbClr val="335FB7"/>
          </a:solidFill>
          <a:latin typeface="+mn-lt"/>
          <a:ea typeface="+mn-ea"/>
          <a:cs typeface="+mn-cs"/>
        </a:defRPr>
      </a:lvl1pPr>
      <a:lvl2pPr marL="742950" indent="-285750" algn="l" rtl="0" eaLnBrk="0" fontAlgn="base" hangingPunct="0">
        <a:spcBef>
          <a:spcPct val="20000"/>
        </a:spcBef>
        <a:spcAft>
          <a:spcPct val="0"/>
        </a:spcAft>
        <a:buClr>
          <a:srgbClr val="B2B2B2"/>
        </a:buClr>
        <a:buFont typeface="Arial" panose="020B0604020202020204" pitchFamily="34" charset="0"/>
        <a:buChar char="»"/>
        <a:defRPr sz="2200">
          <a:solidFill>
            <a:srgbClr val="414141"/>
          </a:solidFill>
          <a:latin typeface="+mn-lt"/>
          <a:cs typeface="+mn-cs"/>
        </a:defRPr>
      </a:lvl2pPr>
      <a:lvl3pPr marL="1143000" indent="-228600" algn="l" rtl="0" eaLnBrk="0" fontAlgn="base" hangingPunct="0">
        <a:spcBef>
          <a:spcPct val="20000"/>
        </a:spcBef>
        <a:spcAft>
          <a:spcPct val="0"/>
        </a:spcAft>
        <a:buClr>
          <a:srgbClr val="B2B2B2"/>
        </a:buClr>
        <a:buChar char="•"/>
        <a:defRPr sz="2000">
          <a:solidFill>
            <a:srgbClr val="414141"/>
          </a:solidFill>
          <a:latin typeface="+mn-lt"/>
          <a:cs typeface="+mn-cs"/>
        </a:defRPr>
      </a:lvl3pPr>
      <a:lvl4pPr marL="1600200" indent="-228600" algn="l" rtl="0" eaLnBrk="0" fontAlgn="base" hangingPunct="0">
        <a:spcBef>
          <a:spcPct val="20000"/>
        </a:spcBef>
        <a:spcAft>
          <a:spcPct val="0"/>
        </a:spcAft>
        <a:buClr>
          <a:srgbClr val="B2B2B2"/>
        </a:buClr>
        <a:buFont typeface="Arial" panose="020B0604020202020204" pitchFamily="34" charset="0"/>
        <a:buChar char="»"/>
        <a:defRPr sz="2000">
          <a:solidFill>
            <a:srgbClr val="414141"/>
          </a:solidFill>
          <a:latin typeface="+mn-lt"/>
          <a:cs typeface="+mn-cs"/>
        </a:defRPr>
      </a:lvl4pPr>
      <a:lvl5pPr marL="2057400" indent="-228600" algn="l" rtl="0" eaLnBrk="0" fontAlgn="base" hangingPunct="0">
        <a:spcBef>
          <a:spcPct val="20000"/>
        </a:spcBef>
        <a:spcAft>
          <a:spcPct val="0"/>
        </a:spcAft>
        <a:buClr>
          <a:srgbClr val="B2B2B2"/>
        </a:buClr>
        <a:buChar char="•"/>
        <a:defRPr sz="2000">
          <a:solidFill>
            <a:srgbClr val="414141"/>
          </a:solidFill>
          <a:latin typeface="+mn-lt"/>
          <a:cs typeface="+mn-cs"/>
        </a:defRPr>
      </a:lvl5pPr>
      <a:lvl6pPr marL="2514600" indent="-228600" algn="l" rtl="0" eaLnBrk="1" fontAlgn="base" hangingPunct="1">
        <a:spcBef>
          <a:spcPct val="20000"/>
        </a:spcBef>
        <a:spcAft>
          <a:spcPct val="0"/>
        </a:spcAft>
        <a:buClr>
          <a:srgbClr val="B2B2B2"/>
        </a:buClr>
        <a:buChar char="•"/>
        <a:defRPr sz="2000">
          <a:solidFill>
            <a:srgbClr val="414141"/>
          </a:solidFill>
          <a:latin typeface="+mn-lt"/>
          <a:cs typeface="+mn-cs"/>
        </a:defRPr>
      </a:lvl6pPr>
      <a:lvl7pPr marL="2971800" indent="-228600" algn="l" rtl="0" eaLnBrk="1" fontAlgn="base" hangingPunct="1">
        <a:spcBef>
          <a:spcPct val="20000"/>
        </a:spcBef>
        <a:spcAft>
          <a:spcPct val="0"/>
        </a:spcAft>
        <a:buClr>
          <a:srgbClr val="B2B2B2"/>
        </a:buClr>
        <a:buChar char="•"/>
        <a:defRPr sz="2000">
          <a:solidFill>
            <a:srgbClr val="414141"/>
          </a:solidFill>
          <a:latin typeface="+mn-lt"/>
          <a:cs typeface="+mn-cs"/>
        </a:defRPr>
      </a:lvl7pPr>
      <a:lvl8pPr marL="3429000" indent="-228600" algn="l" rtl="0" eaLnBrk="1" fontAlgn="base" hangingPunct="1">
        <a:spcBef>
          <a:spcPct val="20000"/>
        </a:spcBef>
        <a:spcAft>
          <a:spcPct val="0"/>
        </a:spcAft>
        <a:buClr>
          <a:srgbClr val="B2B2B2"/>
        </a:buClr>
        <a:buChar char="•"/>
        <a:defRPr sz="2000">
          <a:solidFill>
            <a:srgbClr val="414141"/>
          </a:solidFill>
          <a:latin typeface="+mn-lt"/>
          <a:cs typeface="+mn-cs"/>
        </a:defRPr>
      </a:lvl8pPr>
      <a:lvl9pPr marL="3886200" indent="-228600" algn="l" rtl="0" eaLnBrk="1" fontAlgn="base" hangingPunct="1">
        <a:spcBef>
          <a:spcPct val="20000"/>
        </a:spcBef>
        <a:spcAft>
          <a:spcPct val="0"/>
        </a:spcAft>
        <a:buClr>
          <a:srgbClr val="B2B2B2"/>
        </a:buClr>
        <a:buChar char="•"/>
        <a:defRPr sz="2000">
          <a:solidFill>
            <a:srgbClr val="41414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5/25/2022</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96628"/>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2057400"/>
            <a:ext cx="7010400" cy="2155825"/>
          </a:xfrm>
        </p:spPr>
        <p:txBody>
          <a:bodyPr rtlCol="0" anchor="ctr">
            <a:noAutofit/>
          </a:bodyPr>
          <a:lstStyle/>
          <a:p>
            <a:pPr algn="ctr" eaLnBrk="1" fontAlgn="auto" hangingPunct="1">
              <a:spcAft>
                <a:spcPts val="0"/>
              </a:spcAft>
              <a:defRPr/>
            </a:pPr>
            <a:r>
              <a:rPr lang="en-US" altLang="en-US" sz="5000" dirty="0" smtClean="0"/>
              <a:t>POC Nitrazine Test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822960" y="838200"/>
            <a:ext cx="7543800" cy="7801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Recording &amp; Reporting Results</a:t>
            </a:r>
          </a:p>
        </p:txBody>
      </p:sp>
      <p:sp>
        <p:nvSpPr>
          <p:cNvPr id="12291" name="Rectangle 3"/>
          <p:cNvSpPr>
            <a:spLocks noGrp="1" noChangeArrowheads="1"/>
          </p:cNvSpPr>
          <p:nvPr>
            <p:ph idx="1"/>
          </p:nvPr>
        </p:nvSpPr>
        <p:spPr bwMode="auto">
          <a:xfrm>
            <a:off x="828502" y="1828800"/>
            <a:ext cx="75438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100000"/>
              </a:lnSpc>
              <a:spcBef>
                <a:spcPts val="0"/>
              </a:spcBef>
              <a:spcAft>
                <a:spcPts val="0"/>
              </a:spcAft>
            </a:pPr>
            <a:r>
              <a:rPr lang="en-US" dirty="0" smtClean="0"/>
              <a:t>Per federal </a:t>
            </a:r>
            <a:r>
              <a:rPr lang="en-US" dirty="0"/>
              <a:t>regulatory requirements, </a:t>
            </a:r>
            <a:r>
              <a:rPr lang="en-US" dirty="0" smtClean="0"/>
              <a:t>providers are required to </a:t>
            </a:r>
            <a:r>
              <a:rPr lang="en-US" dirty="0"/>
              <a:t>order and enter results in </a:t>
            </a:r>
            <a:r>
              <a:rPr lang="en-US" dirty="0" smtClean="0"/>
              <a:t>Epic for </a:t>
            </a:r>
            <a:r>
              <a:rPr lang="en-US" dirty="0"/>
              <a:t>non-interfaced point of care testing that </a:t>
            </a:r>
            <a:r>
              <a:rPr lang="en-US" dirty="0" smtClean="0"/>
              <a:t>is performed. </a:t>
            </a:r>
            <a:endParaRPr lang="en-US" dirty="0"/>
          </a:p>
          <a:p>
            <a:pPr eaLnBrk="1" hangingPunct="1">
              <a:lnSpc>
                <a:spcPct val="100000"/>
              </a:lnSpc>
              <a:spcBef>
                <a:spcPts val="0"/>
              </a:spcBef>
              <a:spcAft>
                <a:spcPts val="0"/>
              </a:spcAft>
            </a:pPr>
            <a:endParaRPr lang="en-US" altLang="en-US" sz="2000" dirty="0" smtClean="0"/>
          </a:p>
          <a:p>
            <a:pPr eaLnBrk="1" hangingPunct="1">
              <a:lnSpc>
                <a:spcPct val="100000"/>
              </a:lnSpc>
              <a:spcBef>
                <a:spcPts val="0"/>
              </a:spcBef>
              <a:spcAft>
                <a:spcPts val="0"/>
              </a:spcAft>
            </a:pPr>
            <a:r>
              <a:rPr lang="en-US" altLang="en-US" dirty="0" smtClean="0"/>
              <a:t>A POCT nitrazine paper test order should be placed in Epic. </a:t>
            </a:r>
          </a:p>
          <a:p>
            <a:pPr eaLnBrk="1" hangingPunct="1">
              <a:lnSpc>
                <a:spcPct val="100000"/>
              </a:lnSpc>
              <a:spcBef>
                <a:spcPts val="0"/>
              </a:spcBef>
              <a:spcAft>
                <a:spcPts val="0"/>
              </a:spcAft>
            </a:pPr>
            <a:endParaRPr lang="en-US" altLang="en-US" sz="2000" dirty="0" smtClean="0"/>
          </a:p>
          <a:p>
            <a:pPr eaLnBrk="1" hangingPunct="1">
              <a:lnSpc>
                <a:spcPct val="100000"/>
              </a:lnSpc>
              <a:spcBef>
                <a:spcPts val="0"/>
              </a:spcBef>
              <a:spcAft>
                <a:spcPts val="0"/>
              </a:spcAft>
            </a:pPr>
            <a:endParaRPr lang="en-US" altLang="en-US" sz="2000" dirty="0" smtClean="0"/>
          </a:p>
          <a:p>
            <a:pPr eaLnBrk="1" hangingPunct="1">
              <a:lnSpc>
                <a:spcPct val="100000"/>
              </a:lnSpc>
              <a:spcBef>
                <a:spcPts val="0"/>
              </a:spcBef>
              <a:spcAft>
                <a:spcPts val="0"/>
              </a:spcAft>
            </a:pPr>
            <a:endParaRPr lang="en-US" altLang="en-US" sz="2000" dirty="0" smtClean="0"/>
          </a:p>
          <a:p>
            <a:pPr marL="0" indent="0" eaLnBrk="1" hangingPunct="1">
              <a:lnSpc>
                <a:spcPct val="100000"/>
              </a:lnSpc>
              <a:spcBef>
                <a:spcPts val="0"/>
              </a:spcBef>
              <a:spcAft>
                <a:spcPts val="0"/>
              </a:spcAft>
              <a:buNone/>
            </a:pPr>
            <a:endParaRPr lang="en-US" altLang="en-US" sz="2000" dirty="0" smtClean="0"/>
          </a:p>
          <a:p>
            <a:pPr eaLnBrk="1" hangingPunct="1">
              <a:lnSpc>
                <a:spcPct val="100000"/>
              </a:lnSpc>
              <a:spcBef>
                <a:spcPts val="0"/>
              </a:spcBef>
              <a:spcAft>
                <a:spcPts val="0"/>
              </a:spcAft>
            </a:pPr>
            <a:r>
              <a:rPr lang="en-US" altLang="en-US" sz="2000" dirty="0" smtClean="0"/>
              <a:t>The result should then be entered into the patient’s electronic medical record through Enter/Edit. </a:t>
            </a:r>
          </a:p>
          <a:p>
            <a:pPr eaLnBrk="1" hangingPunct="1">
              <a:lnSpc>
                <a:spcPct val="100000"/>
              </a:lnSpc>
              <a:spcBef>
                <a:spcPts val="0"/>
              </a:spcBef>
              <a:spcAft>
                <a:spcPts val="0"/>
              </a:spcAft>
            </a:pPr>
            <a:endParaRPr lang="en-US" altLang="en-US" dirty="0" smtClean="0"/>
          </a:p>
          <a:p>
            <a:pPr eaLnBrk="1" hangingPunct="1">
              <a:lnSpc>
                <a:spcPct val="100000"/>
              </a:lnSpc>
              <a:spcBef>
                <a:spcPts val="0"/>
              </a:spcBef>
              <a:spcAft>
                <a:spcPts val="0"/>
              </a:spcAft>
            </a:pPr>
            <a:r>
              <a:rPr lang="en-US" altLang="en-US" dirty="0" smtClean="0"/>
              <a:t>Refer to the </a:t>
            </a:r>
            <a:r>
              <a:rPr lang="en-US" altLang="en-US" dirty="0" err="1" smtClean="0"/>
              <a:t>Epic@UNC</a:t>
            </a:r>
            <a:r>
              <a:rPr lang="en-US" altLang="en-US" dirty="0" smtClean="0"/>
              <a:t> Training Tip Sheet for instructions on how to document the result. </a:t>
            </a:r>
            <a:endParaRPr lang="en-US" altLang="en-US" sz="2000" dirty="0" smtClean="0"/>
          </a:p>
        </p:txBody>
      </p:sp>
      <p:graphicFrame>
        <p:nvGraphicFramePr>
          <p:cNvPr id="3" name="Table 2"/>
          <p:cNvGraphicFramePr>
            <a:graphicFrameLocks noGrp="1"/>
          </p:cNvGraphicFramePr>
          <p:nvPr>
            <p:extLst>
              <p:ext uri="{D42A27DB-BD31-4B8C-83A1-F6EECF244321}">
                <p14:modId xmlns:p14="http://schemas.microsoft.com/office/powerpoint/2010/main" val="2686443279"/>
              </p:ext>
            </p:extLst>
          </p:nvPr>
        </p:nvGraphicFramePr>
        <p:xfrm>
          <a:off x="1546860" y="3581400"/>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47252306"/>
                    </a:ext>
                  </a:extLst>
                </a:gridCol>
                <a:gridCol w="3048000">
                  <a:extLst>
                    <a:ext uri="{9D8B030D-6E8A-4147-A177-3AD203B41FA5}">
                      <a16:colId xmlns:a16="http://schemas.microsoft.com/office/drawing/2014/main" val="4080276662"/>
                    </a:ext>
                  </a:extLst>
                </a:gridCol>
              </a:tblGrid>
              <a:tr h="370840">
                <a:tc>
                  <a:txBody>
                    <a:bodyPr/>
                    <a:lstStyle/>
                    <a:p>
                      <a:r>
                        <a:rPr lang="en-US" dirty="0" smtClean="0"/>
                        <a:t>Test Name</a:t>
                      </a:r>
                      <a:endParaRPr lang="en-US" dirty="0"/>
                    </a:p>
                  </a:txBody>
                  <a:tcPr/>
                </a:tc>
                <a:tc>
                  <a:txBody>
                    <a:bodyPr/>
                    <a:lstStyle/>
                    <a:p>
                      <a:r>
                        <a:rPr lang="en-US" dirty="0" smtClean="0"/>
                        <a:t>Epic Code</a:t>
                      </a:r>
                      <a:endParaRPr lang="en-US" dirty="0"/>
                    </a:p>
                  </a:txBody>
                  <a:tcPr/>
                </a:tc>
                <a:extLst>
                  <a:ext uri="{0D108BD9-81ED-4DB2-BD59-A6C34878D82A}">
                    <a16:rowId xmlns:a16="http://schemas.microsoft.com/office/drawing/2014/main" val="1006979761"/>
                  </a:ext>
                </a:extLst>
              </a:tr>
              <a:tr h="370840">
                <a:tc>
                  <a:txBody>
                    <a:bodyPr/>
                    <a:lstStyle/>
                    <a:p>
                      <a:r>
                        <a:rPr lang="en-US" dirty="0" smtClean="0"/>
                        <a:t>POCT</a:t>
                      </a:r>
                      <a:r>
                        <a:rPr lang="en-US" baseline="0" dirty="0" smtClean="0"/>
                        <a:t> Nitrazine pH</a:t>
                      </a:r>
                      <a:endParaRPr lang="en-US" dirty="0"/>
                    </a:p>
                  </a:txBody>
                  <a:tcPr/>
                </a:tc>
                <a:tc>
                  <a:txBody>
                    <a:bodyPr/>
                    <a:lstStyle/>
                    <a:p>
                      <a:r>
                        <a:rPr lang="en-US" dirty="0" smtClean="0"/>
                        <a:t>POC119</a:t>
                      </a:r>
                      <a:endParaRPr lang="en-US" dirty="0"/>
                    </a:p>
                  </a:txBody>
                  <a:tcPr/>
                </a:tc>
                <a:extLst>
                  <a:ext uri="{0D108BD9-81ED-4DB2-BD59-A6C34878D82A}">
                    <a16:rowId xmlns:a16="http://schemas.microsoft.com/office/drawing/2014/main" val="3890344613"/>
                  </a:ext>
                </a:extLst>
              </a:tr>
            </a:tbl>
          </a:graphicData>
        </a:graphic>
      </p:graphicFrame>
    </p:spTree>
    <p:extLst>
      <p:ext uri="{BB962C8B-B14F-4D97-AF65-F5344CB8AC3E}">
        <p14:creationId xmlns:p14="http://schemas.microsoft.com/office/powerpoint/2010/main" val="547631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914400" y="914400"/>
            <a:ext cx="7543800" cy="7039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Limitations</a:t>
            </a:r>
          </a:p>
        </p:txBody>
      </p:sp>
      <p:sp>
        <p:nvSpPr>
          <p:cNvPr id="14339" name="Rectangle 3"/>
          <p:cNvSpPr>
            <a:spLocks noGrp="1" noChangeArrowheads="1"/>
          </p:cNvSpPr>
          <p:nvPr>
            <p:ph idx="1"/>
          </p:nvPr>
        </p:nvSpPr>
        <p:spPr bwMode="auto">
          <a:xfrm>
            <a:off x="914400" y="1828800"/>
            <a:ext cx="745236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lnSpc>
                <a:spcPct val="100000"/>
              </a:lnSpc>
              <a:spcBef>
                <a:spcPts val="0"/>
              </a:spcBef>
              <a:spcAft>
                <a:spcPts val="0"/>
              </a:spcAft>
            </a:pPr>
            <a:r>
              <a:rPr lang="en-US" altLang="en-US" b="1" dirty="0" smtClean="0"/>
              <a:t>Interferences</a:t>
            </a:r>
          </a:p>
          <a:p>
            <a:pPr eaLnBrk="1" hangingPunct="1">
              <a:lnSpc>
                <a:spcPct val="100000"/>
              </a:lnSpc>
              <a:spcBef>
                <a:spcPts val="0"/>
              </a:spcBef>
              <a:spcAft>
                <a:spcPts val="0"/>
              </a:spcAft>
            </a:pPr>
            <a:endParaRPr lang="en-US" altLang="en-US" b="1" dirty="0" smtClean="0"/>
          </a:p>
          <a:p>
            <a:pPr eaLnBrk="1" hangingPunct="1">
              <a:lnSpc>
                <a:spcPct val="100000"/>
              </a:lnSpc>
              <a:spcBef>
                <a:spcPts val="0"/>
              </a:spcBef>
              <a:spcAft>
                <a:spcPts val="0"/>
              </a:spcAft>
            </a:pPr>
            <a:r>
              <a:rPr lang="en-US" altLang="en-US" b="1" dirty="0" smtClean="0"/>
              <a:t>False Positive</a:t>
            </a:r>
          </a:p>
          <a:p>
            <a:pPr eaLnBrk="1" hangingPunct="1">
              <a:lnSpc>
                <a:spcPct val="100000"/>
              </a:lnSpc>
              <a:spcBef>
                <a:spcPts val="0"/>
              </a:spcBef>
              <a:spcAft>
                <a:spcPts val="0"/>
              </a:spcAft>
            </a:pPr>
            <a:r>
              <a:rPr lang="en-US" altLang="en-US" dirty="0" smtClean="0"/>
              <a:t>Abnormal vaginal flora such as bacterial vaginosis or </a:t>
            </a:r>
            <a:r>
              <a:rPr lang="en-US" altLang="en-US" dirty="0" err="1" smtClean="0"/>
              <a:t>trichomoniasis</a:t>
            </a:r>
            <a:r>
              <a:rPr lang="en-US" altLang="en-US" dirty="0" smtClean="0"/>
              <a:t> </a:t>
            </a:r>
            <a:r>
              <a:rPr lang="en-US" altLang="en-US" dirty="0" smtClean="0"/>
              <a:t>infection which can increase vaginal pH</a:t>
            </a:r>
          </a:p>
          <a:p>
            <a:pPr eaLnBrk="1" hangingPunct="1">
              <a:lnSpc>
                <a:spcPct val="100000"/>
              </a:lnSpc>
              <a:spcBef>
                <a:spcPts val="0"/>
              </a:spcBef>
              <a:spcAft>
                <a:spcPts val="0"/>
              </a:spcAft>
            </a:pPr>
            <a:endParaRPr lang="en-US" altLang="en-US" dirty="0"/>
          </a:p>
          <a:p>
            <a:pPr eaLnBrk="1" hangingPunct="1">
              <a:lnSpc>
                <a:spcPct val="100000"/>
              </a:lnSpc>
              <a:spcBef>
                <a:spcPts val="0"/>
              </a:spcBef>
              <a:spcAft>
                <a:spcPts val="0"/>
              </a:spcAft>
            </a:pPr>
            <a:r>
              <a:rPr lang="en-US" altLang="en-US" b="1" dirty="0" smtClean="0"/>
              <a:t>False Negative</a:t>
            </a:r>
          </a:p>
          <a:p>
            <a:pPr eaLnBrk="1" hangingPunct="1">
              <a:lnSpc>
                <a:spcPct val="100000"/>
              </a:lnSpc>
              <a:spcBef>
                <a:spcPts val="0"/>
              </a:spcBef>
              <a:spcAft>
                <a:spcPts val="0"/>
              </a:spcAft>
            </a:pPr>
            <a:r>
              <a:rPr lang="en-US" altLang="en-US" dirty="0" smtClean="0"/>
              <a:t>Insufficient sample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914400" y="858104"/>
            <a:ext cx="7543800" cy="7801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Quality Control</a:t>
            </a:r>
          </a:p>
        </p:txBody>
      </p:sp>
      <p:sp>
        <p:nvSpPr>
          <p:cNvPr id="13315" name="Rectangle 3"/>
          <p:cNvSpPr>
            <a:spLocks noGrp="1" noChangeArrowheads="1"/>
          </p:cNvSpPr>
          <p:nvPr>
            <p:ph idx="1"/>
          </p:nvPr>
        </p:nvSpPr>
        <p:spPr bwMode="auto">
          <a:xfrm>
            <a:off x="914400" y="1828800"/>
            <a:ext cx="54102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0000" lnSpcReduction="20000"/>
          </a:bodyPr>
          <a:lstStyle/>
          <a:p>
            <a:pPr eaLnBrk="1" hangingPunct="1">
              <a:lnSpc>
                <a:spcPct val="120000"/>
              </a:lnSpc>
              <a:spcBef>
                <a:spcPts val="0"/>
              </a:spcBef>
              <a:spcAft>
                <a:spcPts val="0"/>
              </a:spcAft>
            </a:pPr>
            <a:r>
              <a:rPr lang="en-US" altLang="en-US" dirty="0" smtClean="0"/>
              <a:t>Quality control testing for the nitrazine paper should be performed upon receipt of each new shipment and/or lot number. </a:t>
            </a:r>
          </a:p>
          <a:p>
            <a:pPr fontAlgn="base">
              <a:lnSpc>
                <a:spcPct val="120000"/>
              </a:lnSpc>
              <a:spcBef>
                <a:spcPts val="0"/>
              </a:spcBef>
              <a:spcAft>
                <a:spcPts val="0"/>
              </a:spcAft>
            </a:pPr>
            <a:endParaRPr lang="en-US" dirty="0" smtClean="0"/>
          </a:p>
          <a:p>
            <a:pPr fontAlgn="base">
              <a:lnSpc>
                <a:spcPct val="120000"/>
              </a:lnSpc>
              <a:spcBef>
                <a:spcPts val="0"/>
              </a:spcBef>
              <a:spcAft>
                <a:spcPts val="0"/>
              </a:spcAft>
            </a:pPr>
            <a:r>
              <a:rPr lang="en-US" dirty="0" smtClean="0"/>
              <a:t>Both </a:t>
            </a:r>
            <a:r>
              <a:rPr lang="en-US" dirty="0"/>
              <a:t>levels 1 &amp; 2 of the Quantimetrix® Dropper® Plus Point-of-Care Urinalysis Dipstick control solutions must be analyzed</a:t>
            </a:r>
            <a:r>
              <a:rPr lang="en-US" dirty="0" smtClean="0"/>
              <a:t>.</a:t>
            </a:r>
          </a:p>
          <a:p>
            <a:pPr fontAlgn="base">
              <a:lnSpc>
                <a:spcPct val="120000"/>
              </a:lnSpc>
              <a:spcBef>
                <a:spcPts val="0"/>
              </a:spcBef>
              <a:spcAft>
                <a:spcPts val="0"/>
              </a:spcAft>
            </a:pPr>
            <a:endParaRPr lang="en-US" altLang="en-US" dirty="0" smtClean="0"/>
          </a:p>
          <a:p>
            <a:pPr marL="342900" indent="-342900" eaLnBrk="1" hangingPunct="1">
              <a:lnSpc>
                <a:spcPct val="120000"/>
              </a:lnSpc>
              <a:spcBef>
                <a:spcPts val="0"/>
              </a:spcBef>
              <a:spcAft>
                <a:spcPts val="0"/>
              </a:spcAft>
              <a:buFont typeface="+mj-lt"/>
              <a:buAutoNum type="arabicPeriod"/>
            </a:pPr>
            <a:r>
              <a:rPr lang="en-US" altLang="en-US" dirty="0" smtClean="0"/>
              <a:t>Remove a piece of nitrazine paper about 3 inches long from the protective container.</a:t>
            </a:r>
          </a:p>
          <a:p>
            <a:pPr marL="342900" indent="-342900" eaLnBrk="1" hangingPunct="1">
              <a:lnSpc>
                <a:spcPct val="120000"/>
              </a:lnSpc>
              <a:spcBef>
                <a:spcPts val="0"/>
              </a:spcBef>
              <a:spcAft>
                <a:spcPts val="0"/>
              </a:spcAft>
              <a:buFont typeface="+mj-lt"/>
              <a:buAutoNum type="arabicPeriod"/>
            </a:pPr>
            <a:r>
              <a:rPr lang="en-US" altLang="en-US" dirty="0" smtClean="0"/>
              <a:t>Place 2 drops of the Level 1 quality control solution on the paper.</a:t>
            </a:r>
          </a:p>
          <a:p>
            <a:pPr marL="342900" indent="-342900" eaLnBrk="1" hangingPunct="1">
              <a:lnSpc>
                <a:spcPct val="120000"/>
              </a:lnSpc>
              <a:spcBef>
                <a:spcPts val="0"/>
              </a:spcBef>
              <a:spcAft>
                <a:spcPts val="0"/>
              </a:spcAft>
              <a:buFont typeface="+mj-lt"/>
              <a:buAutoNum type="arabicPeriod"/>
            </a:pPr>
            <a:r>
              <a:rPr lang="en-US" altLang="en-US" dirty="0" smtClean="0"/>
              <a:t>Immediately match the color change of the nitrazine paper to the closest color on the color chart supplied within the pH paper dispenser. </a:t>
            </a:r>
          </a:p>
          <a:p>
            <a:pPr marL="342900" indent="-342900" eaLnBrk="1" hangingPunct="1">
              <a:lnSpc>
                <a:spcPct val="120000"/>
              </a:lnSpc>
              <a:spcBef>
                <a:spcPts val="0"/>
              </a:spcBef>
              <a:spcAft>
                <a:spcPts val="0"/>
              </a:spcAft>
              <a:buFont typeface="+mj-lt"/>
              <a:buAutoNum type="arabicPeriod"/>
            </a:pPr>
            <a:r>
              <a:rPr lang="en-US" altLang="en-US" dirty="0" smtClean="0"/>
              <a:t>Record the pH result, test date and the lot numbers of the nitrazine pH paper and quality control solution on the log sheet.</a:t>
            </a:r>
          </a:p>
          <a:p>
            <a:pPr marL="342900" indent="-342900" eaLnBrk="1" hangingPunct="1">
              <a:lnSpc>
                <a:spcPct val="120000"/>
              </a:lnSpc>
              <a:spcBef>
                <a:spcPts val="0"/>
              </a:spcBef>
              <a:spcAft>
                <a:spcPts val="0"/>
              </a:spcAft>
              <a:buFont typeface="+mj-lt"/>
              <a:buAutoNum type="arabicPeriod"/>
            </a:pPr>
            <a:r>
              <a:rPr lang="en-US" altLang="en-US" dirty="0" smtClean="0"/>
              <a:t>Repeat the above procedure using the Level 2 quality control solution.</a:t>
            </a:r>
          </a:p>
          <a:p>
            <a:pPr marL="342900" indent="-342900" eaLnBrk="1" hangingPunct="1">
              <a:lnSpc>
                <a:spcPct val="120000"/>
              </a:lnSpc>
              <a:spcBef>
                <a:spcPts val="0"/>
              </a:spcBef>
              <a:spcAft>
                <a:spcPts val="0"/>
              </a:spcAft>
              <a:buFont typeface="+mj-lt"/>
              <a:buAutoNum type="arabicPeriod"/>
            </a:pPr>
            <a:r>
              <a:rPr lang="en-US" altLang="en-US" dirty="0" smtClean="0"/>
              <a:t>Dispose of all biohazardous testing materials in the appropriate biohazard bag. </a:t>
            </a:r>
          </a:p>
        </p:txBody>
      </p:sp>
      <p:pic>
        <p:nvPicPr>
          <p:cNvPr id="5122" name="Picture 2" descr="Quantimetrix - Dropper® Plus - Urine Chemistry Urinalysis Control  Urinalysis Dipstick Testing 2 Levels 10 X 5 mL - 1 Box"/>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2952750"/>
            <a:ext cx="2057400"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7"/>
          <p:cNvSpPr>
            <a:spLocks noGrp="1" noChangeArrowheads="1"/>
          </p:cNvSpPr>
          <p:nvPr>
            <p:ph type="title"/>
          </p:nvPr>
        </p:nvSpPr>
        <p:spPr bwMode="auto">
          <a:xfrm>
            <a:off x="914400" y="867410"/>
            <a:ext cx="7543800" cy="7039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Color Perception Assessment</a:t>
            </a:r>
          </a:p>
        </p:txBody>
      </p:sp>
      <p:sp>
        <p:nvSpPr>
          <p:cNvPr id="11267" name="Rectangle 38"/>
          <p:cNvSpPr>
            <a:spLocks noGrp="1" noChangeArrowheads="1"/>
          </p:cNvSpPr>
          <p:nvPr>
            <p:ph idx="1"/>
          </p:nvPr>
        </p:nvSpPr>
        <p:spPr>
          <a:xfrm>
            <a:off x="914400" y="1828800"/>
            <a:ext cx="7467600" cy="4419600"/>
          </a:xfrm>
        </p:spPr>
        <p:txBody>
          <a:bodyPr>
            <a:normAutofit/>
          </a:bodyPr>
          <a:lstStyle/>
          <a:p>
            <a:pPr eaLnBrk="1" hangingPunct="1">
              <a:lnSpc>
                <a:spcPct val="100000"/>
              </a:lnSpc>
              <a:spcBef>
                <a:spcPts val="0"/>
              </a:spcBef>
              <a:spcAft>
                <a:spcPts val="0"/>
              </a:spcAft>
              <a:defRPr/>
            </a:pPr>
            <a:r>
              <a:rPr lang="en-US" altLang="en-US" sz="2000" dirty="0" smtClean="0"/>
              <a:t>Interpretation of </a:t>
            </a:r>
            <a:r>
              <a:rPr lang="en-US" altLang="en-US" sz="2000" dirty="0" err="1" smtClean="0"/>
              <a:t>nitrazine</a:t>
            </a:r>
            <a:r>
              <a:rPr lang="en-US" altLang="en-US" sz="2000" dirty="0" smtClean="0"/>
              <a:t> pH paper test </a:t>
            </a:r>
            <a:r>
              <a:rPr lang="en-US" altLang="en-US" sz="2000" dirty="0" smtClean="0"/>
              <a:t>results may be affected by poor color vision.</a:t>
            </a:r>
          </a:p>
          <a:p>
            <a:pPr eaLnBrk="1" hangingPunct="1">
              <a:lnSpc>
                <a:spcPct val="100000"/>
              </a:lnSpc>
              <a:spcBef>
                <a:spcPts val="0"/>
              </a:spcBef>
              <a:spcAft>
                <a:spcPts val="0"/>
              </a:spcAft>
              <a:buFont typeface="Wingdings" pitchFamily="2" charset="2"/>
              <a:buNone/>
              <a:defRPr/>
            </a:pPr>
            <a:endParaRPr lang="en-US" altLang="en-US" sz="2000" dirty="0" smtClean="0"/>
          </a:p>
          <a:p>
            <a:pPr eaLnBrk="1" hangingPunct="1">
              <a:lnSpc>
                <a:spcPct val="100000"/>
              </a:lnSpc>
              <a:spcBef>
                <a:spcPts val="0"/>
              </a:spcBef>
              <a:spcAft>
                <a:spcPts val="0"/>
              </a:spcAft>
              <a:defRPr/>
            </a:pPr>
            <a:r>
              <a:rPr lang="en-US" altLang="en-US" sz="2000" dirty="0" smtClean="0"/>
              <a:t>Up to 10% males and 0.4% females may be color deficient to some degree.</a:t>
            </a:r>
          </a:p>
          <a:p>
            <a:pPr eaLnBrk="1" hangingPunct="1">
              <a:lnSpc>
                <a:spcPct val="100000"/>
              </a:lnSpc>
              <a:spcBef>
                <a:spcPts val="0"/>
              </a:spcBef>
              <a:spcAft>
                <a:spcPts val="0"/>
              </a:spcAft>
              <a:buFont typeface="Wingdings" pitchFamily="2" charset="2"/>
              <a:buNone/>
              <a:defRPr/>
            </a:pPr>
            <a:endParaRPr lang="en-US" altLang="en-US" sz="2000" dirty="0" smtClean="0"/>
          </a:p>
          <a:p>
            <a:pPr eaLnBrk="1" hangingPunct="1">
              <a:lnSpc>
                <a:spcPct val="100000"/>
              </a:lnSpc>
              <a:spcBef>
                <a:spcPts val="0"/>
              </a:spcBef>
              <a:spcAft>
                <a:spcPts val="0"/>
              </a:spcAft>
              <a:defRPr/>
            </a:pPr>
            <a:r>
              <a:rPr lang="en-US" altLang="en-US" sz="2000" dirty="0" smtClean="0"/>
              <a:t>If you have not done so already, have your color vision checked if you perform point of care tests or other tasks that require color discrimination.</a:t>
            </a:r>
          </a:p>
          <a:p>
            <a:pPr eaLnBrk="1" hangingPunct="1">
              <a:lnSpc>
                <a:spcPct val="100000"/>
              </a:lnSpc>
              <a:spcBef>
                <a:spcPts val="0"/>
              </a:spcBef>
              <a:spcAft>
                <a:spcPts val="0"/>
              </a:spcAft>
              <a:buFont typeface="Wingdings" pitchFamily="2" charset="2"/>
              <a:buNone/>
              <a:defRPr/>
            </a:pPr>
            <a:endParaRPr lang="en-US" altLang="en-US" sz="2000" dirty="0" smtClean="0"/>
          </a:p>
          <a:p>
            <a:pPr eaLnBrk="1" hangingPunct="1">
              <a:lnSpc>
                <a:spcPct val="100000"/>
              </a:lnSpc>
              <a:spcBef>
                <a:spcPts val="0"/>
              </a:spcBef>
              <a:spcAft>
                <a:spcPts val="0"/>
              </a:spcAft>
              <a:defRPr/>
            </a:pPr>
            <a:r>
              <a:rPr lang="en-US" altLang="en-US" sz="2000" dirty="0" smtClean="0"/>
              <a:t>There is a color perception assessment available on LMS.  </a:t>
            </a:r>
          </a:p>
          <a:p>
            <a:pPr eaLnBrk="1" hangingPunct="1">
              <a:lnSpc>
                <a:spcPct val="100000"/>
              </a:lnSpc>
              <a:spcBef>
                <a:spcPts val="0"/>
              </a:spcBef>
              <a:spcAft>
                <a:spcPts val="0"/>
              </a:spcAft>
              <a:defRPr/>
            </a:pPr>
            <a:r>
              <a:rPr lang="en-US" altLang="en-US" sz="2000" dirty="0" smtClean="0"/>
              <a:t>Search the Learning Activities for th</a:t>
            </a:r>
            <a:r>
              <a:rPr lang="en-US" altLang="en-US" dirty="0" smtClean="0"/>
              <a:t>e following code: </a:t>
            </a:r>
          </a:p>
          <a:p>
            <a:pPr eaLnBrk="1" hangingPunct="1">
              <a:lnSpc>
                <a:spcPct val="100000"/>
              </a:lnSpc>
              <a:spcBef>
                <a:spcPts val="0"/>
              </a:spcBef>
              <a:spcAft>
                <a:spcPts val="0"/>
              </a:spcAft>
              <a:defRPr/>
            </a:pPr>
            <a:r>
              <a:rPr lang="en-US" altLang="en-US" sz="2000" dirty="0" smtClean="0"/>
              <a:t>UNCHPOCCLR</a:t>
            </a:r>
            <a:endParaRPr lang="en-US" altLang="en-US" sz="2000" dirty="0"/>
          </a:p>
          <a:p>
            <a:pPr marL="0" indent="0" eaLnBrk="1" hangingPunct="1">
              <a:lnSpc>
                <a:spcPct val="80000"/>
              </a:lnSpc>
              <a:spcBef>
                <a:spcPts val="300"/>
              </a:spcBef>
              <a:spcAft>
                <a:spcPts val="300"/>
              </a:spcAft>
              <a:buFontTx/>
              <a:buNone/>
              <a:defRPr/>
            </a:pPr>
            <a:r>
              <a:rPr lang="en-US" altLang="en-US" sz="2000" dirty="0"/>
              <a:t> </a:t>
            </a:r>
            <a:endParaRPr lang="en-US" altLang="en-US"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7"/>
          <p:cNvSpPr>
            <a:spLocks noGrp="1" noChangeArrowheads="1"/>
          </p:cNvSpPr>
          <p:nvPr>
            <p:ph type="title"/>
          </p:nvPr>
        </p:nvSpPr>
        <p:spPr bwMode="auto">
          <a:xfrm>
            <a:off x="914400" y="914400"/>
            <a:ext cx="7543800" cy="7039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altLang="en-US" sz="3800" dirty="0" smtClean="0"/>
              <a:t>Training &amp; Competency Requirements</a:t>
            </a:r>
          </a:p>
        </p:txBody>
      </p:sp>
      <p:sp>
        <p:nvSpPr>
          <p:cNvPr id="11267" name="Rectangle 38"/>
          <p:cNvSpPr>
            <a:spLocks noGrp="1" noChangeArrowheads="1"/>
          </p:cNvSpPr>
          <p:nvPr>
            <p:ph idx="1"/>
          </p:nvPr>
        </p:nvSpPr>
        <p:spPr>
          <a:xfrm>
            <a:off x="914400" y="1828800"/>
            <a:ext cx="7467600" cy="4419600"/>
          </a:xfrm>
        </p:spPr>
        <p:txBody>
          <a:bodyPr>
            <a:normAutofit fontScale="92500" lnSpcReduction="10000"/>
          </a:bodyPr>
          <a:lstStyle/>
          <a:p>
            <a:pPr marL="0" indent="0" eaLnBrk="1" hangingPunct="1">
              <a:lnSpc>
                <a:spcPct val="110000"/>
              </a:lnSpc>
              <a:spcBef>
                <a:spcPts val="0"/>
              </a:spcBef>
              <a:spcAft>
                <a:spcPts val="0"/>
              </a:spcAft>
              <a:buFontTx/>
              <a:buNone/>
              <a:defRPr/>
            </a:pPr>
            <a:r>
              <a:rPr lang="en-US" altLang="en-US" sz="2000" dirty="0" smtClean="0"/>
              <a:t>Prior to performing patient testing, providers are required to complete this </a:t>
            </a:r>
            <a:r>
              <a:rPr lang="en-US" altLang="en-US" dirty="0" smtClean="0"/>
              <a:t>module to satisfy federal requirements for initial training.</a:t>
            </a:r>
          </a:p>
          <a:p>
            <a:pPr marL="0" indent="0" eaLnBrk="1" hangingPunct="1">
              <a:lnSpc>
                <a:spcPct val="110000"/>
              </a:lnSpc>
              <a:spcBef>
                <a:spcPts val="0"/>
              </a:spcBef>
              <a:spcAft>
                <a:spcPts val="0"/>
              </a:spcAft>
              <a:buFontTx/>
              <a:buNone/>
              <a:defRPr/>
            </a:pPr>
            <a:r>
              <a:rPr lang="en-US" altLang="en-US" dirty="0" smtClean="0"/>
              <a:t>Those who perform waived testing must be trained for each test that they are authorized to perform. The training for each waived test is documented. </a:t>
            </a:r>
          </a:p>
          <a:p>
            <a:pPr marL="0" indent="0" eaLnBrk="1" hangingPunct="1">
              <a:lnSpc>
                <a:spcPct val="110000"/>
              </a:lnSpc>
              <a:spcBef>
                <a:spcPts val="0"/>
              </a:spcBef>
              <a:spcAft>
                <a:spcPts val="0"/>
              </a:spcAft>
              <a:buFontTx/>
              <a:buNone/>
              <a:defRPr/>
            </a:pPr>
            <a:endParaRPr lang="en-US" altLang="en-US" dirty="0"/>
          </a:p>
          <a:p>
            <a:pPr marL="0" indent="0" eaLnBrk="1" hangingPunct="1">
              <a:lnSpc>
                <a:spcPct val="110000"/>
              </a:lnSpc>
              <a:spcBef>
                <a:spcPts val="0"/>
              </a:spcBef>
              <a:spcAft>
                <a:spcPts val="0"/>
              </a:spcAft>
              <a:buFontTx/>
              <a:buNone/>
              <a:defRPr/>
            </a:pPr>
            <a:r>
              <a:rPr lang="en-US" altLang="en-US" dirty="0" smtClean="0"/>
              <a:t>Competency for waived testing is assessed annually using the following methods per person: </a:t>
            </a:r>
          </a:p>
          <a:p>
            <a:pPr>
              <a:lnSpc>
                <a:spcPct val="110000"/>
              </a:lnSpc>
              <a:spcBef>
                <a:spcPts val="0"/>
              </a:spcBef>
              <a:spcAft>
                <a:spcPts val="0"/>
              </a:spcAft>
              <a:buFont typeface="Wingdings" panose="05000000000000000000" pitchFamily="2" charset="2"/>
              <a:buChar char="§"/>
              <a:defRPr/>
            </a:pPr>
            <a:r>
              <a:rPr lang="en-US" altLang="en-US" dirty="0" smtClean="0"/>
              <a:t>Monitoring of each user’s quality control performance </a:t>
            </a:r>
          </a:p>
          <a:p>
            <a:pPr lvl="1">
              <a:lnSpc>
                <a:spcPct val="110000"/>
              </a:lnSpc>
              <a:spcBef>
                <a:spcPts val="0"/>
              </a:spcBef>
              <a:spcAft>
                <a:spcPts val="0"/>
              </a:spcAft>
              <a:buFont typeface="Wingdings" panose="05000000000000000000" pitchFamily="2" charset="2"/>
              <a:buChar char="q"/>
              <a:defRPr/>
            </a:pPr>
            <a:r>
              <a:rPr lang="en-US" altLang="en-US" dirty="0" smtClean="0"/>
              <a:t>Captured via reporting of </a:t>
            </a:r>
            <a:r>
              <a:rPr lang="en-US" altLang="en-US" dirty="0" smtClean="0"/>
              <a:t>QC acceptability </a:t>
            </a:r>
            <a:r>
              <a:rPr lang="en-US" altLang="en-US" dirty="0" smtClean="0"/>
              <a:t>on </a:t>
            </a:r>
            <a:r>
              <a:rPr lang="en-US" altLang="en-US" dirty="0" smtClean="0"/>
              <a:t>patient test results</a:t>
            </a:r>
          </a:p>
          <a:p>
            <a:pPr>
              <a:lnSpc>
                <a:spcPct val="110000"/>
              </a:lnSpc>
              <a:spcBef>
                <a:spcPts val="0"/>
              </a:spcBef>
              <a:spcAft>
                <a:spcPts val="0"/>
              </a:spcAft>
              <a:buFont typeface="Wingdings" panose="05000000000000000000" pitchFamily="2" charset="2"/>
              <a:buChar char="§"/>
              <a:defRPr/>
            </a:pPr>
            <a:r>
              <a:rPr lang="en-US" altLang="en-US" dirty="0" smtClean="0"/>
              <a:t>Use of a written test specific to the test assessed </a:t>
            </a:r>
          </a:p>
          <a:p>
            <a:pPr lvl="1">
              <a:lnSpc>
                <a:spcPct val="110000"/>
              </a:lnSpc>
              <a:spcBef>
                <a:spcPts val="0"/>
              </a:spcBef>
              <a:spcAft>
                <a:spcPts val="0"/>
              </a:spcAft>
              <a:buFont typeface="Wingdings" panose="05000000000000000000" pitchFamily="2" charset="2"/>
              <a:buChar char="q"/>
              <a:defRPr/>
            </a:pPr>
            <a:r>
              <a:rPr lang="en-US" altLang="en-US" dirty="0" smtClean="0"/>
              <a:t>Assignment of an online module</a:t>
            </a:r>
          </a:p>
          <a:p>
            <a:pPr marL="0" indent="0">
              <a:lnSpc>
                <a:spcPct val="110000"/>
              </a:lnSpc>
              <a:spcBef>
                <a:spcPts val="0"/>
              </a:spcBef>
              <a:spcAft>
                <a:spcPts val="0"/>
              </a:spcAft>
              <a:buNone/>
              <a:defRPr/>
            </a:pPr>
            <a:r>
              <a:rPr lang="en-US" altLang="en-US" b="1" dirty="0" smtClean="0"/>
              <a:t>Note: </a:t>
            </a:r>
            <a:r>
              <a:rPr lang="en-US" altLang="en-US" dirty="0" smtClean="0"/>
              <a:t>Performance of a test on a blind specimen OR periodic observation of routine work by the supervisor or qualified designee can also be used in place of the above methods, if needed.</a:t>
            </a:r>
            <a:endParaRPr lang="en-US" altLang="en-US" b="1" dirty="0" smtClean="0"/>
          </a:p>
        </p:txBody>
      </p:sp>
    </p:spTree>
    <p:extLst>
      <p:ext uri="{BB962C8B-B14F-4D97-AF65-F5344CB8AC3E}">
        <p14:creationId xmlns:p14="http://schemas.microsoft.com/office/powerpoint/2010/main" val="2926933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926883"/>
            <a:ext cx="7543800" cy="7039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Rationale</a:t>
            </a:r>
          </a:p>
        </p:txBody>
      </p:sp>
      <p:sp>
        <p:nvSpPr>
          <p:cNvPr id="5123" name="Rectangle 3"/>
          <p:cNvSpPr>
            <a:spLocks noGrp="1" noChangeArrowheads="1"/>
          </p:cNvSpPr>
          <p:nvPr>
            <p:ph idx="1"/>
          </p:nvPr>
        </p:nvSpPr>
        <p:spPr bwMode="auto">
          <a:xfrm>
            <a:off x="914400" y="1828800"/>
            <a:ext cx="48006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0" indent="0" eaLnBrk="1" hangingPunct="1">
              <a:lnSpc>
                <a:spcPct val="100000"/>
              </a:lnSpc>
              <a:spcBef>
                <a:spcPts val="0"/>
              </a:spcBef>
              <a:spcAft>
                <a:spcPts val="0"/>
              </a:spcAft>
              <a:buNone/>
            </a:pPr>
            <a:r>
              <a:rPr lang="en-US" altLang="en-US" dirty="0" smtClean="0"/>
              <a:t>Nitrazine (phenaphthazine) paper is used to measure the vaginal pH of expectant mothers. </a:t>
            </a:r>
          </a:p>
          <a:p>
            <a:pPr marL="0" indent="0">
              <a:lnSpc>
                <a:spcPct val="100000"/>
              </a:lnSpc>
              <a:spcBef>
                <a:spcPts val="0"/>
              </a:spcBef>
              <a:spcAft>
                <a:spcPts val="0"/>
              </a:spcAft>
              <a:buNone/>
            </a:pPr>
            <a:endParaRPr lang="en-US" dirty="0" smtClean="0"/>
          </a:p>
          <a:p>
            <a:pPr marL="0" indent="0">
              <a:lnSpc>
                <a:spcPct val="100000"/>
              </a:lnSpc>
              <a:spcBef>
                <a:spcPts val="0"/>
              </a:spcBef>
              <a:spcAft>
                <a:spcPts val="0"/>
              </a:spcAft>
              <a:buNone/>
            </a:pPr>
            <a:r>
              <a:rPr lang="en-US" dirty="0" smtClean="0"/>
              <a:t>Premature </a:t>
            </a:r>
            <a:r>
              <a:rPr lang="en-US" dirty="0"/>
              <a:t>rupture of the membrane can result in small volumes of amniotic fluid leaking into the upper vagina. </a:t>
            </a:r>
            <a:endParaRPr lang="en-US" dirty="0" smtClean="0"/>
          </a:p>
          <a:p>
            <a:pPr marL="0" indent="0">
              <a:lnSpc>
                <a:spcPct val="100000"/>
              </a:lnSpc>
              <a:spcBef>
                <a:spcPts val="0"/>
              </a:spcBef>
              <a:spcAft>
                <a:spcPts val="0"/>
              </a:spcAft>
              <a:buNone/>
            </a:pPr>
            <a:endParaRPr lang="en-US" dirty="0" smtClean="0"/>
          </a:p>
          <a:p>
            <a:pPr marL="0" indent="0">
              <a:lnSpc>
                <a:spcPct val="100000"/>
              </a:lnSpc>
              <a:spcBef>
                <a:spcPts val="0"/>
              </a:spcBef>
              <a:spcAft>
                <a:spcPts val="0"/>
              </a:spcAft>
              <a:buNone/>
            </a:pPr>
            <a:r>
              <a:rPr lang="en-US" dirty="0" smtClean="0"/>
              <a:t>Amniotic </a:t>
            </a:r>
            <a:r>
              <a:rPr lang="en-US" dirty="0"/>
              <a:t>fluid has a neutral pH whereas the upper vagina pH is normally acidic. </a:t>
            </a:r>
            <a:endParaRPr lang="en-US" dirty="0" smtClean="0"/>
          </a:p>
          <a:p>
            <a:pPr marL="0" indent="0">
              <a:lnSpc>
                <a:spcPct val="100000"/>
              </a:lnSpc>
              <a:spcBef>
                <a:spcPts val="0"/>
              </a:spcBef>
              <a:spcAft>
                <a:spcPts val="0"/>
              </a:spcAft>
              <a:buNone/>
            </a:pPr>
            <a:endParaRPr lang="en-US" dirty="0" smtClean="0"/>
          </a:p>
          <a:p>
            <a:pPr marL="0" indent="0">
              <a:lnSpc>
                <a:spcPct val="100000"/>
              </a:lnSpc>
              <a:spcBef>
                <a:spcPts val="0"/>
              </a:spcBef>
              <a:spcAft>
                <a:spcPts val="0"/>
              </a:spcAft>
              <a:buNone/>
            </a:pPr>
            <a:r>
              <a:rPr lang="en-US" dirty="0" smtClean="0"/>
              <a:t>Leakage </a:t>
            </a:r>
            <a:r>
              <a:rPr lang="en-US" dirty="0"/>
              <a:t>of amniotic fluid into the upper vagina may elevate the pH and detection of this elevated pH using the nitrazine paper may assist in determining the presence or absence of amniotic fluid</a:t>
            </a:r>
            <a:r>
              <a:rPr lang="en-US" dirty="0" smtClean="0"/>
              <a:t>.</a:t>
            </a:r>
            <a:endParaRPr lang="en-US" altLang="en-US" dirty="0" smtClean="0"/>
          </a:p>
        </p:txBody>
      </p:sp>
      <p:pic>
        <p:nvPicPr>
          <p:cNvPr id="1026" name="Picture 2" descr="Micro Essential Lab pHizatest Nitrazine Indicator Paper - pHIZATEST Nitrazine Indicator Paper, Short Roll Dispenser, 4.5 - 7.5 pH - 9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833687"/>
            <a:ext cx="2857500" cy="24098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871451" y="914400"/>
            <a:ext cx="7543800" cy="7039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Test Principle </a:t>
            </a:r>
          </a:p>
        </p:txBody>
      </p:sp>
      <p:sp>
        <p:nvSpPr>
          <p:cNvPr id="5123" name="Rectangle 3"/>
          <p:cNvSpPr>
            <a:spLocks noGrp="1" noChangeArrowheads="1"/>
          </p:cNvSpPr>
          <p:nvPr>
            <p:ph idx="1"/>
          </p:nvPr>
        </p:nvSpPr>
        <p:spPr>
          <a:xfrm>
            <a:off x="871451" y="1828800"/>
            <a:ext cx="7543800" cy="4114800"/>
          </a:xfrm>
        </p:spPr>
        <p:txBody>
          <a:bodyPr rtlCol="0">
            <a:normAutofit/>
          </a:bodyPr>
          <a:lstStyle/>
          <a:p>
            <a:pPr marL="0" indent="0">
              <a:lnSpc>
                <a:spcPct val="100000"/>
              </a:lnSpc>
              <a:spcBef>
                <a:spcPts val="0"/>
              </a:spcBef>
              <a:spcAft>
                <a:spcPts val="0"/>
              </a:spcAft>
              <a:buNone/>
            </a:pPr>
            <a:r>
              <a:rPr lang="en-US" altLang="en-US" dirty="0"/>
              <a:t>Nitrazine paper is impregnated with an indicator dye </a:t>
            </a:r>
            <a:r>
              <a:rPr lang="en-US" altLang="en-US" dirty="0" err="1"/>
              <a:t>phenapthazine</a:t>
            </a:r>
            <a:r>
              <a:rPr lang="en-US" altLang="en-US" dirty="0"/>
              <a:t>. The dye develops color (yellow, orange, green or blue) upon exposure to a fluid specimen, which correlates with the pH of the specimen. </a:t>
            </a:r>
            <a:endParaRPr lang="en-US" altLang="en-US" dirty="0" smtClean="0"/>
          </a:p>
          <a:p>
            <a:pPr marL="0" indent="0">
              <a:lnSpc>
                <a:spcPct val="100000"/>
              </a:lnSpc>
              <a:spcBef>
                <a:spcPts val="0"/>
              </a:spcBef>
              <a:spcAft>
                <a:spcPts val="0"/>
              </a:spcAft>
              <a:buNone/>
            </a:pPr>
            <a:endParaRPr lang="en-US" altLang="en-US" dirty="0"/>
          </a:p>
          <a:p>
            <a:pPr marL="0" indent="0">
              <a:lnSpc>
                <a:spcPct val="100000"/>
              </a:lnSpc>
              <a:spcBef>
                <a:spcPts val="0"/>
              </a:spcBef>
              <a:spcAft>
                <a:spcPts val="0"/>
              </a:spcAft>
              <a:buNone/>
            </a:pPr>
            <a:r>
              <a:rPr lang="en-US" altLang="en-US" dirty="0"/>
              <a:t>This test is defined as waived under CLIA regulations. </a:t>
            </a:r>
          </a:p>
          <a:p>
            <a:pPr marL="0" indent="0">
              <a:lnSpc>
                <a:spcPct val="80000"/>
              </a:lnSpc>
              <a:buNone/>
            </a:pP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838200" y="916467"/>
            <a:ext cx="7543800" cy="7039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500" dirty="0" smtClean="0"/>
              <a:t>Reagents &amp; Supplies</a:t>
            </a:r>
          </a:p>
        </p:txBody>
      </p:sp>
      <p:sp>
        <p:nvSpPr>
          <p:cNvPr id="10243" name="Rectangle 3"/>
          <p:cNvSpPr>
            <a:spLocks noGrp="1" noChangeArrowheads="1"/>
          </p:cNvSpPr>
          <p:nvPr>
            <p:ph idx="1"/>
          </p:nvPr>
        </p:nvSpPr>
        <p:spPr bwMode="auto">
          <a:xfrm>
            <a:off x="838200" y="1785823"/>
            <a:ext cx="7543800" cy="4310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eaLnBrk="1" hangingPunct="1">
              <a:lnSpc>
                <a:spcPct val="100000"/>
              </a:lnSpc>
              <a:spcBef>
                <a:spcPts val="0"/>
              </a:spcBef>
              <a:spcAft>
                <a:spcPts val="0"/>
              </a:spcAft>
              <a:buNone/>
            </a:pPr>
            <a:r>
              <a:rPr lang="en-US" altLang="en-US" dirty="0" smtClean="0"/>
              <a:t>Micro Essential Laboratory </a:t>
            </a:r>
            <a:r>
              <a:rPr lang="en-US" altLang="en-US" dirty="0" err="1" smtClean="0"/>
              <a:t>pHizatest</a:t>
            </a:r>
            <a:r>
              <a:rPr lang="en-US" altLang="en-US" dirty="0" smtClean="0"/>
              <a:t> Phenaphthazine paper</a:t>
            </a:r>
          </a:p>
          <a:p>
            <a:pPr marL="0" indent="0" eaLnBrk="1" hangingPunct="1">
              <a:lnSpc>
                <a:spcPct val="100000"/>
              </a:lnSpc>
              <a:spcBef>
                <a:spcPts val="0"/>
              </a:spcBef>
              <a:spcAft>
                <a:spcPts val="0"/>
              </a:spcAft>
              <a:buNone/>
            </a:pPr>
            <a:endParaRPr lang="en-US" altLang="en-US" dirty="0" smtClean="0"/>
          </a:p>
          <a:p>
            <a:pPr>
              <a:lnSpc>
                <a:spcPct val="100000"/>
              </a:lnSpc>
              <a:spcBef>
                <a:spcPts val="0"/>
              </a:spcBef>
              <a:spcAft>
                <a:spcPts val="0"/>
              </a:spcAft>
              <a:buFont typeface="Wingdings" panose="05000000000000000000" pitchFamily="2" charset="2"/>
              <a:buChar char="§"/>
            </a:pPr>
            <a:r>
              <a:rPr lang="en-US" altLang="en-US" dirty="0" smtClean="0"/>
              <a:t>Should be stored at room temperature. </a:t>
            </a:r>
          </a:p>
          <a:p>
            <a:pPr lvl="1">
              <a:lnSpc>
                <a:spcPct val="100000"/>
              </a:lnSpc>
              <a:spcBef>
                <a:spcPts val="0"/>
              </a:spcBef>
              <a:spcAft>
                <a:spcPts val="0"/>
              </a:spcAft>
              <a:buFont typeface="Arial" panose="020B0604020202020204" pitchFamily="34" charset="0"/>
              <a:buChar char="•"/>
            </a:pPr>
            <a:r>
              <a:rPr lang="en-US" altLang="en-US" dirty="0" smtClean="0"/>
              <a:t>Keep out of direct light. </a:t>
            </a:r>
          </a:p>
          <a:p>
            <a:pPr marL="201168" lvl="1" indent="0">
              <a:lnSpc>
                <a:spcPct val="100000"/>
              </a:lnSpc>
              <a:spcBef>
                <a:spcPts val="0"/>
              </a:spcBef>
              <a:spcAft>
                <a:spcPts val="0"/>
              </a:spcAft>
              <a:buNone/>
            </a:pPr>
            <a:endParaRPr lang="en-US" altLang="en-US" dirty="0" smtClean="0"/>
          </a:p>
          <a:p>
            <a:pPr>
              <a:lnSpc>
                <a:spcPct val="100000"/>
              </a:lnSpc>
              <a:spcBef>
                <a:spcPts val="0"/>
              </a:spcBef>
              <a:spcAft>
                <a:spcPts val="0"/>
              </a:spcAft>
              <a:buFont typeface="Wingdings" panose="05000000000000000000" pitchFamily="2" charset="2"/>
              <a:buChar char="§"/>
            </a:pPr>
            <a:r>
              <a:rPr lang="en-US" altLang="en-US" dirty="0" smtClean="0"/>
              <a:t>Stable until the manufacturer’s expiration date.</a:t>
            </a:r>
          </a:p>
          <a:p>
            <a:pPr lvl="1">
              <a:lnSpc>
                <a:spcPct val="100000"/>
              </a:lnSpc>
              <a:spcBef>
                <a:spcPts val="0"/>
              </a:spcBef>
              <a:spcAft>
                <a:spcPts val="0"/>
              </a:spcAft>
              <a:buFont typeface="Arial" panose="020B0604020202020204" pitchFamily="34" charset="0"/>
              <a:buChar char="•"/>
            </a:pPr>
            <a:r>
              <a:rPr lang="en-US" altLang="en-US" dirty="0" smtClean="0"/>
              <a:t>Discard expired paper.</a:t>
            </a:r>
            <a:endParaRPr lang="en-US" altLang="en-US" dirty="0"/>
          </a:p>
        </p:txBody>
      </p:sp>
      <p:sp>
        <p:nvSpPr>
          <p:cNvPr id="10249" name="Text Box 12"/>
          <p:cNvSpPr txBox="1">
            <a:spLocks noChangeArrowheads="1"/>
          </p:cNvSpPr>
          <p:nvPr/>
        </p:nvSpPr>
        <p:spPr bwMode="auto">
          <a:xfrm>
            <a:off x="5638800" y="3733800"/>
            <a:ext cx="1152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1600" b="1">
                <a:solidFill>
                  <a:schemeClr val="bg1"/>
                </a:solidFill>
              </a:rPr>
              <a:t>Test Card</a:t>
            </a:r>
          </a:p>
        </p:txBody>
      </p:sp>
      <p:sp>
        <p:nvSpPr>
          <p:cNvPr id="10250" name="Text Box 13"/>
          <p:cNvSpPr txBox="1">
            <a:spLocks noChangeArrowheads="1"/>
          </p:cNvSpPr>
          <p:nvPr/>
        </p:nvSpPr>
        <p:spPr bwMode="auto">
          <a:xfrm>
            <a:off x="5638800" y="5791200"/>
            <a:ext cx="1898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1600" b="1">
                <a:solidFill>
                  <a:schemeClr val="bg1"/>
                </a:solidFill>
              </a:rPr>
              <a:t>Developer Bottle</a:t>
            </a:r>
          </a:p>
        </p:txBody>
      </p:sp>
      <p:pic>
        <p:nvPicPr>
          <p:cNvPr id="8" name="Picture 2" descr="Micro Essential Lab pHizatest Nitrazine Indicator Paper - pHIZATEST Nitrazine Indicator Paper, Short Roll Dispenser, 4.5 - 7.5 pH - 9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0" y="3902075"/>
            <a:ext cx="2552700" cy="21527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838200" y="902745"/>
            <a:ext cx="7543800" cy="7039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500" dirty="0" smtClean="0"/>
              <a:t>Reagents &amp; Supplies Continued</a:t>
            </a:r>
          </a:p>
        </p:txBody>
      </p:sp>
      <p:sp>
        <p:nvSpPr>
          <p:cNvPr id="10243" name="Rectangle 3"/>
          <p:cNvSpPr>
            <a:spLocks noGrp="1" noChangeArrowheads="1"/>
          </p:cNvSpPr>
          <p:nvPr>
            <p:ph idx="1"/>
          </p:nvPr>
        </p:nvSpPr>
        <p:spPr bwMode="auto">
          <a:xfrm>
            <a:off x="838200" y="1785823"/>
            <a:ext cx="4876800" cy="4310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eaLnBrk="1" hangingPunct="1">
              <a:lnSpc>
                <a:spcPct val="100000"/>
              </a:lnSpc>
              <a:spcBef>
                <a:spcPts val="300"/>
              </a:spcBef>
              <a:spcAft>
                <a:spcPts val="300"/>
              </a:spcAft>
              <a:buNone/>
            </a:pPr>
            <a:r>
              <a:rPr lang="en-US" altLang="en-US" dirty="0" smtClean="0"/>
              <a:t>Sterile swabs</a:t>
            </a:r>
          </a:p>
          <a:p>
            <a:pPr marL="0" indent="0" eaLnBrk="1" hangingPunct="1">
              <a:lnSpc>
                <a:spcPct val="100000"/>
              </a:lnSpc>
              <a:spcBef>
                <a:spcPts val="300"/>
              </a:spcBef>
              <a:spcAft>
                <a:spcPts val="300"/>
              </a:spcAft>
              <a:buNone/>
            </a:pPr>
            <a:endParaRPr lang="en-US" altLang="en-US" dirty="0"/>
          </a:p>
          <a:p>
            <a:pPr marL="0" indent="0" eaLnBrk="1" hangingPunct="1">
              <a:lnSpc>
                <a:spcPct val="100000"/>
              </a:lnSpc>
              <a:spcBef>
                <a:spcPts val="300"/>
              </a:spcBef>
              <a:spcAft>
                <a:spcPts val="300"/>
              </a:spcAft>
              <a:buNone/>
            </a:pPr>
            <a:endParaRPr lang="en-US" altLang="en-US" dirty="0" smtClean="0"/>
          </a:p>
          <a:p>
            <a:pPr marL="0" indent="0" eaLnBrk="1" hangingPunct="1">
              <a:lnSpc>
                <a:spcPct val="100000"/>
              </a:lnSpc>
              <a:spcBef>
                <a:spcPts val="300"/>
              </a:spcBef>
              <a:spcAft>
                <a:spcPts val="300"/>
              </a:spcAft>
              <a:buNone/>
            </a:pPr>
            <a:endParaRPr lang="en-US" altLang="en-US" dirty="0"/>
          </a:p>
          <a:p>
            <a:pPr marL="0" indent="0" eaLnBrk="1" hangingPunct="1">
              <a:lnSpc>
                <a:spcPct val="100000"/>
              </a:lnSpc>
              <a:spcBef>
                <a:spcPts val="300"/>
              </a:spcBef>
              <a:spcAft>
                <a:spcPts val="300"/>
              </a:spcAft>
              <a:buNone/>
            </a:pPr>
            <a:endParaRPr lang="en-US" altLang="en-US" dirty="0" smtClean="0"/>
          </a:p>
          <a:p>
            <a:pPr marL="0" indent="0" eaLnBrk="1" hangingPunct="1">
              <a:lnSpc>
                <a:spcPct val="100000"/>
              </a:lnSpc>
              <a:spcBef>
                <a:spcPts val="300"/>
              </a:spcBef>
              <a:spcAft>
                <a:spcPts val="300"/>
              </a:spcAft>
              <a:buNone/>
            </a:pPr>
            <a:endParaRPr lang="en-US" altLang="en-US" dirty="0"/>
          </a:p>
          <a:p>
            <a:pPr marL="0" indent="0" eaLnBrk="1" hangingPunct="1">
              <a:lnSpc>
                <a:spcPct val="100000"/>
              </a:lnSpc>
              <a:spcBef>
                <a:spcPts val="300"/>
              </a:spcBef>
              <a:spcAft>
                <a:spcPts val="300"/>
              </a:spcAft>
              <a:buNone/>
            </a:pPr>
            <a:endParaRPr lang="en-US" altLang="en-US" dirty="0" smtClean="0"/>
          </a:p>
          <a:p>
            <a:pPr marL="0" indent="0" eaLnBrk="1" hangingPunct="1">
              <a:lnSpc>
                <a:spcPct val="100000"/>
              </a:lnSpc>
              <a:spcBef>
                <a:spcPts val="300"/>
              </a:spcBef>
              <a:spcAft>
                <a:spcPts val="300"/>
              </a:spcAft>
              <a:buNone/>
            </a:pPr>
            <a:r>
              <a:rPr lang="en-US" altLang="en-US" dirty="0" smtClean="0"/>
              <a:t>Gloves</a:t>
            </a:r>
          </a:p>
        </p:txBody>
      </p:sp>
      <p:sp>
        <p:nvSpPr>
          <p:cNvPr id="10249" name="Text Box 12"/>
          <p:cNvSpPr txBox="1">
            <a:spLocks noChangeArrowheads="1"/>
          </p:cNvSpPr>
          <p:nvPr/>
        </p:nvSpPr>
        <p:spPr bwMode="auto">
          <a:xfrm>
            <a:off x="5638800" y="3733800"/>
            <a:ext cx="1152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1600" b="1">
                <a:solidFill>
                  <a:schemeClr val="bg1"/>
                </a:solidFill>
              </a:rPr>
              <a:t>Test Card</a:t>
            </a:r>
          </a:p>
        </p:txBody>
      </p:sp>
      <p:sp>
        <p:nvSpPr>
          <p:cNvPr id="10250" name="Text Box 13"/>
          <p:cNvSpPr txBox="1">
            <a:spLocks noChangeArrowheads="1"/>
          </p:cNvSpPr>
          <p:nvPr/>
        </p:nvSpPr>
        <p:spPr bwMode="auto">
          <a:xfrm>
            <a:off x="5638800" y="5791200"/>
            <a:ext cx="1898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1600" b="1">
                <a:solidFill>
                  <a:schemeClr val="bg1"/>
                </a:solidFill>
              </a:rPr>
              <a:t>Developer Bottle</a:t>
            </a:r>
          </a:p>
        </p:txBody>
      </p:sp>
      <p:pic>
        <p:nvPicPr>
          <p:cNvPr id="23554" name="Picture 2" descr="Blue Vinyl Nitrile Blend Disposable Powder Free Exam Glove BOX of 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2700" y="4073237"/>
            <a:ext cx="2466975" cy="184785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cdn.shopify.com/s/files/1/0532/7896/5948/products/25-803-2pc_029f6aac-914a-4d63-b598-0c8072197f0d.png?v=163008746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12051" y="1763764"/>
            <a:ext cx="2258319" cy="2258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360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868680" y="914400"/>
            <a:ext cx="7543800" cy="7039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Safety and Verifying Patient ID</a:t>
            </a:r>
          </a:p>
        </p:txBody>
      </p:sp>
      <p:sp>
        <p:nvSpPr>
          <p:cNvPr id="6147" name="Content Placeholder 2"/>
          <p:cNvSpPr>
            <a:spLocks noGrp="1"/>
          </p:cNvSpPr>
          <p:nvPr>
            <p:ph idx="1"/>
          </p:nvPr>
        </p:nvSpPr>
        <p:spPr>
          <a:xfrm>
            <a:off x="914400" y="1828800"/>
            <a:ext cx="7452360" cy="4221163"/>
          </a:xfrm>
        </p:spPr>
        <p:txBody>
          <a:bodyPr>
            <a:normAutofit/>
          </a:bodyPr>
          <a:lstStyle/>
          <a:p>
            <a:pPr eaLnBrk="1" hangingPunct="1">
              <a:lnSpc>
                <a:spcPct val="100000"/>
              </a:lnSpc>
              <a:spcBef>
                <a:spcPts val="0"/>
              </a:spcBef>
              <a:spcAft>
                <a:spcPts val="0"/>
              </a:spcAft>
              <a:defRPr/>
            </a:pPr>
            <a:r>
              <a:rPr lang="en-US" altLang="en-US" dirty="0" smtClean="0"/>
              <a:t>All patient specimens should be considered potentially infectious. Wear personal protective equipment (PPE), such as gloves, fluid resistant lab coats, etc. during patient testing. </a:t>
            </a:r>
          </a:p>
          <a:p>
            <a:pPr eaLnBrk="1" hangingPunct="1">
              <a:lnSpc>
                <a:spcPct val="100000"/>
              </a:lnSpc>
              <a:spcBef>
                <a:spcPts val="0"/>
              </a:spcBef>
              <a:spcAft>
                <a:spcPts val="0"/>
              </a:spcAft>
              <a:defRPr/>
            </a:pPr>
            <a:endParaRPr lang="en-US" altLang="en-US" dirty="0"/>
          </a:p>
          <a:p>
            <a:pPr eaLnBrk="1" hangingPunct="1">
              <a:lnSpc>
                <a:spcPct val="100000"/>
              </a:lnSpc>
              <a:spcBef>
                <a:spcPts val="0"/>
              </a:spcBef>
              <a:spcAft>
                <a:spcPts val="0"/>
              </a:spcAft>
              <a:defRPr/>
            </a:pPr>
            <a:r>
              <a:rPr lang="en-US" altLang="en-US" dirty="0" smtClean="0"/>
              <a:t>Prior to obtaining samples for point of care testing, the patient should be appropriately identified using the patient’s wristband or registration label. </a:t>
            </a:r>
          </a:p>
          <a:p>
            <a:pPr eaLnBrk="1" hangingPunct="1">
              <a:lnSpc>
                <a:spcPct val="100000"/>
              </a:lnSpc>
              <a:spcBef>
                <a:spcPts val="0"/>
              </a:spcBef>
              <a:spcAft>
                <a:spcPts val="0"/>
              </a:spcAft>
              <a:defRPr/>
            </a:pPr>
            <a:r>
              <a:rPr lang="en-US" altLang="en-US" dirty="0" smtClean="0"/>
              <a:t>Use 2 identifiers to verify patient ID, such as name, medical record number (MRN) or date of birth.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913015" y="914400"/>
            <a:ext cx="7543800" cy="6857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Procedure</a:t>
            </a:r>
          </a:p>
        </p:txBody>
      </p:sp>
      <p:sp>
        <p:nvSpPr>
          <p:cNvPr id="8195" name="Content Placeholder 2"/>
          <p:cNvSpPr>
            <a:spLocks noGrp="1"/>
          </p:cNvSpPr>
          <p:nvPr>
            <p:ph idx="1"/>
          </p:nvPr>
        </p:nvSpPr>
        <p:spPr bwMode="auto">
          <a:xfrm>
            <a:off x="914400" y="1905000"/>
            <a:ext cx="745236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eaLnBrk="1" hangingPunct="1">
              <a:lnSpc>
                <a:spcPct val="100000"/>
              </a:lnSpc>
              <a:spcBef>
                <a:spcPts val="0"/>
              </a:spcBef>
              <a:spcAft>
                <a:spcPts val="0"/>
              </a:spcAft>
              <a:buNone/>
            </a:pPr>
            <a:r>
              <a:rPr lang="en-US" altLang="en-US" sz="2100" b="1" dirty="0" smtClean="0"/>
              <a:t>Specimen Type, Collection &amp; Handling Criteria</a:t>
            </a:r>
          </a:p>
          <a:p>
            <a:pPr marL="0" indent="0" eaLnBrk="1" hangingPunct="1">
              <a:lnSpc>
                <a:spcPct val="100000"/>
              </a:lnSpc>
              <a:spcBef>
                <a:spcPts val="0"/>
              </a:spcBef>
              <a:spcAft>
                <a:spcPts val="0"/>
              </a:spcAft>
              <a:buNone/>
            </a:pPr>
            <a:endParaRPr lang="en-US" altLang="en-US" sz="2100" b="1" dirty="0" smtClean="0"/>
          </a:p>
          <a:p>
            <a:pPr marL="457200" indent="-457200" eaLnBrk="1" hangingPunct="1">
              <a:lnSpc>
                <a:spcPct val="100000"/>
              </a:lnSpc>
              <a:spcBef>
                <a:spcPts val="0"/>
              </a:spcBef>
              <a:spcAft>
                <a:spcPts val="0"/>
              </a:spcAft>
              <a:buFont typeface="+mj-lt"/>
              <a:buAutoNum type="arabicPeriod"/>
            </a:pPr>
            <a:r>
              <a:rPr lang="en-US" altLang="en-US" sz="1900" dirty="0" smtClean="0"/>
              <a:t>Specimen Type</a:t>
            </a:r>
          </a:p>
          <a:p>
            <a:pPr marL="201168" lvl="1" indent="0">
              <a:lnSpc>
                <a:spcPct val="100000"/>
              </a:lnSpc>
              <a:spcBef>
                <a:spcPts val="0"/>
              </a:spcBef>
              <a:spcAft>
                <a:spcPts val="0"/>
              </a:spcAft>
              <a:buNone/>
            </a:pPr>
            <a:r>
              <a:rPr lang="en-US" altLang="en-US" sz="1600" dirty="0" smtClean="0"/>
              <a:t>	Vaginal secretion</a:t>
            </a:r>
          </a:p>
          <a:p>
            <a:pPr marL="201168" lvl="1" indent="0">
              <a:lnSpc>
                <a:spcPct val="100000"/>
              </a:lnSpc>
              <a:spcBef>
                <a:spcPts val="0"/>
              </a:spcBef>
              <a:spcAft>
                <a:spcPts val="0"/>
              </a:spcAft>
              <a:buNone/>
            </a:pPr>
            <a:endParaRPr lang="en-US" altLang="en-US" sz="1600" dirty="0" smtClean="0"/>
          </a:p>
          <a:p>
            <a:pPr marL="457200" indent="-457200" eaLnBrk="1" hangingPunct="1">
              <a:lnSpc>
                <a:spcPct val="100000"/>
              </a:lnSpc>
              <a:spcBef>
                <a:spcPts val="0"/>
              </a:spcBef>
              <a:spcAft>
                <a:spcPts val="0"/>
              </a:spcAft>
              <a:buFont typeface="+mj-lt"/>
              <a:buAutoNum type="arabicPeriod"/>
            </a:pPr>
            <a:r>
              <a:rPr lang="en-US" altLang="en-US" sz="1900" dirty="0" smtClean="0"/>
              <a:t>Specimen Collection</a:t>
            </a:r>
          </a:p>
          <a:p>
            <a:pPr marL="0" indent="0" eaLnBrk="1" hangingPunct="1">
              <a:lnSpc>
                <a:spcPct val="100000"/>
              </a:lnSpc>
              <a:spcBef>
                <a:spcPts val="0"/>
              </a:spcBef>
              <a:spcAft>
                <a:spcPts val="0"/>
              </a:spcAft>
              <a:buNone/>
            </a:pPr>
            <a:r>
              <a:rPr lang="en-US" altLang="en-US" dirty="0"/>
              <a:t>	</a:t>
            </a:r>
            <a:r>
              <a:rPr lang="en-US" altLang="en-US" sz="1600" dirty="0" smtClean="0"/>
              <a:t>Remove a sterile swab from its protective sleeve.</a:t>
            </a:r>
          </a:p>
          <a:p>
            <a:pPr marL="0" indent="0" eaLnBrk="1" hangingPunct="1">
              <a:lnSpc>
                <a:spcPct val="100000"/>
              </a:lnSpc>
              <a:spcBef>
                <a:spcPts val="0"/>
              </a:spcBef>
              <a:spcAft>
                <a:spcPts val="0"/>
              </a:spcAft>
              <a:buNone/>
            </a:pPr>
            <a:r>
              <a:rPr lang="en-US" altLang="en-US" sz="1600" dirty="0"/>
              <a:t>	</a:t>
            </a:r>
            <a:r>
              <a:rPr lang="en-US" altLang="en-US" sz="1600" dirty="0" smtClean="0"/>
              <a:t>Collect vaginal secretion with a sterile cotton swab from the upper vaginal 	tissue.</a:t>
            </a:r>
          </a:p>
          <a:p>
            <a:pPr marL="0" indent="0" eaLnBrk="1" hangingPunct="1">
              <a:lnSpc>
                <a:spcPct val="100000"/>
              </a:lnSpc>
              <a:spcBef>
                <a:spcPts val="0"/>
              </a:spcBef>
              <a:spcAft>
                <a:spcPts val="0"/>
              </a:spcAft>
              <a:buNone/>
            </a:pPr>
            <a:endParaRPr lang="en-US" altLang="en-US" sz="1600" dirty="0" smtClean="0"/>
          </a:p>
          <a:p>
            <a:pPr marL="457200" indent="-457200" eaLnBrk="1" hangingPunct="1">
              <a:lnSpc>
                <a:spcPct val="100000"/>
              </a:lnSpc>
              <a:spcBef>
                <a:spcPts val="0"/>
              </a:spcBef>
              <a:spcAft>
                <a:spcPts val="0"/>
              </a:spcAft>
              <a:buFont typeface="+mj-lt"/>
              <a:buAutoNum type="arabicPeriod" startAt="3"/>
            </a:pPr>
            <a:r>
              <a:rPr lang="en-US" altLang="en-US" sz="1900" dirty="0" smtClean="0"/>
              <a:t>Specimen Rejection Criteria </a:t>
            </a:r>
          </a:p>
          <a:p>
            <a:pPr lvl="2">
              <a:lnSpc>
                <a:spcPct val="100000"/>
              </a:lnSpc>
              <a:spcBef>
                <a:spcPts val="0"/>
              </a:spcBef>
              <a:spcAft>
                <a:spcPts val="0"/>
              </a:spcAft>
              <a:buFont typeface="Arial" panose="020B0604020202020204" pitchFamily="34" charset="0"/>
              <a:buChar char="•"/>
            </a:pPr>
            <a:r>
              <a:rPr lang="en-US" altLang="en-US" sz="1600" dirty="0" smtClean="0"/>
              <a:t>Do not refrigerate the specimen.</a:t>
            </a:r>
          </a:p>
          <a:p>
            <a:pPr lvl="2">
              <a:lnSpc>
                <a:spcPct val="100000"/>
              </a:lnSpc>
              <a:spcBef>
                <a:spcPts val="0"/>
              </a:spcBef>
              <a:spcAft>
                <a:spcPts val="0"/>
              </a:spcAft>
              <a:buFont typeface="Arial" panose="020B0604020202020204" pitchFamily="34" charset="0"/>
              <a:buChar char="•"/>
            </a:pPr>
            <a:r>
              <a:rPr lang="en-US" altLang="en-US" sz="1600" dirty="0" smtClean="0"/>
              <a:t>Do not touch the tip of the swab or allow it to come in contact with any liquid or other substance which might affect </a:t>
            </a:r>
            <a:r>
              <a:rPr lang="en-US" altLang="en-US" sz="1600" dirty="0" err="1" smtClean="0"/>
              <a:t>pH.</a:t>
            </a:r>
            <a:r>
              <a:rPr lang="en-US" altLang="en-US" sz="160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892233" y="914400"/>
            <a:ext cx="745236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Patient Testing</a:t>
            </a:r>
          </a:p>
        </p:txBody>
      </p:sp>
      <p:sp>
        <p:nvSpPr>
          <p:cNvPr id="11267" name="Rectangle 3"/>
          <p:cNvSpPr>
            <a:spLocks noGrp="1" noChangeArrowheads="1"/>
          </p:cNvSpPr>
          <p:nvPr>
            <p:ph idx="1"/>
          </p:nvPr>
        </p:nvSpPr>
        <p:spPr bwMode="auto">
          <a:xfrm>
            <a:off x="892233" y="1785937"/>
            <a:ext cx="745236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marL="457200" indent="-457200" eaLnBrk="1" hangingPunct="1">
              <a:lnSpc>
                <a:spcPct val="110000"/>
              </a:lnSpc>
              <a:spcBef>
                <a:spcPts val="0"/>
              </a:spcBef>
              <a:spcAft>
                <a:spcPts val="0"/>
              </a:spcAft>
              <a:buFont typeface="+mj-lt"/>
              <a:buAutoNum type="arabicPeriod"/>
            </a:pPr>
            <a:r>
              <a:rPr lang="en-US" altLang="en-US" sz="2000" dirty="0" smtClean="0"/>
              <a:t>Remove a piece of nitrazine paper about 3 inches long from the protective container. </a:t>
            </a:r>
            <a:endParaRPr lang="en-US" altLang="en-US" dirty="0" smtClean="0"/>
          </a:p>
          <a:p>
            <a:pPr marL="457200" indent="-457200" eaLnBrk="1" hangingPunct="1">
              <a:lnSpc>
                <a:spcPct val="110000"/>
              </a:lnSpc>
              <a:spcBef>
                <a:spcPts val="0"/>
              </a:spcBef>
              <a:spcAft>
                <a:spcPts val="0"/>
              </a:spcAft>
              <a:buFont typeface="+mj-lt"/>
              <a:buAutoNum type="arabicPeriod"/>
            </a:pPr>
            <a:r>
              <a:rPr lang="en-US" altLang="en-US" dirty="0" smtClean="0"/>
              <a:t>Collect the patient sample. </a:t>
            </a:r>
          </a:p>
          <a:p>
            <a:pPr marL="457200" indent="-457200" eaLnBrk="1" hangingPunct="1">
              <a:lnSpc>
                <a:spcPct val="110000"/>
              </a:lnSpc>
              <a:spcBef>
                <a:spcPts val="0"/>
              </a:spcBef>
              <a:spcAft>
                <a:spcPts val="0"/>
              </a:spcAft>
              <a:buFont typeface="+mj-lt"/>
              <a:buAutoNum type="arabicPeriod"/>
            </a:pPr>
            <a:r>
              <a:rPr lang="en-US" altLang="en-US" sz="2000" dirty="0" smtClean="0"/>
              <a:t>Immediately after collection, bring the strip of nitrazine paper into contact with the specimen by touching the paper to the swab. </a:t>
            </a:r>
          </a:p>
          <a:p>
            <a:pPr marL="457200" indent="-457200" eaLnBrk="1" hangingPunct="1">
              <a:lnSpc>
                <a:spcPct val="110000"/>
              </a:lnSpc>
              <a:spcBef>
                <a:spcPts val="0"/>
              </a:spcBef>
              <a:spcAft>
                <a:spcPts val="0"/>
              </a:spcAft>
              <a:buFont typeface="+mj-lt"/>
              <a:buAutoNum type="arabicPeriod"/>
            </a:pPr>
            <a:r>
              <a:rPr lang="en-US" altLang="en-US" dirty="0" smtClean="0"/>
              <a:t>Immediately match the color change of the nitrazine paper to the closest color on the color chart supplied within the pH paper dispenser. </a:t>
            </a:r>
          </a:p>
          <a:p>
            <a:pPr marL="457200" indent="-457200" eaLnBrk="1" hangingPunct="1">
              <a:lnSpc>
                <a:spcPct val="110000"/>
              </a:lnSpc>
              <a:spcBef>
                <a:spcPts val="0"/>
              </a:spcBef>
              <a:spcAft>
                <a:spcPts val="0"/>
              </a:spcAft>
              <a:buFont typeface="+mj-lt"/>
              <a:buAutoNum type="arabicPeriod"/>
            </a:pPr>
            <a:endParaRPr lang="en-US" altLang="en-US" dirty="0"/>
          </a:p>
          <a:p>
            <a:pPr marL="457200" indent="-457200" eaLnBrk="1" hangingPunct="1">
              <a:lnSpc>
                <a:spcPct val="110000"/>
              </a:lnSpc>
              <a:spcBef>
                <a:spcPts val="0"/>
              </a:spcBef>
              <a:spcAft>
                <a:spcPts val="0"/>
              </a:spcAft>
              <a:buFont typeface="+mj-lt"/>
              <a:buAutoNum type="arabicPeriod"/>
            </a:pPr>
            <a:endParaRPr lang="en-US" altLang="en-US" dirty="0" smtClean="0"/>
          </a:p>
          <a:p>
            <a:pPr marL="457200" indent="-457200" eaLnBrk="1" hangingPunct="1">
              <a:lnSpc>
                <a:spcPct val="110000"/>
              </a:lnSpc>
              <a:spcBef>
                <a:spcPts val="0"/>
              </a:spcBef>
              <a:spcAft>
                <a:spcPts val="0"/>
              </a:spcAft>
              <a:buFont typeface="+mj-lt"/>
              <a:buAutoNum type="arabicPeriod"/>
            </a:pPr>
            <a:endParaRPr lang="en-US" altLang="en-US" dirty="0"/>
          </a:p>
          <a:p>
            <a:pPr marL="0" indent="0" eaLnBrk="1" hangingPunct="1">
              <a:lnSpc>
                <a:spcPct val="110000"/>
              </a:lnSpc>
              <a:spcBef>
                <a:spcPts val="0"/>
              </a:spcBef>
              <a:spcAft>
                <a:spcPts val="0"/>
              </a:spcAft>
              <a:buNone/>
            </a:pPr>
            <a:endParaRPr lang="en-US" altLang="en-US" dirty="0" smtClean="0"/>
          </a:p>
          <a:p>
            <a:pPr marL="0" indent="0" eaLnBrk="1" hangingPunct="1">
              <a:lnSpc>
                <a:spcPct val="110000"/>
              </a:lnSpc>
              <a:spcBef>
                <a:spcPts val="0"/>
              </a:spcBef>
              <a:spcAft>
                <a:spcPts val="0"/>
              </a:spcAft>
              <a:buNone/>
            </a:pPr>
            <a:endParaRPr lang="en-US" altLang="en-US" dirty="0" smtClean="0"/>
          </a:p>
          <a:p>
            <a:pPr marL="0" indent="0" eaLnBrk="1" hangingPunct="1">
              <a:lnSpc>
                <a:spcPct val="110000"/>
              </a:lnSpc>
              <a:spcBef>
                <a:spcPts val="0"/>
              </a:spcBef>
              <a:spcAft>
                <a:spcPts val="0"/>
              </a:spcAft>
              <a:buNone/>
            </a:pPr>
            <a:endParaRPr lang="en-US" altLang="en-US" dirty="0" smtClean="0"/>
          </a:p>
          <a:p>
            <a:pPr marL="457200" indent="-457200" eaLnBrk="1" hangingPunct="1">
              <a:lnSpc>
                <a:spcPct val="110000"/>
              </a:lnSpc>
              <a:spcBef>
                <a:spcPts val="0"/>
              </a:spcBef>
              <a:spcAft>
                <a:spcPts val="0"/>
              </a:spcAft>
              <a:buFont typeface="+mj-lt"/>
              <a:buAutoNum type="arabicPeriod" startAt="5"/>
            </a:pPr>
            <a:r>
              <a:rPr lang="en-US" altLang="en-US" sz="2000" dirty="0" smtClean="0"/>
              <a:t>Dispose of all biohazardous testing materials in the appropriate biohazard bag. </a:t>
            </a:r>
          </a:p>
          <a:p>
            <a:pPr marL="0" indent="0" eaLnBrk="1" hangingPunct="1">
              <a:lnSpc>
                <a:spcPct val="80000"/>
              </a:lnSpc>
              <a:spcBef>
                <a:spcPts val="300"/>
              </a:spcBef>
              <a:spcAft>
                <a:spcPts val="300"/>
              </a:spcAft>
              <a:buNone/>
            </a:pPr>
            <a:endParaRPr lang="en-US" altLang="en-US" sz="2000" dirty="0" smtClean="0"/>
          </a:p>
          <a:p>
            <a:pPr marL="0" indent="0" eaLnBrk="1" hangingPunct="1">
              <a:lnSpc>
                <a:spcPct val="80000"/>
              </a:lnSpc>
              <a:spcBef>
                <a:spcPts val="300"/>
              </a:spcBef>
              <a:spcAft>
                <a:spcPts val="300"/>
              </a:spcAft>
              <a:buNone/>
            </a:pPr>
            <a:endParaRPr lang="en-US" altLang="en-US" dirty="0"/>
          </a:p>
          <a:p>
            <a:pPr marL="0" indent="0" eaLnBrk="1" hangingPunct="1">
              <a:lnSpc>
                <a:spcPct val="80000"/>
              </a:lnSpc>
              <a:spcBef>
                <a:spcPts val="300"/>
              </a:spcBef>
              <a:spcAft>
                <a:spcPts val="300"/>
              </a:spcAft>
              <a:buNone/>
            </a:pPr>
            <a:endParaRPr lang="en-US" altLang="en-US" sz="2000" dirty="0" smtClean="0"/>
          </a:p>
        </p:txBody>
      </p:sp>
      <p:pic>
        <p:nvPicPr>
          <p:cNvPr id="4098" name="Picture 2" descr="pH | Lab Tests | GLOW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810000"/>
            <a:ext cx="2237492" cy="1628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289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822960" y="9144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altLang="en-US" sz="4500" dirty="0" smtClean="0"/>
              <a:t>Results</a:t>
            </a:r>
          </a:p>
        </p:txBody>
      </p:sp>
      <p:sp>
        <p:nvSpPr>
          <p:cNvPr id="12291" name="Rectangle 3"/>
          <p:cNvSpPr>
            <a:spLocks noGrp="1" noChangeArrowheads="1"/>
          </p:cNvSpPr>
          <p:nvPr>
            <p:ph idx="1"/>
          </p:nvPr>
        </p:nvSpPr>
        <p:spPr bwMode="auto">
          <a:xfrm>
            <a:off x="822960" y="1828801"/>
            <a:ext cx="75438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lnSpc>
                <a:spcPct val="80000"/>
              </a:lnSpc>
              <a:spcBef>
                <a:spcPts val="300"/>
              </a:spcBef>
              <a:spcAft>
                <a:spcPts val="300"/>
              </a:spcAft>
            </a:pPr>
            <a:r>
              <a:rPr lang="en-US" altLang="en-US" sz="2000" b="1" dirty="0" smtClean="0"/>
              <a:t>Interpretation</a:t>
            </a:r>
          </a:p>
          <a:p>
            <a:pPr eaLnBrk="1" hangingPunct="1">
              <a:lnSpc>
                <a:spcPct val="80000"/>
              </a:lnSpc>
              <a:spcBef>
                <a:spcPts val="300"/>
              </a:spcBef>
              <a:spcAft>
                <a:spcPts val="300"/>
              </a:spcAft>
            </a:pPr>
            <a:endParaRPr lang="en-US" altLang="en-US" sz="2000" dirty="0" smtClean="0"/>
          </a:p>
        </p:txBody>
      </p:sp>
      <p:graphicFrame>
        <p:nvGraphicFramePr>
          <p:cNvPr id="2" name="Table 1"/>
          <p:cNvGraphicFramePr>
            <a:graphicFrameLocks noGrp="1"/>
          </p:cNvGraphicFramePr>
          <p:nvPr>
            <p:extLst>
              <p:ext uri="{D42A27DB-BD31-4B8C-83A1-F6EECF244321}">
                <p14:modId xmlns:p14="http://schemas.microsoft.com/office/powerpoint/2010/main" val="962058123"/>
              </p:ext>
            </p:extLst>
          </p:nvPr>
        </p:nvGraphicFramePr>
        <p:xfrm>
          <a:off x="1546860" y="2286000"/>
          <a:ext cx="6096000" cy="3774440"/>
        </p:xfrm>
        <a:graphic>
          <a:graphicData uri="http://schemas.openxmlformats.org/drawingml/2006/table">
            <a:tbl>
              <a:tblPr firstRow="1" bandRow="1">
                <a:tableStyleId>{5C22544A-7EE6-4342-B048-85BDC9FD1C3A}</a:tableStyleId>
              </a:tblPr>
              <a:tblGrid>
                <a:gridCol w="1653540">
                  <a:extLst>
                    <a:ext uri="{9D8B030D-6E8A-4147-A177-3AD203B41FA5}">
                      <a16:colId xmlns:a16="http://schemas.microsoft.com/office/drawing/2014/main" val="2669875977"/>
                    </a:ext>
                  </a:extLst>
                </a:gridCol>
                <a:gridCol w="1676400">
                  <a:extLst>
                    <a:ext uri="{9D8B030D-6E8A-4147-A177-3AD203B41FA5}">
                      <a16:colId xmlns:a16="http://schemas.microsoft.com/office/drawing/2014/main" val="836801619"/>
                    </a:ext>
                  </a:extLst>
                </a:gridCol>
                <a:gridCol w="2766060">
                  <a:extLst>
                    <a:ext uri="{9D8B030D-6E8A-4147-A177-3AD203B41FA5}">
                      <a16:colId xmlns:a16="http://schemas.microsoft.com/office/drawing/2014/main" val="2166802690"/>
                    </a:ext>
                  </a:extLst>
                </a:gridCol>
              </a:tblGrid>
              <a:tr h="370840">
                <a:tc>
                  <a:txBody>
                    <a:bodyPr/>
                    <a:lstStyle/>
                    <a:p>
                      <a:r>
                        <a:rPr lang="en-US" dirty="0" smtClean="0"/>
                        <a:t>Color</a:t>
                      </a:r>
                      <a:endParaRPr lang="en-US" dirty="0"/>
                    </a:p>
                  </a:txBody>
                  <a:tcPr/>
                </a:tc>
                <a:tc>
                  <a:txBody>
                    <a:bodyPr/>
                    <a:lstStyle/>
                    <a:p>
                      <a:r>
                        <a:rPr lang="en-US" dirty="0" smtClean="0"/>
                        <a:t>Approximate pH Value</a:t>
                      </a:r>
                      <a:endParaRPr lang="en-US" dirty="0"/>
                    </a:p>
                  </a:txBody>
                  <a:tcPr/>
                </a:tc>
                <a:tc>
                  <a:txBody>
                    <a:bodyPr/>
                    <a:lstStyle/>
                    <a:p>
                      <a:r>
                        <a:rPr lang="en-US" dirty="0" smtClean="0"/>
                        <a:t>Indication Consistent</a:t>
                      </a:r>
                      <a:r>
                        <a:rPr lang="en-US" baseline="0" dirty="0" smtClean="0"/>
                        <a:t> With</a:t>
                      </a:r>
                      <a:endParaRPr lang="en-US" dirty="0"/>
                    </a:p>
                  </a:txBody>
                  <a:tcPr/>
                </a:tc>
                <a:extLst>
                  <a:ext uri="{0D108BD9-81ED-4DB2-BD59-A6C34878D82A}">
                    <a16:rowId xmlns:a16="http://schemas.microsoft.com/office/drawing/2014/main" val="725738922"/>
                  </a:ext>
                </a:extLst>
              </a:tr>
              <a:tr h="370840">
                <a:tc>
                  <a:txBody>
                    <a:bodyPr/>
                    <a:lstStyle/>
                    <a:p>
                      <a:r>
                        <a:rPr lang="en-US" dirty="0" smtClean="0"/>
                        <a:t>Yellow-orange</a:t>
                      </a:r>
                      <a:endParaRPr lang="en-US" dirty="0"/>
                    </a:p>
                  </a:txBody>
                  <a:tcPr/>
                </a:tc>
                <a:tc>
                  <a:txBody>
                    <a:bodyPr/>
                    <a:lstStyle/>
                    <a:p>
                      <a:r>
                        <a:rPr lang="en-US" dirty="0" smtClean="0"/>
                        <a:t>4.5</a:t>
                      </a:r>
                      <a:endParaRPr lang="en-US" dirty="0"/>
                    </a:p>
                  </a:txBody>
                  <a:tcPr/>
                </a:tc>
                <a:tc>
                  <a:txBody>
                    <a:bodyPr/>
                    <a:lstStyle/>
                    <a:p>
                      <a:r>
                        <a:rPr lang="en-US" dirty="0" smtClean="0"/>
                        <a:t>Intact amniotic membrane</a:t>
                      </a:r>
                      <a:endParaRPr lang="en-US" dirty="0"/>
                    </a:p>
                  </a:txBody>
                  <a:tcPr/>
                </a:tc>
                <a:extLst>
                  <a:ext uri="{0D108BD9-81ED-4DB2-BD59-A6C34878D82A}">
                    <a16:rowId xmlns:a16="http://schemas.microsoft.com/office/drawing/2014/main" val="4087836974"/>
                  </a:ext>
                </a:extLst>
              </a:tr>
              <a:tr h="370840">
                <a:tc>
                  <a:txBody>
                    <a:bodyPr/>
                    <a:lstStyle/>
                    <a:p>
                      <a:r>
                        <a:rPr lang="en-US" dirty="0" smtClean="0"/>
                        <a:t>Yellow-orange</a:t>
                      </a:r>
                      <a:endParaRPr lang="en-US" dirty="0"/>
                    </a:p>
                  </a:txBody>
                  <a:tcPr/>
                </a:tc>
                <a:tc>
                  <a:txBody>
                    <a:bodyPr/>
                    <a:lstStyle/>
                    <a:p>
                      <a:r>
                        <a:rPr lang="en-US" dirty="0" smtClean="0"/>
                        <a:t>5.0</a:t>
                      </a:r>
                      <a:endParaRPr lang="en-US" dirty="0"/>
                    </a:p>
                  </a:txBody>
                  <a:tcPr/>
                </a:tc>
                <a:tc>
                  <a:txBody>
                    <a:bodyPr/>
                    <a:lstStyle/>
                    <a:p>
                      <a:r>
                        <a:rPr lang="en-US" dirty="0" smtClean="0"/>
                        <a:t>Intact amniotic membrane</a:t>
                      </a:r>
                      <a:endParaRPr lang="en-US" dirty="0"/>
                    </a:p>
                  </a:txBody>
                  <a:tcPr/>
                </a:tc>
                <a:extLst>
                  <a:ext uri="{0D108BD9-81ED-4DB2-BD59-A6C34878D82A}">
                    <a16:rowId xmlns:a16="http://schemas.microsoft.com/office/drawing/2014/main" val="4066403263"/>
                  </a:ext>
                </a:extLst>
              </a:tr>
              <a:tr h="370840">
                <a:tc>
                  <a:txBody>
                    <a:bodyPr/>
                    <a:lstStyle/>
                    <a:p>
                      <a:r>
                        <a:rPr lang="en-US" dirty="0" smtClean="0"/>
                        <a:t>Yellow-orange</a:t>
                      </a:r>
                      <a:endParaRPr lang="en-US" dirty="0"/>
                    </a:p>
                  </a:txBody>
                  <a:tcPr/>
                </a:tc>
                <a:tc>
                  <a:txBody>
                    <a:bodyPr/>
                    <a:lstStyle/>
                    <a:p>
                      <a:r>
                        <a:rPr lang="en-US" dirty="0" smtClean="0"/>
                        <a:t>5.5</a:t>
                      </a:r>
                      <a:endParaRPr lang="en-US" dirty="0"/>
                    </a:p>
                  </a:txBody>
                  <a:tcPr/>
                </a:tc>
                <a:tc>
                  <a:txBody>
                    <a:bodyPr/>
                    <a:lstStyle/>
                    <a:p>
                      <a:r>
                        <a:rPr lang="en-US" dirty="0" smtClean="0"/>
                        <a:t>Intact</a:t>
                      </a:r>
                      <a:r>
                        <a:rPr lang="en-US" baseline="0" dirty="0" smtClean="0"/>
                        <a:t> amniotic membrane</a:t>
                      </a:r>
                      <a:endParaRPr lang="en-US" dirty="0"/>
                    </a:p>
                  </a:txBody>
                  <a:tcPr/>
                </a:tc>
                <a:extLst>
                  <a:ext uri="{0D108BD9-81ED-4DB2-BD59-A6C34878D82A}">
                    <a16:rowId xmlns:a16="http://schemas.microsoft.com/office/drawing/2014/main" val="1838680515"/>
                  </a:ext>
                </a:extLst>
              </a:tr>
              <a:tr h="370840">
                <a:tc>
                  <a:txBody>
                    <a:bodyPr/>
                    <a:lstStyle/>
                    <a:p>
                      <a:r>
                        <a:rPr lang="en-US" dirty="0" smtClean="0"/>
                        <a:t>Yellow-olive</a:t>
                      </a:r>
                      <a:endParaRPr lang="en-US" dirty="0"/>
                    </a:p>
                  </a:txBody>
                  <a:tcPr/>
                </a:tc>
                <a:tc>
                  <a:txBody>
                    <a:bodyPr/>
                    <a:lstStyle/>
                    <a:p>
                      <a:r>
                        <a:rPr lang="en-US" dirty="0" smtClean="0"/>
                        <a:t>6.0</a:t>
                      </a:r>
                      <a:endParaRPr lang="en-US" dirty="0"/>
                    </a:p>
                  </a:txBody>
                  <a:tcPr/>
                </a:tc>
                <a:tc>
                  <a:txBody>
                    <a:bodyPr/>
                    <a:lstStyle/>
                    <a:p>
                      <a:r>
                        <a:rPr lang="en-US" dirty="0" smtClean="0"/>
                        <a:t>Intact amniotic membrane</a:t>
                      </a:r>
                      <a:endParaRPr lang="en-US" dirty="0"/>
                    </a:p>
                  </a:txBody>
                  <a:tcPr/>
                </a:tc>
                <a:extLst>
                  <a:ext uri="{0D108BD9-81ED-4DB2-BD59-A6C34878D82A}">
                    <a16:rowId xmlns:a16="http://schemas.microsoft.com/office/drawing/2014/main" val="2767547672"/>
                  </a:ext>
                </a:extLst>
              </a:tr>
              <a:tr h="370840">
                <a:tc>
                  <a:txBody>
                    <a:bodyPr/>
                    <a:lstStyle/>
                    <a:p>
                      <a:r>
                        <a:rPr lang="en-US" dirty="0" smtClean="0"/>
                        <a:t>Olive-green</a:t>
                      </a:r>
                      <a:endParaRPr lang="en-US" dirty="0"/>
                    </a:p>
                  </a:txBody>
                  <a:tcPr/>
                </a:tc>
                <a:tc>
                  <a:txBody>
                    <a:bodyPr/>
                    <a:lstStyle/>
                    <a:p>
                      <a:r>
                        <a:rPr lang="en-US" dirty="0" smtClean="0"/>
                        <a:t>6.5</a:t>
                      </a:r>
                      <a:endParaRPr lang="en-US" dirty="0"/>
                    </a:p>
                  </a:txBody>
                  <a:tcPr/>
                </a:tc>
                <a:tc>
                  <a:txBody>
                    <a:bodyPr/>
                    <a:lstStyle/>
                    <a:p>
                      <a:r>
                        <a:rPr lang="en-US" dirty="0" smtClean="0"/>
                        <a:t>Intact amniotic membrane</a:t>
                      </a:r>
                      <a:endParaRPr lang="en-US" dirty="0"/>
                    </a:p>
                  </a:txBody>
                  <a:tcPr/>
                </a:tc>
                <a:extLst>
                  <a:ext uri="{0D108BD9-81ED-4DB2-BD59-A6C34878D82A}">
                    <a16:rowId xmlns:a16="http://schemas.microsoft.com/office/drawing/2014/main" val="1651324189"/>
                  </a:ext>
                </a:extLst>
              </a:tr>
              <a:tr h="370840">
                <a:tc>
                  <a:txBody>
                    <a:bodyPr/>
                    <a:lstStyle/>
                    <a:p>
                      <a:r>
                        <a:rPr lang="en-US" dirty="0" smtClean="0"/>
                        <a:t>Blue-green</a:t>
                      </a:r>
                      <a:endParaRPr lang="en-US" dirty="0"/>
                    </a:p>
                  </a:txBody>
                  <a:tcPr/>
                </a:tc>
                <a:tc>
                  <a:txBody>
                    <a:bodyPr/>
                    <a:lstStyle/>
                    <a:p>
                      <a:r>
                        <a:rPr lang="en-US" dirty="0" smtClean="0"/>
                        <a:t>7.0</a:t>
                      </a:r>
                      <a:endParaRPr lang="en-US" dirty="0"/>
                    </a:p>
                  </a:txBody>
                  <a:tcPr/>
                </a:tc>
                <a:tc>
                  <a:txBody>
                    <a:bodyPr/>
                    <a:lstStyle/>
                    <a:p>
                      <a:r>
                        <a:rPr lang="en-US" dirty="0" smtClean="0"/>
                        <a:t>Ruptured amniotic membrane</a:t>
                      </a:r>
                      <a:endParaRPr lang="en-US" dirty="0"/>
                    </a:p>
                  </a:txBody>
                  <a:tcPr/>
                </a:tc>
                <a:extLst>
                  <a:ext uri="{0D108BD9-81ED-4DB2-BD59-A6C34878D82A}">
                    <a16:rowId xmlns:a16="http://schemas.microsoft.com/office/drawing/2014/main" val="2516878175"/>
                  </a:ext>
                </a:extLst>
              </a:tr>
              <a:tr h="370840">
                <a:tc>
                  <a:txBody>
                    <a:bodyPr/>
                    <a:lstStyle/>
                    <a:p>
                      <a:r>
                        <a:rPr lang="en-US" dirty="0" smtClean="0"/>
                        <a:t>Blue-black</a:t>
                      </a:r>
                      <a:endParaRPr lang="en-US" dirty="0"/>
                    </a:p>
                  </a:txBody>
                  <a:tcPr/>
                </a:tc>
                <a:tc>
                  <a:txBody>
                    <a:bodyPr/>
                    <a:lstStyle/>
                    <a:p>
                      <a:r>
                        <a:rPr lang="en-US" dirty="0" smtClean="0"/>
                        <a:t>7.5</a:t>
                      </a:r>
                      <a:endParaRPr lang="en-US" dirty="0"/>
                    </a:p>
                  </a:txBody>
                  <a:tcPr/>
                </a:tc>
                <a:tc>
                  <a:txBody>
                    <a:bodyPr/>
                    <a:lstStyle/>
                    <a:p>
                      <a:r>
                        <a:rPr lang="en-US" dirty="0" smtClean="0"/>
                        <a:t>Ruptured amniotic membrane</a:t>
                      </a:r>
                      <a:endParaRPr lang="en-US" dirty="0"/>
                    </a:p>
                  </a:txBody>
                  <a:tcPr/>
                </a:tc>
                <a:extLst>
                  <a:ext uri="{0D108BD9-81ED-4DB2-BD59-A6C34878D82A}">
                    <a16:rowId xmlns:a16="http://schemas.microsoft.com/office/drawing/2014/main" val="3403064867"/>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02306_P&amp;A Board2">
  <a:themeElements>
    <a:clrScheme name="102306_P&amp;A Boar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02306_P&amp;A Board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02306_P&amp;A Boar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02306_P&amp;A Boar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02306_P&amp;A Boar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02306_P&amp;A Boar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02306_P&amp;A Boar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02306_P&amp;A Boar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02306_P&amp;A Boar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02306_P&amp;A Boar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02306_P&amp;A Boar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02306_P&amp;A Boar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02306_P&amp;A Boar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02306_P&amp;A Boar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02306_P&amp;A Board2 13">
        <a:dk1>
          <a:srgbClr val="414141"/>
        </a:dk1>
        <a:lt1>
          <a:srgbClr val="FFFFFF"/>
        </a:lt1>
        <a:dk2>
          <a:srgbClr val="284B90"/>
        </a:dk2>
        <a:lt2>
          <a:srgbClr val="909090"/>
        </a:lt2>
        <a:accent1>
          <a:srgbClr val="BBE0E3"/>
        </a:accent1>
        <a:accent2>
          <a:srgbClr val="335FB7"/>
        </a:accent2>
        <a:accent3>
          <a:srgbClr val="FFFFFF"/>
        </a:accent3>
        <a:accent4>
          <a:srgbClr val="363636"/>
        </a:accent4>
        <a:accent5>
          <a:srgbClr val="DAEDEF"/>
        </a:accent5>
        <a:accent6>
          <a:srgbClr val="2D55A6"/>
        </a:accent6>
        <a:hlink>
          <a:srgbClr val="99CC00"/>
        </a:hlink>
        <a:folHlink>
          <a:srgbClr val="E9E08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102306_P&amp;A Board2">
  <a:themeElements>
    <a:clrScheme name="1_102306_P&amp;A Boar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102306_P&amp;A Board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102306_P&amp;A Boar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102306_P&amp;A Boar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102306_P&amp;A Boar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102306_P&amp;A Boar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102306_P&amp;A Boar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102306_P&amp;A Boar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102306_P&amp;A Boar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102306_P&amp;A Boar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102306_P&amp;A Boar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102306_P&amp;A Boar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102306_P&amp;A Boar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102306_P&amp;A Boar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102306_P&amp;A Board2 13">
        <a:dk1>
          <a:srgbClr val="414141"/>
        </a:dk1>
        <a:lt1>
          <a:srgbClr val="FFFFFF"/>
        </a:lt1>
        <a:dk2>
          <a:srgbClr val="284B90"/>
        </a:dk2>
        <a:lt2>
          <a:srgbClr val="909090"/>
        </a:lt2>
        <a:accent1>
          <a:srgbClr val="BBE0E3"/>
        </a:accent1>
        <a:accent2>
          <a:srgbClr val="335FB7"/>
        </a:accent2>
        <a:accent3>
          <a:srgbClr val="FFFFFF"/>
        </a:accent3>
        <a:accent4>
          <a:srgbClr val="363636"/>
        </a:accent4>
        <a:accent5>
          <a:srgbClr val="DAEDEF"/>
        </a:accent5>
        <a:accent6>
          <a:srgbClr val="2D55A6"/>
        </a:accent6>
        <a:hlink>
          <a:srgbClr val="99CC00"/>
        </a:hlink>
        <a:folHlink>
          <a:srgbClr val="E9E08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102306_P&amp;A Board2">
  <a:themeElements>
    <a:clrScheme name="2_102306_P&amp;A Boar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102306_P&amp;A Board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102306_P&amp;A Boar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102306_P&amp;A Boar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102306_P&amp;A Boar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102306_P&amp;A Boar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102306_P&amp;A Boar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102306_P&amp;A Boar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102306_P&amp;A Boar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102306_P&amp;A Boar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102306_P&amp;A Boar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102306_P&amp;A Boar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102306_P&amp;A Boar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102306_P&amp;A Boar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102306_P&amp;A Board2 13">
        <a:dk1>
          <a:srgbClr val="414141"/>
        </a:dk1>
        <a:lt1>
          <a:srgbClr val="FFFFFF"/>
        </a:lt1>
        <a:dk2>
          <a:srgbClr val="284B90"/>
        </a:dk2>
        <a:lt2>
          <a:srgbClr val="909090"/>
        </a:lt2>
        <a:accent1>
          <a:srgbClr val="BBE0E3"/>
        </a:accent1>
        <a:accent2>
          <a:srgbClr val="335FB7"/>
        </a:accent2>
        <a:accent3>
          <a:srgbClr val="FFFFFF"/>
        </a:accent3>
        <a:accent4>
          <a:srgbClr val="363636"/>
        </a:accent4>
        <a:accent5>
          <a:srgbClr val="DAEDEF"/>
        </a:accent5>
        <a:accent6>
          <a:srgbClr val="2D55A6"/>
        </a:accent6>
        <a:hlink>
          <a:srgbClr val="99CC00"/>
        </a:hlink>
        <a:folHlink>
          <a:srgbClr val="E9E08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Old Well Sidebar Template</Template>
  <TotalTime>2690</TotalTime>
  <Words>938</Words>
  <Application>Microsoft Office PowerPoint</Application>
  <PresentationFormat>On-screen Show (4:3)</PresentationFormat>
  <Paragraphs>147</Paragraphs>
  <Slides>14</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14</vt:i4>
      </vt:variant>
    </vt:vector>
  </HeadingPairs>
  <TitlesOfParts>
    <vt:vector size="23" baseType="lpstr">
      <vt:lpstr>Arial</vt:lpstr>
      <vt:lpstr>Calibri</vt:lpstr>
      <vt:lpstr>Calibri Light</vt:lpstr>
      <vt:lpstr>Tahoma</vt:lpstr>
      <vt:lpstr>Wingdings</vt:lpstr>
      <vt:lpstr>102306_P&amp;A Board2</vt:lpstr>
      <vt:lpstr>1_102306_P&amp;A Board2</vt:lpstr>
      <vt:lpstr>2_102306_P&amp;A Board2</vt:lpstr>
      <vt:lpstr>Retrospect</vt:lpstr>
      <vt:lpstr>POC Nitrazine Test</vt:lpstr>
      <vt:lpstr>Rationale</vt:lpstr>
      <vt:lpstr>Test Principle </vt:lpstr>
      <vt:lpstr>Reagents &amp; Supplies</vt:lpstr>
      <vt:lpstr>Reagents &amp; Supplies Continued</vt:lpstr>
      <vt:lpstr>Safety and Verifying Patient ID</vt:lpstr>
      <vt:lpstr>Procedure</vt:lpstr>
      <vt:lpstr>Patient Testing</vt:lpstr>
      <vt:lpstr>Results</vt:lpstr>
      <vt:lpstr>Recording &amp; Reporting Results</vt:lpstr>
      <vt:lpstr>Limitations</vt:lpstr>
      <vt:lpstr>Quality Control</vt:lpstr>
      <vt:lpstr>Color Perception Assessment</vt:lpstr>
      <vt:lpstr>Training &amp; Competency Requirements</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Fecal Occult Blood Testing</dc:title>
  <dc:creator>Clin_lab</dc:creator>
  <cp:lastModifiedBy>Smith, Gina</cp:lastModifiedBy>
  <cp:revision>143</cp:revision>
  <dcterms:created xsi:type="dcterms:W3CDTF">2009-07-10T01:56:42Z</dcterms:created>
  <dcterms:modified xsi:type="dcterms:W3CDTF">2022-05-25T18:23:36Z</dcterms:modified>
</cp:coreProperties>
</file>