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8" r:id="rId2"/>
  </p:sldMasterIdLst>
  <p:notesMasterIdLst>
    <p:notesMasterId r:id="rId13"/>
  </p:notesMasterIdLst>
  <p:handoutMasterIdLst>
    <p:handoutMasterId r:id="rId14"/>
  </p:handoutMasterIdLst>
  <p:sldIdLst>
    <p:sldId id="401" r:id="rId3"/>
    <p:sldId id="385" r:id="rId4"/>
    <p:sldId id="386" r:id="rId5"/>
    <p:sldId id="387" r:id="rId6"/>
    <p:sldId id="403" r:id="rId7"/>
    <p:sldId id="388" r:id="rId8"/>
    <p:sldId id="390" r:id="rId9"/>
    <p:sldId id="402" r:id="rId10"/>
    <p:sldId id="391" r:id="rId11"/>
    <p:sldId id="399"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Giberson" initials="EG" lastIdx="2" clrIdx="0">
    <p:extLst>
      <p:ext uri="{19B8F6BF-5375-455C-9EA6-DF929625EA0E}">
        <p15:presenceInfo xmlns:p15="http://schemas.microsoft.com/office/powerpoint/2012/main" userId="S-1-5-21-71443653-1272463062-2076119496-305730" providerId="AD"/>
      </p:ext>
    </p:extLst>
  </p:cmAuthor>
  <p:cmAuthor id="2" name="Lori J Pisarski" initials="LJP" lastIdx="2" clrIdx="1">
    <p:extLst>
      <p:ext uri="{19B8F6BF-5375-455C-9EA6-DF929625EA0E}">
        <p15:presenceInfo xmlns:p15="http://schemas.microsoft.com/office/powerpoint/2012/main" userId="S-1-5-21-71443653-1272463062-2076119496-5014" providerId="AD"/>
      </p:ext>
    </p:extLst>
  </p:cmAuthor>
  <p:cmAuthor id="3" name="Sarah Cartin" initials="SC" lastIdx="2" clrIdx="2">
    <p:extLst>
      <p:ext uri="{19B8F6BF-5375-455C-9EA6-DF929625EA0E}">
        <p15:presenceInfo xmlns:p15="http://schemas.microsoft.com/office/powerpoint/2012/main" userId="S-1-5-21-71443653-1272463062-2076119496-152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16" autoAdjust="0"/>
  </p:normalViewPr>
  <p:slideViewPr>
    <p:cSldViewPr snapToGrid="0">
      <p:cViewPr varScale="1">
        <p:scale>
          <a:sx n="95" d="100"/>
          <a:sy n="95" d="100"/>
        </p:scale>
        <p:origin x="36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67" tIns="46484" rIns="92967" bIns="464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967" tIns="46484" rIns="92967" bIns="46484" rtlCol="0"/>
          <a:lstStyle>
            <a:lvl1pPr algn="r">
              <a:defRPr sz="1200"/>
            </a:lvl1pPr>
          </a:lstStyle>
          <a:p>
            <a:fld id="{FDE9A532-5B21-45E0-B173-E3258ED53DC8}" type="datetimeFigureOut">
              <a:rPr lang="en-US" smtClean="0"/>
              <a:pPr/>
              <a:t>3/4/2020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2967" tIns="46484" rIns="92967" bIns="464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967" tIns="46484" rIns="92967" bIns="46484" rtlCol="0" anchor="b"/>
          <a:lstStyle>
            <a:lvl1pPr algn="r">
              <a:defRPr sz="1200"/>
            </a:lvl1pPr>
          </a:lstStyle>
          <a:p>
            <a:fld id="{2BB31611-EADA-4675-89B8-E42401833E82}" type="slidenum">
              <a:rPr lang="en-US" smtClean="0"/>
              <a:pPr/>
              <a:t>‹#›</a:t>
            </a:fld>
            <a:endParaRPr lang="en-US" dirty="0"/>
          </a:p>
        </p:txBody>
      </p:sp>
    </p:spTree>
    <p:extLst>
      <p:ext uri="{BB962C8B-B14F-4D97-AF65-F5344CB8AC3E}">
        <p14:creationId xmlns:p14="http://schemas.microsoft.com/office/powerpoint/2010/main" val="999934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67" tIns="46484" rIns="92967" bIns="464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967" tIns="46484" rIns="92967" bIns="46484" rtlCol="0"/>
          <a:lstStyle>
            <a:lvl1pPr algn="r">
              <a:defRPr sz="1200"/>
            </a:lvl1pPr>
          </a:lstStyle>
          <a:p>
            <a:fld id="{9C8F139B-2D00-4F43-8724-29F6F235A4D3}" type="datetimeFigureOut">
              <a:rPr lang="en-US" smtClean="0"/>
              <a:pPr/>
              <a:t>3/4/2020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67" tIns="46484" rIns="92967" bIns="46484"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967" tIns="46484" rIns="92967" bIns="464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967" tIns="46484" rIns="92967" bIns="464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967" tIns="46484" rIns="92967" bIns="46484" rtlCol="0" anchor="b"/>
          <a:lstStyle>
            <a:lvl1pPr algn="r">
              <a:defRPr sz="1200"/>
            </a:lvl1pPr>
          </a:lstStyle>
          <a:p>
            <a:fld id="{DCA506A1-45BC-42A2-9B79-30379B7F9598}" type="slidenum">
              <a:rPr lang="en-US" smtClean="0"/>
              <a:pPr/>
              <a:t>‹#›</a:t>
            </a:fld>
            <a:endParaRPr lang="en-US" dirty="0"/>
          </a:p>
        </p:txBody>
      </p:sp>
    </p:spTree>
    <p:extLst>
      <p:ext uri="{BB962C8B-B14F-4D97-AF65-F5344CB8AC3E}">
        <p14:creationId xmlns:p14="http://schemas.microsoft.com/office/powerpoint/2010/main" val="242385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0200" y="3101975"/>
            <a:ext cx="7772400" cy="1470025"/>
          </a:xfrm>
        </p:spPr>
        <p:txBody>
          <a:bodyPr>
            <a:normAutofit/>
          </a:bodyPr>
          <a:lstStyle>
            <a:lvl1pPr>
              <a:defRPr sz="3600" b="1"/>
            </a:lvl1pPr>
          </a:lstStyle>
          <a:p>
            <a:r>
              <a:rPr lang="en-US" dirty="0"/>
              <a:t>Click to title </a:t>
            </a:r>
            <a:r>
              <a:rPr lang="en-US" dirty="0" err="1"/>
              <a:t>styleP</a:t>
            </a:r>
            <a:endParaRPr lang="en-US" dirty="0"/>
          </a:p>
        </p:txBody>
      </p:sp>
      <p:sp>
        <p:nvSpPr>
          <p:cNvPr id="3" name="Subtitle 2"/>
          <p:cNvSpPr>
            <a:spLocks noGrp="1"/>
          </p:cNvSpPr>
          <p:nvPr>
            <p:ph type="subTitle" idx="1"/>
          </p:nvPr>
        </p:nvSpPr>
        <p:spPr>
          <a:xfrm>
            <a:off x="2286000" y="41148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03119"/>
            <a:ext cx="9144000" cy="563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175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743199" y="2876551"/>
            <a:ext cx="6172201" cy="990600"/>
          </a:xfrm>
        </p:spPr>
        <p:txBody>
          <a:bodyPr anchor="b">
            <a:normAutofit/>
          </a:bodyPr>
          <a:lstStyle>
            <a:lvl1pPr marL="0" indent="0">
              <a:buNone/>
              <a:defRPr lang="en-US" sz="3600" b="1" kern="1200" dirty="0">
                <a:solidFill>
                  <a:schemeClr val="accent4">
                    <a:lumMod val="75000"/>
                  </a:schemeClr>
                </a:solidFill>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TextBox 7"/>
          <p:cNvSpPr txBox="1"/>
          <p:nvPr/>
        </p:nvSpPr>
        <p:spPr bwMode="gray">
          <a:xfrm>
            <a:off x="8354887" y="6613609"/>
            <a:ext cx="636713" cy="253916"/>
          </a:xfrm>
          <a:prstGeom prst="rect">
            <a:avLst/>
          </a:prstGeom>
          <a:noFill/>
        </p:spPr>
        <p:txBody>
          <a:bodyPr wrap="none" rtlCol="0">
            <a:spAutoFit/>
          </a:bodyPr>
          <a:lstStyle/>
          <a:p>
            <a:r>
              <a:rPr lang="en-US" sz="1050" dirty="0">
                <a:solidFill>
                  <a:prstClr val="white"/>
                </a:solidFill>
              </a:rPr>
              <a:t>Page </a:t>
            </a:r>
            <a:fld id="{60FD40B1-9368-447A-B95A-5EFF179FB52F}" type="slidenum">
              <a:rPr lang="en-US" sz="1050">
                <a:solidFill>
                  <a:prstClr val="white"/>
                </a:solidFill>
              </a:rPr>
              <a:pPr/>
              <a:t>‹#›</a:t>
            </a:fld>
            <a:endParaRPr lang="en-US" sz="1050" dirty="0">
              <a:solidFill>
                <a:prstClr val="white"/>
              </a:solidFill>
            </a:endParaRPr>
          </a:p>
        </p:txBody>
      </p:sp>
      <p:pic>
        <p:nvPicPr>
          <p:cNvPr id="6" name="Picture 5" descr="ppt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2194560"/>
          </a:xfrm>
          <a:prstGeom prst="rect">
            <a:avLst/>
          </a:prstGeom>
        </p:spPr>
      </p:pic>
      <p:sp>
        <p:nvSpPr>
          <p:cNvPr id="4" name="Rectangle 3">
            <a:extLst>
              <a:ext uri="{FF2B5EF4-FFF2-40B4-BE49-F238E27FC236}">
                <a16:creationId xmlns:a16="http://schemas.microsoft.com/office/drawing/2014/main" id="{BD0E4F1D-E0EC-42BE-8446-DD92FFCD2D61}"/>
              </a:ext>
            </a:extLst>
          </p:cNvPr>
          <p:cNvSpPr/>
          <p:nvPr userDrawn="1"/>
        </p:nvSpPr>
        <p:spPr>
          <a:xfrm>
            <a:off x="304800" y="2002106"/>
            <a:ext cx="3037626" cy="369332"/>
          </a:xfrm>
          <a:prstGeom prst="rect">
            <a:avLst/>
          </a:prstGeom>
        </p:spPr>
        <p:txBody>
          <a:bodyPr wrap="none">
            <a:spAutoFit/>
          </a:bodyPr>
          <a:lstStyle/>
          <a:p>
            <a:r>
              <a:rPr lang="en-US" dirty="0">
                <a:solidFill>
                  <a:schemeClr val="accent4">
                    <a:lumMod val="75000"/>
                  </a:schemeClr>
                </a:solidFill>
              </a:rPr>
              <a:t>Albert Einstein Medical Center</a:t>
            </a:r>
            <a:endParaRPr lang="en-US" dirty="0"/>
          </a:p>
        </p:txBody>
      </p:sp>
      <p:sp>
        <p:nvSpPr>
          <p:cNvPr id="5" name="TextBox 4">
            <a:extLst>
              <a:ext uri="{FF2B5EF4-FFF2-40B4-BE49-F238E27FC236}">
                <a16:creationId xmlns:a16="http://schemas.microsoft.com/office/drawing/2014/main" id="{42B1657B-D96F-4897-928D-399027AE57A4}"/>
              </a:ext>
            </a:extLst>
          </p:cNvPr>
          <p:cNvSpPr txBox="1"/>
          <p:nvPr userDrawn="1"/>
        </p:nvSpPr>
        <p:spPr>
          <a:xfrm>
            <a:off x="161365" y="6172200"/>
            <a:ext cx="8754035" cy="461665"/>
          </a:xfrm>
          <a:prstGeom prst="rect">
            <a:avLst/>
          </a:prstGeom>
          <a:noFill/>
        </p:spPr>
        <p:txBody>
          <a:bodyPr wrap="square" rtlCol="0">
            <a:spAutoFit/>
          </a:bodyPr>
          <a:lstStyle/>
          <a:p>
            <a:r>
              <a:rPr lang="en-US" sz="800" b="1" kern="1200" dirty="0">
                <a:solidFill>
                  <a:schemeClr val="tx1"/>
                </a:solidFill>
                <a:effectLst/>
                <a:latin typeface="+mn-lt"/>
                <a:ea typeface="+mn-ea"/>
                <a:cs typeface="+mn-cs"/>
              </a:rPr>
              <a:t>CONFIDENTIAL:</a:t>
            </a:r>
            <a:r>
              <a:rPr lang="en-US" sz="800" kern="1200" dirty="0">
                <a:solidFill>
                  <a:schemeClr val="tx1"/>
                </a:solidFill>
                <a:effectLst/>
                <a:latin typeface="+mn-lt"/>
                <a:ea typeface="+mn-ea"/>
                <a:cs typeface="+mn-cs"/>
              </a:rPr>
              <a:t>  </a:t>
            </a:r>
            <a:r>
              <a:rPr lang="en-US" sz="800" i="1" kern="1200" dirty="0">
                <a:solidFill>
                  <a:schemeClr val="tx1"/>
                </a:solidFill>
                <a:effectLst/>
                <a:latin typeface="+mn-lt"/>
                <a:ea typeface="+mn-ea"/>
                <a:cs typeface="+mn-cs"/>
              </a:rPr>
              <a:t>This document, and any corresponding reports, recommendations and /or communications made or taken by this review committee are confidential, intended to be covered by the provisions of the Pennsylvania Peer Review Protection Act, 63 P.S.425.1. et seg., the Health Care Quality Improvement Act of 1986, 42 U.S.C.A. 11101, et seq., or the corresponding provisions of any subsequent federal or state statute providing protection to peer review or related activities, and are for confidential internal use only. </a:t>
            </a:r>
            <a:endParaRPr lang="en-US" sz="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0347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3943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1111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2598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69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514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81944"/>
          <a:stretch/>
        </p:blipFill>
        <p:spPr bwMode="gray">
          <a:xfrm>
            <a:off x="0" y="2876550"/>
            <a:ext cx="9144000" cy="123825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743199" y="2876551"/>
            <a:ext cx="6172201" cy="990600"/>
          </a:xfrm>
        </p:spPr>
        <p:txBody>
          <a:bodyPr anchor="b">
            <a:normAutofit/>
          </a:bodyPr>
          <a:lstStyle>
            <a:lvl1pPr marL="0" indent="0">
              <a:buNone/>
              <a:defRPr sz="32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p:cNvSpPr/>
          <p:nvPr/>
        </p:nvSpPr>
        <p:spPr>
          <a:xfrm>
            <a:off x="0" y="6629400"/>
            <a:ext cx="9144000" cy="228600"/>
          </a:xfrm>
          <a:prstGeom prst="rect">
            <a:avLst/>
          </a:prstGeom>
          <a:solidFill>
            <a:srgbClr val="461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bwMode="gray">
          <a:xfrm>
            <a:off x="8354887" y="6613609"/>
            <a:ext cx="636713" cy="253916"/>
          </a:xfrm>
          <a:prstGeom prst="rect">
            <a:avLst/>
          </a:prstGeom>
          <a:noFill/>
        </p:spPr>
        <p:txBody>
          <a:bodyPr wrap="none" rtlCol="0">
            <a:spAutoFit/>
          </a:bodyPr>
          <a:lstStyle/>
          <a:p>
            <a:r>
              <a:rPr lang="en-US" sz="1050" dirty="0">
                <a:solidFill>
                  <a:prstClr val="white"/>
                </a:solidFill>
              </a:rPr>
              <a:t>Page </a:t>
            </a:r>
            <a:fld id="{60FD40B1-9368-447A-B95A-5EFF179FB52F}" type="slidenum">
              <a:rPr lang="en-US" sz="1050">
                <a:solidFill>
                  <a:prstClr val="white"/>
                </a:solidFill>
              </a:rPr>
              <a:pPr/>
              <a:t>‹#›</a:t>
            </a:fld>
            <a:endParaRPr lang="en-US" sz="1050" dirty="0">
              <a:solidFill>
                <a:prstClr val="white"/>
              </a:solidFill>
            </a:endParaRPr>
          </a:p>
        </p:txBody>
      </p:sp>
    </p:spTree>
    <p:extLst>
      <p:ext uri="{BB962C8B-B14F-4D97-AF65-F5344CB8AC3E}">
        <p14:creationId xmlns:p14="http://schemas.microsoft.com/office/powerpoint/2010/main" val="246030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0552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988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979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095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829800" cy="6880860"/>
          </a:xfrm>
          <a:prstGeom prst="rect">
            <a:avLst/>
          </a:prstGeom>
        </p:spPr>
      </p:pic>
      <p:sp>
        <p:nvSpPr>
          <p:cNvPr id="2" name="Title 1"/>
          <p:cNvSpPr>
            <a:spLocks noGrp="1"/>
          </p:cNvSpPr>
          <p:nvPr>
            <p:ph type="ctrTitle" hasCustomPrompt="1"/>
          </p:nvPr>
        </p:nvSpPr>
        <p:spPr>
          <a:xfrm>
            <a:off x="1371600" y="2077596"/>
            <a:ext cx="7772400" cy="1470025"/>
          </a:xfrm>
        </p:spPr>
        <p:txBody>
          <a:bodyPr>
            <a:normAutofit/>
          </a:bodyPr>
          <a:lstStyle>
            <a:lvl1pPr>
              <a:defRPr sz="3600" b="1"/>
            </a:lvl1pPr>
          </a:lstStyle>
          <a:p>
            <a:r>
              <a:rPr lang="en-US" dirty="0">
                <a:solidFill>
                  <a:schemeClr val="accent4">
                    <a:lumMod val="75000"/>
                  </a:schemeClr>
                </a:solidFill>
              </a:rPr>
              <a:t>Albert Einstein Medical Center</a:t>
            </a:r>
            <a:endParaRPr lang="en-US" dirty="0"/>
          </a:p>
        </p:txBody>
      </p:sp>
      <p:sp>
        <p:nvSpPr>
          <p:cNvPr id="3" name="Subtitle 2"/>
          <p:cNvSpPr>
            <a:spLocks noGrp="1"/>
          </p:cNvSpPr>
          <p:nvPr>
            <p:ph type="subTitle" idx="1"/>
          </p:nvPr>
        </p:nvSpPr>
        <p:spPr>
          <a:xfrm>
            <a:off x="2286000" y="41148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ectangle 4">
            <a:extLst>
              <a:ext uri="{FF2B5EF4-FFF2-40B4-BE49-F238E27FC236}">
                <a16:creationId xmlns:a16="http://schemas.microsoft.com/office/drawing/2014/main" id="{5EA63877-C8DD-4DCB-8448-8240A531B876}"/>
              </a:ext>
            </a:extLst>
          </p:cNvPr>
          <p:cNvSpPr/>
          <p:nvPr userDrawn="1"/>
        </p:nvSpPr>
        <p:spPr>
          <a:xfrm>
            <a:off x="381000" y="6534090"/>
            <a:ext cx="944880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kern="1200" dirty="0">
                <a:solidFill>
                  <a:schemeClr val="bg1"/>
                </a:solidFill>
                <a:effectLst/>
                <a:latin typeface="+mn-lt"/>
                <a:ea typeface="+mn-ea"/>
                <a:cs typeface="+mn-cs"/>
              </a:rPr>
              <a:t>CONFIDENTIAL:</a:t>
            </a:r>
            <a:r>
              <a:rPr lang="en-US" sz="600" kern="1200" dirty="0">
                <a:solidFill>
                  <a:schemeClr val="bg1"/>
                </a:solidFill>
                <a:effectLst/>
                <a:latin typeface="+mn-lt"/>
                <a:ea typeface="+mn-ea"/>
                <a:cs typeface="+mn-cs"/>
              </a:rPr>
              <a:t>  </a:t>
            </a:r>
            <a:r>
              <a:rPr lang="en-US" sz="600" i="1" kern="1200" dirty="0">
                <a:solidFill>
                  <a:schemeClr val="bg1"/>
                </a:solidFill>
                <a:effectLst/>
                <a:latin typeface="+mn-lt"/>
                <a:ea typeface="+mn-ea"/>
                <a:cs typeface="+mn-cs"/>
              </a:rPr>
              <a:t>This document, and any corresponding reports, recommendations and /or communications made or taken by this review committee are confidential, intended to be covered by the provisions of the Pennsylvania Peer Review Protection Act, 63 P.S.425.1. et seg., the Health Care Quality Improvement Act of 1986, 42 U.S.C.A. 11101, et seq., or the corresponding provisions of any subsequent federal or state statute providing protection to peer review or related activities, and are for confidential internal use only. </a:t>
            </a:r>
            <a:endParaRPr lang="en-US" sz="600" kern="1200" dirty="0">
              <a:solidFill>
                <a:schemeClr val="bg1"/>
              </a:solidFill>
              <a:effectLst/>
              <a:latin typeface="+mn-lt"/>
              <a:ea typeface="+mn-ea"/>
              <a:cs typeface="+mn-cs"/>
            </a:endParaRPr>
          </a:p>
        </p:txBody>
      </p:sp>
      <p:sp>
        <p:nvSpPr>
          <p:cNvPr id="6" name="Title 1">
            <a:extLst>
              <a:ext uri="{FF2B5EF4-FFF2-40B4-BE49-F238E27FC236}">
                <a16:creationId xmlns:a16="http://schemas.microsoft.com/office/drawing/2014/main" id="{D0369484-52F0-4438-817C-149333106516}"/>
              </a:ext>
            </a:extLst>
          </p:cNvPr>
          <p:cNvSpPr txBox="1">
            <a:spLocks/>
          </p:cNvSpPr>
          <p:nvPr userDrawn="1"/>
        </p:nvSpPr>
        <p:spPr bwMode="gray">
          <a:xfrm>
            <a:off x="1752600" y="3254375"/>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mj-lt"/>
                <a:ea typeface="+mj-ea"/>
                <a:cs typeface="+mj-cs"/>
              </a:defRPr>
            </a:lvl1pPr>
          </a:lstStyle>
          <a:p>
            <a:r>
              <a:rPr lang="en-US" dirty="0"/>
              <a:t>k to edit Master title style</a:t>
            </a:r>
          </a:p>
        </p:txBody>
      </p:sp>
    </p:spTree>
    <p:extLst>
      <p:ext uri="{BB962C8B-B14F-4D97-AF65-F5344CB8AC3E}">
        <p14:creationId xmlns:p14="http://schemas.microsoft.com/office/powerpoint/2010/main" val="207897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3600" b="1" kern="1200">
                <a:solidFill>
                  <a:schemeClr val="accent4">
                    <a:lumMod val="75000"/>
                  </a:schemeClr>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7846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gray">
          <a:xfrm>
            <a:off x="0" y="0"/>
            <a:ext cx="9144000" cy="6858000"/>
          </a:xfrm>
          <a:prstGeom prst="rect">
            <a:avLst/>
          </a:prstGeom>
        </p:spPr>
      </p:pic>
      <p:sp>
        <p:nvSpPr>
          <p:cNvPr id="2" name="Title Placeholder 1"/>
          <p:cNvSpPr>
            <a:spLocks noGrp="1"/>
          </p:cNvSpPr>
          <p:nvPr>
            <p:ph type="title"/>
          </p:nvPr>
        </p:nvSpPr>
        <p:spPr bwMode="gray">
          <a:xfrm>
            <a:off x="2743200" y="274638"/>
            <a:ext cx="6477000" cy="6397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04800" y="14478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0" y="6629400"/>
            <a:ext cx="9144000" cy="228600"/>
          </a:xfrm>
          <a:prstGeom prst="rect">
            <a:avLst/>
          </a:prstGeom>
          <a:solidFill>
            <a:srgbClr val="461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bwMode="gray">
          <a:xfrm>
            <a:off x="8563867" y="6604084"/>
            <a:ext cx="341760" cy="253916"/>
          </a:xfrm>
          <a:prstGeom prst="rect">
            <a:avLst/>
          </a:prstGeom>
          <a:noFill/>
        </p:spPr>
        <p:txBody>
          <a:bodyPr wrap="none" rtlCol="0">
            <a:spAutoFit/>
          </a:bodyPr>
          <a:lstStyle/>
          <a:p>
            <a:fld id="{60FD40B1-9368-447A-B95A-5EFF179FB52F}" type="slidenum">
              <a:rPr lang="en-US" sz="1050" smtClean="0">
                <a:solidFill>
                  <a:prstClr val="white"/>
                </a:solidFill>
              </a:rPr>
              <a:pPr/>
              <a:t>‹#›</a:t>
            </a:fld>
            <a:endParaRPr lang="en-US" sz="1050" dirty="0">
              <a:solidFill>
                <a:prstClr val="white"/>
              </a:solidFill>
            </a:endParaRPr>
          </a:p>
        </p:txBody>
      </p:sp>
    </p:spTree>
    <p:extLst>
      <p:ext uri="{BB962C8B-B14F-4D97-AF65-F5344CB8AC3E}">
        <p14:creationId xmlns:p14="http://schemas.microsoft.com/office/powerpoint/2010/main" val="3318635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46166B"/>
        </a:buClr>
        <a:buSzPct val="85000"/>
        <a:buFont typeface="Wingdings" pitchFamily="2" charset="2"/>
        <a:buChar char="n"/>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46166B"/>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4800" y="546494"/>
            <a:ext cx="8229600" cy="63976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04800" y="14478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0" y="6507163"/>
            <a:ext cx="9144000" cy="350837"/>
          </a:xfrm>
          <a:prstGeom prst="rect">
            <a:avLst/>
          </a:prstGeom>
          <a:solidFill>
            <a:srgbClr val="461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bwMode="gray">
          <a:xfrm>
            <a:off x="8354887" y="6613609"/>
            <a:ext cx="636713" cy="253916"/>
          </a:xfrm>
          <a:prstGeom prst="rect">
            <a:avLst/>
          </a:prstGeom>
          <a:noFill/>
        </p:spPr>
        <p:txBody>
          <a:bodyPr wrap="none" rtlCol="0">
            <a:spAutoFit/>
          </a:bodyPr>
          <a:lstStyle/>
          <a:p>
            <a:r>
              <a:rPr lang="en-US" sz="1050" dirty="0">
                <a:solidFill>
                  <a:prstClr val="white"/>
                </a:solidFill>
              </a:rPr>
              <a:t>Page </a:t>
            </a:r>
            <a:fld id="{60FD40B1-9368-447A-B95A-5EFF179FB52F}" type="slidenum">
              <a:rPr lang="en-US" sz="1050">
                <a:solidFill>
                  <a:prstClr val="white"/>
                </a:solidFill>
              </a:rPr>
              <a:pPr/>
              <a:t>‹#›</a:t>
            </a:fld>
            <a:endParaRPr lang="en-US" sz="1050" dirty="0">
              <a:solidFill>
                <a:prstClr val="white"/>
              </a:solidFill>
            </a:endParaRPr>
          </a:p>
        </p:txBody>
      </p:sp>
      <p:sp>
        <p:nvSpPr>
          <p:cNvPr id="11" name="Rectangle 10">
            <a:extLst>
              <a:ext uri="{FF2B5EF4-FFF2-40B4-BE49-F238E27FC236}">
                <a16:creationId xmlns:a16="http://schemas.microsoft.com/office/drawing/2014/main" id="{478AF3AC-7850-48D1-8921-E8CF9C9984B5}"/>
              </a:ext>
            </a:extLst>
          </p:cNvPr>
          <p:cNvSpPr/>
          <p:nvPr userDrawn="1"/>
        </p:nvSpPr>
        <p:spPr>
          <a:xfrm>
            <a:off x="5499" y="6496852"/>
            <a:ext cx="914400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kern="1200" dirty="0">
                <a:solidFill>
                  <a:schemeClr val="bg1"/>
                </a:solidFill>
                <a:effectLst/>
                <a:latin typeface="+mn-lt"/>
                <a:ea typeface="+mn-ea"/>
                <a:cs typeface="+mn-cs"/>
              </a:rPr>
              <a:t>CONFIDENTIAL:</a:t>
            </a:r>
            <a:r>
              <a:rPr lang="en-US" sz="600" kern="1200" dirty="0">
                <a:solidFill>
                  <a:schemeClr val="bg1"/>
                </a:solidFill>
                <a:effectLst/>
                <a:latin typeface="+mn-lt"/>
                <a:ea typeface="+mn-ea"/>
                <a:cs typeface="+mn-cs"/>
              </a:rPr>
              <a:t>  </a:t>
            </a:r>
            <a:r>
              <a:rPr lang="en-US" sz="600" i="1" kern="1200" dirty="0">
                <a:solidFill>
                  <a:schemeClr val="bg1"/>
                </a:solidFill>
                <a:effectLst/>
                <a:latin typeface="+mn-lt"/>
                <a:ea typeface="+mn-ea"/>
                <a:cs typeface="+mn-cs"/>
              </a:rPr>
              <a:t>This document, and any corresponding reports, recommendations and /or communications made or taken by this review committee are confidential, intended to be covered by the provisions of the Pennsylvania Peer Review Protection Act, 63 P.S.425.1. et seg., the Health Care Quality Improvement Act of 1986, 42 U.S.C.A. 11101, et seq., or the corresponding provisions of any subsequent federal or state statute providing protection to peer review or related activities, and are for confidential internal use only. </a:t>
            </a:r>
            <a:endParaRPr lang="en-US" sz="600" kern="1200" dirty="0">
              <a:solidFill>
                <a:schemeClr val="bg1"/>
              </a:solidFill>
              <a:effectLst/>
              <a:latin typeface="+mn-lt"/>
              <a:ea typeface="+mn-ea"/>
              <a:cs typeface="+mn-cs"/>
            </a:endParaRPr>
          </a:p>
        </p:txBody>
      </p:sp>
      <p:sp>
        <p:nvSpPr>
          <p:cNvPr id="5" name="TextBox 4">
            <a:extLst>
              <a:ext uri="{FF2B5EF4-FFF2-40B4-BE49-F238E27FC236}">
                <a16:creationId xmlns:a16="http://schemas.microsoft.com/office/drawing/2014/main" id="{9A27C222-BA31-42AC-B60D-56325668C32A}"/>
              </a:ext>
            </a:extLst>
          </p:cNvPr>
          <p:cNvSpPr txBox="1"/>
          <p:nvPr userDrawn="1"/>
        </p:nvSpPr>
        <p:spPr>
          <a:xfrm>
            <a:off x="5496774" y="100284"/>
            <a:ext cx="3037626" cy="369332"/>
          </a:xfrm>
          <a:prstGeom prst="rect">
            <a:avLst/>
          </a:prstGeom>
          <a:noFill/>
        </p:spPr>
        <p:txBody>
          <a:bodyPr wrap="none" rtlCol="0">
            <a:spAutoFit/>
          </a:bodyPr>
          <a:lstStyle/>
          <a:p>
            <a:r>
              <a:rPr lang="en-US" dirty="0"/>
              <a:t>Albert Einstein Medical Center</a:t>
            </a:r>
          </a:p>
        </p:txBody>
      </p:sp>
    </p:spTree>
    <p:extLst>
      <p:ext uri="{BB962C8B-B14F-4D97-AF65-F5344CB8AC3E}">
        <p14:creationId xmlns:p14="http://schemas.microsoft.com/office/powerpoint/2010/main" val="83823715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sldNum="0" hdr="0" dt="0"/>
  <p:txStyles>
    <p:titleStyle>
      <a:lvl1pPr algn="l" defTabSz="914400" rtl="0" eaLnBrk="1" latinLnBrk="0" hangingPunct="1">
        <a:spcBef>
          <a:spcPct val="0"/>
        </a:spcBef>
        <a:buNone/>
        <a:defRPr lang="en-US" sz="3600" b="1" kern="1200">
          <a:solidFill>
            <a:schemeClr val="accent4">
              <a:lumMod val="75000"/>
            </a:schemeClr>
          </a:solidFill>
          <a:latin typeface="+mj-lt"/>
          <a:ea typeface="+mj-ea"/>
          <a:cs typeface="+mj-cs"/>
        </a:defRPr>
      </a:lvl1pPr>
    </p:titleStyle>
    <p:bodyStyle>
      <a:lvl1pPr marL="342900" indent="-342900" algn="l" defTabSz="914400" rtl="0" eaLnBrk="1" latinLnBrk="0" hangingPunct="1">
        <a:spcBef>
          <a:spcPct val="20000"/>
        </a:spcBef>
        <a:buClr>
          <a:srgbClr val="46166B"/>
        </a:buClr>
        <a:buSzPct val="85000"/>
        <a:buFont typeface="Wingdings" pitchFamily="2" charset="2"/>
        <a:buChar char="n"/>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46166B"/>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4583" y="2425197"/>
            <a:ext cx="7772400" cy="1470025"/>
          </a:xfrm>
        </p:spPr>
        <p:txBody>
          <a:bodyPr>
            <a:normAutofit fontScale="90000"/>
          </a:bodyPr>
          <a:lstStyle/>
          <a:p>
            <a:pPr algn="ctr"/>
            <a:br>
              <a:rPr lang="en-US" dirty="0">
                <a:solidFill>
                  <a:srgbClr val="7030A0"/>
                </a:solidFill>
              </a:rPr>
            </a:br>
            <a:br>
              <a:rPr lang="en-US" dirty="0">
                <a:solidFill>
                  <a:srgbClr val="7030A0"/>
                </a:solidFill>
              </a:rPr>
            </a:br>
            <a:r>
              <a:rPr lang="en-US" dirty="0">
                <a:solidFill>
                  <a:srgbClr val="7030A0"/>
                </a:solidFill>
              </a:rPr>
              <a:t>Lab Staff Training on Mislabeled and Questionable Integrity</a:t>
            </a:r>
            <a:br>
              <a:rPr lang="en-US" dirty="0">
                <a:solidFill>
                  <a:srgbClr val="7030A0"/>
                </a:solidFill>
              </a:rPr>
            </a:br>
            <a:r>
              <a:rPr lang="en-US" dirty="0">
                <a:solidFill>
                  <a:srgbClr val="7030A0"/>
                </a:solidFill>
              </a:rPr>
              <a:t> Reporting.</a:t>
            </a:r>
            <a:br>
              <a:rPr lang="en-US" dirty="0">
                <a:solidFill>
                  <a:srgbClr val="7030A0"/>
                </a:solidFill>
              </a:rPr>
            </a:br>
            <a:br>
              <a:rPr lang="en-US" dirty="0">
                <a:solidFill>
                  <a:srgbClr val="7030A0"/>
                </a:solidFill>
              </a:rPr>
            </a:br>
            <a:r>
              <a:rPr lang="en-US" dirty="0">
                <a:solidFill>
                  <a:schemeClr val="accent4">
                    <a:lumMod val="75000"/>
                  </a:schemeClr>
                </a:solidFill>
              </a:rPr>
              <a:t>Blood Bank Technical Lab Staff</a:t>
            </a:r>
            <a:br>
              <a:rPr lang="en-US" dirty="0">
                <a:solidFill>
                  <a:schemeClr val="accent4">
                    <a:lumMod val="75000"/>
                  </a:schemeClr>
                </a:solidFill>
              </a:rPr>
            </a:br>
            <a:br>
              <a:rPr lang="en-US" dirty="0">
                <a:solidFill>
                  <a:schemeClr val="accent4">
                    <a:lumMod val="75000"/>
                  </a:schemeClr>
                </a:solidFill>
              </a:rPr>
            </a:br>
            <a:br>
              <a:rPr lang="en-US" dirty="0">
                <a:solidFill>
                  <a:srgbClr val="7030A0"/>
                </a:solidFill>
              </a:rPr>
            </a:br>
            <a:endParaRPr lang="en-US" dirty="0">
              <a:solidFill>
                <a:srgbClr val="7030A0"/>
              </a:solidFill>
            </a:endParaRPr>
          </a:p>
        </p:txBody>
      </p:sp>
      <p:sp>
        <p:nvSpPr>
          <p:cNvPr id="5" name="Title 1"/>
          <p:cNvSpPr txBox="1">
            <a:spLocks/>
          </p:cNvSpPr>
          <p:nvPr/>
        </p:nvSpPr>
        <p:spPr bwMode="gray">
          <a:xfrm>
            <a:off x="2066198" y="4842924"/>
            <a:ext cx="7772400" cy="2315217"/>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bg1"/>
                </a:solidFill>
                <a:latin typeface="+mj-lt"/>
                <a:ea typeface="+mj-ea"/>
                <a:cs typeface="+mj-cs"/>
              </a:defRPr>
            </a:lvl1pPr>
          </a:lstStyle>
          <a:p>
            <a:endParaRPr lang="en-US" sz="3100" i="1" cap="none" dirty="0">
              <a:solidFill>
                <a:schemeClr val="accent1">
                  <a:lumMod val="75000"/>
                </a:schemeClr>
              </a:solidFill>
            </a:endParaRPr>
          </a:p>
        </p:txBody>
      </p:sp>
      <p:sp>
        <p:nvSpPr>
          <p:cNvPr id="6" name="Title 1">
            <a:extLst>
              <a:ext uri="{FF2B5EF4-FFF2-40B4-BE49-F238E27FC236}">
                <a16:creationId xmlns:a16="http://schemas.microsoft.com/office/drawing/2014/main" id="{445EB9D5-6F7A-4D87-B3E2-EF75979B502F}"/>
              </a:ext>
            </a:extLst>
          </p:cNvPr>
          <p:cNvSpPr txBox="1">
            <a:spLocks/>
          </p:cNvSpPr>
          <p:nvPr/>
        </p:nvSpPr>
        <p:spPr bwMode="gray">
          <a:xfrm>
            <a:off x="1580098" y="1154482"/>
            <a:ext cx="8637073" cy="254143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mj-lt"/>
                <a:ea typeface="+mj-ea"/>
                <a:cs typeface="+mj-cs"/>
              </a:defRPr>
            </a:lvl1pPr>
          </a:lstStyle>
          <a:p>
            <a:endParaRPr lang="en-US" dirty="0">
              <a:solidFill>
                <a:srgbClr val="6600FF"/>
              </a:solidFill>
            </a:endParaRPr>
          </a:p>
        </p:txBody>
      </p:sp>
    </p:spTree>
    <p:extLst>
      <p:ext uri="{BB962C8B-B14F-4D97-AF65-F5344CB8AC3E}">
        <p14:creationId xmlns:p14="http://schemas.microsoft.com/office/powerpoint/2010/main" val="363662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AFDC5-F23D-436D-8421-2184F9B5D0AA}"/>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B3F0B2B-3BD9-459C-8A89-BEC090CF76B6}"/>
              </a:ext>
            </a:extLst>
          </p:cNvPr>
          <p:cNvSpPr>
            <a:spLocks noGrp="1"/>
          </p:cNvSpPr>
          <p:nvPr>
            <p:ph idx="1"/>
          </p:nvPr>
        </p:nvSpPr>
        <p:spPr/>
        <p:txBody>
          <a:bodyPr>
            <a:normAutofit fontScale="70000" lnSpcReduction="20000"/>
          </a:bodyPr>
          <a:lstStyle/>
          <a:p>
            <a:pPr marL="461963" indent="-461963">
              <a:buFont typeface="+mj-lt"/>
              <a:buAutoNum type="arabicPeriod"/>
            </a:pPr>
            <a:r>
              <a:rPr lang="en-US" dirty="0"/>
              <a:t>Blood Bank Specimen current blood type does not match the previous; another specimen is requested, and it matches the previous blood type and not the current blood type. What is this specimen called and what must you do next? </a:t>
            </a:r>
          </a:p>
          <a:p>
            <a:pPr marL="461963" indent="-461963">
              <a:buFont typeface="+mj-lt"/>
              <a:buAutoNum type="arabicPeriod"/>
            </a:pPr>
            <a:r>
              <a:rPr lang="en-US" dirty="0"/>
              <a:t>A specimen arrives with the label in the bag and not on the specimen; what are your next steps?</a:t>
            </a:r>
          </a:p>
          <a:p>
            <a:pPr marL="457200" indent="-457200">
              <a:buFont typeface="+mj-lt"/>
              <a:buAutoNum type="arabicPeriod"/>
            </a:pPr>
            <a:r>
              <a:rPr lang="en-US" dirty="0"/>
              <a:t>The </a:t>
            </a:r>
            <a:r>
              <a:rPr lang="en-US" dirty="0" err="1"/>
              <a:t>mr</a:t>
            </a:r>
            <a:r>
              <a:rPr lang="en-US" dirty="0"/>
              <a:t> # on the blood bank form does not match the </a:t>
            </a:r>
            <a:r>
              <a:rPr lang="en-US" dirty="0" err="1"/>
              <a:t>mr</a:t>
            </a:r>
            <a:r>
              <a:rPr lang="en-US" dirty="0"/>
              <a:t># on the specimen, what is this error called?</a:t>
            </a:r>
          </a:p>
          <a:p>
            <a:pPr marL="457200" indent="-457200">
              <a:buFont typeface="+mj-lt"/>
              <a:buAutoNum type="arabicPeriod"/>
            </a:pPr>
            <a:r>
              <a:rPr lang="en-US" dirty="0"/>
              <a:t>Blood Bank Specimen current blood type does not match the previous; another specimen is requested, and it matches the current blood type and not the previous blood type.  What procedure would you refer to? What must you do next?</a:t>
            </a:r>
          </a:p>
          <a:p>
            <a:pPr marL="457200" indent="-457200">
              <a:buFont typeface="+mj-lt"/>
              <a:buAutoNum type="arabicPeriod"/>
            </a:pPr>
            <a:r>
              <a:rPr lang="en-US" dirty="0"/>
              <a:t>Verify specimen does not match the previous blood type, how should you handle this?</a:t>
            </a:r>
          </a:p>
          <a:p>
            <a:pPr marL="457200" indent="-457200">
              <a:buFont typeface="+mj-lt"/>
              <a:buAutoNum type="arabicPeriod"/>
            </a:pPr>
            <a:r>
              <a:rPr lang="en-US" dirty="0"/>
              <a:t>If someone calls to report that a specimen is mislabeled what must you do?</a:t>
            </a:r>
          </a:p>
          <a:p>
            <a:pPr marL="457200" indent="-457200">
              <a:buFont typeface="+mj-lt"/>
              <a:buAutoNum type="arabicPeriod"/>
            </a:pPr>
            <a:r>
              <a:rPr lang="en-US" dirty="0"/>
              <a:t>What should you do if you are unsure about how to categorize  the cancellation of the specimen?</a:t>
            </a:r>
          </a:p>
          <a:p>
            <a:pPr marL="457200" indent="-457200">
              <a:buFont typeface="+mj-lt"/>
              <a:buAutoNum type="arabicPeriod"/>
            </a:pPr>
            <a:r>
              <a:rPr lang="en-US" dirty="0"/>
              <a:t>Regarding the other lab departments what must you do when a Mislabeled Specimen is discovered?</a:t>
            </a:r>
            <a:br>
              <a:rPr lang="en-US" dirty="0"/>
            </a:br>
            <a:endParaRPr lang="en-US" dirty="0"/>
          </a:p>
          <a:p>
            <a:pPr marL="457200" indent="-457200">
              <a:buFont typeface="+mj-lt"/>
              <a:buAutoNum type="arabicPeriod"/>
            </a:pPr>
            <a:endParaRPr lang="en-US" dirty="0"/>
          </a:p>
        </p:txBody>
      </p:sp>
      <p:sp>
        <p:nvSpPr>
          <p:cNvPr id="5" name="TextBox 4">
            <a:extLst>
              <a:ext uri="{FF2B5EF4-FFF2-40B4-BE49-F238E27FC236}">
                <a16:creationId xmlns:a16="http://schemas.microsoft.com/office/drawing/2014/main" id="{70606DEA-D6B0-4AA7-B148-A91DD647F56F}"/>
              </a:ext>
            </a:extLst>
          </p:cNvPr>
          <p:cNvSpPr txBox="1"/>
          <p:nvPr/>
        </p:nvSpPr>
        <p:spPr>
          <a:xfrm>
            <a:off x="1361466" y="5410200"/>
            <a:ext cx="6019468" cy="461665"/>
          </a:xfrm>
          <a:prstGeom prst="rect">
            <a:avLst/>
          </a:prstGeom>
          <a:noFill/>
        </p:spPr>
        <p:txBody>
          <a:bodyPr wrap="none" rtlCol="0">
            <a:spAutoFit/>
          </a:bodyPr>
          <a:lstStyle/>
          <a:p>
            <a:r>
              <a:rPr lang="en-US" sz="2400" b="1" dirty="0"/>
              <a:t>KEEP THIS INFORMATION FOR YOUR NOTES!!!</a:t>
            </a:r>
          </a:p>
        </p:txBody>
      </p:sp>
    </p:spTree>
    <p:extLst>
      <p:ext uri="{BB962C8B-B14F-4D97-AF65-F5344CB8AC3E}">
        <p14:creationId xmlns:p14="http://schemas.microsoft.com/office/powerpoint/2010/main" val="2862006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81444-D081-42FC-A205-F408706A6304}"/>
              </a:ext>
            </a:extLst>
          </p:cNvPr>
          <p:cNvSpPr>
            <a:spLocks noGrp="1"/>
          </p:cNvSpPr>
          <p:nvPr>
            <p:ph type="title"/>
          </p:nvPr>
        </p:nvSpPr>
        <p:spPr/>
        <p:txBody>
          <a:bodyPr/>
          <a:lstStyle/>
          <a:p>
            <a:r>
              <a:rPr lang="en-US" dirty="0"/>
              <a:t>4 Instances of Reporting</a:t>
            </a:r>
          </a:p>
        </p:txBody>
      </p:sp>
      <p:sp>
        <p:nvSpPr>
          <p:cNvPr id="3" name="Content Placeholder 2">
            <a:extLst>
              <a:ext uri="{FF2B5EF4-FFF2-40B4-BE49-F238E27FC236}">
                <a16:creationId xmlns:a16="http://schemas.microsoft.com/office/drawing/2014/main" id="{96C03F91-5F23-4DDC-A0AB-3C1801852455}"/>
              </a:ext>
            </a:extLst>
          </p:cNvPr>
          <p:cNvSpPr>
            <a:spLocks noGrp="1"/>
          </p:cNvSpPr>
          <p:nvPr>
            <p:ph idx="1"/>
          </p:nvPr>
        </p:nvSpPr>
        <p:spPr>
          <a:xfrm>
            <a:off x="533400" y="1244600"/>
            <a:ext cx="8229600" cy="4229630"/>
          </a:xfrm>
        </p:spPr>
        <p:txBody>
          <a:bodyPr/>
          <a:lstStyle/>
          <a:p>
            <a:r>
              <a:rPr lang="en-US" dirty="0"/>
              <a:t>Mislabeled </a:t>
            </a:r>
          </a:p>
          <a:p>
            <a:r>
              <a:rPr lang="en-US" dirty="0"/>
              <a:t>No Label</a:t>
            </a:r>
          </a:p>
          <a:p>
            <a:r>
              <a:rPr lang="en-US" dirty="0"/>
              <a:t>Discrepant Information (Blood bank)</a:t>
            </a:r>
          </a:p>
          <a:p>
            <a:r>
              <a:rPr lang="en-US" dirty="0"/>
              <a:t>Mislabeled via Phone call from floor</a:t>
            </a:r>
          </a:p>
        </p:txBody>
      </p:sp>
    </p:spTree>
    <p:extLst>
      <p:ext uri="{BB962C8B-B14F-4D97-AF65-F5344CB8AC3E}">
        <p14:creationId xmlns:p14="http://schemas.microsoft.com/office/powerpoint/2010/main" val="1817020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BA1A-5E88-437B-9B20-0E7E224A4877}"/>
              </a:ext>
            </a:extLst>
          </p:cNvPr>
          <p:cNvSpPr>
            <a:spLocks noGrp="1"/>
          </p:cNvSpPr>
          <p:nvPr>
            <p:ph type="title"/>
          </p:nvPr>
        </p:nvSpPr>
        <p:spPr/>
        <p:txBody>
          <a:bodyPr/>
          <a:lstStyle/>
          <a:p>
            <a:r>
              <a:rPr lang="en-US" dirty="0"/>
              <a:t>Mislabeled – BB Staff </a:t>
            </a:r>
          </a:p>
        </p:txBody>
      </p:sp>
      <p:sp>
        <p:nvSpPr>
          <p:cNvPr id="3" name="Content Placeholder 2">
            <a:extLst>
              <a:ext uri="{FF2B5EF4-FFF2-40B4-BE49-F238E27FC236}">
                <a16:creationId xmlns:a16="http://schemas.microsoft.com/office/drawing/2014/main" id="{8E8092DF-FF16-44C4-B192-7698F969D66A}"/>
              </a:ext>
            </a:extLst>
          </p:cNvPr>
          <p:cNvSpPr>
            <a:spLocks noGrp="1"/>
          </p:cNvSpPr>
          <p:nvPr>
            <p:ph idx="1"/>
          </p:nvPr>
        </p:nvSpPr>
        <p:spPr>
          <a:xfrm>
            <a:off x="626534" y="1278467"/>
            <a:ext cx="8229600" cy="5112285"/>
          </a:xfrm>
        </p:spPr>
        <p:txBody>
          <a:bodyPr>
            <a:normAutofit/>
          </a:bodyPr>
          <a:lstStyle/>
          <a:p>
            <a:r>
              <a:rPr lang="en-US" sz="1800" dirty="0"/>
              <a:t>Definition: Blood is taken from the wrong patient or is not labeled with the correct patient’s details. </a:t>
            </a:r>
          </a:p>
          <a:p>
            <a:pPr marL="857250" lvl="1" indent="-342900"/>
            <a:r>
              <a:rPr lang="en-US" sz="1800" dirty="0"/>
              <a:t>Blood Bank Specimen’s current blood type does not match the previous; another specimen is requested, and  it matches the previous blood type and not the current blood type. </a:t>
            </a:r>
          </a:p>
          <a:p>
            <a:pPr marL="1257300" lvl="2" indent="-342900"/>
            <a:r>
              <a:rPr lang="en-US" sz="1800" i="1" dirty="0"/>
              <a:t>This is a Mislabeled specimen.</a:t>
            </a:r>
            <a:endParaRPr lang="en-US" sz="1800" dirty="0"/>
          </a:p>
          <a:p>
            <a:pPr marL="1257300" lvl="2" indent="-342900"/>
            <a:r>
              <a:rPr lang="en-US" sz="1800" i="1" dirty="0"/>
              <a:t>If the newly requested specimen matches the current blood </a:t>
            </a:r>
            <a:r>
              <a:rPr lang="en-US" sz="1800" i="1"/>
              <a:t>this is </a:t>
            </a:r>
            <a:r>
              <a:rPr lang="en-US" sz="1800" b="1" i="1" u="sng" dirty="0">
                <a:solidFill>
                  <a:srgbClr val="C00000"/>
                </a:solidFill>
              </a:rPr>
              <a:t>NOT</a:t>
            </a:r>
            <a:r>
              <a:rPr lang="en-US" sz="1800" i="1" dirty="0"/>
              <a:t> a mislabeled specimen.</a:t>
            </a:r>
          </a:p>
          <a:p>
            <a:pPr marL="857250" lvl="1" indent="-342900"/>
            <a:r>
              <a:rPr lang="en-US" sz="1800" dirty="0"/>
              <a:t>2ABORH specimen does not match the previous blood type.</a:t>
            </a:r>
          </a:p>
          <a:p>
            <a:pPr marL="1257300" lvl="2" indent="-342900"/>
            <a:r>
              <a:rPr lang="en-US" sz="1800" i="1" dirty="0"/>
              <a:t>This is a Mislabeled specimen.</a:t>
            </a:r>
          </a:p>
          <a:p>
            <a:pPr marL="1257300" lvl="2" indent="-342900"/>
            <a:endParaRPr lang="en-US" sz="1400" dirty="0"/>
          </a:p>
          <a:p>
            <a:pPr marL="857250" lvl="1" indent="-342900">
              <a:buFontTx/>
              <a:buChar char="-"/>
            </a:pPr>
            <a:endParaRPr lang="en-US" sz="1800" dirty="0"/>
          </a:p>
          <a:p>
            <a:pPr marL="457200">
              <a:buFontTx/>
              <a:buChar char="-"/>
            </a:pPr>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2944312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0BFB-F365-4781-8CE2-4F2EF76F9655}"/>
              </a:ext>
            </a:extLst>
          </p:cNvPr>
          <p:cNvSpPr>
            <a:spLocks noGrp="1"/>
          </p:cNvSpPr>
          <p:nvPr>
            <p:ph type="title"/>
          </p:nvPr>
        </p:nvSpPr>
        <p:spPr/>
        <p:txBody>
          <a:bodyPr/>
          <a:lstStyle/>
          <a:p>
            <a:r>
              <a:rPr lang="en-US" dirty="0"/>
              <a:t>Mislabeled cont.</a:t>
            </a:r>
          </a:p>
        </p:txBody>
      </p:sp>
      <p:sp>
        <p:nvSpPr>
          <p:cNvPr id="3" name="Content Placeholder 2">
            <a:extLst>
              <a:ext uri="{FF2B5EF4-FFF2-40B4-BE49-F238E27FC236}">
                <a16:creationId xmlns:a16="http://schemas.microsoft.com/office/drawing/2014/main" id="{D1875660-A5DF-4DC0-999C-DC33E6AB0FE7}"/>
              </a:ext>
            </a:extLst>
          </p:cNvPr>
          <p:cNvSpPr>
            <a:spLocks noGrp="1"/>
          </p:cNvSpPr>
          <p:nvPr>
            <p:ph idx="1"/>
          </p:nvPr>
        </p:nvSpPr>
        <p:spPr/>
        <p:txBody>
          <a:bodyPr/>
          <a:lstStyle/>
          <a:p>
            <a:pPr lvl="1"/>
            <a:r>
              <a:rPr lang="en-US" dirty="0"/>
              <a:t>Bedside label and Cerner label attached to the specimen do not match. </a:t>
            </a:r>
          </a:p>
          <a:p>
            <a:pPr lvl="2" indent="-285750"/>
            <a:r>
              <a:rPr lang="en-US" dirty="0"/>
              <a:t>Cancel as Mislabeled in Cerner as “Mislabeled”, enter PSN as shown below, and enter IQE/occurrence report: </a:t>
            </a:r>
            <a:r>
              <a:rPr lang="en-US" b="1" dirty="0"/>
              <a:t>print it,  and POST Occurrence report on supervisor’s door (clip on door is labeled). </a:t>
            </a:r>
            <a:endParaRPr lang="en-US" dirty="0"/>
          </a:p>
          <a:p>
            <a:pPr lvl="1"/>
            <a:r>
              <a:rPr lang="en-US" dirty="0"/>
              <a:t>Nurse or Physician notifies the lab that specimen is mislabeled.</a:t>
            </a:r>
          </a:p>
          <a:p>
            <a:pPr lvl="2" indent="-285750"/>
            <a:r>
              <a:rPr lang="en-US" dirty="0"/>
              <a:t>Cancel as Mislabeled in Cerner, enter PSN as shown below, and enter IQE/occurrence report: </a:t>
            </a:r>
            <a:r>
              <a:rPr lang="en-US" b="1" dirty="0"/>
              <a:t>print it,  and POST Occurrence report on supervisor’s door (clip on door is labeled). </a:t>
            </a:r>
          </a:p>
          <a:p>
            <a:pPr lvl="2"/>
            <a:endParaRPr lang="en-US" dirty="0"/>
          </a:p>
          <a:p>
            <a:r>
              <a:rPr lang="en-US" b="1" dirty="0"/>
              <a:t>Enter </a:t>
            </a:r>
            <a:r>
              <a:rPr lang="en-US" b="1" u="sng" dirty="0"/>
              <a:t>“MISLABELED” </a:t>
            </a:r>
            <a:r>
              <a:rPr lang="en-US" b="1" dirty="0"/>
              <a:t>PSN AS SHOWN HERE:</a:t>
            </a:r>
          </a:p>
        </p:txBody>
      </p:sp>
      <p:pic>
        <p:nvPicPr>
          <p:cNvPr id="4" name="Picture 3">
            <a:extLst>
              <a:ext uri="{FF2B5EF4-FFF2-40B4-BE49-F238E27FC236}">
                <a16:creationId xmlns:a16="http://schemas.microsoft.com/office/drawing/2014/main" id="{00743DB6-D54C-4BDF-A350-01942E8FD391}"/>
              </a:ext>
            </a:extLst>
          </p:cNvPr>
          <p:cNvPicPr>
            <a:picLocks noChangeAspect="1"/>
          </p:cNvPicPr>
          <p:nvPr/>
        </p:nvPicPr>
        <p:blipFill>
          <a:blip r:embed="rId2"/>
          <a:stretch>
            <a:fillRect/>
          </a:stretch>
        </p:blipFill>
        <p:spPr>
          <a:xfrm>
            <a:off x="304800" y="4876285"/>
            <a:ext cx="7957401" cy="1067829"/>
          </a:xfrm>
          <a:prstGeom prst="rect">
            <a:avLst/>
          </a:prstGeom>
        </p:spPr>
      </p:pic>
    </p:spTree>
    <p:extLst>
      <p:ext uri="{BB962C8B-B14F-4D97-AF65-F5344CB8AC3E}">
        <p14:creationId xmlns:p14="http://schemas.microsoft.com/office/powerpoint/2010/main" val="1096599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EB4728-5448-42D1-BB73-792EA04153C4}"/>
              </a:ext>
            </a:extLst>
          </p:cNvPr>
          <p:cNvSpPr>
            <a:spLocks noGrp="1"/>
          </p:cNvSpPr>
          <p:nvPr>
            <p:ph type="title"/>
          </p:nvPr>
        </p:nvSpPr>
        <p:spPr bwMode="gray">
          <a:xfrm>
            <a:off x="2743200" y="274638"/>
            <a:ext cx="6477000" cy="639762"/>
          </a:xfrm>
          <a:prstGeom prst="rect">
            <a:avLst/>
          </a:prstGeom>
        </p:spPr>
        <p:txBody>
          <a:bodyPr anchor="ctr">
            <a:normAutofit/>
          </a:bodyPr>
          <a:lstStyle/>
          <a:p>
            <a:pPr>
              <a:lnSpc>
                <a:spcPct val="90000"/>
              </a:lnSpc>
            </a:pPr>
            <a:r>
              <a:rPr lang="en-US" dirty="0"/>
              <a:t>Mislabeled cont.</a:t>
            </a:r>
            <a:endParaRPr lang="en-US"/>
          </a:p>
        </p:txBody>
      </p:sp>
      <p:sp>
        <p:nvSpPr>
          <p:cNvPr id="3" name="Content Placeholder 2">
            <a:extLst>
              <a:ext uri="{FF2B5EF4-FFF2-40B4-BE49-F238E27FC236}">
                <a16:creationId xmlns:a16="http://schemas.microsoft.com/office/drawing/2014/main" id="{946FBD12-53E4-4D5F-AD6D-0A3DA276B549}"/>
              </a:ext>
            </a:extLst>
          </p:cNvPr>
          <p:cNvSpPr>
            <a:spLocks noGrp="1"/>
          </p:cNvSpPr>
          <p:nvPr>
            <p:ph sz="half" idx="1"/>
          </p:nvPr>
        </p:nvSpPr>
        <p:spPr>
          <a:xfrm>
            <a:off x="457200" y="1600200"/>
            <a:ext cx="4038600" cy="4525963"/>
          </a:xfrm>
          <a:prstGeom prst="rect">
            <a:avLst/>
          </a:prstGeom>
        </p:spPr>
        <p:txBody>
          <a:bodyPr>
            <a:normAutofit/>
          </a:bodyPr>
          <a:lstStyle/>
          <a:p>
            <a:r>
              <a:rPr lang="en-US" b="1" dirty="0"/>
              <a:t>Staff </a:t>
            </a:r>
            <a:r>
              <a:rPr lang="en-US" b="1" u="sng" dirty="0"/>
              <a:t>MUST</a:t>
            </a:r>
            <a:r>
              <a:rPr lang="en-US" b="1" dirty="0"/>
              <a:t> notify all departments that received samples from the same collection.</a:t>
            </a:r>
          </a:p>
          <a:p>
            <a:pPr marL="0" indent="0">
              <a:buNone/>
            </a:pPr>
            <a:r>
              <a:rPr lang="en-US" b="1" dirty="0"/>
              <a:t>- Check ORV to see what other tests were ordered at the same time and notify them!</a:t>
            </a:r>
          </a:p>
          <a:p>
            <a:endParaRPr lang="en-US" dirty="0"/>
          </a:p>
        </p:txBody>
      </p:sp>
      <p:pic>
        <p:nvPicPr>
          <p:cNvPr id="1026" name="Picture 2" descr="Image result for phone">
            <a:extLst>
              <a:ext uri="{FF2B5EF4-FFF2-40B4-BE49-F238E27FC236}">
                <a16:creationId xmlns:a16="http://schemas.microsoft.com/office/drawing/2014/main" id="{78A0FD26-CCE2-41B1-9CE9-1E7F3F0CBD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205"/>
          <a:stretch/>
        </p:blipFill>
        <p:spPr bwMode="auto">
          <a:xfrm>
            <a:off x="4648200" y="2081463"/>
            <a:ext cx="4038600" cy="317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953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46F52-3029-41C0-92BA-8D8AEAC1FD23}"/>
              </a:ext>
            </a:extLst>
          </p:cNvPr>
          <p:cNvSpPr>
            <a:spLocks noGrp="1"/>
          </p:cNvSpPr>
          <p:nvPr>
            <p:ph type="title"/>
          </p:nvPr>
        </p:nvSpPr>
        <p:spPr/>
        <p:txBody>
          <a:bodyPr/>
          <a:lstStyle/>
          <a:p>
            <a:r>
              <a:rPr lang="en-US" dirty="0"/>
              <a:t>No Label – BB Staff </a:t>
            </a:r>
          </a:p>
        </p:txBody>
      </p:sp>
      <p:sp>
        <p:nvSpPr>
          <p:cNvPr id="3" name="Content Placeholder 2">
            <a:extLst>
              <a:ext uri="{FF2B5EF4-FFF2-40B4-BE49-F238E27FC236}">
                <a16:creationId xmlns:a16="http://schemas.microsoft.com/office/drawing/2014/main" id="{C563BBC1-6C78-478A-8BA9-D3A752F67E1C}"/>
              </a:ext>
            </a:extLst>
          </p:cNvPr>
          <p:cNvSpPr>
            <a:spLocks noGrp="1"/>
          </p:cNvSpPr>
          <p:nvPr>
            <p:ph idx="1"/>
          </p:nvPr>
        </p:nvSpPr>
        <p:spPr/>
        <p:txBody>
          <a:bodyPr/>
          <a:lstStyle/>
          <a:p>
            <a:r>
              <a:rPr lang="en-US" dirty="0"/>
              <a:t>Definition: Specimen sent without a label attached. </a:t>
            </a:r>
          </a:p>
          <a:p>
            <a:pPr lvl="1"/>
            <a:r>
              <a:rPr lang="en-US" dirty="0"/>
              <a:t>If location </a:t>
            </a:r>
            <a:r>
              <a:rPr lang="en-US" b="1" dirty="0"/>
              <a:t>can</a:t>
            </a:r>
            <a:r>
              <a:rPr lang="en-US" dirty="0"/>
              <a:t> be determined, notify the nurse, cancel the specimen as  “unlabeled” in Cerner, enter PSN  as shown below: </a:t>
            </a:r>
            <a:r>
              <a:rPr lang="en-US" b="1" dirty="0"/>
              <a:t>print it,  and POST Occurrence report on supervisor’s door (clip on door is labeled). </a:t>
            </a:r>
            <a:endParaRPr lang="en-US" dirty="0"/>
          </a:p>
          <a:p>
            <a:pPr lvl="1"/>
            <a:endParaRPr lang="en-US" b="1" dirty="0"/>
          </a:p>
          <a:p>
            <a:r>
              <a:rPr lang="en-US" b="1" dirty="0"/>
              <a:t>Enter </a:t>
            </a:r>
            <a:r>
              <a:rPr lang="en-US" b="1" u="sng" dirty="0"/>
              <a:t>“NO LABEL” </a:t>
            </a:r>
            <a:r>
              <a:rPr lang="en-US" b="1" dirty="0"/>
              <a:t>PSN AS SHOWN HERE:</a:t>
            </a:r>
          </a:p>
        </p:txBody>
      </p:sp>
      <p:pic>
        <p:nvPicPr>
          <p:cNvPr id="6" name="Picture 5">
            <a:extLst>
              <a:ext uri="{FF2B5EF4-FFF2-40B4-BE49-F238E27FC236}">
                <a16:creationId xmlns:a16="http://schemas.microsoft.com/office/drawing/2014/main" id="{F989DBDB-F783-49EC-9C90-554C9647C399}"/>
              </a:ext>
            </a:extLst>
          </p:cNvPr>
          <p:cNvPicPr>
            <a:picLocks noChangeAspect="1"/>
          </p:cNvPicPr>
          <p:nvPr/>
        </p:nvPicPr>
        <p:blipFill rotWithShape="1">
          <a:blip r:embed="rId2"/>
          <a:srcRect t="10024"/>
          <a:stretch/>
        </p:blipFill>
        <p:spPr>
          <a:xfrm>
            <a:off x="793820" y="4220308"/>
            <a:ext cx="6336016" cy="1381928"/>
          </a:xfrm>
          <a:prstGeom prst="rect">
            <a:avLst/>
          </a:prstGeom>
        </p:spPr>
      </p:pic>
    </p:spTree>
    <p:extLst>
      <p:ext uri="{BB962C8B-B14F-4D97-AF65-F5344CB8AC3E}">
        <p14:creationId xmlns:p14="http://schemas.microsoft.com/office/powerpoint/2010/main" val="3078636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BD537-490D-4761-AA20-3BA2DA7CE504}"/>
              </a:ext>
            </a:extLst>
          </p:cNvPr>
          <p:cNvSpPr>
            <a:spLocks noGrp="1"/>
          </p:cNvSpPr>
          <p:nvPr>
            <p:ph type="title"/>
          </p:nvPr>
        </p:nvSpPr>
        <p:spPr/>
        <p:txBody>
          <a:bodyPr/>
          <a:lstStyle/>
          <a:p>
            <a:r>
              <a:rPr lang="en-US" dirty="0"/>
              <a:t>Discrepant Information-BB Staff</a:t>
            </a:r>
          </a:p>
        </p:txBody>
      </p:sp>
      <p:sp>
        <p:nvSpPr>
          <p:cNvPr id="3" name="Content Placeholder 2">
            <a:extLst>
              <a:ext uri="{FF2B5EF4-FFF2-40B4-BE49-F238E27FC236}">
                <a16:creationId xmlns:a16="http://schemas.microsoft.com/office/drawing/2014/main" id="{93BABD8E-67D2-433E-A160-EAA69C5C91F5}"/>
              </a:ext>
            </a:extLst>
          </p:cNvPr>
          <p:cNvSpPr>
            <a:spLocks noGrp="1"/>
          </p:cNvSpPr>
          <p:nvPr>
            <p:ph idx="1"/>
          </p:nvPr>
        </p:nvSpPr>
        <p:spPr/>
        <p:txBody>
          <a:bodyPr/>
          <a:lstStyle/>
          <a:p>
            <a:r>
              <a:rPr lang="en-US" dirty="0"/>
              <a:t>Definition: Information from the Blood Bank specimen form does not match the specimen label information </a:t>
            </a:r>
            <a:r>
              <a:rPr lang="en-US" sz="2000" dirty="0"/>
              <a:t>( Name, Medical Record#, Fin#, DOB).</a:t>
            </a:r>
          </a:p>
          <a:p>
            <a:pPr lvl="1"/>
            <a:r>
              <a:rPr lang="en-US" sz="1600"/>
              <a:t>Notify the </a:t>
            </a:r>
            <a:r>
              <a:rPr lang="en-US" sz="1600" dirty="0"/>
              <a:t>nurse, cancel the specimen as  “Discrepant Info” in Cerner and enter PSN  as shown below.</a:t>
            </a:r>
          </a:p>
          <a:p>
            <a:r>
              <a:rPr lang="en-US" b="1" dirty="0"/>
              <a:t>Enter “</a:t>
            </a:r>
            <a:r>
              <a:rPr lang="en-US" b="1" u="sng" dirty="0"/>
              <a:t>DISCREPANT INFORMATION</a:t>
            </a:r>
            <a:r>
              <a:rPr lang="en-US" b="1" dirty="0"/>
              <a:t>” in PSN as shown here:</a:t>
            </a:r>
          </a:p>
          <a:p>
            <a:pPr lvl="1"/>
            <a:endParaRPr lang="en-US" dirty="0"/>
          </a:p>
          <a:p>
            <a:pPr marL="0" indent="0">
              <a:buNone/>
            </a:pPr>
            <a:endParaRPr lang="en-US" dirty="0"/>
          </a:p>
        </p:txBody>
      </p:sp>
      <p:pic>
        <p:nvPicPr>
          <p:cNvPr id="5" name="Picture 4">
            <a:extLst>
              <a:ext uri="{FF2B5EF4-FFF2-40B4-BE49-F238E27FC236}">
                <a16:creationId xmlns:a16="http://schemas.microsoft.com/office/drawing/2014/main" id="{4761511D-A446-4D15-B1E1-342AF86DB86C}"/>
              </a:ext>
            </a:extLst>
          </p:cNvPr>
          <p:cNvPicPr>
            <a:picLocks noChangeAspect="1"/>
          </p:cNvPicPr>
          <p:nvPr/>
        </p:nvPicPr>
        <p:blipFill>
          <a:blip r:embed="rId2"/>
          <a:stretch>
            <a:fillRect/>
          </a:stretch>
        </p:blipFill>
        <p:spPr>
          <a:xfrm>
            <a:off x="545960" y="3585284"/>
            <a:ext cx="7321898" cy="923925"/>
          </a:xfrm>
          <a:prstGeom prst="rect">
            <a:avLst/>
          </a:prstGeom>
        </p:spPr>
      </p:pic>
      <p:sp>
        <p:nvSpPr>
          <p:cNvPr id="6" name="Rectangle 5">
            <a:extLst>
              <a:ext uri="{FF2B5EF4-FFF2-40B4-BE49-F238E27FC236}">
                <a16:creationId xmlns:a16="http://schemas.microsoft.com/office/drawing/2014/main" id="{2D207FBF-9DD1-4B2C-A8C7-AA63A0D20A81}"/>
              </a:ext>
            </a:extLst>
          </p:cNvPr>
          <p:cNvSpPr/>
          <p:nvPr/>
        </p:nvSpPr>
        <p:spPr>
          <a:xfrm>
            <a:off x="482321" y="4477582"/>
            <a:ext cx="8052079" cy="584775"/>
          </a:xfrm>
          <a:prstGeom prst="rect">
            <a:avLst/>
          </a:prstGeom>
        </p:spPr>
        <p:txBody>
          <a:bodyPr wrap="square">
            <a:spAutoFit/>
          </a:bodyPr>
          <a:lstStyle/>
          <a:p>
            <a:r>
              <a:rPr lang="en-US" sz="1600" dirty="0"/>
              <a:t>In the Event Detail wrote: </a:t>
            </a:r>
            <a:r>
              <a:rPr lang="en-US" sz="1600" b="1" i="1" dirty="0"/>
              <a:t>“Discrepant information (specimen and Blood Bank form not agree)”  and WHAT DIDN’T AGREE:</a:t>
            </a:r>
          </a:p>
        </p:txBody>
      </p:sp>
      <p:pic>
        <p:nvPicPr>
          <p:cNvPr id="7" name="Picture 6">
            <a:extLst>
              <a:ext uri="{FF2B5EF4-FFF2-40B4-BE49-F238E27FC236}">
                <a16:creationId xmlns:a16="http://schemas.microsoft.com/office/drawing/2014/main" id="{BC11D62B-FBC9-447B-A241-374DEF8D4155}"/>
              </a:ext>
            </a:extLst>
          </p:cNvPr>
          <p:cNvPicPr>
            <a:picLocks noChangeAspect="1"/>
          </p:cNvPicPr>
          <p:nvPr/>
        </p:nvPicPr>
        <p:blipFill>
          <a:blip r:embed="rId3"/>
          <a:stretch>
            <a:fillRect/>
          </a:stretch>
        </p:blipFill>
        <p:spPr>
          <a:xfrm>
            <a:off x="482321" y="5138556"/>
            <a:ext cx="7321898" cy="1444806"/>
          </a:xfrm>
          <a:prstGeom prst="rect">
            <a:avLst/>
          </a:prstGeom>
        </p:spPr>
      </p:pic>
    </p:spTree>
    <p:extLst>
      <p:ext uri="{BB962C8B-B14F-4D97-AF65-F5344CB8AC3E}">
        <p14:creationId xmlns:p14="http://schemas.microsoft.com/office/powerpoint/2010/main" val="2490824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FEDBC-2576-44E3-A13C-D100823E4B61}"/>
              </a:ext>
            </a:extLst>
          </p:cNvPr>
          <p:cNvSpPr>
            <a:spLocks noGrp="1"/>
          </p:cNvSpPr>
          <p:nvPr>
            <p:ph type="title"/>
          </p:nvPr>
        </p:nvSpPr>
        <p:spPr bwMode="gray">
          <a:xfrm>
            <a:off x="2743200" y="274638"/>
            <a:ext cx="6477000" cy="639762"/>
          </a:xfrm>
          <a:prstGeom prst="rect">
            <a:avLst/>
          </a:prstGeom>
        </p:spPr>
        <p:txBody>
          <a:bodyPr anchor="ctr">
            <a:normAutofit/>
          </a:bodyPr>
          <a:lstStyle/>
          <a:p>
            <a:pPr>
              <a:lnSpc>
                <a:spcPct val="90000"/>
              </a:lnSpc>
            </a:pPr>
            <a:r>
              <a:rPr lang="en-US" sz="3100" dirty="0"/>
              <a:t>Post the IQE/Occurrence Report here!</a:t>
            </a:r>
          </a:p>
        </p:txBody>
      </p:sp>
      <p:pic>
        <p:nvPicPr>
          <p:cNvPr id="1026" name="Picture 2">
            <a:extLst>
              <a:ext uri="{FF2B5EF4-FFF2-40B4-BE49-F238E27FC236}">
                <a16:creationId xmlns:a16="http://schemas.microsoft.com/office/drawing/2014/main" id="{CBCEB1FC-F789-418D-8D22-8F31FFFE92B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2261"/>
          <a:stretch/>
        </p:blipFill>
        <p:spPr bwMode="auto">
          <a:xfrm>
            <a:off x="304800" y="1447800"/>
            <a:ext cx="8229600" cy="4525963"/>
          </a:xfrm>
          <a:prstGeom prst="rect">
            <a:avLst/>
          </a:prstGeom>
          <a:solidFill>
            <a:srgbClr val="FFFFFF"/>
          </a:solidFill>
        </p:spPr>
      </p:pic>
    </p:spTree>
    <p:extLst>
      <p:ext uri="{BB962C8B-B14F-4D97-AF65-F5344CB8AC3E}">
        <p14:creationId xmlns:p14="http://schemas.microsoft.com/office/powerpoint/2010/main" val="2720313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2D701-50A3-4991-AE0F-9DFBC7E69F2C}"/>
              </a:ext>
            </a:extLst>
          </p:cNvPr>
          <p:cNvSpPr>
            <a:spLocks noGrp="1"/>
          </p:cNvSpPr>
          <p:nvPr>
            <p:ph type="title"/>
          </p:nvPr>
        </p:nvSpPr>
        <p:spPr/>
        <p:txBody>
          <a:bodyPr/>
          <a:lstStyle/>
          <a:p>
            <a:r>
              <a:rPr lang="en-US" dirty="0"/>
              <a:t>Why is this Important?</a:t>
            </a:r>
          </a:p>
        </p:txBody>
      </p:sp>
      <p:sp>
        <p:nvSpPr>
          <p:cNvPr id="3" name="Content Placeholder 2">
            <a:extLst>
              <a:ext uri="{FF2B5EF4-FFF2-40B4-BE49-F238E27FC236}">
                <a16:creationId xmlns:a16="http://schemas.microsoft.com/office/drawing/2014/main" id="{12F4F840-01E4-4F3F-A51E-421D0B4B327C}"/>
              </a:ext>
            </a:extLst>
          </p:cNvPr>
          <p:cNvSpPr>
            <a:spLocks noGrp="1"/>
          </p:cNvSpPr>
          <p:nvPr>
            <p:ph idx="1"/>
          </p:nvPr>
        </p:nvSpPr>
        <p:spPr/>
        <p:txBody>
          <a:bodyPr/>
          <a:lstStyle/>
          <a:p>
            <a:r>
              <a:rPr lang="en-US" dirty="0"/>
              <a:t>Nursing Leadership is now enforcing accountability and they rely on the lab to report each incident </a:t>
            </a:r>
            <a:r>
              <a:rPr lang="en-US" b="1" u="sng" dirty="0"/>
              <a:t>accurately</a:t>
            </a:r>
            <a:r>
              <a:rPr lang="en-US" dirty="0"/>
              <a:t>.</a:t>
            </a:r>
          </a:p>
          <a:p>
            <a:r>
              <a:rPr lang="en-US" dirty="0"/>
              <a:t>If we report incorrectly the employee will be falsely accused. </a:t>
            </a:r>
          </a:p>
          <a:p>
            <a:r>
              <a:rPr lang="en-US" dirty="0"/>
              <a:t>These errors are evidence of noncompliance with PPID             (Positive Patient Identification)</a:t>
            </a:r>
          </a:p>
          <a:p>
            <a:r>
              <a:rPr lang="en-US" dirty="0"/>
              <a:t>We are diligently reporting these errors in hopes that they  will stop before a patient is harmed.</a:t>
            </a:r>
          </a:p>
          <a:p>
            <a:endParaRPr lang="en-US" dirty="0"/>
          </a:p>
        </p:txBody>
      </p:sp>
    </p:spTree>
    <p:extLst>
      <p:ext uri="{BB962C8B-B14F-4D97-AF65-F5344CB8AC3E}">
        <p14:creationId xmlns:p14="http://schemas.microsoft.com/office/powerpoint/2010/main" val="686089747"/>
      </p:ext>
    </p:extLst>
  </p:cSld>
  <p:clrMapOvr>
    <a:masterClrMapping/>
  </p:clrMapOvr>
</p:sld>
</file>

<file path=ppt/theme/theme1.xml><?xml version="1.0" encoding="utf-8"?>
<a:theme xmlns:a="http://schemas.openxmlformats.org/drawingml/2006/main" name="EHN Purple Deck">
  <a:themeElements>
    <a:clrScheme name="Custom 1">
      <a:dk1>
        <a:sysClr val="windowText" lastClr="000000"/>
      </a:dk1>
      <a:lt1>
        <a:sysClr val="window" lastClr="FFFFFF"/>
      </a:lt1>
      <a:dk2>
        <a:srgbClr val="1F497D"/>
      </a:dk2>
      <a:lt2>
        <a:srgbClr val="EEECE1"/>
      </a:lt2>
      <a:accent1>
        <a:srgbClr val="8064A2"/>
      </a:accent1>
      <a:accent2>
        <a:srgbClr val="6C737A"/>
      </a:accent2>
      <a:accent3>
        <a:srgbClr val="9BBB59"/>
      </a:accent3>
      <a:accent4>
        <a:srgbClr val="46166B"/>
      </a:accent4>
      <a:accent5>
        <a:srgbClr val="3FB5E8"/>
      </a:accent5>
      <a:accent6>
        <a:srgbClr val="F79646"/>
      </a:accent6>
      <a:hlink>
        <a:srgbClr val="46166B"/>
      </a:hlink>
      <a:folHlink>
        <a:srgbClr val="6C73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PowerPoint">
  <a:themeElements>
    <a:clrScheme name="Custom 1">
      <a:dk1>
        <a:sysClr val="windowText" lastClr="000000"/>
      </a:dk1>
      <a:lt1>
        <a:sysClr val="window" lastClr="FFFFFF"/>
      </a:lt1>
      <a:dk2>
        <a:srgbClr val="1F497D"/>
      </a:dk2>
      <a:lt2>
        <a:srgbClr val="EEECE1"/>
      </a:lt2>
      <a:accent1>
        <a:srgbClr val="8064A2"/>
      </a:accent1>
      <a:accent2>
        <a:srgbClr val="6C737A"/>
      </a:accent2>
      <a:accent3>
        <a:srgbClr val="9BBB59"/>
      </a:accent3>
      <a:accent4>
        <a:srgbClr val="46166B"/>
      </a:accent4>
      <a:accent5>
        <a:srgbClr val="3FB5E8"/>
      </a:accent5>
      <a:accent6>
        <a:srgbClr val="F79646"/>
      </a:accent6>
      <a:hlink>
        <a:srgbClr val="46166B"/>
      </a:hlink>
      <a:folHlink>
        <a:srgbClr val="6C73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685</Words>
  <Application>Microsoft Office PowerPoint</Application>
  <PresentationFormat>On-screen Show (4:3)</PresentationFormat>
  <Paragraphs>54</Paragraphs>
  <Slides>10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Wingdings</vt:lpstr>
      <vt:lpstr>EHN Purple Deck</vt:lpstr>
      <vt:lpstr>Template PowerPoint</vt:lpstr>
      <vt:lpstr>  Lab Staff Training on Mislabeled and Questionable Integrity  Reporting.  Blood Bank Technical Lab Staff   </vt:lpstr>
      <vt:lpstr>4 Instances of Reporting</vt:lpstr>
      <vt:lpstr>Mislabeled – BB Staff </vt:lpstr>
      <vt:lpstr>Mislabeled cont.</vt:lpstr>
      <vt:lpstr>Mislabeled cont.</vt:lpstr>
      <vt:lpstr>No Label – BB Staff </vt:lpstr>
      <vt:lpstr>Discrepant Information-BB Staff</vt:lpstr>
      <vt:lpstr>Post the IQE/Occurrence Report here!</vt:lpstr>
      <vt:lpstr>Why is this Important?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Lab Staff Training on Mislabeled and Questionable Integrity  Reporting.  Blood Bank Technical Lab Staff   </dc:title>
  <dc:creator>Pettina K Walton</dc:creator>
  <cp:lastModifiedBy>Pettina K Walton</cp:lastModifiedBy>
  <cp:revision>4</cp:revision>
  <dcterms:created xsi:type="dcterms:W3CDTF">2020-02-28T19:47:58Z</dcterms:created>
  <dcterms:modified xsi:type="dcterms:W3CDTF">2020-03-04T16:25:35Z</dcterms:modified>
</cp:coreProperties>
</file>