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8" r:id="rId2"/>
  </p:sldMasterIdLst>
  <p:notesMasterIdLst>
    <p:notesMasterId r:id="rId9"/>
  </p:notesMasterIdLst>
  <p:handoutMasterIdLst>
    <p:handoutMasterId r:id="rId10"/>
  </p:handoutMasterIdLst>
  <p:sldIdLst>
    <p:sldId id="393" r:id="rId3"/>
    <p:sldId id="394" r:id="rId4"/>
    <p:sldId id="395" r:id="rId5"/>
    <p:sldId id="396" r:id="rId6"/>
    <p:sldId id="404" r:id="rId7"/>
    <p:sldId id="397"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 Giberson" initials="EG" lastIdx="2" clrIdx="0">
    <p:extLst>
      <p:ext uri="{19B8F6BF-5375-455C-9EA6-DF929625EA0E}">
        <p15:presenceInfo xmlns:p15="http://schemas.microsoft.com/office/powerpoint/2012/main" userId="S-1-5-21-71443653-1272463062-2076119496-305730" providerId="AD"/>
      </p:ext>
    </p:extLst>
  </p:cmAuthor>
  <p:cmAuthor id="2" name="Lori J Pisarski" initials="LJP" lastIdx="2" clrIdx="1">
    <p:extLst>
      <p:ext uri="{19B8F6BF-5375-455C-9EA6-DF929625EA0E}">
        <p15:presenceInfo xmlns:p15="http://schemas.microsoft.com/office/powerpoint/2012/main" userId="S-1-5-21-71443653-1272463062-2076119496-5014" providerId="AD"/>
      </p:ext>
    </p:extLst>
  </p:cmAuthor>
  <p:cmAuthor id="3" name="Sarah Cartin" initials="SC" lastIdx="2" clrIdx="2">
    <p:extLst>
      <p:ext uri="{19B8F6BF-5375-455C-9EA6-DF929625EA0E}">
        <p15:presenceInfo xmlns:p15="http://schemas.microsoft.com/office/powerpoint/2012/main" userId="S-1-5-21-71443653-1272463062-2076119496-152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16" autoAdjust="0"/>
  </p:normalViewPr>
  <p:slideViewPr>
    <p:cSldViewPr snapToGrid="0">
      <p:cViewPr varScale="1">
        <p:scale>
          <a:sx n="94" d="100"/>
          <a:sy n="94" d="100"/>
        </p:scale>
        <p:origin x="25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67" tIns="46484" rIns="92967" bIns="46484"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2967" tIns="46484" rIns="92967" bIns="46484" rtlCol="0"/>
          <a:lstStyle>
            <a:lvl1pPr algn="r">
              <a:defRPr sz="1200"/>
            </a:lvl1pPr>
          </a:lstStyle>
          <a:p>
            <a:fld id="{FDE9A532-5B21-45E0-B173-E3258ED53DC8}" type="datetimeFigureOut">
              <a:rPr lang="en-US" smtClean="0"/>
              <a:pPr/>
              <a:t>4/27/2020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2967" tIns="46484" rIns="92967" bIns="464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2967" tIns="46484" rIns="92967" bIns="46484" rtlCol="0" anchor="b"/>
          <a:lstStyle>
            <a:lvl1pPr algn="r">
              <a:defRPr sz="1200"/>
            </a:lvl1pPr>
          </a:lstStyle>
          <a:p>
            <a:fld id="{2BB31611-EADA-4675-89B8-E42401833E82}" type="slidenum">
              <a:rPr lang="en-US" smtClean="0"/>
              <a:pPr/>
              <a:t>‹#›</a:t>
            </a:fld>
            <a:endParaRPr lang="en-US" dirty="0"/>
          </a:p>
        </p:txBody>
      </p:sp>
    </p:spTree>
    <p:extLst>
      <p:ext uri="{BB962C8B-B14F-4D97-AF65-F5344CB8AC3E}">
        <p14:creationId xmlns:p14="http://schemas.microsoft.com/office/powerpoint/2010/main" val="999934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67" tIns="46484" rIns="92967" bIns="46484"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967" tIns="46484" rIns="92967" bIns="46484" rtlCol="0"/>
          <a:lstStyle>
            <a:lvl1pPr algn="r">
              <a:defRPr sz="1200"/>
            </a:lvl1pPr>
          </a:lstStyle>
          <a:p>
            <a:fld id="{9C8F139B-2D00-4F43-8724-29F6F235A4D3}" type="datetimeFigureOut">
              <a:rPr lang="en-US" smtClean="0"/>
              <a:pPr/>
              <a:t>4/27/2020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967" tIns="46484" rIns="92967" bIns="46484"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967" tIns="46484" rIns="92967" bIns="4648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2967" tIns="46484" rIns="92967" bIns="464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967" tIns="46484" rIns="92967" bIns="46484" rtlCol="0" anchor="b"/>
          <a:lstStyle>
            <a:lvl1pPr algn="r">
              <a:defRPr sz="1200"/>
            </a:lvl1pPr>
          </a:lstStyle>
          <a:p>
            <a:fld id="{DCA506A1-45BC-42A2-9B79-30379B7F9598}" type="slidenum">
              <a:rPr lang="en-US" smtClean="0"/>
              <a:pPr/>
              <a:t>‹#›</a:t>
            </a:fld>
            <a:endParaRPr lang="en-US" dirty="0"/>
          </a:p>
        </p:txBody>
      </p:sp>
    </p:spTree>
    <p:extLst>
      <p:ext uri="{BB962C8B-B14F-4D97-AF65-F5344CB8AC3E}">
        <p14:creationId xmlns:p14="http://schemas.microsoft.com/office/powerpoint/2010/main" val="2423856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0200" y="3101975"/>
            <a:ext cx="7772400" cy="1470025"/>
          </a:xfrm>
        </p:spPr>
        <p:txBody>
          <a:bodyPr>
            <a:normAutofit/>
          </a:bodyPr>
          <a:lstStyle>
            <a:lvl1pPr>
              <a:defRPr sz="3600" b="1"/>
            </a:lvl1pPr>
          </a:lstStyle>
          <a:p>
            <a:r>
              <a:rPr lang="en-US" dirty="0"/>
              <a:t>Click to title </a:t>
            </a:r>
            <a:r>
              <a:rPr lang="en-US" dirty="0" err="1"/>
              <a:t>styleP</a:t>
            </a:r>
            <a:endParaRPr lang="en-US" dirty="0"/>
          </a:p>
        </p:txBody>
      </p:sp>
      <p:sp>
        <p:nvSpPr>
          <p:cNvPr id="3" name="Subtitle 2"/>
          <p:cNvSpPr>
            <a:spLocks noGrp="1"/>
          </p:cNvSpPr>
          <p:nvPr>
            <p:ph type="subTitle" idx="1"/>
          </p:nvPr>
        </p:nvSpPr>
        <p:spPr>
          <a:xfrm>
            <a:off x="2286000" y="41148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003119"/>
            <a:ext cx="9144000" cy="5631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8175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743199" y="2876551"/>
            <a:ext cx="6172201" cy="990600"/>
          </a:xfrm>
        </p:spPr>
        <p:txBody>
          <a:bodyPr anchor="b">
            <a:normAutofit/>
          </a:bodyPr>
          <a:lstStyle>
            <a:lvl1pPr marL="0" indent="0">
              <a:buNone/>
              <a:defRPr lang="en-US" sz="3600" b="1" kern="1200" dirty="0">
                <a:solidFill>
                  <a:schemeClr val="accent4">
                    <a:lumMod val="75000"/>
                  </a:schemeClr>
                </a:solidFill>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TextBox 7"/>
          <p:cNvSpPr txBox="1"/>
          <p:nvPr/>
        </p:nvSpPr>
        <p:spPr bwMode="gray">
          <a:xfrm>
            <a:off x="8354887" y="6613609"/>
            <a:ext cx="636713" cy="253916"/>
          </a:xfrm>
          <a:prstGeom prst="rect">
            <a:avLst/>
          </a:prstGeom>
          <a:noFill/>
        </p:spPr>
        <p:txBody>
          <a:bodyPr wrap="none" rtlCol="0">
            <a:spAutoFit/>
          </a:bodyPr>
          <a:lstStyle/>
          <a:p>
            <a:r>
              <a:rPr lang="en-US" sz="1050" dirty="0">
                <a:solidFill>
                  <a:prstClr val="white"/>
                </a:solidFill>
              </a:rPr>
              <a:t>Page </a:t>
            </a:r>
            <a:fld id="{60FD40B1-9368-447A-B95A-5EFF179FB52F}" type="slidenum">
              <a:rPr lang="en-US" sz="1050">
                <a:solidFill>
                  <a:prstClr val="white"/>
                </a:solidFill>
              </a:rPr>
              <a:pPr/>
              <a:t>‹#›</a:t>
            </a:fld>
            <a:endParaRPr lang="en-US" sz="1050" dirty="0">
              <a:solidFill>
                <a:prstClr val="white"/>
              </a:solidFill>
            </a:endParaRPr>
          </a:p>
        </p:txBody>
      </p:sp>
      <p:pic>
        <p:nvPicPr>
          <p:cNvPr id="6" name="Picture 5" descr="ppt2.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194560"/>
          </a:xfrm>
          <a:prstGeom prst="rect">
            <a:avLst/>
          </a:prstGeom>
        </p:spPr>
      </p:pic>
      <p:sp>
        <p:nvSpPr>
          <p:cNvPr id="4" name="Rectangle 3">
            <a:extLst>
              <a:ext uri="{FF2B5EF4-FFF2-40B4-BE49-F238E27FC236}">
                <a16:creationId xmlns:a16="http://schemas.microsoft.com/office/drawing/2014/main" id="{BD0E4F1D-E0EC-42BE-8446-DD92FFCD2D61}"/>
              </a:ext>
            </a:extLst>
          </p:cNvPr>
          <p:cNvSpPr/>
          <p:nvPr userDrawn="1"/>
        </p:nvSpPr>
        <p:spPr>
          <a:xfrm>
            <a:off x="304800" y="2002106"/>
            <a:ext cx="3037626" cy="369332"/>
          </a:xfrm>
          <a:prstGeom prst="rect">
            <a:avLst/>
          </a:prstGeom>
        </p:spPr>
        <p:txBody>
          <a:bodyPr wrap="none">
            <a:spAutoFit/>
          </a:bodyPr>
          <a:lstStyle/>
          <a:p>
            <a:r>
              <a:rPr lang="en-US" dirty="0">
                <a:solidFill>
                  <a:schemeClr val="accent4">
                    <a:lumMod val="75000"/>
                  </a:schemeClr>
                </a:solidFill>
              </a:rPr>
              <a:t>Albert Einstein Medical Center</a:t>
            </a:r>
            <a:endParaRPr lang="en-US" dirty="0"/>
          </a:p>
        </p:txBody>
      </p:sp>
      <p:sp>
        <p:nvSpPr>
          <p:cNvPr id="5" name="TextBox 4">
            <a:extLst>
              <a:ext uri="{FF2B5EF4-FFF2-40B4-BE49-F238E27FC236}">
                <a16:creationId xmlns:a16="http://schemas.microsoft.com/office/drawing/2014/main" id="{42B1657B-D96F-4897-928D-399027AE57A4}"/>
              </a:ext>
            </a:extLst>
          </p:cNvPr>
          <p:cNvSpPr txBox="1"/>
          <p:nvPr userDrawn="1"/>
        </p:nvSpPr>
        <p:spPr>
          <a:xfrm>
            <a:off x="161365" y="6172200"/>
            <a:ext cx="8754035" cy="461665"/>
          </a:xfrm>
          <a:prstGeom prst="rect">
            <a:avLst/>
          </a:prstGeom>
          <a:noFill/>
        </p:spPr>
        <p:txBody>
          <a:bodyPr wrap="square" rtlCol="0">
            <a:spAutoFit/>
          </a:bodyPr>
          <a:lstStyle/>
          <a:p>
            <a:r>
              <a:rPr lang="en-US" sz="800" b="1" kern="1200" dirty="0">
                <a:solidFill>
                  <a:schemeClr val="tx1"/>
                </a:solidFill>
                <a:effectLst/>
                <a:latin typeface="+mn-lt"/>
                <a:ea typeface="+mn-ea"/>
                <a:cs typeface="+mn-cs"/>
              </a:rPr>
              <a:t>CONFIDENTIAL:</a:t>
            </a:r>
            <a:r>
              <a:rPr lang="en-US" sz="800" kern="1200" dirty="0">
                <a:solidFill>
                  <a:schemeClr val="tx1"/>
                </a:solidFill>
                <a:effectLst/>
                <a:latin typeface="+mn-lt"/>
                <a:ea typeface="+mn-ea"/>
                <a:cs typeface="+mn-cs"/>
              </a:rPr>
              <a:t>  </a:t>
            </a:r>
            <a:r>
              <a:rPr lang="en-US" sz="800" i="1" kern="1200" dirty="0">
                <a:solidFill>
                  <a:schemeClr val="tx1"/>
                </a:solidFill>
                <a:effectLst/>
                <a:latin typeface="+mn-lt"/>
                <a:ea typeface="+mn-ea"/>
                <a:cs typeface="+mn-cs"/>
              </a:rPr>
              <a:t>This document, and any corresponding reports, recommendations and /or communications made or taken by this review committee are confidential, intended to be covered by the provisions of the Pennsylvania Peer Review Protection Act, 63 P.S.425.1. et seg., the Health Care Quality Improvement Act of 1986, 42 U.S.C.A. 11101, et seq., or the corresponding provisions of any subsequent federal or state statute providing protection to peer review or related activities, and are for confidential internal use only. </a:t>
            </a:r>
            <a:endParaRPr lang="en-US" sz="8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203479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3943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1111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82598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669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5143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b="81944"/>
          <a:stretch/>
        </p:blipFill>
        <p:spPr bwMode="gray">
          <a:xfrm>
            <a:off x="0" y="2876550"/>
            <a:ext cx="9144000" cy="1238250"/>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743199" y="2876551"/>
            <a:ext cx="6172201" cy="990600"/>
          </a:xfrm>
        </p:spPr>
        <p:txBody>
          <a:bodyPr anchor="b">
            <a:normAutofit/>
          </a:bodyPr>
          <a:lstStyle>
            <a:lvl1pPr marL="0" indent="0">
              <a:buNone/>
              <a:defRPr sz="32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Rectangle 6"/>
          <p:cNvSpPr/>
          <p:nvPr/>
        </p:nvSpPr>
        <p:spPr>
          <a:xfrm>
            <a:off x="0" y="6629400"/>
            <a:ext cx="9144000" cy="228600"/>
          </a:xfrm>
          <a:prstGeom prst="rect">
            <a:avLst/>
          </a:prstGeom>
          <a:solidFill>
            <a:srgbClr val="4616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TextBox 7"/>
          <p:cNvSpPr txBox="1"/>
          <p:nvPr/>
        </p:nvSpPr>
        <p:spPr bwMode="gray">
          <a:xfrm>
            <a:off x="8354887" y="6613609"/>
            <a:ext cx="636713" cy="253916"/>
          </a:xfrm>
          <a:prstGeom prst="rect">
            <a:avLst/>
          </a:prstGeom>
          <a:noFill/>
        </p:spPr>
        <p:txBody>
          <a:bodyPr wrap="none" rtlCol="0">
            <a:spAutoFit/>
          </a:bodyPr>
          <a:lstStyle/>
          <a:p>
            <a:r>
              <a:rPr lang="en-US" sz="1050" dirty="0">
                <a:solidFill>
                  <a:prstClr val="white"/>
                </a:solidFill>
              </a:rPr>
              <a:t>Page </a:t>
            </a:r>
            <a:fld id="{60FD40B1-9368-447A-B95A-5EFF179FB52F}" type="slidenum">
              <a:rPr lang="en-US" sz="1050">
                <a:solidFill>
                  <a:prstClr val="white"/>
                </a:solidFill>
              </a:rPr>
              <a:pPr/>
              <a:t>‹#›</a:t>
            </a:fld>
            <a:endParaRPr lang="en-US" sz="1050" dirty="0">
              <a:solidFill>
                <a:prstClr val="white"/>
              </a:solidFill>
            </a:endParaRPr>
          </a:p>
        </p:txBody>
      </p:sp>
    </p:spTree>
    <p:extLst>
      <p:ext uri="{BB962C8B-B14F-4D97-AF65-F5344CB8AC3E}">
        <p14:creationId xmlns:p14="http://schemas.microsoft.com/office/powerpoint/2010/main" val="2460306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0552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988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2979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8095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ppt.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829800" cy="6880860"/>
          </a:xfrm>
          <a:prstGeom prst="rect">
            <a:avLst/>
          </a:prstGeom>
        </p:spPr>
      </p:pic>
      <p:sp>
        <p:nvSpPr>
          <p:cNvPr id="2" name="Title 1"/>
          <p:cNvSpPr>
            <a:spLocks noGrp="1"/>
          </p:cNvSpPr>
          <p:nvPr>
            <p:ph type="ctrTitle" hasCustomPrompt="1"/>
          </p:nvPr>
        </p:nvSpPr>
        <p:spPr>
          <a:xfrm>
            <a:off x="1371600" y="2077596"/>
            <a:ext cx="7772400" cy="1470025"/>
          </a:xfrm>
        </p:spPr>
        <p:txBody>
          <a:bodyPr>
            <a:normAutofit/>
          </a:bodyPr>
          <a:lstStyle>
            <a:lvl1pPr>
              <a:defRPr sz="3600" b="1"/>
            </a:lvl1pPr>
          </a:lstStyle>
          <a:p>
            <a:r>
              <a:rPr lang="en-US" dirty="0">
                <a:solidFill>
                  <a:schemeClr val="accent4">
                    <a:lumMod val="75000"/>
                  </a:schemeClr>
                </a:solidFill>
              </a:rPr>
              <a:t>Albert Einstein Medical Center</a:t>
            </a:r>
            <a:endParaRPr lang="en-US" dirty="0"/>
          </a:p>
        </p:txBody>
      </p:sp>
      <p:sp>
        <p:nvSpPr>
          <p:cNvPr id="3" name="Subtitle 2"/>
          <p:cNvSpPr>
            <a:spLocks noGrp="1"/>
          </p:cNvSpPr>
          <p:nvPr>
            <p:ph type="subTitle" idx="1"/>
          </p:nvPr>
        </p:nvSpPr>
        <p:spPr>
          <a:xfrm>
            <a:off x="2286000" y="41148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Rectangle 4">
            <a:extLst>
              <a:ext uri="{FF2B5EF4-FFF2-40B4-BE49-F238E27FC236}">
                <a16:creationId xmlns:a16="http://schemas.microsoft.com/office/drawing/2014/main" id="{5EA63877-C8DD-4DCB-8448-8240A531B876}"/>
              </a:ext>
            </a:extLst>
          </p:cNvPr>
          <p:cNvSpPr/>
          <p:nvPr userDrawn="1"/>
        </p:nvSpPr>
        <p:spPr>
          <a:xfrm>
            <a:off x="381000" y="6534090"/>
            <a:ext cx="9448800"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1" kern="1200" dirty="0">
                <a:solidFill>
                  <a:schemeClr val="bg1"/>
                </a:solidFill>
                <a:effectLst/>
                <a:latin typeface="+mn-lt"/>
                <a:ea typeface="+mn-ea"/>
                <a:cs typeface="+mn-cs"/>
              </a:rPr>
              <a:t>CONFIDENTIAL:</a:t>
            </a:r>
            <a:r>
              <a:rPr lang="en-US" sz="600" kern="1200" dirty="0">
                <a:solidFill>
                  <a:schemeClr val="bg1"/>
                </a:solidFill>
                <a:effectLst/>
                <a:latin typeface="+mn-lt"/>
                <a:ea typeface="+mn-ea"/>
                <a:cs typeface="+mn-cs"/>
              </a:rPr>
              <a:t>  </a:t>
            </a:r>
            <a:r>
              <a:rPr lang="en-US" sz="600" i="1" kern="1200" dirty="0">
                <a:solidFill>
                  <a:schemeClr val="bg1"/>
                </a:solidFill>
                <a:effectLst/>
                <a:latin typeface="+mn-lt"/>
                <a:ea typeface="+mn-ea"/>
                <a:cs typeface="+mn-cs"/>
              </a:rPr>
              <a:t>This document, and any corresponding reports, recommendations and /or communications made or taken by this review committee are confidential, intended to be covered by the provisions of the Pennsylvania Peer Review Protection Act, 63 P.S.425.1. et seg., the Health Care Quality Improvement Act of 1986, 42 U.S.C.A. 11101, et seq., or the corresponding provisions of any subsequent federal or state statute providing protection to peer review or related activities, and are for confidential internal use only. </a:t>
            </a:r>
            <a:endParaRPr lang="en-US" sz="600" kern="1200" dirty="0">
              <a:solidFill>
                <a:schemeClr val="bg1"/>
              </a:solidFill>
              <a:effectLst/>
              <a:latin typeface="+mn-lt"/>
              <a:ea typeface="+mn-ea"/>
              <a:cs typeface="+mn-cs"/>
            </a:endParaRPr>
          </a:p>
        </p:txBody>
      </p:sp>
      <p:sp>
        <p:nvSpPr>
          <p:cNvPr id="6" name="Title 1">
            <a:extLst>
              <a:ext uri="{FF2B5EF4-FFF2-40B4-BE49-F238E27FC236}">
                <a16:creationId xmlns:a16="http://schemas.microsoft.com/office/drawing/2014/main" id="{D0369484-52F0-4438-817C-149333106516}"/>
              </a:ext>
            </a:extLst>
          </p:cNvPr>
          <p:cNvSpPr txBox="1">
            <a:spLocks/>
          </p:cNvSpPr>
          <p:nvPr userDrawn="1"/>
        </p:nvSpPr>
        <p:spPr bwMode="gray">
          <a:xfrm>
            <a:off x="1752600" y="3254375"/>
            <a:ext cx="7772400" cy="147002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mj-lt"/>
                <a:ea typeface="+mj-ea"/>
                <a:cs typeface="+mj-cs"/>
              </a:defRPr>
            </a:lvl1pPr>
          </a:lstStyle>
          <a:p>
            <a:r>
              <a:rPr lang="en-US" dirty="0"/>
              <a:t>k to edit Master title style</a:t>
            </a:r>
          </a:p>
        </p:txBody>
      </p:sp>
    </p:spTree>
    <p:extLst>
      <p:ext uri="{BB962C8B-B14F-4D97-AF65-F5344CB8AC3E}">
        <p14:creationId xmlns:p14="http://schemas.microsoft.com/office/powerpoint/2010/main" val="207897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b="1" kern="1200">
                <a:solidFill>
                  <a:schemeClr val="accent4">
                    <a:lumMod val="75000"/>
                  </a:schemeClr>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7846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bwMode="gray">
          <a:xfrm>
            <a:off x="0" y="0"/>
            <a:ext cx="9144000" cy="6858000"/>
          </a:xfrm>
          <a:prstGeom prst="rect">
            <a:avLst/>
          </a:prstGeom>
        </p:spPr>
      </p:pic>
      <p:sp>
        <p:nvSpPr>
          <p:cNvPr id="2" name="Title Placeholder 1"/>
          <p:cNvSpPr>
            <a:spLocks noGrp="1"/>
          </p:cNvSpPr>
          <p:nvPr>
            <p:ph type="title"/>
          </p:nvPr>
        </p:nvSpPr>
        <p:spPr bwMode="gray">
          <a:xfrm>
            <a:off x="2743200" y="274638"/>
            <a:ext cx="6477000" cy="639762"/>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04800" y="14478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p:nvSpPr>
        <p:spPr>
          <a:xfrm>
            <a:off x="0" y="6629400"/>
            <a:ext cx="9144000" cy="228600"/>
          </a:xfrm>
          <a:prstGeom prst="rect">
            <a:avLst/>
          </a:prstGeom>
          <a:solidFill>
            <a:srgbClr val="4616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TextBox 3"/>
          <p:cNvSpPr txBox="1"/>
          <p:nvPr/>
        </p:nvSpPr>
        <p:spPr bwMode="gray">
          <a:xfrm>
            <a:off x="8563867" y="6604084"/>
            <a:ext cx="341760" cy="253916"/>
          </a:xfrm>
          <a:prstGeom prst="rect">
            <a:avLst/>
          </a:prstGeom>
          <a:noFill/>
        </p:spPr>
        <p:txBody>
          <a:bodyPr wrap="none" rtlCol="0">
            <a:spAutoFit/>
          </a:bodyPr>
          <a:lstStyle/>
          <a:p>
            <a:fld id="{60FD40B1-9368-447A-B95A-5EFF179FB52F}" type="slidenum">
              <a:rPr lang="en-US" sz="1050" smtClean="0">
                <a:solidFill>
                  <a:prstClr val="white"/>
                </a:solidFill>
              </a:rPr>
              <a:pPr/>
              <a:t>‹#›</a:t>
            </a:fld>
            <a:endParaRPr lang="en-US" sz="1050" dirty="0">
              <a:solidFill>
                <a:prstClr val="white"/>
              </a:solidFill>
            </a:endParaRPr>
          </a:p>
        </p:txBody>
      </p:sp>
    </p:spTree>
    <p:extLst>
      <p:ext uri="{BB962C8B-B14F-4D97-AF65-F5344CB8AC3E}">
        <p14:creationId xmlns:p14="http://schemas.microsoft.com/office/powerpoint/2010/main" val="3318635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ftr="0"/>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46166B"/>
        </a:buClr>
        <a:buSzPct val="85000"/>
        <a:buFont typeface="Wingdings" pitchFamily="2" charset="2"/>
        <a:buChar char="n"/>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46166B"/>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304800" y="546494"/>
            <a:ext cx="8229600" cy="63976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04800" y="14478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p:nvSpPr>
        <p:spPr>
          <a:xfrm>
            <a:off x="0" y="6507163"/>
            <a:ext cx="9144000" cy="350837"/>
          </a:xfrm>
          <a:prstGeom prst="rect">
            <a:avLst/>
          </a:prstGeom>
          <a:solidFill>
            <a:srgbClr val="4616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TextBox 3"/>
          <p:cNvSpPr txBox="1"/>
          <p:nvPr/>
        </p:nvSpPr>
        <p:spPr bwMode="gray">
          <a:xfrm>
            <a:off x="8354887" y="6613609"/>
            <a:ext cx="636713" cy="253916"/>
          </a:xfrm>
          <a:prstGeom prst="rect">
            <a:avLst/>
          </a:prstGeom>
          <a:noFill/>
        </p:spPr>
        <p:txBody>
          <a:bodyPr wrap="none" rtlCol="0">
            <a:spAutoFit/>
          </a:bodyPr>
          <a:lstStyle/>
          <a:p>
            <a:r>
              <a:rPr lang="en-US" sz="1050" dirty="0">
                <a:solidFill>
                  <a:prstClr val="white"/>
                </a:solidFill>
              </a:rPr>
              <a:t>Page </a:t>
            </a:r>
            <a:fld id="{60FD40B1-9368-447A-B95A-5EFF179FB52F}" type="slidenum">
              <a:rPr lang="en-US" sz="1050">
                <a:solidFill>
                  <a:prstClr val="white"/>
                </a:solidFill>
              </a:rPr>
              <a:pPr/>
              <a:t>‹#›</a:t>
            </a:fld>
            <a:endParaRPr lang="en-US" sz="1050" dirty="0">
              <a:solidFill>
                <a:prstClr val="white"/>
              </a:solidFill>
            </a:endParaRPr>
          </a:p>
        </p:txBody>
      </p:sp>
      <p:sp>
        <p:nvSpPr>
          <p:cNvPr id="11" name="Rectangle 10">
            <a:extLst>
              <a:ext uri="{FF2B5EF4-FFF2-40B4-BE49-F238E27FC236}">
                <a16:creationId xmlns:a16="http://schemas.microsoft.com/office/drawing/2014/main" id="{478AF3AC-7850-48D1-8921-E8CF9C9984B5}"/>
              </a:ext>
            </a:extLst>
          </p:cNvPr>
          <p:cNvSpPr/>
          <p:nvPr userDrawn="1"/>
        </p:nvSpPr>
        <p:spPr>
          <a:xfrm>
            <a:off x="5499" y="6496852"/>
            <a:ext cx="9144000"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1" kern="1200" dirty="0">
                <a:solidFill>
                  <a:schemeClr val="bg1"/>
                </a:solidFill>
                <a:effectLst/>
                <a:latin typeface="+mn-lt"/>
                <a:ea typeface="+mn-ea"/>
                <a:cs typeface="+mn-cs"/>
              </a:rPr>
              <a:t>CONFIDENTIAL:</a:t>
            </a:r>
            <a:r>
              <a:rPr lang="en-US" sz="600" kern="1200" dirty="0">
                <a:solidFill>
                  <a:schemeClr val="bg1"/>
                </a:solidFill>
                <a:effectLst/>
                <a:latin typeface="+mn-lt"/>
                <a:ea typeface="+mn-ea"/>
                <a:cs typeface="+mn-cs"/>
              </a:rPr>
              <a:t>  </a:t>
            </a:r>
            <a:r>
              <a:rPr lang="en-US" sz="600" i="1" kern="1200" dirty="0">
                <a:solidFill>
                  <a:schemeClr val="bg1"/>
                </a:solidFill>
                <a:effectLst/>
                <a:latin typeface="+mn-lt"/>
                <a:ea typeface="+mn-ea"/>
                <a:cs typeface="+mn-cs"/>
              </a:rPr>
              <a:t>This document, and any corresponding reports, recommendations and /or communications made or taken by this review committee are confidential, intended to be covered by the provisions of the Pennsylvania Peer Review Protection Act, 63 P.S.425.1. et seg., the Health Care Quality Improvement Act of 1986, 42 U.S.C.A. 11101, et seq., or the corresponding provisions of any subsequent federal or state statute providing protection to peer review or related activities, and are for confidential internal use only. </a:t>
            </a:r>
            <a:endParaRPr lang="en-US" sz="600" kern="1200" dirty="0">
              <a:solidFill>
                <a:schemeClr val="bg1"/>
              </a:solidFill>
              <a:effectLst/>
              <a:latin typeface="+mn-lt"/>
              <a:ea typeface="+mn-ea"/>
              <a:cs typeface="+mn-cs"/>
            </a:endParaRPr>
          </a:p>
        </p:txBody>
      </p:sp>
      <p:sp>
        <p:nvSpPr>
          <p:cNvPr id="5" name="TextBox 4">
            <a:extLst>
              <a:ext uri="{FF2B5EF4-FFF2-40B4-BE49-F238E27FC236}">
                <a16:creationId xmlns:a16="http://schemas.microsoft.com/office/drawing/2014/main" id="{9A27C222-BA31-42AC-B60D-56325668C32A}"/>
              </a:ext>
            </a:extLst>
          </p:cNvPr>
          <p:cNvSpPr txBox="1"/>
          <p:nvPr userDrawn="1"/>
        </p:nvSpPr>
        <p:spPr>
          <a:xfrm>
            <a:off x="5496774" y="100284"/>
            <a:ext cx="3037626" cy="369332"/>
          </a:xfrm>
          <a:prstGeom prst="rect">
            <a:avLst/>
          </a:prstGeom>
          <a:noFill/>
        </p:spPr>
        <p:txBody>
          <a:bodyPr wrap="none" rtlCol="0">
            <a:spAutoFit/>
          </a:bodyPr>
          <a:lstStyle/>
          <a:p>
            <a:r>
              <a:rPr lang="en-US" dirty="0"/>
              <a:t>Albert Einstein Medical Center</a:t>
            </a:r>
          </a:p>
        </p:txBody>
      </p:sp>
    </p:spTree>
    <p:extLst>
      <p:ext uri="{BB962C8B-B14F-4D97-AF65-F5344CB8AC3E}">
        <p14:creationId xmlns:p14="http://schemas.microsoft.com/office/powerpoint/2010/main" val="83823715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hf sldNum="0" hdr="0" dt="0"/>
  <p:txStyles>
    <p:titleStyle>
      <a:lvl1pPr algn="l" defTabSz="914400" rtl="0" eaLnBrk="1" latinLnBrk="0" hangingPunct="1">
        <a:spcBef>
          <a:spcPct val="0"/>
        </a:spcBef>
        <a:buNone/>
        <a:defRPr lang="en-US" sz="3600" b="1" kern="1200">
          <a:solidFill>
            <a:schemeClr val="accent4">
              <a:lumMod val="75000"/>
            </a:schemeClr>
          </a:solidFill>
          <a:latin typeface="+mj-lt"/>
          <a:ea typeface="+mj-ea"/>
          <a:cs typeface="+mj-cs"/>
        </a:defRPr>
      </a:lvl1pPr>
    </p:titleStyle>
    <p:bodyStyle>
      <a:lvl1pPr marL="342900" indent="-342900" algn="l" defTabSz="914400" rtl="0" eaLnBrk="1" latinLnBrk="0" hangingPunct="1">
        <a:spcBef>
          <a:spcPct val="20000"/>
        </a:spcBef>
        <a:buClr>
          <a:srgbClr val="46166B"/>
        </a:buClr>
        <a:buSzPct val="85000"/>
        <a:buFont typeface="Wingdings" pitchFamily="2" charset="2"/>
        <a:buChar char="n"/>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46166B"/>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84464"/>
            <a:ext cx="7772400" cy="1410203"/>
          </a:xfrm>
        </p:spPr>
        <p:txBody>
          <a:bodyPr>
            <a:normAutofit fontScale="90000"/>
          </a:bodyPr>
          <a:lstStyle/>
          <a:p>
            <a:pPr algn="ctr"/>
            <a:br>
              <a:rPr lang="en-US" dirty="0">
                <a:solidFill>
                  <a:srgbClr val="7030A0"/>
                </a:solidFill>
              </a:rPr>
            </a:br>
            <a:br>
              <a:rPr lang="en-US" dirty="0">
                <a:solidFill>
                  <a:srgbClr val="7030A0"/>
                </a:solidFill>
              </a:rPr>
            </a:br>
            <a:r>
              <a:rPr lang="en-US" dirty="0">
                <a:solidFill>
                  <a:srgbClr val="7030A0"/>
                </a:solidFill>
              </a:rPr>
              <a:t>Lab Staff Training on Mislabeled, No Label Reporting</a:t>
            </a:r>
            <a:br>
              <a:rPr lang="en-US" dirty="0">
                <a:solidFill>
                  <a:srgbClr val="7030A0"/>
                </a:solidFill>
              </a:rPr>
            </a:br>
            <a:br>
              <a:rPr lang="en-US" dirty="0">
                <a:solidFill>
                  <a:srgbClr val="7030A0"/>
                </a:solidFill>
              </a:rPr>
            </a:br>
            <a:r>
              <a:rPr lang="en-US" u="sng" dirty="0">
                <a:solidFill>
                  <a:schemeClr val="accent4">
                    <a:lumMod val="75000"/>
                  </a:schemeClr>
                </a:solidFill>
              </a:rPr>
              <a:t>Central Processing Staff</a:t>
            </a:r>
            <a:br>
              <a:rPr lang="en-US" dirty="0">
                <a:solidFill>
                  <a:srgbClr val="7030A0"/>
                </a:solidFill>
              </a:rPr>
            </a:br>
            <a:endParaRPr lang="en-US" dirty="0">
              <a:solidFill>
                <a:srgbClr val="7030A0"/>
              </a:solidFill>
            </a:endParaRPr>
          </a:p>
        </p:txBody>
      </p:sp>
      <p:sp>
        <p:nvSpPr>
          <p:cNvPr id="5" name="Title 1"/>
          <p:cNvSpPr txBox="1">
            <a:spLocks/>
          </p:cNvSpPr>
          <p:nvPr/>
        </p:nvSpPr>
        <p:spPr bwMode="gray">
          <a:xfrm>
            <a:off x="2066198" y="4842924"/>
            <a:ext cx="7772400" cy="2315217"/>
          </a:xfrm>
          <a:prstGeom prst="rect">
            <a:avLst/>
          </a:prstGeom>
        </p:spPr>
        <p:txBody>
          <a:bodyPr vert="horz" lIns="91440" tIns="45720" rIns="91440" bIns="45720" rtlCol="0" anchor="t">
            <a:normAutofit/>
          </a:bodyPr>
          <a:lstStyle>
            <a:lvl1pPr algn="l" defTabSz="914400" rtl="0" eaLnBrk="1" latinLnBrk="0" hangingPunct="1">
              <a:spcBef>
                <a:spcPct val="0"/>
              </a:spcBef>
              <a:buNone/>
              <a:defRPr sz="4000" b="1" kern="1200" cap="all">
                <a:solidFill>
                  <a:schemeClr val="bg1"/>
                </a:solidFill>
                <a:latin typeface="+mj-lt"/>
                <a:ea typeface="+mj-ea"/>
                <a:cs typeface="+mj-cs"/>
              </a:defRPr>
            </a:lvl1pPr>
          </a:lstStyle>
          <a:p>
            <a:endParaRPr lang="en-US" sz="3100" i="1" cap="none" dirty="0">
              <a:solidFill>
                <a:schemeClr val="accent1">
                  <a:lumMod val="75000"/>
                </a:schemeClr>
              </a:solidFill>
            </a:endParaRPr>
          </a:p>
        </p:txBody>
      </p:sp>
      <p:sp>
        <p:nvSpPr>
          <p:cNvPr id="6" name="Title 1">
            <a:extLst>
              <a:ext uri="{FF2B5EF4-FFF2-40B4-BE49-F238E27FC236}">
                <a16:creationId xmlns:a16="http://schemas.microsoft.com/office/drawing/2014/main" id="{445EB9D5-6F7A-4D87-B3E2-EF75979B502F}"/>
              </a:ext>
            </a:extLst>
          </p:cNvPr>
          <p:cNvSpPr txBox="1">
            <a:spLocks/>
          </p:cNvSpPr>
          <p:nvPr/>
        </p:nvSpPr>
        <p:spPr bwMode="gray">
          <a:xfrm>
            <a:off x="1580098" y="1154482"/>
            <a:ext cx="8637073" cy="254143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mj-lt"/>
                <a:ea typeface="+mj-ea"/>
                <a:cs typeface="+mj-cs"/>
              </a:defRPr>
            </a:lvl1pPr>
          </a:lstStyle>
          <a:p>
            <a:endParaRPr lang="en-US" dirty="0">
              <a:solidFill>
                <a:srgbClr val="6600FF"/>
              </a:solidFill>
            </a:endParaRPr>
          </a:p>
        </p:txBody>
      </p:sp>
    </p:spTree>
    <p:extLst>
      <p:ext uri="{BB962C8B-B14F-4D97-AF65-F5344CB8AC3E}">
        <p14:creationId xmlns:p14="http://schemas.microsoft.com/office/powerpoint/2010/main" val="39204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81444-D081-42FC-A205-F408706A6304}"/>
              </a:ext>
            </a:extLst>
          </p:cNvPr>
          <p:cNvSpPr>
            <a:spLocks noGrp="1"/>
          </p:cNvSpPr>
          <p:nvPr>
            <p:ph type="title"/>
          </p:nvPr>
        </p:nvSpPr>
        <p:spPr/>
        <p:txBody>
          <a:bodyPr/>
          <a:lstStyle/>
          <a:p>
            <a:r>
              <a:rPr lang="en-US" dirty="0"/>
              <a:t>2 Instances of Reporting</a:t>
            </a:r>
          </a:p>
        </p:txBody>
      </p:sp>
      <p:sp>
        <p:nvSpPr>
          <p:cNvPr id="3" name="Content Placeholder 2">
            <a:extLst>
              <a:ext uri="{FF2B5EF4-FFF2-40B4-BE49-F238E27FC236}">
                <a16:creationId xmlns:a16="http://schemas.microsoft.com/office/drawing/2014/main" id="{96C03F91-5F23-4DDC-A0AB-3C1801852455}"/>
              </a:ext>
            </a:extLst>
          </p:cNvPr>
          <p:cNvSpPr>
            <a:spLocks noGrp="1"/>
          </p:cNvSpPr>
          <p:nvPr>
            <p:ph idx="1"/>
          </p:nvPr>
        </p:nvSpPr>
        <p:spPr>
          <a:xfrm>
            <a:off x="533400" y="1244600"/>
            <a:ext cx="8229600" cy="4229630"/>
          </a:xfrm>
        </p:spPr>
        <p:txBody>
          <a:bodyPr/>
          <a:lstStyle/>
          <a:p>
            <a:r>
              <a:rPr lang="en-US" dirty="0"/>
              <a:t>Mislabeled ( when notified by floor)</a:t>
            </a:r>
            <a:endParaRPr lang="en-US" b="1" dirty="0">
              <a:solidFill>
                <a:srgbClr val="FF0000"/>
              </a:solidFill>
            </a:endParaRPr>
          </a:p>
          <a:p>
            <a:r>
              <a:rPr lang="en-US" dirty="0"/>
              <a:t>No Label</a:t>
            </a:r>
          </a:p>
          <a:p>
            <a:pPr marL="0" indent="0">
              <a:buNone/>
            </a:pPr>
            <a:endParaRPr lang="en-US" dirty="0"/>
          </a:p>
        </p:txBody>
      </p:sp>
    </p:spTree>
    <p:extLst>
      <p:ext uri="{BB962C8B-B14F-4D97-AF65-F5344CB8AC3E}">
        <p14:creationId xmlns:p14="http://schemas.microsoft.com/office/powerpoint/2010/main" val="2479685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EB52A-333B-4394-971E-FAA67560643E}"/>
              </a:ext>
            </a:extLst>
          </p:cNvPr>
          <p:cNvSpPr>
            <a:spLocks noGrp="1"/>
          </p:cNvSpPr>
          <p:nvPr>
            <p:ph type="title"/>
          </p:nvPr>
        </p:nvSpPr>
        <p:spPr/>
        <p:txBody>
          <a:bodyPr/>
          <a:lstStyle/>
          <a:p>
            <a:r>
              <a:rPr lang="en-US" dirty="0"/>
              <a:t>Mislabeled - CP Staff</a:t>
            </a:r>
          </a:p>
        </p:txBody>
      </p:sp>
      <p:sp>
        <p:nvSpPr>
          <p:cNvPr id="3" name="Content Placeholder 2">
            <a:extLst>
              <a:ext uri="{FF2B5EF4-FFF2-40B4-BE49-F238E27FC236}">
                <a16:creationId xmlns:a16="http://schemas.microsoft.com/office/drawing/2014/main" id="{F885A021-280F-4A75-829A-DE78EBA63BEE}"/>
              </a:ext>
            </a:extLst>
          </p:cNvPr>
          <p:cNvSpPr>
            <a:spLocks noGrp="1"/>
          </p:cNvSpPr>
          <p:nvPr>
            <p:ph idx="1"/>
          </p:nvPr>
        </p:nvSpPr>
        <p:spPr/>
        <p:txBody>
          <a:bodyPr/>
          <a:lstStyle/>
          <a:p>
            <a:r>
              <a:rPr lang="en-US" dirty="0"/>
              <a:t>Definition: Blood is taken from the wrong patient or is not labeled with the correct patient’s details. </a:t>
            </a:r>
          </a:p>
          <a:p>
            <a:pPr lvl="1"/>
            <a:r>
              <a:rPr lang="en-US" dirty="0"/>
              <a:t>Bedside label and Cerner label do not match. </a:t>
            </a:r>
          </a:p>
          <a:p>
            <a:pPr lvl="1"/>
            <a:r>
              <a:rPr lang="en-US" dirty="0"/>
              <a:t>Nurse or Physician notifies the lab that specimen is mislabeled.</a:t>
            </a:r>
            <a:endParaRPr lang="en-US" b="1" dirty="0">
              <a:solidFill>
                <a:srgbClr val="FF0000"/>
              </a:solidFill>
            </a:endParaRPr>
          </a:p>
          <a:p>
            <a:endParaRPr lang="en-US" dirty="0"/>
          </a:p>
        </p:txBody>
      </p:sp>
    </p:spTree>
    <p:extLst>
      <p:ext uri="{BB962C8B-B14F-4D97-AF65-F5344CB8AC3E}">
        <p14:creationId xmlns:p14="http://schemas.microsoft.com/office/powerpoint/2010/main" val="3099557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46F52-3029-41C0-92BA-8D8AEAC1FD23}"/>
              </a:ext>
            </a:extLst>
          </p:cNvPr>
          <p:cNvSpPr>
            <a:spLocks noGrp="1"/>
          </p:cNvSpPr>
          <p:nvPr>
            <p:ph type="title"/>
          </p:nvPr>
        </p:nvSpPr>
        <p:spPr/>
        <p:txBody>
          <a:bodyPr/>
          <a:lstStyle/>
          <a:p>
            <a:r>
              <a:rPr lang="en-US" dirty="0"/>
              <a:t>No Label - CP Staff</a:t>
            </a:r>
          </a:p>
        </p:txBody>
      </p:sp>
      <p:sp>
        <p:nvSpPr>
          <p:cNvPr id="3" name="Content Placeholder 2">
            <a:extLst>
              <a:ext uri="{FF2B5EF4-FFF2-40B4-BE49-F238E27FC236}">
                <a16:creationId xmlns:a16="http://schemas.microsoft.com/office/drawing/2014/main" id="{C563BBC1-6C78-478A-8BA9-D3A752F67E1C}"/>
              </a:ext>
            </a:extLst>
          </p:cNvPr>
          <p:cNvSpPr>
            <a:spLocks noGrp="1"/>
          </p:cNvSpPr>
          <p:nvPr>
            <p:ph idx="1"/>
          </p:nvPr>
        </p:nvSpPr>
        <p:spPr/>
        <p:txBody>
          <a:bodyPr/>
          <a:lstStyle/>
          <a:p>
            <a:r>
              <a:rPr lang="en-US" dirty="0"/>
              <a:t>Specimen sent without a label attached. </a:t>
            </a:r>
          </a:p>
          <a:p>
            <a:pPr lvl="1"/>
            <a:r>
              <a:rPr lang="en-US" dirty="0"/>
              <a:t>If location can be determined, notify the nurse, cancel the specimen as  “unlabeled” in Cerner and notify supervisor.</a:t>
            </a:r>
            <a:endParaRPr lang="en-US" b="1" dirty="0">
              <a:solidFill>
                <a:srgbClr val="FF0000"/>
              </a:solidFill>
            </a:endParaRPr>
          </a:p>
          <a:p>
            <a:pPr lvl="1"/>
            <a:r>
              <a:rPr lang="en-US" dirty="0"/>
              <a:t>If location cannot be determined place in hold rack  and discard after 24hrs.</a:t>
            </a:r>
          </a:p>
          <a:p>
            <a:pPr lvl="1"/>
            <a:endParaRPr lang="en-US" dirty="0"/>
          </a:p>
          <a:p>
            <a:endParaRPr lang="en-US" dirty="0"/>
          </a:p>
        </p:txBody>
      </p:sp>
    </p:spTree>
    <p:extLst>
      <p:ext uri="{BB962C8B-B14F-4D97-AF65-F5344CB8AC3E}">
        <p14:creationId xmlns:p14="http://schemas.microsoft.com/office/powerpoint/2010/main" val="108205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B60A-3DCE-4587-873A-CE55ACD4941A}"/>
              </a:ext>
            </a:extLst>
          </p:cNvPr>
          <p:cNvSpPr>
            <a:spLocks noGrp="1"/>
          </p:cNvSpPr>
          <p:nvPr>
            <p:ph type="title"/>
          </p:nvPr>
        </p:nvSpPr>
        <p:spPr/>
        <p:txBody>
          <a:bodyPr/>
          <a:lstStyle/>
          <a:p>
            <a:r>
              <a:rPr lang="en-US" u="sng" dirty="0"/>
              <a:t>Mislabeled – CP Staff Notification Process</a:t>
            </a:r>
          </a:p>
        </p:txBody>
      </p:sp>
      <p:sp>
        <p:nvSpPr>
          <p:cNvPr id="3" name="Content Placeholder 2">
            <a:extLst>
              <a:ext uri="{FF2B5EF4-FFF2-40B4-BE49-F238E27FC236}">
                <a16:creationId xmlns:a16="http://schemas.microsoft.com/office/drawing/2014/main" id="{9250F7C2-B413-4CF1-9617-E7764F7C1409}"/>
              </a:ext>
            </a:extLst>
          </p:cNvPr>
          <p:cNvSpPr>
            <a:spLocks noGrp="1"/>
          </p:cNvSpPr>
          <p:nvPr>
            <p:ph idx="1"/>
          </p:nvPr>
        </p:nvSpPr>
        <p:spPr>
          <a:xfrm>
            <a:off x="275617" y="1506166"/>
            <a:ext cx="8229600" cy="4525963"/>
          </a:xfrm>
        </p:spPr>
        <p:txBody>
          <a:bodyPr>
            <a:normAutofit/>
          </a:bodyPr>
          <a:lstStyle/>
          <a:p>
            <a:r>
              <a:rPr lang="en-US" sz="2000" b="1" dirty="0">
                <a:solidFill>
                  <a:srgbClr val="000000"/>
                </a:solidFill>
              </a:rPr>
              <a:t>Clerk will notify the floor if label was in bag, reorder tests.</a:t>
            </a:r>
          </a:p>
          <a:p>
            <a:r>
              <a:rPr lang="en-US" sz="2000" b="1" dirty="0">
                <a:solidFill>
                  <a:srgbClr val="000000"/>
                </a:solidFill>
              </a:rPr>
              <a:t>Staff will enter an IQE immediately or notify supervisor.</a:t>
            </a:r>
          </a:p>
          <a:p>
            <a:r>
              <a:rPr lang="en-US" sz="2000" b="1" dirty="0">
                <a:solidFill>
                  <a:srgbClr val="000000"/>
                </a:solidFill>
              </a:rPr>
              <a:t> Supervisor will enter a PSN and notify the Nurse Manager and Nurse Director.</a:t>
            </a:r>
            <a:endParaRPr lang="en-US" sz="2000" dirty="0">
              <a:solidFill>
                <a:srgbClr val="000000"/>
              </a:solidFill>
            </a:endParaRPr>
          </a:p>
          <a:p>
            <a:pPr marL="0" indent="0">
              <a:buNone/>
            </a:pPr>
            <a:endParaRPr lang="en-US" sz="2000" dirty="0">
              <a:solidFill>
                <a:schemeClr val="accent4">
                  <a:lumMod val="60000"/>
                  <a:lumOff val="40000"/>
                </a:schemeClr>
              </a:solidFill>
            </a:endParaRPr>
          </a:p>
          <a:p>
            <a:endParaRPr lang="en-US" sz="1400" dirty="0"/>
          </a:p>
          <a:p>
            <a:endParaRPr lang="en-US" sz="1400" dirty="0"/>
          </a:p>
          <a:p>
            <a:pPr marL="457200" indent="-457200">
              <a:buFont typeface="+mj-lt"/>
              <a:buAutoNum type="arabicPeriod"/>
            </a:pPr>
            <a:endParaRPr lang="en-US" dirty="0"/>
          </a:p>
        </p:txBody>
      </p:sp>
    </p:spTree>
    <p:extLst>
      <p:ext uri="{BB962C8B-B14F-4D97-AF65-F5344CB8AC3E}">
        <p14:creationId xmlns:p14="http://schemas.microsoft.com/office/powerpoint/2010/main" val="2587761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2D701-50A3-4991-AE0F-9DFBC7E69F2C}"/>
              </a:ext>
            </a:extLst>
          </p:cNvPr>
          <p:cNvSpPr>
            <a:spLocks noGrp="1"/>
          </p:cNvSpPr>
          <p:nvPr>
            <p:ph type="title"/>
          </p:nvPr>
        </p:nvSpPr>
        <p:spPr/>
        <p:txBody>
          <a:bodyPr/>
          <a:lstStyle/>
          <a:p>
            <a:r>
              <a:rPr lang="en-US" dirty="0"/>
              <a:t>Why is this Important?</a:t>
            </a:r>
          </a:p>
        </p:txBody>
      </p:sp>
      <p:sp>
        <p:nvSpPr>
          <p:cNvPr id="3" name="Content Placeholder 2">
            <a:extLst>
              <a:ext uri="{FF2B5EF4-FFF2-40B4-BE49-F238E27FC236}">
                <a16:creationId xmlns:a16="http://schemas.microsoft.com/office/drawing/2014/main" id="{12F4F840-01E4-4F3F-A51E-421D0B4B327C}"/>
              </a:ext>
            </a:extLst>
          </p:cNvPr>
          <p:cNvSpPr>
            <a:spLocks noGrp="1"/>
          </p:cNvSpPr>
          <p:nvPr>
            <p:ph idx="1"/>
          </p:nvPr>
        </p:nvSpPr>
        <p:spPr/>
        <p:txBody>
          <a:bodyPr/>
          <a:lstStyle/>
          <a:p>
            <a:r>
              <a:rPr lang="en-US" dirty="0"/>
              <a:t>Nursing Leadership is now enforcing accountability and they rely on the lab to report each incident </a:t>
            </a:r>
            <a:r>
              <a:rPr lang="en-US" b="1" u="sng" dirty="0"/>
              <a:t>accurately</a:t>
            </a:r>
            <a:r>
              <a:rPr lang="en-US" dirty="0"/>
              <a:t>.</a:t>
            </a:r>
          </a:p>
          <a:p>
            <a:r>
              <a:rPr lang="en-US" dirty="0"/>
              <a:t>If we report incorrectly the employee will be falsely accused. </a:t>
            </a:r>
          </a:p>
          <a:p>
            <a:r>
              <a:rPr lang="en-US" dirty="0"/>
              <a:t>These errors are evidence of noncompliance with PPID             (Positive Patient Identification)</a:t>
            </a:r>
          </a:p>
          <a:p>
            <a:r>
              <a:rPr lang="en-US" dirty="0"/>
              <a:t>We are diligently reporting these errors in hopes that they  will stop before a patient is harmed.</a:t>
            </a:r>
          </a:p>
          <a:p>
            <a:endParaRPr lang="en-US" dirty="0"/>
          </a:p>
        </p:txBody>
      </p:sp>
    </p:spTree>
    <p:extLst>
      <p:ext uri="{BB962C8B-B14F-4D97-AF65-F5344CB8AC3E}">
        <p14:creationId xmlns:p14="http://schemas.microsoft.com/office/powerpoint/2010/main" val="3229492068"/>
      </p:ext>
    </p:extLst>
  </p:cSld>
  <p:clrMapOvr>
    <a:masterClrMapping/>
  </p:clrMapOvr>
</p:sld>
</file>

<file path=ppt/theme/theme1.xml><?xml version="1.0" encoding="utf-8"?>
<a:theme xmlns:a="http://schemas.openxmlformats.org/drawingml/2006/main" name="EHN Purple Deck">
  <a:themeElements>
    <a:clrScheme name="Custom 1">
      <a:dk1>
        <a:sysClr val="windowText" lastClr="000000"/>
      </a:dk1>
      <a:lt1>
        <a:sysClr val="window" lastClr="FFFFFF"/>
      </a:lt1>
      <a:dk2>
        <a:srgbClr val="1F497D"/>
      </a:dk2>
      <a:lt2>
        <a:srgbClr val="EEECE1"/>
      </a:lt2>
      <a:accent1>
        <a:srgbClr val="8064A2"/>
      </a:accent1>
      <a:accent2>
        <a:srgbClr val="6C737A"/>
      </a:accent2>
      <a:accent3>
        <a:srgbClr val="9BBB59"/>
      </a:accent3>
      <a:accent4>
        <a:srgbClr val="46166B"/>
      </a:accent4>
      <a:accent5>
        <a:srgbClr val="3FB5E8"/>
      </a:accent5>
      <a:accent6>
        <a:srgbClr val="F79646"/>
      </a:accent6>
      <a:hlink>
        <a:srgbClr val="46166B"/>
      </a:hlink>
      <a:folHlink>
        <a:srgbClr val="6C73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plate PowerPoint">
  <a:themeElements>
    <a:clrScheme name="Custom 1">
      <a:dk1>
        <a:sysClr val="windowText" lastClr="000000"/>
      </a:dk1>
      <a:lt1>
        <a:sysClr val="window" lastClr="FFFFFF"/>
      </a:lt1>
      <a:dk2>
        <a:srgbClr val="1F497D"/>
      </a:dk2>
      <a:lt2>
        <a:srgbClr val="EEECE1"/>
      </a:lt2>
      <a:accent1>
        <a:srgbClr val="8064A2"/>
      </a:accent1>
      <a:accent2>
        <a:srgbClr val="6C737A"/>
      </a:accent2>
      <a:accent3>
        <a:srgbClr val="9BBB59"/>
      </a:accent3>
      <a:accent4>
        <a:srgbClr val="46166B"/>
      </a:accent4>
      <a:accent5>
        <a:srgbClr val="3FB5E8"/>
      </a:accent5>
      <a:accent6>
        <a:srgbClr val="F79646"/>
      </a:accent6>
      <a:hlink>
        <a:srgbClr val="46166B"/>
      </a:hlink>
      <a:folHlink>
        <a:srgbClr val="6C73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EHN Purple Deck</Template>
  <TotalTime>2793</TotalTime>
  <Words>215</Words>
  <Application>Microsoft Office PowerPoint</Application>
  <PresentationFormat>On-screen Show (4:3)</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Wingdings</vt:lpstr>
      <vt:lpstr>EHN Purple Deck</vt:lpstr>
      <vt:lpstr>Template PowerPoint</vt:lpstr>
      <vt:lpstr>  Lab Staff Training on Mislabeled, No Label Reporting  Central Processing Staff </vt:lpstr>
      <vt:lpstr>2 Instances of Reporting</vt:lpstr>
      <vt:lpstr>Mislabeled - CP Staff</vt:lpstr>
      <vt:lpstr>No Label - CP Staff</vt:lpstr>
      <vt:lpstr>Mislabeled – CP Staff Notification Process</vt:lpstr>
      <vt:lpstr>Why is this Important?</vt:lpstr>
    </vt:vector>
  </TitlesOfParts>
  <Company>AEHN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Peggy Wachowski</cp:lastModifiedBy>
  <cp:revision>295</cp:revision>
  <cp:lastPrinted>2018-02-12T15:35:22Z</cp:lastPrinted>
  <dcterms:created xsi:type="dcterms:W3CDTF">2013-04-17T13:32:29Z</dcterms:created>
  <dcterms:modified xsi:type="dcterms:W3CDTF">2020-04-27T16:11:22Z</dcterms:modified>
</cp:coreProperties>
</file>