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8" r:id="rId2"/>
  </p:sldMasterIdLst>
  <p:notesMasterIdLst>
    <p:notesMasterId r:id="rId10"/>
  </p:notesMasterIdLst>
  <p:handoutMasterIdLst>
    <p:handoutMasterId r:id="rId11"/>
  </p:handoutMasterIdLst>
  <p:sldIdLst>
    <p:sldId id="401" r:id="rId3"/>
    <p:sldId id="402" r:id="rId4"/>
    <p:sldId id="403" r:id="rId5"/>
    <p:sldId id="404" r:id="rId6"/>
    <p:sldId id="405" r:id="rId7"/>
    <p:sldId id="406" r:id="rId8"/>
    <p:sldId id="40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 Giberson" initials="EG" lastIdx="2" clrIdx="0">
    <p:extLst>
      <p:ext uri="{19B8F6BF-5375-455C-9EA6-DF929625EA0E}">
        <p15:presenceInfo xmlns:p15="http://schemas.microsoft.com/office/powerpoint/2012/main" userId="S-1-5-21-71443653-1272463062-2076119496-305730" providerId="AD"/>
      </p:ext>
    </p:extLst>
  </p:cmAuthor>
  <p:cmAuthor id="2" name="Lori J Pisarski" initials="LJP" lastIdx="2" clrIdx="1">
    <p:extLst>
      <p:ext uri="{19B8F6BF-5375-455C-9EA6-DF929625EA0E}">
        <p15:presenceInfo xmlns:p15="http://schemas.microsoft.com/office/powerpoint/2012/main" userId="S-1-5-21-71443653-1272463062-2076119496-5014" providerId="AD"/>
      </p:ext>
    </p:extLst>
  </p:cmAuthor>
  <p:cmAuthor id="3" name="Sarah Cartin" initials="SC" lastIdx="2" clrIdx="2">
    <p:extLst>
      <p:ext uri="{19B8F6BF-5375-455C-9EA6-DF929625EA0E}">
        <p15:presenceInfo xmlns:p15="http://schemas.microsoft.com/office/powerpoint/2012/main" userId="S-1-5-21-71443653-1272463062-2076119496-152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516" autoAdjust="0"/>
  </p:normalViewPr>
  <p:slideViewPr>
    <p:cSldViewPr snapToGrid="0">
      <p:cViewPr varScale="1">
        <p:scale>
          <a:sx n="74" d="100"/>
          <a:sy n="74" d="100"/>
        </p:scale>
        <p:origin x="302"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967" tIns="46484" rIns="92967" bIns="46484" rtlCol="0"/>
          <a:lstStyle>
            <a:lvl1pPr algn="r">
              <a:defRPr sz="1200"/>
            </a:lvl1pPr>
          </a:lstStyle>
          <a:p>
            <a:fld id="{FDE9A532-5B21-45E0-B173-E3258ED53DC8}" type="datetimeFigureOut">
              <a:rPr lang="en-US" smtClean="0"/>
              <a:pPr/>
              <a:t>2/28/2020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2967" tIns="46484" rIns="92967" bIns="46484" rtlCol="0" anchor="b"/>
          <a:lstStyle>
            <a:lvl1pPr algn="r">
              <a:defRPr sz="1200"/>
            </a:lvl1pPr>
          </a:lstStyle>
          <a:p>
            <a:fld id="{2BB31611-EADA-4675-89B8-E42401833E82}" type="slidenum">
              <a:rPr lang="en-US" smtClean="0"/>
              <a:pPr/>
              <a:t>‹#›</a:t>
            </a:fld>
            <a:endParaRPr lang="en-US" dirty="0"/>
          </a:p>
        </p:txBody>
      </p:sp>
    </p:spTree>
    <p:extLst>
      <p:ext uri="{BB962C8B-B14F-4D97-AF65-F5344CB8AC3E}">
        <p14:creationId xmlns:p14="http://schemas.microsoft.com/office/powerpoint/2010/main" val="999934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967" tIns="46484" rIns="92967" bIns="46484" rtlCol="0"/>
          <a:lstStyle>
            <a:lvl1pPr algn="r">
              <a:defRPr sz="1200"/>
            </a:lvl1pPr>
          </a:lstStyle>
          <a:p>
            <a:fld id="{9C8F139B-2D00-4F43-8724-29F6F235A4D3}" type="datetimeFigureOut">
              <a:rPr lang="en-US" smtClean="0"/>
              <a:pPr/>
              <a:t>2/28/2020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67" tIns="46484" rIns="92967" bIns="464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67" tIns="46484" rIns="92967" bIns="4648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967" tIns="46484" rIns="92967" bIns="464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2967" tIns="46484" rIns="92967" bIns="46484" rtlCol="0" anchor="b"/>
          <a:lstStyle>
            <a:lvl1pPr algn="r">
              <a:defRPr sz="1200"/>
            </a:lvl1pPr>
          </a:lstStyle>
          <a:p>
            <a:fld id="{DCA506A1-45BC-42A2-9B79-30379B7F9598}" type="slidenum">
              <a:rPr lang="en-US" smtClean="0"/>
              <a:pPr/>
              <a:t>‹#›</a:t>
            </a:fld>
            <a:endParaRPr lang="en-US" dirty="0"/>
          </a:p>
        </p:txBody>
      </p:sp>
    </p:spTree>
    <p:extLst>
      <p:ext uri="{BB962C8B-B14F-4D97-AF65-F5344CB8AC3E}">
        <p14:creationId xmlns:p14="http://schemas.microsoft.com/office/powerpoint/2010/main" val="2423856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0200" y="3101975"/>
            <a:ext cx="7772400" cy="1470025"/>
          </a:xfrm>
        </p:spPr>
        <p:txBody>
          <a:bodyPr>
            <a:normAutofit/>
          </a:bodyPr>
          <a:lstStyle>
            <a:lvl1pPr>
              <a:defRPr sz="3600" b="1"/>
            </a:lvl1pPr>
          </a:lstStyle>
          <a:p>
            <a:r>
              <a:rPr lang="en-US" dirty="0"/>
              <a:t>Click to title </a:t>
            </a:r>
            <a:r>
              <a:rPr lang="en-US" dirty="0" err="1"/>
              <a:t>styleP</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003119"/>
            <a:ext cx="9144000" cy="5631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81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lang="en-US" sz="3600" b="1" kern="1200" dirty="0">
                <a:solidFill>
                  <a:schemeClr val="accent4">
                    <a:lumMod val="75000"/>
                  </a:schemeClr>
                </a:solidFill>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pic>
        <p:nvPicPr>
          <p:cNvPr id="6" name="Picture 5" descr="ppt2.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2194560"/>
          </a:xfrm>
          <a:prstGeom prst="rect">
            <a:avLst/>
          </a:prstGeom>
        </p:spPr>
      </p:pic>
      <p:sp>
        <p:nvSpPr>
          <p:cNvPr id="4" name="Rectangle 3">
            <a:extLst>
              <a:ext uri="{FF2B5EF4-FFF2-40B4-BE49-F238E27FC236}">
                <a16:creationId xmlns:a16="http://schemas.microsoft.com/office/drawing/2014/main" id="{BD0E4F1D-E0EC-42BE-8446-DD92FFCD2D61}"/>
              </a:ext>
            </a:extLst>
          </p:cNvPr>
          <p:cNvSpPr/>
          <p:nvPr userDrawn="1"/>
        </p:nvSpPr>
        <p:spPr>
          <a:xfrm>
            <a:off x="304800" y="2002106"/>
            <a:ext cx="3037626" cy="369332"/>
          </a:xfrm>
          <a:prstGeom prst="rect">
            <a:avLst/>
          </a:prstGeom>
        </p:spPr>
        <p:txBody>
          <a:bodyPr wrap="none">
            <a:spAutoFit/>
          </a:bodyPr>
          <a:lstStyle/>
          <a:p>
            <a:r>
              <a:rPr lang="en-US" dirty="0">
                <a:solidFill>
                  <a:schemeClr val="accent4">
                    <a:lumMod val="75000"/>
                  </a:schemeClr>
                </a:solidFill>
              </a:rPr>
              <a:t>Albert Einstein Medical Center</a:t>
            </a:r>
            <a:endParaRPr lang="en-US" dirty="0"/>
          </a:p>
        </p:txBody>
      </p:sp>
      <p:sp>
        <p:nvSpPr>
          <p:cNvPr id="5" name="TextBox 4">
            <a:extLst>
              <a:ext uri="{FF2B5EF4-FFF2-40B4-BE49-F238E27FC236}">
                <a16:creationId xmlns:a16="http://schemas.microsoft.com/office/drawing/2014/main" id="{42B1657B-D96F-4897-928D-399027AE57A4}"/>
              </a:ext>
            </a:extLst>
          </p:cNvPr>
          <p:cNvSpPr txBox="1"/>
          <p:nvPr userDrawn="1"/>
        </p:nvSpPr>
        <p:spPr>
          <a:xfrm>
            <a:off x="161365" y="6172200"/>
            <a:ext cx="8754035" cy="461665"/>
          </a:xfrm>
          <a:prstGeom prst="rect">
            <a:avLst/>
          </a:prstGeom>
          <a:noFill/>
        </p:spPr>
        <p:txBody>
          <a:bodyPr wrap="square" rtlCol="0">
            <a:spAutoFit/>
          </a:bodyPr>
          <a:lstStyle/>
          <a:p>
            <a:r>
              <a:rPr lang="en-US" sz="800" b="1" kern="1200" dirty="0">
                <a:solidFill>
                  <a:schemeClr val="tx1"/>
                </a:solidFill>
                <a:effectLst/>
                <a:latin typeface="+mn-lt"/>
                <a:ea typeface="+mn-ea"/>
                <a:cs typeface="+mn-cs"/>
              </a:rPr>
              <a:t>CONFIDENTIAL:</a:t>
            </a:r>
            <a:r>
              <a:rPr lang="en-US" sz="800" kern="1200" dirty="0">
                <a:solidFill>
                  <a:schemeClr val="tx1"/>
                </a:solidFill>
                <a:effectLst/>
                <a:latin typeface="+mn-lt"/>
                <a:ea typeface="+mn-ea"/>
                <a:cs typeface="+mn-cs"/>
              </a:rPr>
              <a:t>  </a:t>
            </a:r>
            <a:r>
              <a:rPr lang="en-US" sz="800" i="1" kern="1200" dirty="0">
                <a:solidFill>
                  <a:schemeClr val="tx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8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20347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33943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111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82598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6691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9514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b="81944"/>
          <a:stretch/>
        </p:blipFill>
        <p:spPr bwMode="gray">
          <a:xfrm>
            <a:off x="0" y="2876550"/>
            <a:ext cx="9144000" cy="1238250"/>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743199" y="2876551"/>
            <a:ext cx="6172201" cy="990600"/>
          </a:xfrm>
        </p:spPr>
        <p:txBody>
          <a:bodyPr anchor="b">
            <a:normAutofit/>
          </a:bodyPr>
          <a:lstStyle>
            <a:lvl1pPr marL="0" indent="0">
              <a:buNone/>
              <a:defRPr sz="32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Rectangle 6"/>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TextBox 7"/>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246030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055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988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2979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09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ppt.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829800" cy="6880860"/>
          </a:xfrm>
          <a:prstGeom prst="rect">
            <a:avLst/>
          </a:prstGeom>
        </p:spPr>
      </p:pic>
      <p:sp>
        <p:nvSpPr>
          <p:cNvPr id="2" name="Title 1"/>
          <p:cNvSpPr>
            <a:spLocks noGrp="1"/>
          </p:cNvSpPr>
          <p:nvPr>
            <p:ph type="ctrTitle" hasCustomPrompt="1"/>
          </p:nvPr>
        </p:nvSpPr>
        <p:spPr>
          <a:xfrm>
            <a:off x="1371600" y="2077596"/>
            <a:ext cx="7772400" cy="1470025"/>
          </a:xfrm>
        </p:spPr>
        <p:txBody>
          <a:bodyPr>
            <a:normAutofit/>
          </a:bodyPr>
          <a:lstStyle>
            <a:lvl1pPr>
              <a:defRPr sz="3600" b="1"/>
            </a:lvl1pPr>
          </a:lstStyle>
          <a:p>
            <a:r>
              <a:rPr lang="en-US" dirty="0">
                <a:solidFill>
                  <a:schemeClr val="accent4">
                    <a:lumMod val="75000"/>
                  </a:schemeClr>
                </a:solidFill>
              </a:rPr>
              <a:t>Albert Einstein Medical Center</a:t>
            </a:r>
            <a:endParaRPr lang="en-US" dirty="0"/>
          </a:p>
        </p:txBody>
      </p:sp>
      <p:sp>
        <p:nvSpPr>
          <p:cNvPr id="3" name="Subtitle 2"/>
          <p:cNvSpPr>
            <a:spLocks noGrp="1"/>
          </p:cNvSpPr>
          <p:nvPr>
            <p:ph type="subTitle" idx="1"/>
          </p:nvPr>
        </p:nvSpPr>
        <p:spPr>
          <a:xfrm>
            <a:off x="2286000" y="4114800"/>
            <a:ext cx="6400800" cy="1752600"/>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Rectangle 4">
            <a:extLst>
              <a:ext uri="{FF2B5EF4-FFF2-40B4-BE49-F238E27FC236}">
                <a16:creationId xmlns:a16="http://schemas.microsoft.com/office/drawing/2014/main" id="{5EA63877-C8DD-4DCB-8448-8240A531B876}"/>
              </a:ext>
            </a:extLst>
          </p:cNvPr>
          <p:cNvSpPr/>
          <p:nvPr userDrawn="1"/>
        </p:nvSpPr>
        <p:spPr>
          <a:xfrm>
            <a:off x="381000" y="6534090"/>
            <a:ext cx="94488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6" name="Title 1">
            <a:extLst>
              <a:ext uri="{FF2B5EF4-FFF2-40B4-BE49-F238E27FC236}">
                <a16:creationId xmlns:a16="http://schemas.microsoft.com/office/drawing/2014/main" id="{D0369484-52F0-4438-817C-149333106516}"/>
              </a:ext>
            </a:extLst>
          </p:cNvPr>
          <p:cNvSpPr txBox="1">
            <a:spLocks/>
          </p:cNvSpPr>
          <p:nvPr userDrawn="1"/>
        </p:nvSpPr>
        <p:spPr bwMode="gray">
          <a:xfrm>
            <a:off x="1752600" y="3254375"/>
            <a:ext cx="7772400"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r>
              <a:rPr lang="en-US" dirty="0"/>
              <a:t>k to edit Master title style</a:t>
            </a:r>
          </a:p>
        </p:txBody>
      </p:sp>
    </p:spTree>
    <p:extLst>
      <p:ext uri="{BB962C8B-B14F-4D97-AF65-F5344CB8AC3E}">
        <p14:creationId xmlns:p14="http://schemas.microsoft.com/office/powerpoint/2010/main" val="207897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600" b="1" kern="1200">
                <a:solidFill>
                  <a:schemeClr val="accent4">
                    <a:lumMod val="75000"/>
                  </a:schemeClr>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784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bwMode="gray">
          <a:xfrm>
            <a:off x="0" y="0"/>
            <a:ext cx="9144000" cy="6858000"/>
          </a:xfrm>
          <a:prstGeom prst="rect">
            <a:avLst/>
          </a:prstGeom>
        </p:spPr>
      </p:pic>
      <p:sp>
        <p:nvSpPr>
          <p:cNvPr id="2" name="Title Placeholder 1"/>
          <p:cNvSpPr>
            <a:spLocks noGrp="1"/>
          </p:cNvSpPr>
          <p:nvPr>
            <p:ph type="title"/>
          </p:nvPr>
        </p:nvSpPr>
        <p:spPr bwMode="gray">
          <a:xfrm>
            <a:off x="2743200" y="274638"/>
            <a:ext cx="6477000" cy="639762"/>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629400"/>
            <a:ext cx="9144000" cy="228600"/>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563867" y="6604084"/>
            <a:ext cx="341760" cy="253916"/>
          </a:xfrm>
          <a:prstGeom prst="rect">
            <a:avLst/>
          </a:prstGeom>
          <a:noFill/>
        </p:spPr>
        <p:txBody>
          <a:bodyPr wrap="none" rtlCol="0">
            <a:spAutoFit/>
          </a:bodyPr>
          <a:lstStyle/>
          <a:p>
            <a:fld id="{60FD40B1-9368-447A-B95A-5EFF179FB52F}" type="slidenum">
              <a:rPr lang="en-US" sz="1050" smtClean="0">
                <a:solidFill>
                  <a:prstClr val="white"/>
                </a:solidFill>
              </a:rPr>
              <a:pPr/>
              <a:t>‹#›</a:t>
            </a:fld>
            <a:endParaRPr lang="en-US" sz="1050" dirty="0">
              <a:solidFill>
                <a:prstClr val="white"/>
              </a:solidFill>
            </a:endParaRPr>
          </a:p>
        </p:txBody>
      </p:sp>
    </p:spTree>
    <p:extLst>
      <p:ext uri="{BB962C8B-B14F-4D97-AF65-F5344CB8AC3E}">
        <p14:creationId xmlns:p14="http://schemas.microsoft.com/office/powerpoint/2010/main" val="3318635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304800" y="546494"/>
            <a:ext cx="8229600" cy="639762"/>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304800" y="14478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p:nvSpPr>
        <p:spPr>
          <a:xfrm>
            <a:off x="0" y="6507163"/>
            <a:ext cx="9144000" cy="350837"/>
          </a:xfrm>
          <a:prstGeom prst="rect">
            <a:avLst/>
          </a:prstGeom>
          <a:solidFill>
            <a:srgbClr val="4616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TextBox 3"/>
          <p:cNvSpPr txBox="1"/>
          <p:nvPr/>
        </p:nvSpPr>
        <p:spPr bwMode="gray">
          <a:xfrm>
            <a:off x="8354887" y="6613609"/>
            <a:ext cx="636713" cy="253916"/>
          </a:xfrm>
          <a:prstGeom prst="rect">
            <a:avLst/>
          </a:prstGeom>
          <a:noFill/>
        </p:spPr>
        <p:txBody>
          <a:bodyPr wrap="none" rtlCol="0">
            <a:spAutoFit/>
          </a:bodyPr>
          <a:lstStyle/>
          <a:p>
            <a:r>
              <a:rPr lang="en-US" sz="1050" dirty="0">
                <a:solidFill>
                  <a:prstClr val="white"/>
                </a:solidFill>
              </a:rPr>
              <a:t>Page </a:t>
            </a:r>
            <a:fld id="{60FD40B1-9368-447A-B95A-5EFF179FB52F}" type="slidenum">
              <a:rPr lang="en-US" sz="1050">
                <a:solidFill>
                  <a:prstClr val="white"/>
                </a:solidFill>
              </a:rPr>
              <a:pPr/>
              <a:t>‹#›</a:t>
            </a:fld>
            <a:endParaRPr lang="en-US" sz="1050" dirty="0">
              <a:solidFill>
                <a:prstClr val="white"/>
              </a:solidFill>
            </a:endParaRPr>
          </a:p>
        </p:txBody>
      </p:sp>
      <p:sp>
        <p:nvSpPr>
          <p:cNvPr id="11" name="Rectangle 10">
            <a:extLst>
              <a:ext uri="{FF2B5EF4-FFF2-40B4-BE49-F238E27FC236}">
                <a16:creationId xmlns:a16="http://schemas.microsoft.com/office/drawing/2014/main" id="{478AF3AC-7850-48D1-8921-E8CF9C9984B5}"/>
              </a:ext>
            </a:extLst>
          </p:cNvPr>
          <p:cNvSpPr/>
          <p:nvPr userDrawn="1"/>
        </p:nvSpPr>
        <p:spPr>
          <a:xfrm>
            <a:off x="5499" y="6496852"/>
            <a:ext cx="9144000" cy="2769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00" b="1" kern="1200" dirty="0">
                <a:solidFill>
                  <a:schemeClr val="bg1"/>
                </a:solidFill>
                <a:effectLst/>
                <a:latin typeface="+mn-lt"/>
                <a:ea typeface="+mn-ea"/>
                <a:cs typeface="+mn-cs"/>
              </a:rPr>
              <a:t>CONFIDENTIAL:</a:t>
            </a:r>
            <a:r>
              <a:rPr lang="en-US" sz="600" kern="1200" dirty="0">
                <a:solidFill>
                  <a:schemeClr val="bg1"/>
                </a:solidFill>
                <a:effectLst/>
                <a:latin typeface="+mn-lt"/>
                <a:ea typeface="+mn-ea"/>
                <a:cs typeface="+mn-cs"/>
              </a:rPr>
              <a:t>  </a:t>
            </a:r>
            <a:r>
              <a:rPr lang="en-US" sz="600" i="1" kern="1200" dirty="0">
                <a:solidFill>
                  <a:schemeClr val="bg1"/>
                </a:solidFill>
                <a:effectLst/>
                <a:latin typeface="+mn-lt"/>
                <a:ea typeface="+mn-ea"/>
                <a:cs typeface="+mn-cs"/>
              </a:rPr>
              <a:t>This document, and any corresponding reports, recommendations and /or communications made or taken by this review committee are confidential, intended to be covered by the provisions of the Pennsylvania Peer Review Protection Act, 63 P.S.425.1. et seg., the Health Care Quality Improvement Act of 1986, 42 U.S.C.A. 11101, et seq., or the corresponding provisions of any subsequent federal or state statute providing protection to peer review or related activities, and are for confidential internal use only. </a:t>
            </a:r>
            <a:endParaRPr lang="en-US" sz="600" kern="1200" dirty="0">
              <a:solidFill>
                <a:schemeClr val="bg1"/>
              </a:solidFill>
              <a:effectLst/>
              <a:latin typeface="+mn-lt"/>
              <a:ea typeface="+mn-ea"/>
              <a:cs typeface="+mn-cs"/>
            </a:endParaRPr>
          </a:p>
        </p:txBody>
      </p:sp>
      <p:sp>
        <p:nvSpPr>
          <p:cNvPr id="5" name="TextBox 4">
            <a:extLst>
              <a:ext uri="{FF2B5EF4-FFF2-40B4-BE49-F238E27FC236}">
                <a16:creationId xmlns:a16="http://schemas.microsoft.com/office/drawing/2014/main" id="{9A27C222-BA31-42AC-B60D-56325668C32A}"/>
              </a:ext>
            </a:extLst>
          </p:cNvPr>
          <p:cNvSpPr txBox="1"/>
          <p:nvPr userDrawn="1"/>
        </p:nvSpPr>
        <p:spPr>
          <a:xfrm>
            <a:off x="5496774" y="100284"/>
            <a:ext cx="3037626" cy="369332"/>
          </a:xfrm>
          <a:prstGeom prst="rect">
            <a:avLst/>
          </a:prstGeom>
          <a:noFill/>
        </p:spPr>
        <p:txBody>
          <a:bodyPr wrap="none" rtlCol="0">
            <a:spAutoFit/>
          </a:bodyPr>
          <a:lstStyle/>
          <a:p>
            <a:r>
              <a:rPr lang="en-US" dirty="0"/>
              <a:t>Albert Einstein Medical Center</a:t>
            </a:r>
          </a:p>
        </p:txBody>
      </p:sp>
    </p:spTree>
    <p:extLst>
      <p:ext uri="{BB962C8B-B14F-4D97-AF65-F5344CB8AC3E}">
        <p14:creationId xmlns:p14="http://schemas.microsoft.com/office/powerpoint/2010/main" val="83823715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Lst>
  <p:hf sldNum="0" hdr="0" dt="0"/>
  <p:txStyles>
    <p:titleStyle>
      <a:lvl1pPr algn="l" defTabSz="914400" rtl="0" eaLnBrk="1" latinLnBrk="0" hangingPunct="1">
        <a:spcBef>
          <a:spcPct val="0"/>
        </a:spcBef>
        <a:buNone/>
        <a:defRPr lang="en-US" sz="3600" b="1" kern="1200">
          <a:solidFill>
            <a:schemeClr val="accent4">
              <a:lumMod val="75000"/>
            </a:schemeClr>
          </a:solidFill>
          <a:latin typeface="+mj-lt"/>
          <a:ea typeface="+mj-ea"/>
          <a:cs typeface="+mj-cs"/>
        </a:defRPr>
      </a:lvl1pPr>
    </p:titleStyle>
    <p:bodyStyle>
      <a:lvl1pPr marL="342900" indent="-342900" algn="l" defTabSz="914400" rtl="0" eaLnBrk="1" latinLnBrk="0" hangingPunct="1">
        <a:spcBef>
          <a:spcPct val="20000"/>
        </a:spcBef>
        <a:buClr>
          <a:srgbClr val="46166B"/>
        </a:buClr>
        <a:buSzPct val="85000"/>
        <a:buFont typeface="Wingdings" pitchFamily="2" charset="2"/>
        <a:buChar char="n"/>
        <a:defRPr sz="2400" kern="1200">
          <a:solidFill>
            <a:schemeClr val="tx1"/>
          </a:solidFill>
          <a:latin typeface="+mn-lt"/>
          <a:ea typeface="+mn-ea"/>
          <a:cs typeface="+mn-cs"/>
        </a:defRPr>
      </a:lvl1pPr>
      <a:lvl2pPr marL="742950" indent="-285750" algn="l" defTabSz="914400" rtl="0" eaLnBrk="1" latinLnBrk="0" hangingPunct="1">
        <a:spcBef>
          <a:spcPct val="20000"/>
        </a:spcBef>
        <a:buClr>
          <a:srgbClr val="46166B"/>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4583" y="2425197"/>
            <a:ext cx="7772400" cy="1470025"/>
          </a:xfrm>
        </p:spPr>
        <p:txBody>
          <a:bodyPr>
            <a:normAutofit fontScale="90000"/>
          </a:bodyPr>
          <a:lstStyle/>
          <a:p>
            <a:pPr algn="ctr"/>
            <a:br>
              <a:rPr lang="en-US" dirty="0">
                <a:solidFill>
                  <a:srgbClr val="7030A0"/>
                </a:solidFill>
              </a:rPr>
            </a:br>
            <a:br>
              <a:rPr lang="en-US" dirty="0">
                <a:solidFill>
                  <a:srgbClr val="7030A0"/>
                </a:solidFill>
              </a:rPr>
            </a:br>
            <a:r>
              <a:rPr lang="en-US" dirty="0">
                <a:solidFill>
                  <a:srgbClr val="7030A0"/>
                </a:solidFill>
              </a:rPr>
              <a:t>Lab Staff Training on Mislabeled and Questionable Integrity</a:t>
            </a:r>
            <a:br>
              <a:rPr lang="en-US" dirty="0">
                <a:solidFill>
                  <a:srgbClr val="7030A0"/>
                </a:solidFill>
              </a:rPr>
            </a:br>
            <a:r>
              <a:rPr lang="en-US" dirty="0">
                <a:solidFill>
                  <a:srgbClr val="7030A0"/>
                </a:solidFill>
              </a:rPr>
              <a:t> Reporting.</a:t>
            </a:r>
            <a:br>
              <a:rPr lang="en-US" dirty="0">
                <a:solidFill>
                  <a:srgbClr val="7030A0"/>
                </a:solidFill>
              </a:rPr>
            </a:br>
            <a:br>
              <a:rPr lang="en-US" dirty="0">
                <a:solidFill>
                  <a:srgbClr val="7030A0"/>
                </a:solidFill>
              </a:rPr>
            </a:br>
            <a:r>
              <a:rPr lang="en-US" dirty="0">
                <a:solidFill>
                  <a:schemeClr val="accent4">
                    <a:lumMod val="75000"/>
                  </a:schemeClr>
                </a:solidFill>
              </a:rPr>
              <a:t>Technical Lab Staff</a:t>
            </a:r>
            <a:br>
              <a:rPr lang="en-US" dirty="0">
                <a:solidFill>
                  <a:schemeClr val="accent4">
                    <a:lumMod val="75000"/>
                  </a:schemeClr>
                </a:solidFill>
              </a:rPr>
            </a:br>
            <a:br>
              <a:rPr lang="en-US" dirty="0">
                <a:solidFill>
                  <a:schemeClr val="accent4">
                    <a:lumMod val="75000"/>
                  </a:schemeClr>
                </a:solidFill>
              </a:rPr>
            </a:br>
            <a:br>
              <a:rPr lang="en-US" dirty="0">
                <a:solidFill>
                  <a:srgbClr val="7030A0"/>
                </a:solidFill>
              </a:rPr>
            </a:br>
            <a:endParaRPr lang="en-US" dirty="0">
              <a:solidFill>
                <a:srgbClr val="7030A0"/>
              </a:solidFill>
            </a:endParaRPr>
          </a:p>
        </p:txBody>
      </p:sp>
      <p:sp>
        <p:nvSpPr>
          <p:cNvPr id="5" name="Title 1"/>
          <p:cNvSpPr txBox="1">
            <a:spLocks/>
          </p:cNvSpPr>
          <p:nvPr/>
        </p:nvSpPr>
        <p:spPr bwMode="gray">
          <a:xfrm>
            <a:off x="2066198" y="4842924"/>
            <a:ext cx="7772400" cy="2315217"/>
          </a:xfrm>
          <a:prstGeom prst="rect">
            <a:avLst/>
          </a:prstGeom>
        </p:spPr>
        <p:txBody>
          <a:bodyPr vert="horz" lIns="91440" tIns="45720" rIns="91440" bIns="45720" rtlCol="0" anchor="t">
            <a:normAutofit/>
          </a:bodyPr>
          <a:lstStyle>
            <a:lvl1pPr algn="l" defTabSz="914400" rtl="0" eaLnBrk="1" latinLnBrk="0" hangingPunct="1">
              <a:spcBef>
                <a:spcPct val="0"/>
              </a:spcBef>
              <a:buNone/>
              <a:defRPr sz="4000" b="1" kern="1200" cap="all">
                <a:solidFill>
                  <a:schemeClr val="bg1"/>
                </a:solidFill>
                <a:latin typeface="+mj-lt"/>
                <a:ea typeface="+mj-ea"/>
                <a:cs typeface="+mj-cs"/>
              </a:defRPr>
            </a:lvl1pPr>
          </a:lstStyle>
          <a:p>
            <a:endParaRPr lang="en-US" sz="3100" i="1" cap="none" dirty="0">
              <a:solidFill>
                <a:schemeClr val="accent1">
                  <a:lumMod val="75000"/>
                </a:schemeClr>
              </a:solidFill>
            </a:endParaRPr>
          </a:p>
        </p:txBody>
      </p:sp>
      <p:sp>
        <p:nvSpPr>
          <p:cNvPr id="6" name="Title 1">
            <a:extLst>
              <a:ext uri="{FF2B5EF4-FFF2-40B4-BE49-F238E27FC236}">
                <a16:creationId xmlns:a16="http://schemas.microsoft.com/office/drawing/2014/main" id="{445EB9D5-6F7A-4D87-B3E2-EF75979B502F}"/>
              </a:ext>
            </a:extLst>
          </p:cNvPr>
          <p:cNvSpPr txBox="1">
            <a:spLocks/>
          </p:cNvSpPr>
          <p:nvPr/>
        </p:nvSpPr>
        <p:spPr bwMode="gray">
          <a:xfrm>
            <a:off x="1580098" y="1154482"/>
            <a:ext cx="8637073" cy="2541431"/>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mj-lt"/>
                <a:ea typeface="+mj-ea"/>
                <a:cs typeface="+mj-cs"/>
              </a:defRPr>
            </a:lvl1pPr>
          </a:lstStyle>
          <a:p>
            <a:endParaRPr lang="en-US" dirty="0">
              <a:solidFill>
                <a:srgbClr val="6600FF"/>
              </a:solidFill>
            </a:endParaRPr>
          </a:p>
        </p:txBody>
      </p:sp>
    </p:spTree>
    <p:extLst>
      <p:ext uri="{BB962C8B-B14F-4D97-AF65-F5344CB8AC3E}">
        <p14:creationId xmlns:p14="http://schemas.microsoft.com/office/powerpoint/2010/main" val="363662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Mislabeled – Technical Lab Staff </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149158" y="1467255"/>
            <a:ext cx="8229600" cy="4525963"/>
          </a:xfrm>
        </p:spPr>
        <p:txBody>
          <a:bodyPr/>
          <a:lstStyle/>
          <a:p>
            <a:r>
              <a:rPr lang="en-US" u="sng" dirty="0"/>
              <a:t>Definition:</a:t>
            </a:r>
            <a:r>
              <a:rPr lang="en-US" dirty="0"/>
              <a:t> Blood is taken from the wrong patient or is not labeled with the correct patient’s details.</a:t>
            </a:r>
          </a:p>
          <a:p>
            <a:pPr marL="0" indent="0">
              <a:buNone/>
            </a:pPr>
            <a:r>
              <a:rPr lang="en-US" dirty="0"/>
              <a:t> </a:t>
            </a:r>
          </a:p>
          <a:p>
            <a:pPr marL="0" indent="0">
              <a:buNone/>
            </a:pPr>
            <a:r>
              <a:rPr lang="en-US" sz="1400" b="1" dirty="0"/>
              <a:t>1.  </a:t>
            </a:r>
            <a:r>
              <a:rPr lang="en-US" sz="2000" b="1" dirty="0">
                <a:solidFill>
                  <a:schemeClr val="accent4">
                    <a:lumMod val="60000"/>
                    <a:lumOff val="40000"/>
                  </a:schemeClr>
                </a:solidFill>
              </a:rPr>
              <a:t>MCV , BUN, or Creatinine delta check flag result and NO clinical explanation; must be confirmed with the ABORH type by blood bank.  </a:t>
            </a:r>
          </a:p>
          <a:p>
            <a:r>
              <a:rPr lang="en-US" sz="1400" dirty="0"/>
              <a:t>Patient A arrives to Einstein on Dec 1; MCV value=93 </a:t>
            </a:r>
            <a:r>
              <a:rPr lang="en-US" sz="1400" dirty="0" err="1"/>
              <a:t>fL</a:t>
            </a:r>
            <a:endParaRPr lang="en-US" sz="1400" dirty="0"/>
          </a:p>
          <a:p>
            <a:r>
              <a:rPr lang="en-US" sz="1400" dirty="0"/>
              <a:t>Patient A has repeat testing done on Dec 3; MCV Value=98.1 </a:t>
            </a:r>
            <a:r>
              <a:rPr lang="en-US" sz="1400" dirty="0" err="1"/>
              <a:t>fL</a:t>
            </a:r>
            <a:endParaRPr lang="en-US" sz="1400" dirty="0"/>
          </a:p>
          <a:p>
            <a:r>
              <a:rPr lang="en-US" sz="1400" dirty="0"/>
              <a:t>Technologist reviews patient’s transfusion history.</a:t>
            </a:r>
          </a:p>
          <a:p>
            <a:r>
              <a:rPr lang="en-US" sz="1400" dirty="0"/>
              <a:t>Technologist reviews chart for IV fluid infusion. </a:t>
            </a:r>
          </a:p>
          <a:p>
            <a:r>
              <a:rPr lang="en-US" sz="1400" dirty="0"/>
              <a:t>Technologist speaks with RN to determine if patient was a recent code.</a:t>
            </a:r>
          </a:p>
          <a:p>
            <a:r>
              <a:rPr lang="en-US" sz="1400" dirty="0"/>
              <a:t>If none of the above-Tech takes sample from Dec 3rd and gives to Blood Bank to perform an ABORH and compares to historical ABO.  If no blood type on file they compare to the sample from Dec. 1.</a:t>
            </a:r>
          </a:p>
          <a:p>
            <a:r>
              <a:rPr lang="en-US" b="1" dirty="0"/>
              <a:t>If historical ABORH or the ABORH from Dec 1</a:t>
            </a:r>
            <a:r>
              <a:rPr lang="en-US" b="1" baseline="30000" dirty="0"/>
              <a:t>st</a:t>
            </a:r>
            <a:r>
              <a:rPr lang="en-US" b="1" dirty="0"/>
              <a:t> is O positive and ABORH from Dec 3</a:t>
            </a:r>
            <a:r>
              <a:rPr lang="en-US" b="1" baseline="30000" dirty="0"/>
              <a:t>rd</a:t>
            </a:r>
            <a:r>
              <a:rPr lang="en-US" b="1" dirty="0"/>
              <a:t> is B positive=MISLABELED</a:t>
            </a:r>
            <a:endParaRPr lang="en-US" dirty="0"/>
          </a:p>
          <a:p>
            <a:endParaRPr lang="en-US" sz="1400" dirty="0"/>
          </a:p>
          <a:p>
            <a:endParaRPr lang="en-US" sz="1400" dirty="0"/>
          </a:p>
          <a:p>
            <a:pPr marL="457200" indent="-457200">
              <a:buFont typeface="+mj-lt"/>
              <a:buAutoNum type="arabicPeriod"/>
            </a:pPr>
            <a:endParaRPr lang="en-US" dirty="0"/>
          </a:p>
        </p:txBody>
      </p:sp>
    </p:spTree>
    <p:extLst>
      <p:ext uri="{BB962C8B-B14F-4D97-AF65-F5344CB8AC3E}">
        <p14:creationId xmlns:p14="http://schemas.microsoft.com/office/powerpoint/2010/main" val="186634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Mislabeled – Technical Lab Staff cont. </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p:txBody>
          <a:bodyPr>
            <a:normAutofit fontScale="92500" lnSpcReduction="10000"/>
          </a:bodyPr>
          <a:lstStyle/>
          <a:p>
            <a:pPr marL="0" indent="0">
              <a:buNone/>
            </a:pPr>
            <a:r>
              <a:rPr lang="en-US" sz="1600" b="1" dirty="0">
                <a:solidFill>
                  <a:schemeClr val="accent4">
                    <a:lumMod val="60000"/>
                    <a:lumOff val="40000"/>
                  </a:schemeClr>
                </a:solidFill>
              </a:rPr>
              <a:t>2.  </a:t>
            </a:r>
            <a:r>
              <a:rPr lang="en-US" sz="2200" b="1" dirty="0">
                <a:solidFill>
                  <a:schemeClr val="accent4">
                    <a:lumMod val="60000"/>
                    <a:lumOff val="40000"/>
                  </a:schemeClr>
                </a:solidFill>
              </a:rPr>
              <a:t>MCV , BUN, or Creatinine delta check flag result and NO clinical explanation; must be confirmed with the ABORH type by blood bank.  </a:t>
            </a:r>
            <a:endParaRPr lang="en-US" sz="2200" dirty="0">
              <a:solidFill>
                <a:schemeClr val="accent4">
                  <a:lumMod val="60000"/>
                  <a:lumOff val="40000"/>
                </a:schemeClr>
              </a:solidFill>
            </a:endParaRPr>
          </a:p>
          <a:p>
            <a:r>
              <a:rPr lang="en-US" sz="1400" dirty="0"/>
              <a:t>Patient A arrives to Einstein on Dec 1; MCV value=93 </a:t>
            </a:r>
            <a:r>
              <a:rPr lang="en-US" sz="1400" dirty="0" err="1"/>
              <a:t>fL</a:t>
            </a:r>
            <a:endParaRPr lang="en-US" sz="1400" dirty="0"/>
          </a:p>
          <a:p>
            <a:r>
              <a:rPr lang="en-US" sz="1400" dirty="0"/>
              <a:t>Patient A has repeat testing done on Dec 3; MCV Value=98.1 </a:t>
            </a:r>
            <a:r>
              <a:rPr lang="en-US" sz="1400" dirty="0" err="1"/>
              <a:t>fL</a:t>
            </a:r>
            <a:endParaRPr lang="en-US" sz="1400" dirty="0"/>
          </a:p>
          <a:p>
            <a:r>
              <a:rPr lang="en-US" sz="1400" dirty="0"/>
              <a:t>Technologist reviews patient’s transfusion history.</a:t>
            </a:r>
          </a:p>
          <a:p>
            <a:r>
              <a:rPr lang="en-US" sz="1400" dirty="0"/>
              <a:t>Technologist reviews chart for IV fluid infusion. </a:t>
            </a:r>
          </a:p>
          <a:p>
            <a:r>
              <a:rPr lang="en-US" sz="1400" dirty="0"/>
              <a:t>Technologist speaks with RN to determine if patient was a recent code.</a:t>
            </a:r>
          </a:p>
          <a:p>
            <a:r>
              <a:rPr lang="en-US" sz="1400" dirty="0"/>
              <a:t>If none of the above-Tech takes sample from Dec 3rd and gives to Blood Bank to perform an ABORH and compares to historical ABO.  If no blood type on file they compare to the sample from Dec. 1.</a:t>
            </a:r>
          </a:p>
          <a:p>
            <a:r>
              <a:rPr lang="en-US" b="1" dirty="0"/>
              <a:t>If historical ABORH or the ABORH from Dec 1</a:t>
            </a:r>
            <a:r>
              <a:rPr lang="en-US" b="1" baseline="30000" dirty="0"/>
              <a:t>st</a:t>
            </a:r>
            <a:r>
              <a:rPr lang="en-US" b="1" dirty="0"/>
              <a:t> is O positive and ABORH from Dec 3</a:t>
            </a:r>
            <a:r>
              <a:rPr lang="en-US" b="1" baseline="30000" dirty="0"/>
              <a:t>rd</a:t>
            </a:r>
            <a:r>
              <a:rPr lang="en-US" b="1" dirty="0"/>
              <a:t> is O positive=QUESTIONABLE INTEGRITY</a:t>
            </a:r>
            <a:endParaRPr lang="en-US" dirty="0"/>
          </a:p>
          <a:p>
            <a:endParaRPr lang="en-US" sz="1400" dirty="0"/>
          </a:p>
          <a:p>
            <a:pPr marL="0" indent="0">
              <a:buNone/>
            </a:pPr>
            <a:endParaRPr lang="en-US" sz="1400" dirty="0"/>
          </a:p>
          <a:p>
            <a:pPr marL="0" indent="0">
              <a:buNone/>
            </a:pPr>
            <a:r>
              <a:rPr lang="en-US" b="1" dirty="0">
                <a:solidFill>
                  <a:schemeClr val="accent4">
                    <a:lumMod val="60000"/>
                    <a:lumOff val="40000"/>
                  </a:schemeClr>
                </a:solidFill>
              </a:rPr>
              <a:t>3.  Bedside label and Cerner label do not match.</a:t>
            </a:r>
          </a:p>
          <a:p>
            <a:pPr marL="0" indent="0">
              <a:buNone/>
            </a:pPr>
            <a:endParaRPr lang="en-US" b="1" dirty="0">
              <a:solidFill>
                <a:schemeClr val="accent4">
                  <a:lumMod val="60000"/>
                  <a:lumOff val="40000"/>
                </a:schemeClr>
              </a:solidFill>
            </a:endParaRPr>
          </a:p>
          <a:p>
            <a:pPr marL="0" indent="0">
              <a:buNone/>
            </a:pPr>
            <a:r>
              <a:rPr lang="en-US" b="1" dirty="0">
                <a:solidFill>
                  <a:schemeClr val="accent4">
                    <a:lumMod val="60000"/>
                    <a:lumOff val="40000"/>
                  </a:schemeClr>
                </a:solidFill>
              </a:rPr>
              <a:t>4.  Nurse or Physician notifies the lab that specimen is mislabeled.</a:t>
            </a:r>
          </a:p>
          <a:p>
            <a:pPr marL="457200" indent="-457200">
              <a:buFont typeface="+mj-lt"/>
              <a:buAutoNum type="arabicPeriod"/>
            </a:pPr>
            <a:endParaRPr lang="en-US" dirty="0"/>
          </a:p>
        </p:txBody>
      </p:sp>
    </p:spTree>
    <p:extLst>
      <p:ext uri="{BB962C8B-B14F-4D97-AF65-F5344CB8AC3E}">
        <p14:creationId xmlns:p14="http://schemas.microsoft.com/office/powerpoint/2010/main" val="3537103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Mislabeled – Technical Lab Staff Notification Process</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275617" y="1506166"/>
            <a:ext cx="8229600" cy="4525963"/>
          </a:xfrm>
        </p:spPr>
        <p:txBody>
          <a:bodyPr>
            <a:normAutofit/>
          </a:bodyPr>
          <a:lstStyle/>
          <a:p>
            <a:r>
              <a:rPr lang="en-US" sz="2000" b="1" dirty="0">
                <a:solidFill>
                  <a:srgbClr val="000000"/>
                </a:solidFill>
              </a:rPr>
              <a:t>Staff will notify all departments that received samples from the same collection.</a:t>
            </a:r>
          </a:p>
          <a:p>
            <a:r>
              <a:rPr lang="en-US" sz="2000" b="1" dirty="0">
                <a:solidFill>
                  <a:srgbClr val="000000"/>
                </a:solidFill>
              </a:rPr>
              <a:t>Cancel all affected orders in Cerner as a mislabeled specimen or questionable sample integrity based on the conclusion of the investigation.  Notify the nurse taking care of the patient and reorder the testing.</a:t>
            </a:r>
          </a:p>
          <a:p>
            <a:r>
              <a:rPr lang="en-US" sz="2000" b="1" dirty="0">
                <a:solidFill>
                  <a:srgbClr val="000000"/>
                </a:solidFill>
              </a:rPr>
              <a:t>Staff will enter an IQE immediately.</a:t>
            </a:r>
          </a:p>
          <a:p>
            <a:r>
              <a:rPr lang="en-US" sz="2000" b="1" dirty="0">
                <a:solidFill>
                  <a:srgbClr val="000000"/>
                </a:solidFill>
              </a:rPr>
              <a:t>For mislabeled samples only, Supervisor will enter a PSN and notify the Nurse Manager and Nursing director.</a:t>
            </a:r>
          </a:p>
          <a:p>
            <a:pPr marL="0" indent="0">
              <a:buNone/>
            </a:pPr>
            <a:endParaRPr lang="en-US" sz="2000" b="1" dirty="0">
              <a:solidFill>
                <a:srgbClr val="000000"/>
              </a:solidFill>
            </a:endParaRPr>
          </a:p>
          <a:p>
            <a:pPr marL="0" indent="0">
              <a:buNone/>
            </a:pPr>
            <a:endParaRPr lang="en-US" sz="2000" dirty="0">
              <a:solidFill>
                <a:schemeClr val="accent4">
                  <a:lumMod val="60000"/>
                  <a:lumOff val="40000"/>
                </a:schemeClr>
              </a:solidFill>
            </a:endParaRPr>
          </a:p>
          <a:p>
            <a:endParaRPr lang="en-US" sz="1400" dirty="0"/>
          </a:p>
          <a:p>
            <a:endParaRPr lang="en-US" sz="1400" dirty="0"/>
          </a:p>
          <a:p>
            <a:pPr marL="457200" indent="-457200">
              <a:buFont typeface="+mj-lt"/>
              <a:buAutoNum type="arabicPeriod"/>
            </a:pPr>
            <a:endParaRPr lang="en-US" dirty="0"/>
          </a:p>
        </p:txBody>
      </p:sp>
    </p:spTree>
    <p:extLst>
      <p:ext uri="{BB962C8B-B14F-4D97-AF65-F5344CB8AC3E}">
        <p14:creationId xmlns:p14="http://schemas.microsoft.com/office/powerpoint/2010/main" val="2587761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B60A-3DCE-4587-873A-CE55ACD4941A}"/>
              </a:ext>
            </a:extLst>
          </p:cNvPr>
          <p:cNvSpPr>
            <a:spLocks noGrp="1"/>
          </p:cNvSpPr>
          <p:nvPr>
            <p:ph type="title"/>
          </p:nvPr>
        </p:nvSpPr>
        <p:spPr/>
        <p:txBody>
          <a:bodyPr/>
          <a:lstStyle/>
          <a:p>
            <a:r>
              <a:rPr lang="en-US" u="sng" dirty="0"/>
              <a:t>Mislabeled – Technical Lab Staff Notification Process cont.</a:t>
            </a:r>
          </a:p>
        </p:txBody>
      </p:sp>
      <p:sp>
        <p:nvSpPr>
          <p:cNvPr id="3" name="Content Placeholder 2">
            <a:extLst>
              <a:ext uri="{FF2B5EF4-FFF2-40B4-BE49-F238E27FC236}">
                <a16:creationId xmlns:a16="http://schemas.microsoft.com/office/drawing/2014/main" id="{9250F7C2-B413-4CF1-9617-E7764F7C1409}"/>
              </a:ext>
            </a:extLst>
          </p:cNvPr>
          <p:cNvSpPr>
            <a:spLocks noGrp="1"/>
          </p:cNvSpPr>
          <p:nvPr>
            <p:ph idx="1"/>
          </p:nvPr>
        </p:nvSpPr>
        <p:spPr>
          <a:xfrm>
            <a:off x="275617" y="1506166"/>
            <a:ext cx="8229600" cy="4525963"/>
          </a:xfrm>
        </p:spPr>
        <p:txBody>
          <a:bodyPr>
            <a:normAutofit fontScale="92500" lnSpcReduction="10000"/>
          </a:bodyPr>
          <a:lstStyle/>
          <a:p>
            <a:r>
              <a:rPr lang="en-US" b="1" dirty="0">
                <a:solidFill>
                  <a:srgbClr val="000000"/>
                </a:solidFill>
              </a:rPr>
              <a:t>When entering a PSN, </a:t>
            </a:r>
            <a:r>
              <a:rPr lang="en-US" b="1" u="sng" dirty="0">
                <a:solidFill>
                  <a:srgbClr val="000000"/>
                </a:solidFill>
              </a:rPr>
              <a:t>the event detail </a:t>
            </a:r>
            <a:r>
              <a:rPr lang="en-US" b="1" dirty="0">
                <a:solidFill>
                  <a:srgbClr val="000000"/>
                </a:solidFill>
              </a:rPr>
              <a:t>should state the following </a:t>
            </a:r>
            <a:r>
              <a:rPr lang="en-US" b="1" u="sng" dirty="0">
                <a:solidFill>
                  <a:srgbClr val="7030A0"/>
                </a:solidFill>
              </a:rPr>
              <a:t>IF IT’S A MISLABLED SPECIMEN:</a:t>
            </a:r>
          </a:p>
          <a:p>
            <a:pPr>
              <a:buAutoNum type="arabicPeriod"/>
            </a:pPr>
            <a:r>
              <a:rPr lang="en-US" b="1" dirty="0">
                <a:solidFill>
                  <a:srgbClr val="000000"/>
                </a:solidFill>
              </a:rPr>
              <a:t>Historical type or type from Dec 1st ABORH-O positive</a:t>
            </a:r>
          </a:p>
          <a:p>
            <a:pPr>
              <a:buAutoNum type="arabicPeriod"/>
            </a:pPr>
            <a:r>
              <a:rPr lang="en-US" b="1" dirty="0">
                <a:solidFill>
                  <a:srgbClr val="000000"/>
                </a:solidFill>
              </a:rPr>
              <a:t>Dec 3rd ABORH B Positive</a:t>
            </a:r>
          </a:p>
          <a:p>
            <a:pPr>
              <a:buAutoNum type="arabicPeriod"/>
            </a:pPr>
            <a:r>
              <a:rPr lang="en-US" b="1" dirty="0">
                <a:solidFill>
                  <a:srgbClr val="000000"/>
                </a:solidFill>
              </a:rPr>
              <a:t>MCV delta check value from Dec 3rd. </a:t>
            </a:r>
            <a:endParaRPr lang="en-US" b="1" dirty="0">
              <a:solidFill>
                <a:schemeClr val="accent4"/>
              </a:solidFill>
            </a:endParaRPr>
          </a:p>
          <a:p>
            <a:pPr>
              <a:buAutoNum type="arabicPeriod"/>
            </a:pPr>
            <a:r>
              <a:rPr lang="en-US" b="1" dirty="0">
                <a:solidFill>
                  <a:schemeClr val="accent4"/>
                </a:solidFill>
              </a:rPr>
              <a:t>CHOOSE EVENT CATEGORY=SPECIMEN LABLEING</a:t>
            </a:r>
          </a:p>
          <a:p>
            <a:pPr>
              <a:buAutoNum type="arabicPeriod"/>
            </a:pPr>
            <a:r>
              <a:rPr lang="en-US" b="1" dirty="0">
                <a:solidFill>
                  <a:schemeClr val="accent4"/>
                </a:solidFill>
              </a:rPr>
              <a:t>CHOOSE SUBCATEGORY=MISLABLED SPECIMEN (WRONG PATIENT IDENTIFIERS)</a:t>
            </a:r>
          </a:p>
          <a:p>
            <a:r>
              <a:rPr lang="en-US" b="1" dirty="0">
                <a:solidFill>
                  <a:srgbClr val="000000"/>
                </a:solidFill>
              </a:rPr>
              <a:t>When entering a PSN, IF IT’S A </a:t>
            </a:r>
            <a:r>
              <a:rPr lang="en-US" b="1" u="sng" dirty="0">
                <a:solidFill>
                  <a:srgbClr val="7030A0"/>
                </a:solidFill>
              </a:rPr>
              <a:t>QUESTIONABLE SAMPLE INTEGRITY</a:t>
            </a:r>
          </a:p>
          <a:p>
            <a:pPr>
              <a:buFont typeface="+mj-lt"/>
              <a:buAutoNum type="arabicPeriod"/>
            </a:pPr>
            <a:r>
              <a:rPr lang="en-US" b="1" dirty="0">
                <a:solidFill>
                  <a:srgbClr val="000000"/>
                </a:solidFill>
              </a:rPr>
              <a:t>CHOOSE EVENT CATEGORY=SPECIMEN LABLEING</a:t>
            </a:r>
          </a:p>
          <a:p>
            <a:pPr>
              <a:buFont typeface="+mj-lt"/>
              <a:buAutoNum type="arabicPeriod"/>
            </a:pPr>
            <a:r>
              <a:rPr lang="en-US" b="1" dirty="0">
                <a:solidFill>
                  <a:srgbClr val="000000"/>
                </a:solidFill>
              </a:rPr>
              <a:t>CHOOSE SUBCATEGORY= CHOOSE UNKNOWN/OTHER (SPECIFY)</a:t>
            </a:r>
          </a:p>
          <a:p>
            <a:pPr>
              <a:buFont typeface="+mj-lt"/>
              <a:buAutoNum type="arabicPeriod"/>
            </a:pPr>
            <a:r>
              <a:rPr lang="en-US" b="1" dirty="0">
                <a:solidFill>
                  <a:srgbClr val="000000"/>
                </a:solidFill>
              </a:rPr>
              <a:t>In event detail enter Dec 1</a:t>
            </a:r>
            <a:r>
              <a:rPr lang="en-US" b="1" baseline="30000" dirty="0">
                <a:solidFill>
                  <a:srgbClr val="000000"/>
                </a:solidFill>
              </a:rPr>
              <a:t>st</a:t>
            </a:r>
            <a:r>
              <a:rPr lang="en-US" b="1" dirty="0">
                <a:solidFill>
                  <a:srgbClr val="000000"/>
                </a:solidFill>
              </a:rPr>
              <a:t> ABORH and Dec 3</a:t>
            </a:r>
            <a:r>
              <a:rPr lang="en-US" b="1" baseline="30000" dirty="0">
                <a:solidFill>
                  <a:srgbClr val="000000"/>
                </a:solidFill>
              </a:rPr>
              <a:t>rd</a:t>
            </a:r>
            <a:r>
              <a:rPr lang="en-US" b="1" dirty="0">
                <a:solidFill>
                  <a:srgbClr val="000000"/>
                </a:solidFill>
              </a:rPr>
              <a:t> ABORH</a:t>
            </a:r>
            <a:endParaRPr lang="en-US" b="1" dirty="0">
              <a:solidFill>
                <a:schemeClr val="accent4">
                  <a:lumMod val="60000"/>
                  <a:lumOff val="40000"/>
                </a:schemeClr>
              </a:solidFill>
            </a:endParaRPr>
          </a:p>
          <a:p>
            <a:pPr marL="0" indent="0">
              <a:buNone/>
            </a:pPr>
            <a:endParaRPr lang="en-US" dirty="0">
              <a:solidFill>
                <a:schemeClr val="accent4">
                  <a:lumMod val="60000"/>
                  <a:lumOff val="40000"/>
                </a:schemeClr>
              </a:solidFill>
            </a:endParaRPr>
          </a:p>
          <a:p>
            <a:endParaRPr lang="en-US" sz="1400" dirty="0"/>
          </a:p>
          <a:p>
            <a:endParaRPr lang="en-US" sz="1400" dirty="0"/>
          </a:p>
          <a:p>
            <a:pPr marL="457200" indent="-457200">
              <a:buFont typeface="+mj-lt"/>
              <a:buAutoNum type="arabicPeriod"/>
            </a:pPr>
            <a:endParaRPr lang="en-US" dirty="0"/>
          </a:p>
        </p:txBody>
      </p:sp>
    </p:spTree>
    <p:extLst>
      <p:ext uri="{BB962C8B-B14F-4D97-AF65-F5344CB8AC3E}">
        <p14:creationId xmlns:p14="http://schemas.microsoft.com/office/powerpoint/2010/main" val="1903074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2D701-50A3-4991-AE0F-9DFBC7E69F2C}"/>
              </a:ext>
            </a:extLst>
          </p:cNvPr>
          <p:cNvSpPr>
            <a:spLocks noGrp="1"/>
          </p:cNvSpPr>
          <p:nvPr>
            <p:ph type="title"/>
          </p:nvPr>
        </p:nvSpPr>
        <p:spPr/>
        <p:txBody>
          <a:bodyPr/>
          <a:lstStyle/>
          <a:p>
            <a:r>
              <a:rPr lang="en-US" dirty="0"/>
              <a:t>Why is this Important?</a:t>
            </a:r>
          </a:p>
        </p:txBody>
      </p:sp>
      <p:sp>
        <p:nvSpPr>
          <p:cNvPr id="3" name="Content Placeholder 2">
            <a:extLst>
              <a:ext uri="{FF2B5EF4-FFF2-40B4-BE49-F238E27FC236}">
                <a16:creationId xmlns:a16="http://schemas.microsoft.com/office/drawing/2014/main" id="{12F4F840-01E4-4F3F-A51E-421D0B4B327C}"/>
              </a:ext>
            </a:extLst>
          </p:cNvPr>
          <p:cNvSpPr>
            <a:spLocks noGrp="1"/>
          </p:cNvSpPr>
          <p:nvPr>
            <p:ph idx="1"/>
          </p:nvPr>
        </p:nvSpPr>
        <p:spPr/>
        <p:txBody>
          <a:bodyPr/>
          <a:lstStyle/>
          <a:p>
            <a:r>
              <a:rPr lang="en-US" dirty="0"/>
              <a:t>Leadership is enforcing accountability and they rely on the lab to report each incident </a:t>
            </a:r>
            <a:r>
              <a:rPr lang="en-US" b="1" u="sng" dirty="0"/>
              <a:t>accurately</a:t>
            </a:r>
            <a:r>
              <a:rPr lang="en-US" dirty="0"/>
              <a:t>.</a:t>
            </a:r>
          </a:p>
          <a:p>
            <a:r>
              <a:rPr lang="en-US" dirty="0"/>
              <a:t>If we report incorrectly the employee will be falsely accused. </a:t>
            </a:r>
          </a:p>
          <a:p>
            <a:r>
              <a:rPr lang="en-US" dirty="0"/>
              <a:t>These errors are evidence of noncompliance with PPID             (Positive Patient Identification)</a:t>
            </a:r>
          </a:p>
          <a:p>
            <a:r>
              <a:rPr lang="en-US" dirty="0"/>
              <a:t>We are diligently reporting these errors in hopes that they  will stop before a patient is harmed.</a:t>
            </a:r>
          </a:p>
          <a:p>
            <a:endParaRPr lang="en-US" dirty="0"/>
          </a:p>
        </p:txBody>
      </p:sp>
    </p:spTree>
    <p:extLst>
      <p:ext uri="{BB962C8B-B14F-4D97-AF65-F5344CB8AC3E}">
        <p14:creationId xmlns:p14="http://schemas.microsoft.com/office/powerpoint/2010/main" val="2406172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AFDC5-F23D-436D-8421-2184F9B5D0A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AB3F0B2B-3BD9-459C-8A89-BEC090CF76B6}"/>
              </a:ext>
            </a:extLst>
          </p:cNvPr>
          <p:cNvSpPr>
            <a:spLocks noGrp="1"/>
          </p:cNvSpPr>
          <p:nvPr>
            <p:ph idx="1"/>
          </p:nvPr>
        </p:nvSpPr>
        <p:spPr/>
        <p:txBody>
          <a:bodyPr/>
          <a:lstStyle/>
          <a:p>
            <a:pPr marL="457200" indent="-457200">
              <a:buFont typeface="+mj-lt"/>
              <a:buAutoNum type="arabicPeriod"/>
            </a:pPr>
            <a:r>
              <a:rPr lang="en-US" dirty="0"/>
              <a:t>A sample deltas and the ABORH matches, is this a mislabeled specimen?</a:t>
            </a:r>
          </a:p>
          <a:p>
            <a:pPr marL="457200" indent="-457200">
              <a:buFont typeface="+mj-lt"/>
              <a:buAutoNum type="arabicPeriod"/>
            </a:pPr>
            <a:r>
              <a:rPr lang="en-US" dirty="0"/>
              <a:t>A sample deltas and the ABORH does not match, what is error this called?</a:t>
            </a:r>
          </a:p>
          <a:p>
            <a:pPr marL="457200" indent="-457200">
              <a:buFont typeface="+mj-lt"/>
              <a:buAutoNum type="arabicPeriod"/>
            </a:pPr>
            <a:r>
              <a:rPr lang="en-US" dirty="0"/>
              <a:t>A urine specimen arrives with the label in the bag; this should be canceled as?</a:t>
            </a:r>
          </a:p>
          <a:p>
            <a:pPr marL="457200" indent="-457200">
              <a:buFont typeface="+mj-lt"/>
              <a:buAutoNum type="arabicPeriod"/>
            </a:pPr>
            <a:r>
              <a:rPr lang="en-US" dirty="0"/>
              <a:t>What should you do if you are unsure about how to categorize the cancellation of  the specimen?</a:t>
            </a:r>
            <a:br>
              <a:rPr lang="en-US" dirty="0"/>
            </a:b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3059060815"/>
      </p:ext>
    </p:extLst>
  </p:cSld>
  <p:clrMapOvr>
    <a:masterClrMapping/>
  </p:clrMapOvr>
</p:sld>
</file>

<file path=ppt/theme/theme1.xml><?xml version="1.0" encoding="utf-8"?>
<a:theme xmlns:a="http://schemas.openxmlformats.org/drawingml/2006/main" name="EHN Purple Deck">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 PowerPoint">
  <a:themeElements>
    <a:clrScheme name="Custom 1">
      <a:dk1>
        <a:sysClr val="windowText" lastClr="000000"/>
      </a:dk1>
      <a:lt1>
        <a:sysClr val="window" lastClr="FFFFFF"/>
      </a:lt1>
      <a:dk2>
        <a:srgbClr val="1F497D"/>
      </a:dk2>
      <a:lt2>
        <a:srgbClr val="EEECE1"/>
      </a:lt2>
      <a:accent1>
        <a:srgbClr val="8064A2"/>
      </a:accent1>
      <a:accent2>
        <a:srgbClr val="6C737A"/>
      </a:accent2>
      <a:accent3>
        <a:srgbClr val="9BBB59"/>
      </a:accent3>
      <a:accent4>
        <a:srgbClr val="46166B"/>
      </a:accent4>
      <a:accent5>
        <a:srgbClr val="3FB5E8"/>
      </a:accent5>
      <a:accent6>
        <a:srgbClr val="F79646"/>
      </a:accent6>
      <a:hlink>
        <a:srgbClr val="46166B"/>
      </a:hlink>
      <a:folHlink>
        <a:srgbClr val="6C73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EHN Purple Deck</Template>
  <TotalTime>2786</TotalTime>
  <Words>664</Words>
  <Application>Microsoft Office PowerPoint</Application>
  <PresentationFormat>On-screen Show (4:3)</PresentationFormat>
  <Paragraphs>58</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Wingdings</vt:lpstr>
      <vt:lpstr>EHN Purple Deck</vt:lpstr>
      <vt:lpstr>Template PowerPoint</vt:lpstr>
      <vt:lpstr>  Lab Staff Training on Mislabeled and Questionable Integrity  Reporting.  Technical Lab Staff   </vt:lpstr>
      <vt:lpstr>Mislabeled – Technical Lab Staff </vt:lpstr>
      <vt:lpstr>Mislabeled – Technical Lab Staff cont. </vt:lpstr>
      <vt:lpstr>Mislabeled – Technical Lab Staff Notification Process</vt:lpstr>
      <vt:lpstr>Mislabeled – Technical Lab Staff Notification Process cont.</vt:lpstr>
      <vt:lpstr>Why is this Important?</vt:lpstr>
      <vt:lpstr>Questions</vt:lpstr>
    </vt:vector>
  </TitlesOfParts>
  <Company>AEHN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David P Hinkle</cp:lastModifiedBy>
  <cp:revision>292</cp:revision>
  <cp:lastPrinted>2018-02-12T15:35:22Z</cp:lastPrinted>
  <dcterms:created xsi:type="dcterms:W3CDTF">2013-04-17T13:32:29Z</dcterms:created>
  <dcterms:modified xsi:type="dcterms:W3CDTF">2020-02-28T17:52:44Z</dcterms:modified>
</cp:coreProperties>
</file>