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8"/>
  </p:notesMasterIdLst>
  <p:handoutMasterIdLst>
    <p:handoutMasterId r:id="rId9"/>
  </p:handoutMasterIdLst>
  <p:sldIdLst>
    <p:sldId id="393" r:id="rId3"/>
    <p:sldId id="394" r:id="rId4"/>
    <p:sldId id="395" r:id="rId5"/>
    <p:sldId id="396" r:id="rId6"/>
    <p:sldId id="397"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Giberson" initials="EG" lastIdx="2" clrIdx="0">
    <p:extLst>
      <p:ext uri="{19B8F6BF-5375-455C-9EA6-DF929625EA0E}">
        <p15:presenceInfo xmlns:p15="http://schemas.microsoft.com/office/powerpoint/2012/main" userId="S-1-5-21-71443653-1272463062-2076119496-305730" providerId="AD"/>
      </p:ext>
    </p:extLst>
  </p:cmAuthor>
  <p:cmAuthor id="2" name="Lori J Pisarski" initials="LJP" lastIdx="2" clrIdx="1">
    <p:extLst>
      <p:ext uri="{19B8F6BF-5375-455C-9EA6-DF929625EA0E}">
        <p15:presenceInfo xmlns:p15="http://schemas.microsoft.com/office/powerpoint/2012/main" userId="S-1-5-21-71443653-1272463062-2076119496-5014" providerId="AD"/>
      </p:ext>
    </p:extLst>
  </p:cmAuthor>
  <p:cmAuthor id="3" name="Sarah Cartin" initials="SC" lastIdx="2" clrIdx="2">
    <p:extLst>
      <p:ext uri="{19B8F6BF-5375-455C-9EA6-DF929625EA0E}">
        <p15:presenceInfo xmlns:p15="http://schemas.microsoft.com/office/powerpoint/2012/main" userId="S-1-5-21-71443653-1272463062-2076119496-152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16" autoAdjust="0"/>
  </p:normalViewPr>
  <p:slideViewPr>
    <p:cSldViewPr snapToGrid="0">
      <p:cViewPr varScale="1">
        <p:scale>
          <a:sx n="74" d="100"/>
          <a:sy n="74" d="100"/>
        </p:scale>
        <p:origin x="418"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967" tIns="46484" rIns="92967" bIns="46484" rtlCol="0"/>
          <a:lstStyle>
            <a:lvl1pPr algn="r">
              <a:defRPr sz="1200"/>
            </a:lvl1pPr>
          </a:lstStyle>
          <a:p>
            <a:fld id="{FDE9A532-5B21-45E0-B173-E3258ED53DC8}" type="datetimeFigureOut">
              <a:rPr lang="en-US" smtClean="0"/>
              <a:pPr/>
              <a:t>5/21/2020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967" tIns="46484" rIns="92967" bIns="46484" rtlCol="0" anchor="b"/>
          <a:lstStyle>
            <a:lvl1pPr algn="r">
              <a:defRPr sz="1200"/>
            </a:lvl1pPr>
          </a:lstStyle>
          <a:p>
            <a:fld id="{2BB31611-EADA-4675-89B8-E42401833E82}" type="slidenum">
              <a:rPr lang="en-US" smtClean="0"/>
              <a:pPr/>
              <a:t>‹#›</a:t>
            </a:fld>
            <a:endParaRPr lang="en-US" dirty="0"/>
          </a:p>
        </p:txBody>
      </p:sp>
    </p:spTree>
    <p:extLst>
      <p:ext uri="{BB962C8B-B14F-4D97-AF65-F5344CB8AC3E}">
        <p14:creationId xmlns:p14="http://schemas.microsoft.com/office/powerpoint/2010/main" val="999934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967" tIns="46484" rIns="92967" bIns="46484" rtlCol="0"/>
          <a:lstStyle>
            <a:lvl1pPr algn="r">
              <a:defRPr sz="1200"/>
            </a:lvl1pPr>
          </a:lstStyle>
          <a:p>
            <a:fld id="{9C8F139B-2D00-4F43-8724-29F6F235A4D3}"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67" tIns="46484" rIns="92967" bIns="464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67" tIns="46484" rIns="92967" bIns="4648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967" tIns="46484" rIns="92967" bIns="46484" rtlCol="0" anchor="b"/>
          <a:lstStyle>
            <a:lvl1pPr algn="r">
              <a:defRPr sz="1200"/>
            </a:lvl1pPr>
          </a:lstStyle>
          <a:p>
            <a:fld id="{DCA506A1-45BC-42A2-9B79-30379B7F9598}" type="slidenum">
              <a:rPr lang="en-US" smtClean="0"/>
              <a:pPr/>
              <a:t>‹#›</a:t>
            </a:fld>
            <a:endParaRPr lang="en-US" dirty="0"/>
          </a:p>
        </p:txBody>
      </p:sp>
    </p:spTree>
    <p:extLst>
      <p:ext uri="{BB962C8B-B14F-4D97-AF65-F5344CB8AC3E}">
        <p14:creationId xmlns:p14="http://schemas.microsoft.com/office/powerpoint/2010/main" val="242385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0200" y="3101975"/>
            <a:ext cx="7772400" cy="1470025"/>
          </a:xfrm>
        </p:spPr>
        <p:txBody>
          <a:bodyPr>
            <a:normAutofit/>
          </a:bodyPr>
          <a:lstStyle>
            <a:lvl1pPr>
              <a:defRPr sz="3600" b="1"/>
            </a:lvl1pPr>
          </a:lstStyle>
          <a:p>
            <a:r>
              <a:rPr lang="en-US" dirty="0"/>
              <a:t>Click to title </a:t>
            </a:r>
            <a:r>
              <a:rPr lang="en-US" dirty="0" err="1"/>
              <a:t>styleP</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03119"/>
            <a:ext cx="9144000" cy="563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81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lang="en-US" sz="3600" b="1" kern="1200" dirty="0">
                <a:solidFill>
                  <a:schemeClr val="accent4">
                    <a:lumMod val="75000"/>
                  </a:schemeClr>
                </a:solidFill>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pic>
        <p:nvPicPr>
          <p:cNvPr id="6" name="Picture 5" descr="ppt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194560"/>
          </a:xfrm>
          <a:prstGeom prst="rect">
            <a:avLst/>
          </a:prstGeom>
        </p:spPr>
      </p:pic>
      <p:sp>
        <p:nvSpPr>
          <p:cNvPr id="4" name="Rectangle 3">
            <a:extLst>
              <a:ext uri="{FF2B5EF4-FFF2-40B4-BE49-F238E27FC236}">
                <a16:creationId xmlns:a16="http://schemas.microsoft.com/office/drawing/2014/main" id="{BD0E4F1D-E0EC-42BE-8446-DD92FFCD2D61}"/>
              </a:ext>
            </a:extLst>
          </p:cNvPr>
          <p:cNvSpPr/>
          <p:nvPr userDrawn="1"/>
        </p:nvSpPr>
        <p:spPr>
          <a:xfrm>
            <a:off x="304800" y="2002106"/>
            <a:ext cx="3037626" cy="369332"/>
          </a:xfrm>
          <a:prstGeom prst="rect">
            <a:avLst/>
          </a:prstGeom>
        </p:spPr>
        <p:txBody>
          <a:bodyPr wrap="none">
            <a:spAutoFit/>
          </a:bodyPr>
          <a:lstStyle/>
          <a:p>
            <a:r>
              <a:rPr lang="en-US" dirty="0">
                <a:solidFill>
                  <a:schemeClr val="accent4">
                    <a:lumMod val="75000"/>
                  </a:schemeClr>
                </a:solidFill>
              </a:rPr>
              <a:t>Albert Einstein Medical Center</a:t>
            </a:r>
            <a:endParaRPr lang="en-US" dirty="0"/>
          </a:p>
        </p:txBody>
      </p:sp>
      <p:sp>
        <p:nvSpPr>
          <p:cNvPr id="5" name="TextBox 4">
            <a:extLst>
              <a:ext uri="{FF2B5EF4-FFF2-40B4-BE49-F238E27FC236}">
                <a16:creationId xmlns:a16="http://schemas.microsoft.com/office/drawing/2014/main" id="{42B1657B-D96F-4897-928D-399027AE57A4}"/>
              </a:ext>
            </a:extLst>
          </p:cNvPr>
          <p:cNvSpPr txBox="1"/>
          <p:nvPr userDrawn="1"/>
        </p:nvSpPr>
        <p:spPr>
          <a:xfrm>
            <a:off x="161365" y="6172200"/>
            <a:ext cx="8754035" cy="461665"/>
          </a:xfrm>
          <a:prstGeom prst="rect">
            <a:avLst/>
          </a:prstGeom>
          <a:noFill/>
        </p:spPr>
        <p:txBody>
          <a:bodyPr wrap="square" rtlCol="0">
            <a:spAutoFit/>
          </a:bodyPr>
          <a:lstStyle/>
          <a:p>
            <a:r>
              <a:rPr lang="en-US" sz="800" b="1" kern="1200" dirty="0">
                <a:solidFill>
                  <a:schemeClr val="tx1"/>
                </a:solidFill>
                <a:effectLst/>
                <a:latin typeface="+mn-lt"/>
                <a:ea typeface="+mn-ea"/>
                <a:cs typeface="+mn-cs"/>
              </a:rPr>
              <a:t>CONFIDENTIAL:</a:t>
            </a:r>
            <a:r>
              <a:rPr lang="en-US" sz="800" kern="1200" dirty="0">
                <a:solidFill>
                  <a:schemeClr val="tx1"/>
                </a:solidFill>
                <a:effectLst/>
                <a:latin typeface="+mn-lt"/>
                <a:ea typeface="+mn-ea"/>
                <a:cs typeface="+mn-cs"/>
              </a:rPr>
              <a:t>  </a:t>
            </a:r>
            <a:r>
              <a:rPr lang="en-US" sz="800" i="1" kern="1200" dirty="0">
                <a:solidFill>
                  <a:schemeClr val="tx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8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20347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3943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111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2598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669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514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b="81944"/>
          <a:stretch/>
        </p:blipFill>
        <p:spPr bwMode="gray">
          <a:xfrm>
            <a:off x="0" y="2876550"/>
            <a:ext cx="9144000" cy="123825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sz="32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Rectangle 6"/>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24603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55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98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979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09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t.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829800" cy="6880860"/>
          </a:xfrm>
          <a:prstGeom prst="rect">
            <a:avLst/>
          </a:prstGeom>
        </p:spPr>
      </p:pic>
      <p:sp>
        <p:nvSpPr>
          <p:cNvPr id="2" name="Title 1"/>
          <p:cNvSpPr>
            <a:spLocks noGrp="1"/>
          </p:cNvSpPr>
          <p:nvPr>
            <p:ph type="ctrTitle" hasCustomPrompt="1"/>
          </p:nvPr>
        </p:nvSpPr>
        <p:spPr>
          <a:xfrm>
            <a:off x="1371600" y="2077596"/>
            <a:ext cx="7772400" cy="1470025"/>
          </a:xfrm>
        </p:spPr>
        <p:txBody>
          <a:bodyPr>
            <a:normAutofit/>
          </a:bodyPr>
          <a:lstStyle>
            <a:lvl1pPr>
              <a:defRPr sz="3600" b="1"/>
            </a:lvl1pPr>
          </a:lstStyle>
          <a:p>
            <a:r>
              <a:rPr lang="en-US" dirty="0">
                <a:solidFill>
                  <a:schemeClr val="accent4">
                    <a:lumMod val="75000"/>
                  </a:schemeClr>
                </a:solidFill>
              </a:rPr>
              <a:t>Albert Einstein Medical Center</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Rectangle 4">
            <a:extLst>
              <a:ext uri="{FF2B5EF4-FFF2-40B4-BE49-F238E27FC236}">
                <a16:creationId xmlns:a16="http://schemas.microsoft.com/office/drawing/2014/main" id="{5EA63877-C8DD-4DCB-8448-8240A531B876}"/>
              </a:ext>
            </a:extLst>
          </p:cNvPr>
          <p:cNvSpPr/>
          <p:nvPr userDrawn="1"/>
        </p:nvSpPr>
        <p:spPr>
          <a:xfrm>
            <a:off x="381000" y="6534090"/>
            <a:ext cx="94488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6" name="Title 1">
            <a:extLst>
              <a:ext uri="{FF2B5EF4-FFF2-40B4-BE49-F238E27FC236}">
                <a16:creationId xmlns:a16="http://schemas.microsoft.com/office/drawing/2014/main" id="{D0369484-52F0-4438-817C-149333106516}"/>
              </a:ext>
            </a:extLst>
          </p:cNvPr>
          <p:cNvSpPr txBox="1">
            <a:spLocks/>
          </p:cNvSpPr>
          <p:nvPr userDrawn="1"/>
        </p:nvSpPr>
        <p:spPr bwMode="gray">
          <a:xfrm>
            <a:off x="1752600" y="3254375"/>
            <a:ext cx="77724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r>
              <a:rPr lang="en-US" dirty="0"/>
              <a:t>k to edit Master title style</a:t>
            </a:r>
          </a:p>
        </p:txBody>
      </p:sp>
    </p:spTree>
    <p:extLst>
      <p:ext uri="{BB962C8B-B14F-4D97-AF65-F5344CB8AC3E}">
        <p14:creationId xmlns:p14="http://schemas.microsoft.com/office/powerpoint/2010/main" val="207897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b="1" kern="1200">
                <a:solidFill>
                  <a:schemeClr val="accent4">
                    <a:lumMod val="75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784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bwMode="gray">
          <a:xfrm>
            <a:off x="0" y="0"/>
            <a:ext cx="9144000" cy="6858000"/>
          </a:xfrm>
          <a:prstGeom prst="rect">
            <a:avLst/>
          </a:prstGeom>
        </p:spPr>
      </p:pic>
      <p:sp>
        <p:nvSpPr>
          <p:cNvPr id="2" name="Title Placeholder 1"/>
          <p:cNvSpPr>
            <a:spLocks noGrp="1"/>
          </p:cNvSpPr>
          <p:nvPr>
            <p:ph type="title"/>
          </p:nvPr>
        </p:nvSpPr>
        <p:spPr bwMode="gray">
          <a:xfrm>
            <a:off x="2743200" y="274638"/>
            <a:ext cx="6477000" cy="6397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563867" y="6604084"/>
            <a:ext cx="341760" cy="253916"/>
          </a:xfrm>
          <a:prstGeom prst="rect">
            <a:avLst/>
          </a:prstGeom>
          <a:noFill/>
        </p:spPr>
        <p:txBody>
          <a:bodyPr wrap="none" rtlCol="0">
            <a:spAutoFit/>
          </a:bodyPr>
          <a:lstStyle/>
          <a:p>
            <a:fld id="{60FD40B1-9368-447A-B95A-5EFF179FB52F}" type="slidenum">
              <a:rPr lang="en-US" sz="1050" smtClean="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3318635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04800" y="546494"/>
            <a:ext cx="8229600" cy="6397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507163"/>
            <a:ext cx="9144000" cy="350837"/>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
        <p:nvSpPr>
          <p:cNvPr id="11" name="Rectangle 10">
            <a:extLst>
              <a:ext uri="{FF2B5EF4-FFF2-40B4-BE49-F238E27FC236}">
                <a16:creationId xmlns:a16="http://schemas.microsoft.com/office/drawing/2014/main" id="{478AF3AC-7850-48D1-8921-E8CF9C9984B5}"/>
              </a:ext>
            </a:extLst>
          </p:cNvPr>
          <p:cNvSpPr/>
          <p:nvPr userDrawn="1"/>
        </p:nvSpPr>
        <p:spPr>
          <a:xfrm>
            <a:off x="5499" y="6496852"/>
            <a:ext cx="91440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5" name="TextBox 4">
            <a:extLst>
              <a:ext uri="{FF2B5EF4-FFF2-40B4-BE49-F238E27FC236}">
                <a16:creationId xmlns:a16="http://schemas.microsoft.com/office/drawing/2014/main" id="{9A27C222-BA31-42AC-B60D-56325668C32A}"/>
              </a:ext>
            </a:extLst>
          </p:cNvPr>
          <p:cNvSpPr txBox="1"/>
          <p:nvPr userDrawn="1"/>
        </p:nvSpPr>
        <p:spPr>
          <a:xfrm>
            <a:off x="5496774" y="100284"/>
            <a:ext cx="3037626" cy="369332"/>
          </a:xfrm>
          <a:prstGeom prst="rect">
            <a:avLst/>
          </a:prstGeom>
          <a:noFill/>
        </p:spPr>
        <p:txBody>
          <a:bodyPr wrap="none" rtlCol="0">
            <a:spAutoFit/>
          </a:bodyPr>
          <a:lstStyle/>
          <a:p>
            <a:r>
              <a:rPr lang="en-US" dirty="0"/>
              <a:t>Albert Einstein Medical Center</a:t>
            </a:r>
          </a:p>
        </p:txBody>
      </p:sp>
    </p:spTree>
    <p:extLst>
      <p:ext uri="{BB962C8B-B14F-4D97-AF65-F5344CB8AC3E}">
        <p14:creationId xmlns:p14="http://schemas.microsoft.com/office/powerpoint/2010/main" val="83823715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sldNum="0" hdr="0" dt="0"/>
  <p:txStyles>
    <p:titleStyle>
      <a:lvl1pPr algn="l" defTabSz="914400" rtl="0" eaLnBrk="1" latinLnBrk="0" hangingPunct="1">
        <a:spcBef>
          <a:spcPct val="0"/>
        </a:spcBef>
        <a:buNone/>
        <a:defRPr lang="en-US" sz="3600" b="1" kern="1200">
          <a:solidFill>
            <a:schemeClr val="accent4">
              <a:lumMod val="75000"/>
            </a:schemeClr>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84464"/>
            <a:ext cx="7772400" cy="1410203"/>
          </a:xfrm>
        </p:spPr>
        <p:txBody>
          <a:bodyPr>
            <a:normAutofit fontScale="90000"/>
          </a:bodyPr>
          <a:lstStyle/>
          <a:p>
            <a:pPr algn="ctr"/>
            <a:br>
              <a:rPr lang="en-US" dirty="0">
                <a:solidFill>
                  <a:srgbClr val="7030A0"/>
                </a:solidFill>
              </a:rPr>
            </a:br>
            <a:br>
              <a:rPr lang="en-US" dirty="0">
                <a:solidFill>
                  <a:srgbClr val="7030A0"/>
                </a:solidFill>
              </a:rPr>
            </a:br>
            <a:r>
              <a:rPr lang="en-US" dirty="0">
                <a:solidFill>
                  <a:srgbClr val="7030A0"/>
                </a:solidFill>
              </a:rPr>
              <a:t>Lab Staff Training on Mislabeled, No Label and Discrepant Information Reporting</a:t>
            </a:r>
            <a:br>
              <a:rPr lang="en-US" dirty="0">
                <a:solidFill>
                  <a:srgbClr val="7030A0"/>
                </a:solidFill>
              </a:rPr>
            </a:br>
            <a:br>
              <a:rPr lang="en-US" dirty="0">
                <a:solidFill>
                  <a:srgbClr val="7030A0"/>
                </a:solidFill>
              </a:rPr>
            </a:br>
            <a:r>
              <a:rPr lang="en-US" dirty="0">
                <a:solidFill>
                  <a:srgbClr val="7030A0"/>
                </a:solidFill>
              </a:rPr>
              <a:t>Central Processing / Phlebotomy Staff</a:t>
            </a:r>
            <a:br>
              <a:rPr lang="en-US" dirty="0">
                <a:solidFill>
                  <a:srgbClr val="7030A0"/>
                </a:solidFill>
              </a:rPr>
            </a:br>
            <a:endParaRPr lang="en-US" dirty="0">
              <a:solidFill>
                <a:srgbClr val="7030A0"/>
              </a:solidFill>
            </a:endParaRPr>
          </a:p>
        </p:txBody>
      </p:sp>
      <p:sp>
        <p:nvSpPr>
          <p:cNvPr id="5" name="Title 1"/>
          <p:cNvSpPr txBox="1">
            <a:spLocks/>
          </p:cNvSpPr>
          <p:nvPr/>
        </p:nvSpPr>
        <p:spPr bwMode="gray">
          <a:xfrm>
            <a:off x="2066198" y="4842924"/>
            <a:ext cx="7772400" cy="2315217"/>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bg1"/>
                </a:solidFill>
                <a:latin typeface="+mj-lt"/>
                <a:ea typeface="+mj-ea"/>
                <a:cs typeface="+mj-cs"/>
              </a:defRPr>
            </a:lvl1pPr>
          </a:lstStyle>
          <a:p>
            <a:endParaRPr lang="en-US" sz="3100" i="1" cap="none" dirty="0">
              <a:solidFill>
                <a:schemeClr val="accent1">
                  <a:lumMod val="75000"/>
                </a:schemeClr>
              </a:solidFill>
            </a:endParaRPr>
          </a:p>
        </p:txBody>
      </p:sp>
      <p:sp>
        <p:nvSpPr>
          <p:cNvPr id="6" name="Title 1">
            <a:extLst>
              <a:ext uri="{FF2B5EF4-FFF2-40B4-BE49-F238E27FC236}">
                <a16:creationId xmlns:a16="http://schemas.microsoft.com/office/drawing/2014/main" id="{445EB9D5-6F7A-4D87-B3E2-EF75979B502F}"/>
              </a:ext>
            </a:extLst>
          </p:cNvPr>
          <p:cNvSpPr txBox="1">
            <a:spLocks/>
          </p:cNvSpPr>
          <p:nvPr/>
        </p:nvSpPr>
        <p:spPr bwMode="gray">
          <a:xfrm>
            <a:off x="1580098" y="1154482"/>
            <a:ext cx="8637073" cy="25414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endParaRPr lang="en-US" dirty="0">
              <a:solidFill>
                <a:srgbClr val="6600FF"/>
              </a:solidFill>
            </a:endParaRPr>
          </a:p>
        </p:txBody>
      </p:sp>
    </p:spTree>
    <p:extLst>
      <p:ext uri="{BB962C8B-B14F-4D97-AF65-F5344CB8AC3E}">
        <p14:creationId xmlns:p14="http://schemas.microsoft.com/office/powerpoint/2010/main" val="39204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1444-D081-42FC-A205-F408706A6304}"/>
              </a:ext>
            </a:extLst>
          </p:cNvPr>
          <p:cNvSpPr>
            <a:spLocks noGrp="1"/>
          </p:cNvSpPr>
          <p:nvPr>
            <p:ph type="title"/>
          </p:nvPr>
        </p:nvSpPr>
        <p:spPr/>
        <p:txBody>
          <a:bodyPr/>
          <a:lstStyle/>
          <a:p>
            <a:r>
              <a:rPr lang="en-US" dirty="0"/>
              <a:t>2 Instances of Reporting</a:t>
            </a:r>
          </a:p>
        </p:txBody>
      </p:sp>
      <p:sp>
        <p:nvSpPr>
          <p:cNvPr id="3" name="Content Placeholder 2">
            <a:extLst>
              <a:ext uri="{FF2B5EF4-FFF2-40B4-BE49-F238E27FC236}">
                <a16:creationId xmlns:a16="http://schemas.microsoft.com/office/drawing/2014/main" id="{96C03F91-5F23-4DDC-A0AB-3C1801852455}"/>
              </a:ext>
            </a:extLst>
          </p:cNvPr>
          <p:cNvSpPr>
            <a:spLocks noGrp="1"/>
          </p:cNvSpPr>
          <p:nvPr>
            <p:ph idx="1"/>
          </p:nvPr>
        </p:nvSpPr>
        <p:spPr>
          <a:xfrm>
            <a:off x="533400" y="1244600"/>
            <a:ext cx="8229600" cy="4229630"/>
          </a:xfrm>
        </p:spPr>
        <p:txBody>
          <a:bodyPr/>
          <a:lstStyle/>
          <a:p>
            <a:r>
              <a:rPr lang="en-US" dirty="0"/>
              <a:t>Mislabeled </a:t>
            </a:r>
          </a:p>
          <a:p>
            <a:r>
              <a:rPr lang="en-US" dirty="0"/>
              <a:t>No Label</a:t>
            </a:r>
          </a:p>
          <a:p>
            <a:pPr marL="0" indent="0">
              <a:buNone/>
            </a:pPr>
            <a:endParaRPr lang="en-US" dirty="0"/>
          </a:p>
        </p:txBody>
      </p:sp>
    </p:spTree>
    <p:extLst>
      <p:ext uri="{BB962C8B-B14F-4D97-AF65-F5344CB8AC3E}">
        <p14:creationId xmlns:p14="http://schemas.microsoft.com/office/powerpoint/2010/main" val="2479685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EB52A-333B-4394-971E-FAA67560643E}"/>
              </a:ext>
            </a:extLst>
          </p:cNvPr>
          <p:cNvSpPr>
            <a:spLocks noGrp="1"/>
          </p:cNvSpPr>
          <p:nvPr>
            <p:ph type="title"/>
          </p:nvPr>
        </p:nvSpPr>
        <p:spPr/>
        <p:txBody>
          <a:bodyPr/>
          <a:lstStyle/>
          <a:p>
            <a:r>
              <a:rPr lang="en-US" dirty="0"/>
              <a:t>Mislabeled</a:t>
            </a:r>
          </a:p>
        </p:txBody>
      </p:sp>
      <p:sp>
        <p:nvSpPr>
          <p:cNvPr id="3" name="Content Placeholder 2">
            <a:extLst>
              <a:ext uri="{FF2B5EF4-FFF2-40B4-BE49-F238E27FC236}">
                <a16:creationId xmlns:a16="http://schemas.microsoft.com/office/drawing/2014/main" id="{F885A021-280F-4A75-829A-DE78EBA63BEE}"/>
              </a:ext>
            </a:extLst>
          </p:cNvPr>
          <p:cNvSpPr>
            <a:spLocks noGrp="1"/>
          </p:cNvSpPr>
          <p:nvPr>
            <p:ph idx="1"/>
          </p:nvPr>
        </p:nvSpPr>
        <p:spPr/>
        <p:txBody>
          <a:bodyPr/>
          <a:lstStyle/>
          <a:p>
            <a:r>
              <a:rPr lang="en-US" dirty="0"/>
              <a:t>Definition: Blood is taken from the wrong patient and is not labeled with the intended patient’s details. </a:t>
            </a:r>
          </a:p>
          <a:p>
            <a:pPr lvl="1"/>
            <a:r>
              <a:rPr lang="en-US" dirty="0"/>
              <a:t>Bedside label and Cerner label do not match. </a:t>
            </a:r>
          </a:p>
          <a:p>
            <a:pPr lvl="2"/>
            <a:r>
              <a:rPr lang="en-US" dirty="0"/>
              <a:t>Cancel as Mislabeled in Cerner, enter PSN as “mislabeled”, and enter IQE.</a:t>
            </a:r>
          </a:p>
          <a:p>
            <a:pPr marL="457200" lvl="1" indent="0">
              <a:buNone/>
            </a:pPr>
            <a:endParaRPr lang="en-US" dirty="0"/>
          </a:p>
          <a:p>
            <a:pPr lvl="1"/>
            <a:r>
              <a:rPr lang="en-US" dirty="0"/>
              <a:t>Nurse or Physician notifies the lab that specimen is mislabeled.</a:t>
            </a:r>
          </a:p>
          <a:p>
            <a:pPr lvl="2"/>
            <a:r>
              <a:rPr lang="en-US" dirty="0"/>
              <a:t>Cancel as Mislabeled in Cerner, enter PSN as “mislabeled”, and enter IQE</a:t>
            </a:r>
          </a:p>
          <a:p>
            <a:endParaRPr lang="en-US" dirty="0"/>
          </a:p>
        </p:txBody>
      </p:sp>
    </p:spTree>
    <p:extLst>
      <p:ext uri="{BB962C8B-B14F-4D97-AF65-F5344CB8AC3E}">
        <p14:creationId xmlns:p14="http://schemas.microsoft.com/office/powerpoint/2010/main" val="3099557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6F52-3029-41C0-92BA-8D8AEAC1FD23}"/>
              </a:ext>
            </a:extLst>
          </p:cNvPr>
          <p:cNvSpPr>
            <a:spLocks noGrp="1"/>
          </p:cNvSpPr>
          <p:nvPr>
            <p:ph type="title"/>
          </p:nvPr>
        </p:nvSpPr>
        <p:spPr/>
        <p:txBody>
          <a:bodyPr/>
          <a:lstStyle/>
          <a:p>
            <a:r>
              <a:rPr lang="en-US" dirty="0"/>
              <a:t>No Label</a:t>
            </a:r>
          </a:p>
        </p:txBody>
      </p:sp>
      <p:sp>
        <p:nvSpPr>
          <p:cNvPr id="3" name="Content Placeholder 2">
            <a:extLst>
              <a:ext uri="{FF2B5EF4-FFF2-40B4-BE49-F238E27FC236}">
                <a16:creationId xmlns:a16="http://schemas.microsoft.com/office/drawing/2014/main" id="{C563BBC1-6C78-478A-8BA9-D3A752F67E1C}"/>
              </a:ext>
            </a:extLst>
          </p:cNvPr>
          <p:cNvSpPr>
            <a:spLocks noGrp="1"/>
          </p:cNvSpPr>
          <p:nvPr>
            <p:ph idx="1"/>
          </p:nvPr>
        </p:nvSpPr>
        <p:spPr/>
        <p:txBody>
          <a:bodyPr/>
          <a:lstStyle/>
          <a:p>
            <a:r>
              <a:rPr lang="en-US" dirty="0"/>
              <a:t>Specimen sent without a label attached. </a:t>
            </a:r>
          </a:p>
          <a:p>
            <a:pPr lvl="1"/>
            <a:r>
              <a:rPr lang="en-US" dirty="0"/>
              <a:t>If location can be determined, notify the nurse, cancel the specimen as  “unlabeled” in Cerner and notify supervisor.</a:t>
            </a:r>
          </a:p>
          <a:p>
            <a:pPr lvl="1"/>
            <a:r>
              <a:rPr lang="en-US" dirty="0"/>
              <a:t>If location cannot be determined place in hold rack  and discard after 24hrs.</a:t>
            </a:r>
          </a:p>
          <a:p>
            <a:pPr lvl="1"/>
            <a:endParaRPr lang="en-US" dirty="0"/>
          </a:p>
          <a:p>
            <a:pPr lvl="1"/>
            <a:endParaRPr lang="en-US" dirty="0"/>
          </a:p>
          <a:p>
            <a:endParaRPr lang="en-US" dirty="0"/>
          </a:p>
        </p:txBody>
      </p:sp>
    </p:spTree>
    <p:extLst>
      <p:ext uri="{BB962C8B-B14F-4D97-AF65-F5344CB8AC3E}">
        <p14:creationId xmlns:p14="http://schemas.microsoft.com/office/powerpoint/2010/main" val="108205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D701-50A3-4991-AE0F-9DFBC7E69F2C}"/>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12F4F840-01E4-4F3F-A51E-421D0B4B327C}"/>
              </a:ext>
            </a:extLst>
          </p:cNvPr>
          <p:cNvSpPr>
            <a:spLocks noGrp="1"/>
          </p:cNvSpPr>
          <p:nvPr>
            <p:ph idx="1"/>
          </p:nvPr>
        </p:nvSpPr>
        <p:spPr/>
        <p:txBody>
          <a:bodyPr/>
          <a:lstStyle/>
          <a:p>
            <a:r>
              <a:rPr lang="en-US" dirty="0"/>
              <a:t>Nursing Leadership is now enforcing accountability and they rely on the lab to report each incident </a:t>
            </a:r>
            <a:r>
              <a:rPr lang="en-US" b="1" u="sng" dirty="0"/>
              <a:t>accurately</a:t>
            </a:r>
            <a:r>
              <a:rPr lang="en-US" dirty="0"/>
              <a:t>.</a:t>
            </a:r>
          </a:p>
          <a:p>
            <a:r>
              <a:rPr lang="en-US" dirty="0"/>
              <a:t>If we report incorrectly the employee will be falsely accused. </a:t>
            </a:r>
          </a:p>
          <a:p>
            <a:r>
              <a:rPr lang="en-US" dirty="0"/>
              <a:t>These errors are evidence of noncompliance with PPID             (Positive Patient Identification)</a:t>
            </a:r>
          </a:p>
          <a:p>
            <a:r>
              <a:rPr lang="en-US" dirty="0"/>
              <a:t>We are diligently reporting these errors in hopes that they  will stop before a patient is harmed.</a:t>
            </a:r>
          </a:p>
          <a:p>
            <a:endParaRPr lang="en-US" dirty="0"/>
          </a:p>
        </p:txBody>
      </p:sp>
    </p:spTree>
    <p:extLst>
      <p:ext uri="{BB962C8B-B14F-4D97-AF65-F5344CB8AC3E}">
        <p14:creationId xmlns:p14="http://schemas.microsoft.com/office/powerpoint/2010/main" val="3229492068"/>
      </p:ext>
    </p:extLst>
  </p:cSld>
  <p:clrMapOvr>
    <a:masterClrMapping/>
  </p:clrMapOvr>
</p:sld>
</file>

<file path=ppt/theme/theme1.xml><?xml version="1.0" encoding="utf-8"?>
<a:theme xmlns:a="http://schemas.openxmlformats.org/drawingml/2006/main" name="EHN Purple Deck">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 PowerPoint">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EHN Purple Deck</Template>
  <TotalTime>2726</TotalTime>
  <Words>189</Words>
  <Application>Microsoft Office PowerPoint</Application>
  <PresentationFormat>On-screen Show (4:3)</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EHN Purple Deck</vt:lpstr>
      <vt:lpstr>Template PowerPoint</vt:lpstr>
      <vt:lpstr>  Lab Staff Training on Mislabeled, No Label and Discrepant Information Reporting  Central Processing / Phlebotomy Staff </vt:lpstr>
      <vt:lpstr>2 Instances of Reporting</vt:lpstr>
      <vt:lpstr>Mislabeled</vt:lpstr>
      <vt:lpstr>No Label</vt:lpstr>
      <vt:lpstr>Why is this Important?</vt:lpstr>
    </vt:vector>
  </TitlesOfParts>
  <Company>AEHN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Vanessa R Rawlings</cp:lastModifiedBy>
  <cp:revision>280</cp:revision>
  <cp:lastPrinted>2018-02-12T15:35:22Z</cp:lastPrinted>
  <dcterms:created xsi:type="dcterms:W3CDTF">2013-04-17T13:32:29Z</dcterms:created>
  <dcterms:modified xsi:type="dcterms:W3CDTF">2020-05-21T19:59:08Z</dcterms:modified>
</cp:coreProperties>
</file>