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68" r:id="rId2"/>
  </p:sldMasterIdLst>
  <p:notesMasterIdLst>
    <p:notesMasterId r:id="rId9"/>
  </p:notesMasterIdLst>
  <p:handoutMasterIdLst>
    <p:handoutMasterId r:id="rId10"/>
  </p:handoutMasterIdLst>
  <p:sldIdLst>
    <p:sldId id="392" r:id="rId3"/>
    <p:sldId id="391" r:id="rId4"/>
    <p:sldId id="404" r:id="rId5"/>
    <p:sldId id="401" r:id="rId6"/>
    <p:sldId id="403" r:id="rId7"/>
    <p:sldId id="405"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 Giberson" initials="EG" lastIdx="2" clrIdx="0">
    <p:extLst>
      <p:ext uri="{19B8F6BF-5375-455C-9EA6-DF929625EA0E}">
        <p15:presenceInfo xmlns:p15="http://schemas.microsoft.com/office/powerpoint/2012/main" userId="S-1-5-21-71443653-1272463062-2076119496-305730" providerId="AD"/>
      </p:ext>
    </p:extLst>
  </p:cmAuthor>
  <p:cmAuthor id="2" name="Lori J Pisarski" initials="LJP" lastIdx="2" clrIdx="1">
    <p:extLst>
      <p:ext uri="{19B8F6BF-5375-455C-9EA6-DF929625EA0E}">
        <p15:presenceInfo xmlns:p15="http://schemas.microsoft.com/office/powerpoint/2012/main" userId="S-1-5-21-71443653-1272463062-2076119496-5014" providerId="AD"/>
      </p:ext>
    </p:extLst>
  </p:cmAuthor>
  <p:cmAuthor id="3" name="Sarah Cartin" initials="SC" lastIdx="2" clrIdx="2">
    <p:extLst>
      <p:ext uri="{19B8F6BF-5375-455C-9EA6-DF929625EA0E}">
        <p15:presenceInfo xmlns:p15="http://schemas.microsoft.com/office/powerpoint/2012/main" userId="S-1-5-21-71443653-1272463062-2076119496-152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516" autoAdjust="0"/>
  </p:normalViewPr>
  <p:slideViewPr>
    <p:cSldViewPr snapToGrid="0">
      <p:cViewPr varScale="1">
        <p:scale>
          <a:sx n="65" d="100"/>
          <a:sy n="65" d="100"/>
        </p:scale>
        <p:origin x="498"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967" tIns="46484" rIns="92967" bIns="46484"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2967" tIns="46484" rIns="92967" bIns="46484" rtlCol="0"/>
          <a:lstStyle>
            <a:lvl1pPr algn="r">
              <a:defRPr sz="1200"/>
            </a:lvl1pPr>
          </a:lstStyle>
          <a:p>
            <a:fld id="{FDE9A532-5B21-45E0-B173-E3258ED53DC8}" type="datetimeFigureOut">
              <a:rPr lang="en-US" smtClean="0"/>
              <a:pPr/>
              <a:t>7/8/2020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2967" tIns="46484" rIns="92967" bIns="4648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2967" tIns="46484" rIns="92967" bIns="46484" rtlCol="0" anchor="b"/>
          <a:lstStyle>
            <a:lvl1pPr algn="r">
              <a:defRPr sz="1200"/>
            </a:lvl1pPr>
          </a:lstStyle>
          <a:p>
            <a:fld id="{2BB31611-EADA-4675-89B8-E42401833E82}" type="slidenum">
              <a:rPr lang="en-US" smtClean="0"/>
              <a:pPr/>
              <a:t>‹#›</a:t>
            </a:fld>
            <a:endParaRPr lang="en-US" dirty="0"/>
          </a:p>
        </p:txBody>
      </p:sp>
    </p:spTree>
    <p:extLst>
      <p:ext uri="{BB962C8B-B14F-4D97-AF65-F5344CB8AC3E}">
        <p14:creationId xmlns:p14="http://schemas.microsoft.com/office/powerpoint/2010/main" val="999934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967" tIns="46484" rIns="92967" bIns="46484"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2967" tIns="46484" rIns="92967" bIns="46484" rtlCol="0"/>
          <a:lstStyle>
            <a:lvl1pPr algn="r">
              <a:defRPr sz="1200"/>
            </a:lvl1pPr>
          </a:lstStyle>
          <a:p>
            <a:fld id="{9C8F139B-2D00-4F43-8724-29F6F235A4D3}" type="datetimeFigureOut">
              <a:rPr lang="en-US" smtClean="0"/>
              <a:pPr/>
              <a:t>7/8/2020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967" tIns="46484" rIns="92967" bIns="46484"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967" tIns="46484" rIns="92967" bIns="4648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2967" tIns="46484" rIns="92967" bIns="4648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2967" tIns="46484" rIns="92967" bIns="46484" rtlCol="0" anchor="b"/>
          <a:lstStyle>
            <a:lvl1pPr algn="r">
              <a:defRPr sz="1200"/>
            </a:lvl1pPr>
          </a:lstStyle>
          <a:p>
            <a:fld id="{DCA506A1-45BC-42A2-9B79-30379B7F9598}" type="slidenum">
              <a:rPr lang="en-US" smtClean="0"/>
              <a:pPr/>
              <a:t>‹#›</a:t>
            </a:fld>
            <a:endParaRPr lang="en-US" dirty="0"/>
          </a:p>
        </p:txBody>
      </p:sp>
    </p:spTree>
    <p:extLst>
      <p:ext uri="{BB962C8B-B14F-4D97-AF65-F5344CB8AC3E}">
        <p14:creationId xmlns:p14="http://schemas.microsoft.com/office/powerpoint/2010/main" val="2423856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A506A1-45BC-42A2-9B79-30379B7F9598}" type="slidenum">
              <a:rPr lang="en-US" smtClean="0"/>
              <a:pPr/>
              <a:t>5</a:t>
            </a:fld>
            <a:endParaRPr lang="en-US" dirty="0"/>
          </a:p>
        </p:txBody>
      </p:sp>
    </p:spTree>
    <p:extLst>
      <p:ext uri="{BB962C8B-B14F-4D97-AF65-F5344CB8AC3E}">
        <p14:creationId xmlns:p14="http://schemas.microsoft.com/office/powerpoint/2010/main" val="11902305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00200" y="3101975"/>
            <a:ext cx="7772400" cy="1470025"/>
          </a:xfrm>
        </p:spPr>
        <p:txBody>
          <a:bodyPr>
            <a:normAutofit/>
          </a:bodyPr>
          <a:lstStyle>
            <a:lvl1pPr>
              <a:defRPr sz="3600" b="1"/>
            </a:lvl1pPr>
          </a:lstStyle>
          <a:p>
            <a:r>
              <a:rPr lang="en-US" dirty="0"/>
              <a:t>Click to title </a:t>
            </a:r>
            <a:r>
              <a:rPr lang="en-US" dirty="0" err="1"/>
              <a:t>styleP</a:t>
            </a:r>
            <a:endParaRPr lang="en-US" dirty="0"/>
          </a:p>
        </p:txBody>
      </p:sp>
      <p:sp>
        <p:nvSpPr>
          <p:cNvPr id="3" name="Subtitle 2"/>
          <p:cNvSpPr>
            <a:spLocks noGrp="1"/>
          </p:cNvSpPr>
          <p:nvPr>
            <p:ph type="subTitle" idx="1"/>
          </p:nvPr>
        </p:nvSpPr>
        <p:spPr>
          <a:xfrm>
            <a:off x="2286000" y="41148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003119"/>
            <a:ext cx="9144000" cy="5631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8175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743199" y="2876551"/>
            <a:ext cx="6172201" cy="990600"/>
          </a:xfrm>
        </p:spPr>
        <p:txBody>
          <a:bodyPr anchor="b">
            <a:normAutofit/>
          </a:bodyPr>
          <a:lstStyle>
            <a:lvl1pPr marL="0" indent="0">
              <a:buNone/>
              <a:defRPr lang="en-US" sz="3600" b="1" kern="1200" dirty="0">
                <a:solidFill>
                  <a:schemeClr val="accent4">
                    <a:lumMod val="75000"/>
                  </a:schemeClr>
                </a:solidFill>
                <a:latin typeface="+mj-lt"/>
                <a:ea typeface="+mj-ea"/>
                <a:cs typeface="+mj-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8" name="TextBox 7"/>
          <p:cNvSpPr txBox="1"/>
          <p:nvPr/>
        </p:nvSpPr>
        <p:spPr bwMode="gray">
          <a:xfrm>
            <a:off x="8354887" y="6613609"/>
            <a:ext cx="636713" cy="253916"/>
          </a:xfrm>
          <a:prstGeom prst="rect">
            <a:avLst/>
          </a:prstGeom>
          <a:noFill/>
        </p:spPr>
        <p:txBody>
          <a:bodyPr wrap="none" rtlCol="0">
            <a:spAutoFit/>
          </a:bodyPr>
          <a:lstStyle/>
          <a:p>
            <a:r>
              <a:rPr lang="en-US" sz="1050" dirty="0">
                <a:solidFill>
                  <a:prstClr val="white"/>
                </a:solidFill>
              </a:rPr>
              <a:t>Page </a:t>
            </a:r>
            <a:fld id="{60FD40B1-9368-447A-B95A-5EFF179FB52F}" type="slidenum">
              <a:rPr lang="en-US" sz="1050">
                <a:solidFill>
                  <a:prstClr val="white"/>
                </a:solidFill>
              </a:rPr>
              <a:pPr/>
              <a:t>‹#›</a:t>
            </a:fld>
            <a:endParaRPr lang="en-US" sz="1050" dirty="0">
              <a:solidFill>
                <a:prstClr val="white"/>
              </a:solidFill>
            </a:endParaRPr>
          </a:p>
        </p:txBody>
      </p:sp>
      <p:pic>
        <p:nvPicPr>
          <p:cNvPr id="6" name="Picture 5" descr="ppt2.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2194560"/>
          </a:xfrm>
          <a:prstGeom prst="rect">
            <a:avLst/>
          </a:prstGeom>
        </p:spPr>
      </p:pic>
      <p:sp>
        <p:nvSpPr>
          <p:cNvPr id="4" name="Rectangle 3">
            <a:extLst>
              <a:ext uri="{FF2B5EF4-FFF2-40B4-BE49-F238E27FC236}">
                <a16:creationId xmlns:a16="http://schemas.microsoft.com/office/drawing/2014/main" id="{BD0E4F1D-E0EC-42BE-8446-DD92FFCD2D61}"/>
              </a:ext>
            </a:extLst>
          </p:cNvPr>
          <p:cNvSpPr/>
          <p:nvPr userDrawn="1"/>
        </p:nvSpPr>
        <p:spPr>
          <a:xfrm>
            <a:off x="304800" y="2002106"/>
            <a:ext cx="3037626" cy="369332"/>
          </a:xfrm>
          <a:prstGeom prst="rect">
            <a:avLst/>
          </a:prstGeom>
        </p:spPr>
        <p:txBody>
          <a:bodyPr wrap="none">
            <a:spAutoFit/>
          </a:bodyPr>
          <a:lstStyle/>
          <a:p>
            <a:r>
              <a:rPr lang="en-US" dirty="0">
                <a:solidFill>
                  <a:schemeClr val="accent4">
                    <a:lumMod val="75000"/>
                  </a:schemeClr>
                </a:solidFill>
              </a:rPr>
              <a:t>Albert Einstein Medical Center</a:t>
            </a:r>
            <a:endParaRPr lang="en-US" dirty="0"/>
          </a:p>
        </p:txBody>
      </p:sp>
      <p:sp>
        <p:nvSpPr>
          <p:cNvPr id="5" name="TextBox 4">
            <a:extLst>
              <a:ext uri="{FF2B5EF4-FFF2-40B4-BE49-F238E27FC236}">
                <a16:creationId xmlns:a16="http://schemas.microsoft.com/office/drawing/2014/main" id="{42B1657B-D96F-4897-928D-399027AE57A4}"/>
              </a:ext>
            </a:extLst>
          </p:cNvPr>
          <p:cNvSpPr txBox="1"/>
          <p:nvPr userDrawn="1"/>
        </p:nvSpPr>
        <p:spPr>
          <a:xfrm>
            <a:off x="161365" y="6172200"/>
            <a:ext cx="8754035" cy="461665"/>
          </a:xfrm>
          <a:prstGeom prst="rect">
            <a:avLst/>
          </a:prstGeom>
          <a:noFill/>
        </p:spPr>
        <p:txBody>
          <a:bodyPr wrap="square" rtlCol="0">
            <a:spAutoFit/>
          </a:bodyPr>
          <a:lstStyle/>
          <a:p>
            <a:r>
              <a:rPr lang="en-US" sz="800" b="1" kern="1200" dirty="0">
                <a:solidFill>
                  <a:schemeClr val="tx1"/>
                </a:solidFill>
                <a:effectLst/>
                <a:latin typeface="+mn-lt"/>
                <a:ea typeface="+mn-ea"/>
                <a:cs typeface="+mn-cs"/>
              </a:rPr>
              <a:t>CONFIDENTIAL:</a:t>
            </a:r>
            <a:r>
              <a:rPr lang="en-US" sz="800" kern="1200" dirty="0">
                <a:solidFill>
                  <a:schemeClr val="tx1"/>
                </a:solidFill>
                <a:effectLst/>
                <a:latin typeface="+mn-lt"/>
                <a:ea typeface="+mn-ea"/>
                <a:cs typeface="+mn-cs"/>
              </a:rPr>
              <a:t>  </a:t>
            </a:r>
            <a:r>
              <a:rPr lang="en-US" sz="800" i="1" kern="1200" dirty="0">
                <a:solidFill>
                  <a:schemeClr val="tx1"/>
                </a:solidFill>
                <a:effectLst/>
                <a:latin typeface="+mn-lt"/>
                <a:ea typeface="+mn-ea"/>
                <a:cs typeface="+mn-cs"/>
              </a:rPr>
              <a:t>This document, and any corresponding reports, recommendations and /or communications made or taken by this review committee are confidential, intended to be covered by the provisions of the Pennsylvania Peer Review Protection Act, 63 P.S.425.1. et seg., the Health Care Quality Improvement Act of 1986, 42 U.S.C.A. 11101, et seq., or the corresponding provisions of any subsequent federal or state statute providing protection to peer review or related activities, and are for confidential internal use only. </a:t>
            </a:r>
            <a:endParaRPr lang="en-US" sz="8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2203479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339430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411116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82598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6691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95143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b="81944"/>
          <a:stretch/>
        </p:blipFill>
        <p:spPr bwMode="gray">
          <a:xfrm>
            <a:off x="0" y="2876550"/>
            <a:ext cx="9144000" cy="1238250"/>
          </a:xfrm>
          <a:prstGeom prst="rect">
            <a:avLst/>
          </a:prstGeom>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743199" y="2876551"/>
            <a:ext cx="6172201" cy="990600"/>
          </a:xfrm>
        </p:spPr>
        <p:txBody>
          <a:bodyPr anchor="b">
            <a:normAutofit/>
          </a:bodyPr>
          <a:lstStyle>
            <a:lvl1pPr marL="0" indent="0">
              <a:buNone/>
              <a:defRPr sz="3200" b="1">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Rectangle 6"/>
          <p:cNvSpPr/>
          <p:nvPr/>
        </p:nvSpPr>
        <p:spPr>
          <a:xfrm>
            <a:off x="0" y="6629400"/>
            <a:ext cx="9144000" cy="228600"/>
          </a:xfrm>
          <a:prstGeom prst="rect">
            <a:avLst/>
          </a:prstGeom>
          <a:solidFill>
            <a:srgbClr val="4616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TextBox 7"/>
          <p:cNvSpPr txBox="1"/>
          <p:nvPr/>
        </p:nvSpPr>
        <p:spPr bwMode="gray">
          <a:xfrm>
            <a:off x="8354887" y="6613609"/>
            <a:ext cx="636713" cy="253916"/>
          </a:xfrm>
          <a:prstGeom prst="rect">
            <a:avLst/>
          </a:prstGeom>
          <a:noFill/>
        </p:spPr>
        <p:txBody>
          <a:bodyPr wrap="none" rtlCol="0">
            <a:spAutoFit/>
          </a:bodyPr>
          <a:lstStyle/>
          <a:p>
            <a:r>
              <a:rPr lang="en-US" sz="1050" dirty="0">
                <a:solidFill>
                  <a:prstClr val="white"/>
                </a:solidFill>
              </a:rPr>
              <a:t>Page </a:t>
            </a:r>
            <a:fld id="{60FD40B1-9368-447A-B95A-5EFF179FB52F}" type="slidenum">
              <a:rPr lang="en-US" sz="1050">
                <a:solidFill>
                  <a:prstClr val="white"/>
                </a:solidFill>
              </a:rPr>
              <a:pPr/>
              <a:t>‹#›</a:t>
            </a:fld>
            <a:endParaRPr lang="en-US" sz="1050" dirty="0">
              <a:solidFill>
                <a:prstClr val="white"/>
              </a:solidFill>
            </a:endParaRPr>
          </a:p>
        </p:txBody>
      </p:sp>
    </p:spTree>
    <p:extLst>
      <p:ext uri="{BB962C8B-B14F-4D97-AF65-F5344CB8AC3E}">
        <p14:creationId xmlns:p14="http://schemas.microsoft.com/office/powerpoint/2010/main" val="2460306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0552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39889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29790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8095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ppt.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829800" cy="6880860"/>
          </a:xfrm>
          <a:prstGeom prst="rect">
            <a:avLst/>
          </a:prstGeom>
        </p:spPr>
      </p:pic>
      <p:sp>
        <p:nvSpPr>
          <p:cNvPr id="2" name="Title 1"/>
          <p:cNvSpPr>
            <a:spLocks noGrp="1"/>
          </p:cNvSpPr>
          <p:nvPr>
            <p:ph type="ctrTitle" hasCustomPrompt="1"/>
          </p:nvPr>
        </p:nvSpPr>
        <p:spPr>
          <a:xfrm>
            <a:off x="1371600" y="2077596"/>
            <a:ext cx="7772400" cy="1470025"/>
          </a:xfrm>
        </p:spPr>
        <p:txBody>
          <a:bodyPr>
            <a:normAutofit/>
          </a:bodyPr>
          <a:lstStyle>
            <a:lvl1pPr>
              <a:defRPr sz="3600" b="1"/>
            </a:lvl1pPr>
          </a:lstStyle>
          <a:p>
            <a:r>
              <a:rPr lang="en-US" dirty="0">
                <a:solidFill>
                  <a:schemeClr val="accent4">
                    <a:lumMod val="75000"/>
                  </a:schemeClr>
                </a:solidFill>
              </a:rPr>
              <a:t>Albert Einstein Medical Center</a:t>
            </a:r>
            <a:endParaRPr lang="en-US" dirty="0"/>
          </a:p>
        </p:txBody>
      </p:sp>
      <p:sp>
        <p:nvSpPr>
          <p:cNvPr id="3" name="Subtitle 2"/>
          <p:cNvSpPr>
            <a:spLocks noGrp="1"/>
          </p:cNvSpPr>
          <p:nvPr>
            <p:ph type="subTitle" idx="1"/>
          </p:nvPr>
        </p:nvSpPr>
        <p:spPr>
          <a:xfrm>
            <a:off x="2286000" y="41148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Rectangle 4">
            <a:extLst>
              <a:ext uri="{FF2B5EF4-FFF2-40B4-BE49-F238E27FC236}">
                <a16:creationId xmlns:a16="http://schemas.microsoft.com/office/drawing/2014/main" id="{5EA63877-C8DD-4DCB-8448-8240A531B876}"/>
              </a:ext>
            </a:extLst>
          </p:cNvPr>
          <p:cNvSpPr/>
          <p:nvPr userDrawn="1"/>
        </p:nvSpPr>
        <p:spPr>
          <a:xfrm>
            <a:off x="381000" y="6534090"/>
            <a:ext cx="9448800" cy="2769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1" kern="1200" dirty="0">
                <a:solidFill>
                  <a:schemeClr val="bg1"/>
                </a:solidFill>
                <a:effectLst/>
                <a:latin typeface="+mn-lt"/>
                <a:ea typeface="+mn-ea"/>
                <a:cs typeface="+mn-cs"/>
              </a:rPr>
              <a:t>CONFIDENTIAL:</a:t>
            </a:r>
            <a:r>
              <a:rPr lang="en-US" sz="600" kern="1200" dirty="0">
                <a:solidFill>
                  <a:schemeClr val="bg1"/>
                </a:solidFill>
                <a:effectLst/>
                <a:latin typeface="+mn-lt"/>
                <a:ea typeface="+mn-ea"/>
                <a:cs typeface="+mn-cs"/>
              </a:rPr>
              <a:t>  </a:t>
            </a:r>
            <a:r>
              <a:rPr lang="en-US" sz="600" i="1" kern="1200" dirty="0">
                <a:solidFill>
                  <a:schemeClr val="bg1"/>
                </a:solidFill>
                <a:effectLst/>
                <a:latin typeface="+mn-lt"/>
                <a:ea typeface="+mn-ea"/>
                <a:cs typeface="+mn-cs"/>
              </a:rPr>
              <a:t>This document, and any corresponding reports, recommendations and /or communications made or taken by this review committee are confidential, intended to be covered by the provisions of the Pennsylvania Peer Review Protection Act, 63 P.S.425.1. et seg., the Health Care Quality Improvement Act of 1986, 42 U.S.C.A. 11101, et seq., or the corresponding provisions of any subsequent federal or state statute providing protection to peer review or related activities, and are for confidential internal use only. </a:t>
            </a:r>
            <a:endParaRPr lang="en-US" sz="600" kern="1200" dirty="0">
              <a:solidFill>
                <a:schemeClr val="bg1"/>
              </a:solidFill>
              <a:effectLst/>
              <a:latin typeface="+mn-lt"/>
              <a:ea typeface="+mn-ea"/>
              <a:cs typeface="+mn-cs"/>
            </a:endParaRPr>
          </a:p>
        </p:txBody>
      </p:sp>
      <p:sp>
        <p:nvSpPr>
          <p:cNvPr id="6" name="Title 1">
            <a:extLst>
              <a:ext uri="{FF2B5EF4-FFF2-40B4-BE49-F238E27FC236}">
                <a16:creationId xmlns:a16="http://schemas.microsoft.com/office/drawing/2014/main" id="{D0369484-52F0-4438-817C-149333106516}"/>
              </a:ext>
            </a:extLst>
          </p:cNvPr>
          <p:cNvSpPr txBox="1">
            <a:spLocks/>
          </p:cNvSpPr>
          <p:nvPr userDrawn="1"/>
        </p:nvSpPr>
        <p:spPr bwMode="gray">
          <a:xfrm>
            <a:off x="1752600" y="3254375"/>
            <a:ext cx="7772400" cy="147002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bg1"/>
                </a:solidFill>
                <a:latin typeface="+mj-lt"/>
                <a:ea typeface="+mj-ea"/>
                <a:cs typeface="+mj-cs"/>
              </a:defRPr>
            </a:lvl1pPr>
          </a:lstStyle>
          <a:p>
            <a:r>
              <a:rPr lang="en-US" dirty="0"/>
              <a:t>k to edit Master title style</a:t>
            </a:r>
          </a:p>
        </p:txBody>
      </p:sp>
    </p:spTree>
    <p:extLst>
      <p:ext uri="{BB962C8B-B14F-4D97-AF65-F5344CB8AC3E}">
        <p14:creationId xmlns:p14="http://schemas.microsoft.com/office/powerpoint/2010/main" val="2078973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b="1" kern="1200">
                <a:solidFill>
                  <a:schemeClr val="accent4">
                    <a:lumMod val="75000"/>
                  </a:schemeClr>
                </a:solidFill>
                <a:latin typeface="+mj-lt"/>
                <a:ea typeface="+mj-ea"/>
                <a:cs typeface="+mj-cs"/>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97846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bwMode="gray">
          <a:xfrm>
            <a:off x="0" y="0"/>
            <a:ext cx="9144000" cy="6858000"/>
          </a:xfrm>
          <a:prstGeom prst="rect">
            <a:avLst/>
          </a:prstGeom>
        </p:spPr>
      </p:pic>
      <p:sp>
        <p:nvSpPr>
          <p:cNvPr id="2" name="Title Placeholder 1"/>
          <p:cNvSpPr>
            <a:spLocks noGrp="1"/>
          </p:cNvSpPr>
          <p:nvPr>
            <p:ph type="title"/>
          </p:nvPr>
        </p:nvSpPr>
        <p:spPr bwMode="gray">
          <a:xfrm>
            <a:off x="2743200" y="274638"/>
            <a:ext cx="6477000" cy="639762"/>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04800" y="14478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p:nvSpPr>
        <p:spPr>
          <a:xfrm>
            <a:off x="0" y="6629400"/>
            <a:ext cx="9144000" cy="228600"/>
          </a:xfrm>
          <a:prstGeom prst="rect">
            <a:avLst/>
          </a:prstGeom>
          <a:solidFill>
            <a:srgbClr val="4616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TextBox 3"/>
          <p:cNvSpPr txBox="1"/>
          <p:nvPr/>
        </p:nvSpPr>
        <p:spPr bwMode="gray">
          <a:xfrm>
            <a:off x="8563867" y="6604084"/>
            <a:ext cx="341760" cy="253916"/>
          </a:xfrm>
          <a:prstGeom prst="rect">
            <a:avLst/>
          </a:prstGeom>
          <a:noFill/>
        </p:spPr>
        <p:txBody>
          <a:bodyPr wrap="none" rtlCol="0">
            <a:spAutoFit/>
          </a:bodyPr>
          <a:lstStyle/>
          <a:p>
            <a:fld id="{60FD40B1-9368-447A-B95A-5EFF179FB52F}" type="slidenum">
              <a:rPr lang="en-US" sz="1050" smtClean="0">
                <a:solidFill>
                  <a:prstClr val="white"/>
                </a:solidFill>
              </a:rPr>
              <a:pPr/>
              <a:t>‹#›</a:t>
            </a:fld>
            <a:endParaRPr lang="en-US" sz="1050" dirty="0">
              <a:solidFill>
                <a:prstClr val="white"/>
              </a:solidFill>
            </a:endParaRPr>
          </a:p>
        </p:txBody>
      </p:sp>
    </p:spTree>
    <p:extLst>
      <p:ext uri="{BB962C8B-B14F-4D97-AF65-F5344CB8AC3E}">
        <p14:creationId xmlns:p14="http://schemas.microsoft.com/office/powerpoint/2010/main" val="33186358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ftr="0"/>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Clr>
          <a:srgbClr val="46166B"/>
        </a:buClr>
        <a:buSzPct val="85000"/>
        <a:buFont typeface="Wingdings" pitchFamily="2" charset="2"/>
        <a:buChar char="n"/>
        <a:defRPr sz="2400" kern="1200">
          <a:solidFill>
            <a:schemeClr val="tx1"/>
          </a:solidFill>
          <a:latin typeface="+mn-lt"/>
          <a:ea typeface="+mn-ea"/>
          <a:cs typeface="+mn-cs"/>
        </a:defRPr>
      </a:lvl1pPr>
      <a:lvl2pPr marL="742950" indent="-285750" algn="l" defTabSz="914400" rtl="0" eaLnBrk="1" latinLnBrk="0" hangingPunct="1">
        <a:spcBef>
          <a:spcPct val="20000"/>
        </a:spcBef>
        <a:buClr>
          <a:srgbClr val="46166B"/>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304800" y="546494"/>
            <a:ext cx="8229600" cy="639762"/>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304800" y="14478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p:nvSpPr>
        <p:spPr>
          <a:xfrm>
            <a:off x="0" y="6507163"/>
            <a:ext cx="9144000" cy="350837"/>
          </a:xfrm>
          <a:prstGeom prst="rect">
            <a:avLst/>
          </a:prstGeom>
          <a:solidFill>
            <a:srgbClr val="4616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TextBox 3"/>
          <p:cNvSpPr txBox="1"/>
          <p:nvPr/>
        </p:nvSpPr>
        <p:spPr bwMode="gray">
          <a:xfrm>
            <a:off x="8354887" y="6613609"/>
            <a:ext cx="636713" cy="253916"/>
          </a:xfrm>
          <a:prstGeom prst="rect">
            <a:avLst/>
          </a:prstGeom>
          <a:noFill/>
        </p:spPr>
        <p:txBody>
          <a:bodyPr wrap="none" rtlCol="0">
            <a:spAutoFit/>
          </a:bodyPr>
          <a:lstStyle/>
          <a:p>
            <a:r>
              <a:rPr lang="en-US" sz="1050" dirty="0">
                <a:solidFill>
                  <a:prstClr val="white"/>
                </a:solidFill>
              </a:rPr>
              <a:t>Page </a:t>
            </a:r>
            <a:fld id="{60FD40B1-9368-447A-B95A-5EFF179FB52F}" type="slidenum">
              <a:rPr lang="en-US" sz="1050">
                <a:solidFill>
                  <a:prstClr val="white"/>
                </a:solidFill>
              </a:rPr>
              <a:pPr/>
              <a:t>‹#›</a:t>
            </a:fld>
            <a:endParaRPr lang="en-US" sz="1050" dirty="0">
              <a:solidFill>
                <a:prstClr val="white"/>
              </a:solidFill>
            </a:endParaRPr>
          </a:p>
        </p:txBody>
      </p:sp>
      <p:sp>
        <p:nvSpPr>
          <p:cNvPr id="11" name="Rectangle 10">
            <a:extLst>
              <a:ext uri="{FF2B5EF4-FFF2-40B4-BE49-F238E27FC236}">
                <a16:creationId xmlns:a16="http://schemas.microsoft.com/office/drawing/2014/main" id="{478AF3AC-7850-48D1-8921-E8CF9C9984B5}"/>
              </a:ext>
            </a:extLst>
          </p:cNvPr>
          <p:cNvSpPr/>
          <p:nvPr userDrawn="1"/>
        </p:nvSpPr>
        <p:spPr>
          <a:xfrm>
            <a:off x="5499" y="6496852"/>
            <a:ext cx="9144000" cy="2769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1" kern="1200" dirty="0">
                <a:solidFill>
                  <a:schemeClr val="bg1"/>
                </a:solidFill>
                <a:effectLst/>
                <a:latin typeface="+mn-lt"/>
                <a:ea typeface="+mn-ea"/>
                <a:cs typeface="+mn-cs"/>
              </a:rPr>
              <a:t>CONFIDENTIAL:</a:t>
            </a:r>
            <a:r>
              <a:rPr lang="en-US" sz="600" kern="1200" dirty="0">
                <a:solidFill>
                  <a:schemeClr val="bg1"/>
                </a:solidFill>
                <a:effectLst/>
                <a:latin typeface="+mn-lt"/>
                <a:ea typeface="+mn-ea"/>
                <a:cs typeface="+mn-cs"/>
              </a:rPr>
              <a:t>  </a:t>
            </a:r>
            <a:r>
              <a:rPr lang="en-US" sz="600" i="1" kern="1200" dirty="0">
                <a:solidFill>
                  <a:schemeClr val="bg1"/>
                </a:solidFill>
                <a:effectLst/>
                <a:latin typeface="+mn-lt"/>
                <a:ea typeface="+mn-ea"/>
                <a:cs typeface="+mn-cs"/>
              </a:rPr>
              <a:t>This document, and any corresponding reports, recommendations and /or communications made or taken by this review committee are confidential, intended to be covered by the provisions of the Pennsylvania Peer Review Protection Act, 63 P.S.425.1. et seg., the Health Care Quality Improvement Act of 1986, 42 U.S.C.A. 11101, et seq., or the corresponding provisions of any subsequent federal or state statute providing protection to peer review or related activities, and are for confidential internal use only. </a:t>
            </a:r>
            <a:endParaRPr lang="en-US" sz="600" kern="1200" dirty="0">
              <a:solidFill>
                <a:schemeClr val="bg1"/>
              </a:solidFill>
              <a:effectLst/>
              <a:latin typeface="+mn-lt"/>
              <a:ea typeface="+mn-ea"/>
              <a:cs typeface="+mn-cs"/>
            </a:endParaRPr>
          </a:p>
        </p:txBody>
      </p:sp>
      <p:sp>
        <p:nvSpPr>
          <p:cNvPr id="5" name="TextBox 4">
            <a:extLst>
              <a:ext uri="{FF2B5EF4-FFF2-40B4-BE49-F238E27FC236}">
                <a16:creationId xmlns:a16="http://schemas.microsoft.com/office/drawing/2014/main" id="{9A27C222-BA31-42AC-B60D-56325668C32A}"/>
              </a:ext>
            </a:extLst>
          </p:cNvPr>
          <p:cNvSpPr txBox="1"/>
          <p:nvPr userDrawn="1"/>
        </p:nvSpPr>
        <p:spPr>
          <a:xfrm>
            <a:off x="5496774" y="100284"/>
            <a:ext cx="3037626" cy="369332"/>
          </a:xfrm>
          <a:prstGeom prst="rect">
            <a:avLst/>
          </a:prstGeom>
          <a:noFill/>
        </p:spPr>
        <p:txBody>
          <a:bodyPr wrap="none" rtlCol="0">
            <a:spAutoFit/>
          </a:bodyPr>
          <a:lstStyle/>
          <a:p>
            <a:r>
              <a:rPr lang="en-US" dirty="0"/>
              <a:t>Albert Einstein Medical Center</a:t>
            </a:r>
          </a:p>
        </p:txBody>
      </p:sp>
    </p:spTree>
    <p:extLst>
      <p:ext uri="{BB962C8B-B14F-4D97-AF65-F5344CB8AC3E}">
        <p14:creationId xmlns:p14="http://schemas.microsoft.com/office/powerpoint/2010/main" val="838237151"/>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Lst>
  <p:hf sldNum="0" hdr="0" dt="0"/>
  <p:txStyles>
    <p:titleStyle>
      <a:lvl1pPr algn="l" defTabSz="914400" rtl="0" eaLnBrk="1" latinLnBrk="0" hangingPunct="1">
        <a:spcBef>
          <a:spcPct val="0"/>
        </a:spcBef>
        <a:buNone/>
        <a:defRPr lang="en-US" sz="3600" b="1" kern="1200">
          <a:solidFill>
            <a:schemeClr val="accent4">
              <a:lumMod val="75000"/>
            </a:schemeClr>
          </a:solidFill>
          <a:latin typeface="+mj-lt"/>
          <a:ea typeface="+mj-ea"/>
          <a:cs typeface="+mj-cs"/>
        </a:defRPr>
      </a:lvl1pPr>
    </p:titleStyle>
    <p:bodyStyle>
      <a:lvl1pPr marL="342900" indent="-342900" algn="l" defTabSz="914400" rtl="0" eaLnBrk="1" latinLnBrk="0" hangingPunct="1">
        <a:spcBef>
          <a:spcPct val="20000"/>
        </a:spcBef>
        <a:buClr>
          <a:srgbClr val="46166B"/>
        </a:buClr>
        <a:buSzPct val="85000"/>
        <a:buFont typeface="Wingdings" pitchFamily="2" charset="2"/>
        <a:buChar char="n"/>
        <a:defRPr sz="2400" kern="1200">
          <a:solidFill>
            <a:schemeClr val="tx1"/>
          </a:solidFill>
          <a:latin typeface="+mn-lt"/>
          <a:ea typeface="+mn-ea"/>
          <a:cs typeface="+mn-cs"/>
        </a:defRPr>
      </a:lvl1pPr>
      <a:lvl2pPr marL="742950" indent="-285750" algn="l" defTabSz="914400" rtl="0" eaLnBrk="1" latinLnBrk="0" hangingPunct="1">
        <a:spcBef>
          <a:spcPct val="20000"/>
        </a:spcBef>
        <a:buClr>
          <a:srgbClr val="46166B"/>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4583" y="2266123"/>
            <a:ext cx="7772400" cy="1629100"/>
          </a:xfrm>
        </p:spPr>
        <p:txBody>
          <a:bodyPr>
            <a:normAutofit fontScale="90000"/>
          </a:bodyPr>
          <a:lstStyle/>
          <a:p>
            <a:pPr algn="ctr"/>
            <a:br>
              <a:rPr lang="en-US" dirty="0">
                <a:solidFill>
                  <a:srgbClr val="7030A0"/>
                </a:solidFill>
              </a:rPr>
            </a:br>
            <a:br>
              <a:rPr lang="en-US" dirty="0">
                <a:solidFill>
                  <a:srgbClr val="7030A0"/>
                </a:solidFill>
              </a:rPr>
            </a:br>
            <a:r>
              <a:rPr lang="en-US" dirty="0">
                <a:solidFill>
                  <a:srgbClr val="7030A0"/>
                </a:solidFill>
              </a:rPr>
              <a:t>Lab Staff Training on Mislabeled Specimen</a:t>
            </a:r>
            <a:br>
              <a:rPr lang="en-US" dirty="0">
                <a:solidFill>
                  <a:srgbClr val="7030A0"/>
                </a:solidFill>
              </a:rPr>
            </a:br>
            <a:r>
              <a:rPr lang="en-US" dirty="0">
                <a:solidFill>
                  <a:srgbClr val="7030A0"/>
                </a:solidFill>
              </a:rPr>
              <a:t> Reporting.</a:t>
            </a:r>
            <a:br>
              <a:rPr lang="en-US" dirty="0">
                <a:solidFill>
                  <a:srgbClr val="7030A0"/>
                </a:solidFill>
              </a:rPr>
            </a:br>
            <a:br>
              <a:rPr lang="en-US" dirty="0">
                <a:solidFill>
                  <a:srgbClr val="7030A0"/>
                </a:solidFill>
              </a:rPr>
            </a:br>
            <a:r>
              <a:rPr lang="en-US" dirty="0">
                <a:solidFill>
                  <a:schemeClr val="accent4">
                    <a:lumMod val="75000"/>
                  </a:schemeClr>
                </a:solidFill>
              </a:rPr>
              <a:t>Technical Lab Staff</a:t>
            </a:r>
            <a:br>
              <a:rPr lang="en-US" dirty="0">
                <a:solidFill>
                  <a:srgbClr val="7030A0"/>
                </a:solidFill>
              </a:rPr>
            </a:br>
            <a:endParaRPr lang="en-US" dirty="0">
              <a:solidFill>
                <a:srgbClr val="7030A0"/>
              </a:solidFill>
            </a:endParaRPr>
          </a:p>
        </p:txBody>
      </p:sp>
      <p:sp>
        <p:nvSpPr>
          <p:cNvPr id="5" name="Title 1"/>
          <p:cNvSpPr txBox="1">
            <a:spLocks/>
          </p:cNvSpPr>
          <p:nvPr/>
        </p:nvSpPr>
        <p:spPr bwMode="gray">
          <a:xfrm>
            <a:off x="2066198" y="4842924"/>
            <a:ext cx="7772400" cy="2315217"/>
          </a:xfrm>
          <a:prstGeom prst="rect">
            <a:avLst/>
          </a:prstGeom>
        </p:spPr>
        <p:txBody>
          <a:bodyPr vert="horz" lIns="91440" tIns="45720" rIns="91440" bIns="45720" rtlCol="0" anchor="t">
            <a:normAutofit/>
          </a:bodyPr>
          <a:lstStyle>
            <a:lvl1pPr algn="l" defTabSz="914400" rtl="0" eaLnBrk="1" latinLnBrk="0" hangingPunct="1">
              <a:spcBef>
                <a:spcPct val="0"/>
              </a:spcBef>
              <a:buNone/>
              <a:defRPr sz="4000" b="1" kern="1200" cap="all">
                <a:solidFill>
                  <a:schemeClr val="bg1"/>
                </a:solidFill>
                <a:latin typeface="+mj-lt"/>
                <a:ea typeface="+mj-ea"/>
                <a:cs typeface="+mj-cs"/>
              </a:defRPr>
            </a:lvl1pPr>
          </a:lstStyle>
          <a:p>
            <a:endParaRPr lang="en-US" sz="3100" i="1" cap="none" dirty="0">
              <a:solidFill>
                <a:schemeClr val="accent1">
                  <a:lumMod val="75000"/>
                </a:schemeClr>
              </a:solidFill>
            </a:endParaRPr>
          </a:p>
        </p:txBody>
      </p:sp>
      <p:sp>
        <p:nvSpPr>
          <p:cNvPr id="6" name="Title 1">
            <a:extLst>
              <a:ext uri="{FF2B5EF4-FFF2-40B4-BE49-F238E27FC236}">
                <a16:creationId xmlns:a16="http://schemas.microsoft.com/office/drawing/2014/main" id="{445EB9D5-6F7A-4D87-B3E2-EF75979B502F}"/>
              </a:ext>
            </a:extLst>
          </p:cNvPr>
          <p:cNvSpPr txBox="1">
            <a:spLocks/>
          </p:cNvSpPr>
          <p:nvPr/>
        </p:nvSpPr>
        <p:spPr bwMode="gray">
          <a:xfrm>
            <a:off x="1580098" y="1154482"/>
            <a:ext cx="8637073" cy="2541431"/>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bg1"/>
                </a:solidFill>
                <a:latin typeface="+mj-lt"/>
                <a:ea typeface="+mj-ea"/>
                <a:cs typeface="+mj-cs"/>
              </a:defRPr>
            </a:lvl1pPr>
          </a:lstStyle>
          <a:p>
            <a:endParaRPr lang="en-US" dirty="0">
              <a:solidFill>
                <a:srgbClr val="6600FF"/>
              </a:solidFill>
            </a:endParaRPr>
          </a:p>
        </p:txBody>
      </p:sp>
    </p:spTree>
    <p:extLst>
      <p:ext uri="{BB962C8B-B14F-4D97-AF65-F5344CB8AC3E}">
        <p14:creationId xmlns:p14="http://schemas.microsoft.com/office/powerpoint/2010/main" val="2369349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2D701-50A3-4991-AE0F-9DFBC7E69F2C}"/>
              </a:ext>
            </a:extLst>
          </p:cNvPr>
          <p:cNvSpPr>
            <a:spLocks noGrp="1"/>
          </p:cNvSpPr>
          <p:nvPr>
            <p:ph type="title"/>
          </p:nvPr>
        </p:nvSpPr>
        <p:spPr>
          <a:xfrm>
            <a:off x="2667000" y="244475"/>
            <a:ext cx="6477000" cy="639762"/>
          </a:xfrm>
        </p:spPr>
        <p:txBody>
          <a:bodyPr/>
          <a:lstStyle/>
          <a:p>
            <a:r>
              <a:rPr lang="en-US" sz="2800" dirty="0"/>
              <a:t>Reasons for Mislabeled Specimen Training</a:t>
            </a:r>
          </a:p>
        </p:txBody>
      </p:sp>
      <p:sp>
        <p:nvSpPr>
          <p:cNvPr id="3" name="Content Placeholder 2">
            <a:extLst>
              <a:ext uri="{FF2B5EF4-FFF2-40B4-BE49-F238E27FC236}">
                <a16:creationId xmlns:a16="http://schemas.microsoft.com/office/drawing/2014/main" id="{12F4F840-01E4-4F3F-A51E-421D0B4B327C}"/>
              </a:ext>
            </a:extLst>
          </p:cNvPr>
          <p:cNvSpPr>
            <a:spLocks noGrp="1"/>
          </p:cNvSpPr>
          <p:nvPr>
            <p:ph idx="1"/>
          </p:nvPr>
        </p:nvSpPr>
        <p:spPr>
          <a:xfrm>
            <a:off x="304800" y="1447800"/>
            <a:ext cx="8229600" cy="4943061"/>
          </a:xfrm>
        </p:spPr>
        <p:txBody>
          <a:bodyPr>
            <a:normAutofit fontScale="92500" lnSpcReduction="20000"/>
          </a:bodyPr>
          <a:lstStyle/>
          <a:p>
            <a:r>
              <a:rPr lang="en-US" dirty="0"/>
              <a:t>Leadership is enforcing accountability and they rely on the lab to report each incident </a:t>
            </a:r>
            <a:r>
              <a:rPr lang="en-US" b="1" u="sng" dirty="0"/>
              <a:t>accurately</a:t>
            </a:r>
            <a:r>
              <a:rPr lang="en-US" dirty="0"/>
              <a:t>. An event should not be considered a mislabeled specimen unless there is 100% certainty of this.</a:t>
            </a:r>
          </a:p>
          <a:p>
            <a:pPr marL="0" indent="0">
              <a:buNone/>
            </a:pPr>
            <a:endParaRPr lang="en-US" dirty="0"/>
          </a:p>
          <a:p>
            <a:r>
              <a:rPr lang="en-US" dirty="0"/>
              <a:t>These errors are evidence of noncompliance with PPID             (Positive Patient Identification)</a:t>
            </a:r>
          </a:p>
          <a:p>
            <a:pPr marL="0" indent="0">
              <a:buNone/>
            </a:pPr>
            <a:endParaRPr lang="en-US" dirty="0"/>
          </a:p>
          <a:p>
            <a:r>
              <a:rPr lang="en-US" dirty="0"/>
              <a:t>We are diligently reporting these errors in hopes that they will stop before a patient is harmed.</a:t>
            </a:r>
          </a:p>
          <a:p>
            <a:pPr marL="0" indent="0">
              <a:buNone/>
            </a:pPr>
            <a:endParaRPr lang="en-US" dirty="0"/>
          </a:p>
          <a:p>
            <a:r>
              <a:rPr lang="en-US" dirty="0"/>
              <a:t>It is important that all PSNs involving mislabeled patient specimens be reported in the same manner.</a:t>
            </a:r>
          </a:p>
          <a:p>
            <a:pPr marL="0" indent="0">
              <a:buNone/>
            </a:pPr>
            <a:endParaRPr lang="en-US" dirty="0"/>
          </a:p>
          <a:p>
            <a:r>
              <a:rPr lang="en-US" dirty="0"/>
              <a:t>Definition of a Mislabeled Specimen:  Blood/Patient Specimen is taken from the wrong patient or is not labeled with the correct patient’s details.</a:t>
            </a:r>
          </a:p>
        </p:txBody>
      </p:sp>
    </p:spTree>
    <p:extLst>
      <p:ext uri="{BB962C8B-B14F-4D97-AF65-F5344CB8AC3E}">
        <p14:creationId xmlns:p14="http://schemas.microsoft.com/office/powerpoint/2010/main" val="686089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7B60A-3DCE-4587-873A-CE55ACD4941A}"/>
              </a:ext>
            </a:extLst>
          </p:cNvPr>
          <p:cNvSpPr>
            <a:spLocks noGrp="1"/>
          </p:cNvSpPr>
          <p:nvPr>
            <p:ph type="title"/>
          </p:nvPr>
        </p:nvSpPr>
        <p:spPr/>
        <p:txBody>
          <a:bodyPr/>
          <a:lstStyle/>
          <a:p>
            <a:r>
              <a:rPr lang="en-US" u="sng" dirty="0"/>
              <a:t>Mislabeled Specimen </a:t>
            </a:r>
            <a:br>
              <a:rPr lang="en-US" u="sng" dirty="0"/>
            </a:br>
            <a:r>
              <a:rPr lang="en-US" u="sng" dirty="0"/>
              <a:t>Notification Process</a:t>
            </a:r>
          </a:p>
        </p:txBody>
      </p:sp>
      <p:sp>
        <p:nvSpPr>
          <p:cNvPr id="3" name="Content Placeholder 2">
            <a:extLst>
              <a:ext uri="{FF2B5EF4-FFF2-40B4-BE49-F238E27FC236}">
                <a16:creationId xmlns:a16="http://schemas.microsoft.com/office/drawing/2014/main" id="{9250F7C2-B413-4CF1-9617-E7764F7C1409}"/>
              </a:ext>
            </a:extLst>
          </p:cNvPr>
          <p:cNvSpPr>
            <a:spLocks noGrp="1"/>
          </p:cNvSpPr>
          <p:nvPr>
            <p:ph idx="1"/>
          </p:nvPr>
        </p:nvSpPr>
        <p:spPr>
          <a:xfrm>
            <a:off x="117988" y="1297858"/>
            <a:ext cx="9026012" cy="5285504"/>
          </a:xfrm>
        </p:spPr>
        <p:txBody>
          <a:bodyPr>
            <a:normAutofit fontScale="70000" lnSpcReduction="20000"/>
          </a:bodyPr>
          <a:lstStyle/>
          <a:p>
            <a:r>
              <a:rPr lang="en-US" b="1" dirty="0">
                <a:solidFill>
                  <a:srgbClr val="000000"/>
                </a:solidFill>
              </a:rPr>
              <a:t>Once a mislabeled specimen is identified, the following steps will occur:</a:t>
            </a:r>
          </a:p>
          <a:p>
            <a:pPr marL="0" indent="0">
              <a:buNone/>
            </a:pPr>
            <a:r>
              <a:rPr lang="en-US" sz="2000" dirty="0">
                <a:solidFill>
                  <a:srgbClr val="000000"/>
                </a:solidFill>
              </a:rPr>
              <a:t>	</a:t>
            </a:r>
            <a:r>
              <a:rPr lang="en-US" sz="2300" dirty="0">
                <a:solidFill>
                  <a:srgbClr val="000000"/>
                </a:solidFill>
              </a:rPr>
              <a:t>Tech will notify the </a:t>
            </a:r>
            <a:r>
              <a:rPr lang="en-US" sz="2300" dirty="0"/>
              <a:t>floor and</a:t>
            </a:r>
            <a:r>
              <a:rPr lang="en-US" sz="2300" dirty="0">
                <a:solidFill>
                  <a:srgbClr val="000000"/>
                </a:solidFill>
              </a:rPr>
              <a:t> notify the Nurse Manager.</a:t>
            </a:r>
          </a:p>
          <a:p>
            <a:pPr marL="0" indent="0">
              <a:buNone/>
            </a:pPr>
            <a:r>
              <a:rPr lang="en-US" sz="2300" dirty="0">
                <a:solidFill>
                  <a:srgbClr val="000000"/>
                </a:solidFill>
              </a:rPr>
              <a:t>	 If you can’t contact the Nurse Manger, notify the Nursing Director and finally, if you can’t    </a:t>
            </a:r>
          </a:p>
          <a:p>
            <a:pPr marL="0" indent="0">
              <a:buNone/>
            </a:pPr>
            <a:r>
              <a:rPr lang="en-US" sz="2300" dirty="0">
                <a:solidFill>
                  <a:srgbClr val="000000"/>
                </a:solidFill>
              </a:rPr>
              <a:t>                     get in touch with the Nursing Director, notify AnnMarie Papa, Chief Nursing Officer.</a:t>
            </a:r>
          </a:p>
          <a:p>
            <a:pPr marL="0" indent="0" algn="ctr">
              <a:buNone/>
            </a:pPr>
            <a:endParaRPr lang="en-US" sz="2300" dirty="0">
              <a:solidFill>
                <a:srgbClr val="000000"/>
              </a:solidFill>
            </a:endParaRPr>
          </a:p>
          <a:p>
            <a:pPr marL="0" indent="0" algn="ctr">
              <a:buNone/>
            </a:pPr>
            <a:r>
              <a:rPr lang="en-US" sz="2300" dirty="0">
                <a:solidFill>
                  <a:srgbClr val="000000"/>
                </a:solidFill>
              </a:rPr>
              <a:t>	****Note: please notify Joanne if a mislabeled sample was drawn by a Phlebotomist. </a:t>
            </a:r>
          </a:p>
          <a:p>
            <a:pPr marL="0" indent="0" algn="ctr">
              <a:buNone/>
            </a:pPr>
            <a:r>
              <a:rPr lang="en-US" sz="2300" dirty="0">
                <a:solidFill>
                  <a:srgbClr val="000000"/>
                </a:solidFill>
              </a:rPr>
              <a:t>                                 If the investigation happens on second/third shift please notify  Joanne via email.</a:t>
            </a:r>
          </a:p>
          <a:p>
            <a:pPr marL="0" indent="0" algn="ctr">
              <a:buNone/>
            </a:pPr>
            <a:endParaRPr lang="en-US" sz="2000" dirty="0">
              <a:solidFill>
                <a:srgbClr val="000000"/>
              </a:solidFill>
            </a:endParaRPr>
          </a:p>
          <a:p>
            <a:pPr lvl="2">
              <a:buFont typeface="Wingdings" panose="05000000000000000000" pitchFamily="2" charset="2"/>
              <a:buChar char="§"/>
            </a:pPr>
            <a:r>
              <a:rPr lang="en-US" sz="2400" dirty="0">
                <a:solidFill>
                  <a:srgbClr val="000000"/>
                </a:solidFill>
              </a:rPr>
              <a:t>Cancel tests </a:t>
            </a:r>
            <a:r>
              <a:rPr lang="en-US" sz="2400">
                <a:solidFill>
                  <a:srgbClr val="000000"/>
                </a:solidFill>
              </a:rPr>
              <a:t>in Cerner</a:t>
            </a:r>
            <a:r>
              <a:rPr lang="en-US"/>
              <a:t>(AD01-041) </a:t>
            </a:r>
            <a:r>
              <a:rPr lang="en-US" sz="2400">
                <a:solidFill>
                  <a:srgbClr val="000000"/>
                </a:solidFill>
              </a:rPr>
              <a:t> </a:t>
            </a:r>
            <a:r>
              <a:rPr lang="en-US" sz="2400" dirty="0">
                <a:solidFill>
                  <a:srgbClr val="000000"/>
                </a:solidFill>
              </a:rPr>
              <a:t>– </a:t>
            </a:r>
            <a:r>
              <a:rPr lang="en-US" sz="2400" b="1" dirty="0">
                <a:solidFill>
                  <a:srgbClr val="FF0000"/>
                </a:solidFill>
              </a:rPr>
              <a:t>It is important that the correct cancel reason be used.</a:t>
            </a:r>
          </a:p>
          <a:p>
            <a:pPr marL="914400" lvl="2" indent="0">
              <a:buNone/>
            </a:pPr>
            <a:endParaRPr lang="en-US" sz="2400" b="1" dirty="0">
              <a:solidFill>
                <a:srgbClr val="FF0000"/>
              </a:solidFill>
            </a:endParaRPr>
          </a:p>
          <a:p>
            <a:pPr marL="914400" lvl="2" indent="0">
              <a:buNone/>
            </a:pPr>
            <a:r>
              <a:rPr lang="en-US" sz="2400" dirty="0">
                <a:solidFill>
                  <a:srgbClr val="000000"/>
                </a:solidFill>
              </a:rPr>
              <a:t>     The cancel reasons will either be </a:t>
            </a:r>
            <a:r>
              <a:rPr lang="en-US" sz="2400" b="1" dirty="0">
                <a:solidFill>
                  <a:srgbClr val="000000"/>
                </a:solidFill>
              </a:rPr>
              <a:t>MISLABELED SPECIMEN</a:t>
            </a:r>
            <a:r>
              <a:rPr lang="en-US" sz="2400" dirty="0">
                <a:solidFill>
                  <a:srgbClr val="000000"/>
                </a:solidFill>
              </a:rPr>
              <a:t>      or </a:t>
            </a:r>
          </a:p>
          <a:p>
            <a:pPr marL="914400" lvl="2" indent="0">
              <a:buNone/>
            </a:pPr>
            <a:r>
              <a:rPr lang="en-US" sz="2400" b="1" dirty="0">
                <a:solidFill>
                  <a:srgbClr val="000000"/>
                </a:solidFill>
              </a:rPr>
              <a:t>                                                              QUESTIONABLE</a:t>
            </a:r>
            <a:r>
              <a:rPr lang="en-US" sz="2400" dirty="0">
                <a:solidFill>
                  <a:srgbClr val="000000"/>
                </a:solidFill>
              </a:rPr>
              <a:t> </a:t>
            </a:r>
            <a:r>
              <a:rPr lang="en-US" sz="2400" b="1" dirty="0">
                <a:solidFill>
                  <a:srgbClr val="000000"/>
                </a:solidFill>
              </a:rPr>
              <a:t>SAMPLE INTEGRITY</a:t>
            </a:r>
            <a:endParaRPr lang="en-US" sz="2400" dirty="0">
              <a:solidFill>
                <a:srgbClr val="000000"/>
              </a:solidFill>
            </a:endParaRPr>
          </a:p>
          <a:p>
            <a:pPr marL="914400" lvl="2" indent="0">
              <a:buNone/>
            </a:pPr>
            <a:endParaRPr lang="en-US" sz="2400" dirty="0">
              <a:solidFill>
                <a:srgbClr val="000000"/>
              </a:solidFill>
            </a:endParaRPr>
          </a:p>
          <a:p>
            <a:pPr marL="914400" lvl="2" indent="0">
              <a:buNone/>
            </a:pPr>
            <a:r>
              <a:rPr lang="en-US" sz="2400" dirty="0">
                <a:solidFill>
                  <a:srgbClr val="000000"/>
                </a:solidFill>
              </a:rPr>
              <a:t>     Four scenarios will be presented on upcoming slides which will help you determine   </a:t>
            </a:r>
          </a:p>
          <a:p>
            <a:pPr marL="914400" lvl="2" indent="0">
              <a:buNone/>
            </a:pPr>
            <a:r>
              <a:rPr lang="en-US" sz="2400" dirty="0">
                <a:solidFill>
                  <a:srgbClr val="000000"/>
                </a:solidFill>
              </a:rPr>
              <a:t>     which cancel reason to choose when filling out the PSN. </a:t>
            </a:r>
          </a:p>
          <a:p>
            <a:pPr marL="914400" lvl="2" indent="0">
              <a:buNone/>
            </a:pPr>
            <a:endParaRPr lang="en-US" sz="2400" dirty="0">
              <a:solidFill>
                <a:srgbClr val="000000"/>
              </a:solidFill>
            </a:endParaRPr>
          </a:p>
          <a:p>
            <a:pPr lvl="2">
              <a:buFont typeface="Wingdings" panose="05000000000000000000" pitchFamily="2" charset="2"/>
              <a:buChar char="§"/>
            </a:pPr>
            <a:r>
              <a:rPr lang="en-US" sz="2400" dirty="0">
                <a:solidFill>
                  <a:srgbClr val="000000"/>
                </a:solidFill>
              </a:rPr>
              <a:t>Reorder test in </a:t>
            </a:r>
            <a:r>
              <a:rPr lang="en-US" sz="2400" dirty="0" err="1">
                <a:solidFill>
                  <a:srgbClr val="000000"/>
                </a:solidFill>
              </a:rPr>
              <a:t>Pathnet</a:t>
            </a:r>
            <a:r>
              <a:rPr lang="en-US" sz="2400" dirty="0">
                <a:solidFill>
                  <a:srgbClr val="000000"/>
                </a:solidFill>
              </a:rPr>
              <a:t>.</a:t>
            </a:r>
          </a:p>
          <a:p>
            <a:pPr marL="914400" lvl="2" indent="0">
              <a:buNone/>
            </a:pPr>
            <a:r>
              <a:rPr lang="en-US" sz="2100" dirty="0">
                <a:solidFill>
                  <a:srgbClr val="000000"/>
                </a:solidFill>
              </a:rPr>
              <a:t>	</a:t>
            </a:r>
          </a:p>
          <a:p>
            <a:pPr lvl="2">
              <a:buFont typeface="Wingdings" panose="05000000000000000000" pitchFamily="2" charset="2"/>
              <a:buChar char="§"/>
            </a:pPr>
            <a:r>
              <a:rPr lang="en-US" sz="2500" dirty="0">
                <a:solidFill>
                  <a:srgbClr val="000000"/>
                </a:solidFill>
              </a:rPr>
              <a:t>Enter PSN, as described in future slide.                          </a:t>
            </a:r>
          </a:p>
          <a:p>
            <a:pPr marL="0" indent="0">
              <a:buNone/>
            </a:pPr>
            <a:endParaRPr lang="en-US" sz="2000" b="1" dirty="0">
              <a:solidFill>
                <a:srgbClr val="000000"/>
              </a:solidFill>
            </a:endParaRPr>
          </a:p>
          <a:p>
            <a:pPr marL="0" indent="0">
              <a:buNone/>
            </a:pPr>
            <a:endParaRPr lang="en-US" sz="2000" b="1" dirty="0">
              <a:solidFill>
                <a:srgbClr val="000000"/>
              </a:solidFill>
            </a:endParaRPr>
          </a:p>
          <a:p>
            <a:pPr marL="0" indent="0">
              <a:buNone/>
            </a:pPr>
            <a:endParaRPr lang="en-US" sz="2000" b="1" dirty="0">
              <a:solidFill>
                <a:srgbClr val="000000"/>
              </a:solidFill>
            </a:endParaRPr>
          </a:p>
          <a:p>
            <a:pPr marL="0" indent="0">
              <a:buNone/>
            </a:pPr>
            <a:endParaRPr lang="en-US" sz="2000" dirty="0">
              <a:solidFill>
                <a:schemeClr val="accent4">
                  <a:lumMod val="60000"/>
                  <a:lumOff val="40000"/>
                </a:schemeClr>
              </a:solidFill>
            </a:endParaRPr>
          </a:p>
          <a:p>
            <a:endParaRPr lang="en-US" sz="1400" dirty="0"/>
          </a:p>
          <a:p>
            <a:endParaRPr lang="en-US" sz="1400" dirty="0"/>
          </a:p>
          <a:p>
            <a:pPr marL="457200" indent="-457200">
              <a:buFont typeface="+mj-lt"/>
              <a:buAutoNum type="arabicPeriod"/>
            </a:pPr>
            <a:endParaRPr lang="en-US" dirty="0"/>
          </a:p>
        </p:txBody>
      </p:sp>
    </p:spTree>
    <p:extLst>
      <p:ext uri="{BB962C8B-B14F-4D97-AF65-F5344CB8AC3E}">
        <p14:creationId xmlns:p14="http://schemas.microsoft.com/office/powerpoint/2010/main" val="2587761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7B60A-3DCE-4587-873A-CE55ACD4941A}"/>
              </a:ext>
            </a:extLst>
          </p:cNvPr>
          <p:cNvSpPr>
            <a:spLocks noGrp="1"/>
          </p:cNvSpPr>
          <p:nvPr>
            <p:ph type="title"/>
          </p:nvPr>
        </p:nvSpPr>
        <p:spPr/>
        <p:txBody>
          <a:bodyPr/>
          <a:lstStyle/>
          <a:p>
            <a:r>
              <a:rPr lang="en-US" u="sng" dirty="0"/>
              <a:t>Scenarios for Potentially Mislabeled Specimens</a:t>
            </a:r>
          </a:p>
        </p:txBody>
      </p:sp>
      <p:sp>
        <p:nvSpPr>
          <p:cNvPr id="3" name="Content Placeholder 2">
            <a:extLst>
              <a:ext uri="{FF2B5EF4-FFF2-40B4-BE49-F238E27FC236}">
                <a16:creationId xmlns:a16="http://schemas.microsoft.com/office/drawing/2014/main" id="{9250F7C2-B413-4CF1-9617-E7764F7C1409}"/>
              </a:ext>
            </a:extLst>
          </p:cNvPr>
          <p:cNvSpPr>
            <a:spLocks noGrp="1"/>
          </p:cNvSpPr>
          <p:nvPr>
            <p:ph idx="1"/>
          </p:nvPr>
        </p:nvSpPr>
        <p:spPr>
          <a:xfrm>
            <a:off x="149158" y="1467255"/>
            <a:ext cx="8596636" cy="4525963"/>
          </a:xfrm>
        </p:spPr>
        <p:txBody>
          <a:bodyPr>
            <a:normAutofit lnSpcReduction="10000"/>
          </a:bodyPr>
          <a:lstStyle/>
          <a:p>
            <a:pPr marL="0" indent="0">
              <a:buNone/>
            </a:pPr>
            <a:r>
              <a:rPr lang="en-US" b="1" dirty="0">
                <a:solidFill>
                  <a:srgbClr val="FF0000"/>
                </a:solidFill>
              </a:rPr>
              <a:t>SCENARIOS 1-4</a:t>
            </a:r>
          </a:p>
          <a:p>
            <a:pPr marL="457200" indent="-457200">
              <a:buAutoNum type="arabicPeriod"/>
            </a:pPr>
            <a:r>
              <a:rPr lang="en-US" sz="2000" b="1" dirty="0">
                <a:solidFill>
                  <a:schemeClr val="accent4">
                    <a:lumMod val="60000"/>
                    <a:lumOff val="40000"/>
                  </a:schemeClr>
                </a:solidFill>
              </a:rPr>
              <a:t>MCV , BUN, or Creatinine result with delta check flag and NO clinical</a:t>
            </a:r>
          </a:p>
          <a:p>
            <a:pPr marL="0" indent="0">
              <a:buNone/>
            </a:pPr>
            <a:r>
              <a:rPr lang="en-US" sz="2000" b="1" dirty="0">
                <a:solidFill>
                  <a:schemeClr val="accent4">
                    <a:lumMod val="60000"/>
                    <a:lumOff val="40000"/>
                  </a:schemeClr>
                </a:solidFill>
              </a:rPr>
              <a:t>        explanation; must be confirmed with the ABORH type by blood bank.  </a:t>
            </a:r>
          </a:p>
          <a:p>
            <a:r>
              <a:rPr lang="en-US" sz="1400" dirty="0"/>
              <a:t>Patient A arrives to Einstein Montgomery on Dec 1  ; MCV value=83 </a:t>
            </a:r>
            <a:r>
              <a:rPr lang="en-US" sz="1400" dirty="0" err="1"/>
              <a:t>fL</a:t>
            </a:r>
            <a:r>
              <a:rPr lang="en-US" sz="1400" dirty="0"/>
              <a:t>  / Hgb 9.0 gm/dL</a:t>
            </a:r>
          </a:p>
          <a:p>
            <a:r>
              <a:rPr lang="en-US" sz="1400" dirty="0"/>
              <a:t>Patient A has repeat testing done on Dec 3  ; MCV Value=98.1 </a:t>
            </a:r>
            <a:r>
              <a:rPr lang="en-US" sz="1400" dirty="0" err="1"/>
              <a:t>fL</a:t>
            </a:r>
            <a:r>
              <a:rPr lang="en-US" sz="1400" dirty="0"/>
              <a:t>   / Hgb 16.0 gm/dL</a:t>
            </a:r>
          </a:p>
          <a:p>
            <a:r>
              <a:rPr lang="en-US" sz="1400" dirty="0"/>
              <a:t>Technologist reviews patient’s transfusion history.</a:t>
            </a:r>
          </a:p>
          <a:p>
            <a:r>
              <a:rPr lang="en-US" sz="1400" dirty="0"/>
              <a:t>Technologist speaks with RN to determine if patient was a recent code, has recently had dialysis, etc...</a:t>
            </a:r>
          </a:p>
          <a:p>
            <a:r>
              <a:rPr lang="en-US" sz="1400" dirty="0"/>
              <a:t>If none of the above-Tech takes lavender sample from Dec 1st and Dec 3rd and gives to Blood Bank to perform an ABORH. </a:t>
            </a:r>
          </a:p>
          <a:p>
            <a:r>
              <a:rPr lang="en-US" sz="1400" dirty="0">
                <a:solidFill>
                  <a:srgbClr val="000000"/>
                </a:solidFill>
              </a:rPr>
              <a:t>NOTE: If no lavender is available, serum is removed from the gold/SST top tube and tube may be used for ABORH typing.</a:t>
            </a:r>
          </a:p>
          <a:p>
            <a:pPr marL="0" indent="0">
              <a:buNone/>
            </a:pPr>
            <a:endParaRPr lang="en-US" sz="1400" dirty="0"/>
          </a:p>
          <a:p>
            <a:pPr marL="0" indent="0">
              <a:buNone/>
            </a:pPr>
            <a:r>
              <a:rPr lang="en-US" b="1" dirty="0"/>
              <a:t> If ABORH from Dec 1</a:t>
            </a:r>
            <a:r>
              <a:rPr lang="en-US" b="1" baseline="30000" dirty="0"/>
              <a:t>st</a:t>
            </a:r>
            <a:r>
              <a:rPr lang="en-US" b="1" dirty="0"/>
              <a:t> is O positive and ABORH from Dec 3</a:t>
            </a:r>
            <a:r>
              <a:rPr lang="en-US" b="1" baseline="30000" dirty="0"/>
              <a:t>rd</a:t>
            </a:r>
            <a:r>
              <a:rPr lang="en-US" b="1" dirty="0"/>
              <a:t> is</a:t>
            </a:r>
          </a:p>
          <a:p>
            <a:pPr marL="0" indent="0">
              <a:buNone/>
            </a:pPr>
            <a:r>
              <a:rPr lang="en-US" b="1" dirty="0"/>
              <a:t> B Positive   =   </a:t>
            </a:r>
            <a:r>
              <a:rPr lang="en-US" b="1" dirty="0">
                <a:solidFill>
                  <a:srgbClr val="FF0000"/>
                </a:solidFill>
              </a:rPr>
              <a:t>MISLABELED SPECIMEN</a:t>
            </a:r>
            <a:endParaRPr lang="en-US" dirty="0">
              <a:solidFill>
                <a:srgbClr val="FF0000"/>
              </a:solidFill>
            </a:endParaRPr>
          </a:p>
          <a:p>
            <a:pPr marL="0" indent="0">
              <a:buNone/>
            </a:pPr>
            <a:endParaRPr lang="en-US" sz="1400" dirty="0">
              <a:solidFill>
                <a:srgbClr val="FF0000"/>
              </a:solidFill>
            </a:endParaRPr>
          </a:p>
          <a:p>
            <a:r>
              <a:rPr lang="en-US" sz="1400" dirty="0"/>
              <a:t>A blood type discrepancy will definitively identify a mislabeled specimen.</a:t>
            </a:r>
          </a:p>
          <a:p>
            <a:endParaRPr lang="en-US" sz="1400" dirty="0">
              <a:solidFill>
                <a:srgbClr val="FF0000"/>
              </a:solidFill>
            </a:endParaRPr>
          </a:p>
          <a:p>
            <a:pPr marL="457200" indent="-457200">
              <a:buFont typeface="+mj-lt"/>
              <a:buAutoNum type="arabicPeriod"/>
            </a:pPr>
            <a:endParaRPr lang="en-US" dirty="0"/>
          </a:p>
        </p:txBody>
      </p:sp>
    </p:spTree>
    <p:extLst>
      <p:ext uri="{BB962C8B-B14F-4D97-AF65-F5344CB8AC3E}">
        <p14:creationId xmlns:p14="http://schemas.microsoft.com/office/powerpoint/2010/main" val="1866342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7B60A-3DCE-4587-873A-CE55ACD4941A}"/>
              </a:ext>
            </a:extLst>
          </p:cNvPr>
          <p:cNvSpPr>
            <a:spLocks noGrp="1"/>
          </p:cNvSpPr>
          <p:nvPr>
            <p:ph type="title"/>
          </p:nvPr>
        </p:nvSpPr>
        <p:spPr/>
        <p:txBody>
          <a:bodyPr/>
          <a:lstStyle/>
          <a:p>
            <a:r>
              <a:rPr lang="en-US" u="sng" dirty="0"/>
              <a:t>Scenarios for Potentially Mislabeled Specimens</a:t>
            </a:r>
          </a:p>
        </p:txBody>
      </p:sp>
      <p:sp>
        <p:nvSpPr>
          <p:cNvPr id="3" name="Content Placeholder 2">
            <a:extLst>
              <a:ext uri="{FF2B5EF4-FFF2-40B4-BE49-F238E27FC236}">
                <a16:creationId xmlns:a16="http://schemas.microsoft.com/office/drawing/2014/main" id="{9250F7C2-B413-4CF1-9617-E7764F7C1409}"/>
              </a:ext>
            </a:extLst>
          </p:cNvPr>
          <p:cNvSpPr>
            <a:spLocks noGrp="1"/>
          </p:cNvSpPr>
          <p:nvPr>
            <p:ph idx="1"/>
          </p:nvPr>
        </p:nvSpPr>
        <p:spPr>
          <a:xfrm>
            <a:off x="304799" y="1447800"/>
            <a:ext cx="8514735" cy="4836268"/>
          </a:xfrm>
        </p:spPr>
        <p:txBody>
          <a:bodyPr>
            <a:normAutofit fontScale="85000" lnSpcReduction="10000"/>
          </a:bodyPr>
          <a:lstStyle/>
          <a:p>
            <a:pPr marL="457200" indent="-457200">
              <a:buAutoNum type="arabicPeriod" startAt="2"/>
            </a:pPr>
            <a:r>
              <a:rPr lang="en-US" sz="2200" b="1" dirty="0">
                <a:solidFill>
                  <a:schemeClr val="accent4">
                    <a:lumMod val="60000"/>
                    <a:lumOff val="40000"/>
                  </a:schemeClr>
                </a:solidFill>
              </a:rPr>
              <a:t>MCV , BUN, or Creatinine delta check flag result and NO clinical</a:t>
            </a:r>
          </a:p>
          <a:p>
            <a:pPr marL="0" indent="0">
              <a:buNone/>
            </a:pPr>
            <a:r>
              <a:rPr lang="en-US" sz="2200" b="1" dirty="0">
                <a:solidFill>
                  <a:schemeClr val="accent4">
                    <a:lumMod val="60000"/>
                    <a:lumOff val="40000"/>
                  </a:schemeClr>
                </a:solidFill>
              </a:rPr>
              <a:t>        explanation; must be confirmed with the ABORH type by blood bank.  </a:t>
            </a:r>
            <a:endParaRPr lang="en-US" sz="2200" dirty="0">
              <a:solidFill>
                <a:schemeClr val="accent4">
                  <a:lumMod val="60000"/>
                  <a:lumOff val="40000"/>
                </a:schemeClr>
              </a:solidFill>
            </a:endParaRPr>
          </a:p>
          <a:p>
            <a:r>
              <a:rPr lang="en-US" sz="1400" dirty="0"/>
              <a:t>Patient A arrives to Einstein Montgomery on Dec 1; MCV value=83 </a:t>
            </a:r>
            <a:r>
              <a:rPr lang="en-US" sz="1400" dirty="0" err="1"/>
              <a:t>fL</a:t>
            </a:r>
            <a:r>
              <a:rPr lang="en-US" sz="1400" dirty="0"/>
              <a:t>   / Hgb 9.0 gm/dL</a:t>
            </a:r>
          </a:p>
          <a:p>
            <a:r>
              <a:rPr lang="en-US" sz="1400" dirty="0"/>
              <a:t>Patient A has repeat testing done on Dec 3; MCV Value=98.1 </a:t>
            </a:r>
            <a:r>
              <a:rPr lang="en-US" sz="1400" dirty="0" err="1"/>
              <a:t>fL</a:t>
            </a:r>
            <a:r>
              <a:rPr lang="en-US" sz="1400" dirty="0"/>
              <a:t>  /  Hgb 16.0 gm/dL</a:t>
            </a:r>
          </a:p>
          <a:p>
            <a:r>
              <a:rPr lang="en-US" sz="1400" dirty="0"/>
              <a:t>Technologist reviews patient’s transfusion history.</a:t>
            </a:r>
          </a:p>
          <a:p>
            <a:r>
              <a:rPr lang="en-US" sz="1400" dirty="0"/>
              <a:t>Technologist speaks with RN to determine if patient was a recent code, has recently had dialysis, etc...</a:t>
            </a:r>
          </a:p>
          <a:p>
            <a:r>
              <a:rPr lang="en-US" sz="1400" dirty="0"/>
              <a:t>If none of the above-Tech takes lavender sample from Dec 1st and Dec 3rd and gives to Blood Bank to perform an ABORH.</a:t>
            </a:r>
          </a:p>
          <a:p>
            <a:pPr marL="0" indent="0">
              <a:buNone/>
            </a:pPr>
            <a:r>
              <a:rPr lang="en-US" sz="1400" dirty="0">
                <a:solidFill>
                  <a:srgbClr val="00B0F0"/>
                </a:solidFill>
              </a:rPr>
              <a:t>         </a:t>
            </a:r>
            <a:r>
              <a:rPr lang="en-US" sz="1400" dirty="0">
                <a:solidFill>
                  <a:srgbClr val="000000"/>
                </a:solidFill>
              </a:rPr>
              <a:t>NOTE: If no lavender tube is available, serum is removed from the gold top/SST tube and tube may be used for ABORH typing.</a:t>
            </a:r>
          </a:p>
          <a:p>
            <a:pPr marL="0" indent="0">
              <a:buNone/>
            </a:pPr>
            <a:endParaRPr lang="en-US" sz="1400" dirty="0"/>
          </a:p>
          <a:p>
            <a:pPr marL="0" indent="0">
              <a:buNone/>
            </a:pPr>
            <a:r>
              <a:rPr lang="en-US" b="1" dirty="0"/>
              <a:t>   If ABORH from Dec 1</a:t>
            </a:r>
            <a:r>
              <a:rPr lang="en-US" b="1" baseline="30000" dirty="0"/>
              <a:t>st</a:t>
            </a:r>
            <a:r>
              <a:rPr lang="en-US" b="1" dirty="0"/>
              <a:t> is O Positive and ABORH from Dec 3</a:t>
            </a:r>
            <a:r>
              <a:rPr lang="en-US" b="1" baseline="30000" dirty="0"/>
              <a:t>rd</a:t>
            </a:r>
            <a:r>
              <a:rPr lang="en-US" b="1" dirty="0"/>
              <a:t> is</a:t>
            </a:r>
          </a:p>
          <a:p>
            <a:pPr marL="0" indent="0">
              <a:buNone/>
            </a:pPr>
            <a:r>
              <a:rPr lang="en-US" b="1" dirty="0"/>
              <a:t>   O Positive   </a:t>
            </a:r>
            <a:r>
              <a:rPr lang="en-US" b="1" dirty="0">
                <a:solidFill>
                  <a:srgbClr val="FF0000"/>
                </a:solidFill>
              </a:rPr>
              <a:t>=   QUESTIONABLE INTEGRITY</a:t>
            </a:r>
          </a:p>
          <a:p>
            <a:pPr marL="0" indent="0">
              <a:buNone/>
            </a:pPr>
            <a:endParaRPr lang="en-US" sz="1400" dirty="0"/>
          </a:p>
          <a:p>
            <a:pPr marL="0" indent="0">
              <a:buNone/>
            </a:pPr>
            <a:endParaRPr lang="en-US" sz="1400" dirty="0"/>
          </a:p>
          <a:p>
            <a:pPr marL="457200" indent="-457200">
              <a:buAutoNum type="arabicPeriod" startAt="3"/>
            </a:pPr>
            <a:r>
              <a:rPr lang="en-US" sz="2200" b="1" dirty="0">
                <a:solidFill>
                  <a:schemeClr val="accent4">
                    <a:lumMod val="60000"/>
                    <a:lumOff val="40000"/>
                  </a:schemeClr>
                </a:solidFill>
              </a:rPr>
              <a:t>Specimen arrives in lab with two different patient labels on container</a:t>
            </a:r>
          </a:p>
          <a:p>
            <a:pPr marL="0" indent="0">
              <a:buNone/>
            </a:pPr>
            <a:r>
              <a:rPr lang="en-US" sz="2200" b="1" dirty="0">
                <a:solidFill>
                  <a:schemeClr val="accent4">
                    <a:lumMod val="60000"/>
                    <a:lumOff val="40000"/>
                  </a:schemeClr>
                </a:solidFill>
              </a:rPr>
              <a:t>                   </a:t>
            </a:r>
            <a:r>
              <a:rPr lang="en-US" b="1" dirty="0">
                <a:solidFill>
                  <a:srgbClr val="FF0000"/>
                </a:solidFill>
              </a:rPr>
              <a:t>=  MISLABELED SPECIMEN </a:t>
            </a:r>
          </a:p>
          <a:p>
            <a:pPr marL="0" indent="0">
              <a:buNone/>
            </a:pPr>
            <a:endParaRPr lang="en-US" b="1" dirty="0">
              <a:solidFill>
                <a:schemeClr val="accent4">
                  <a:lumMod val="60000"/>
                  <a:lumOff val="40000"/>
                </a:schemeClr>
              </a:solidFill>
            </a:endParaRPr>
          </a:p>
          <a:p>
            <a:pPr marL="457200" indent="-457200">
              <a:buAutoNum type="arabicPeriod" startAt="4"/>
            </a:pPr>
            <a:r>
              <a:rPr lang="en-US" b="1" dirty="0">
                <a:solidFill>
                  <a:schemeClr val="accent4">
                    <a:lumMod val="60000"/>
                    <a:lumOff val="40000"/>
                  </a:schemeClr>
                </a:solidFill>
              </a:rPr>
              <a:t>Nurse or Physician notifies the lab that specimen is mislabeled</a:t>
            </a:r>
          </a:p>
          <a:p>
            <a:pPr marL="0" indent="0">
              <a:buNone/>
            </a:pPr>
            <a:r>
              <a:rPr lang="en-US" b="1" dirty="0">
                <a:solidFill>
                  <a:schemeClr val="accent4">
                    <a:lumMod val="60000"/>
                    <a:lumOff val="40000"/>
                  </a:schemeClr>
                </a:solidFill>
              </a:rPr>
              <a:t>                  </a:t>
            </a:r>
            <a:r>
              <a:rPr lang="en-US" b="1" dirty="0">
                <a:solidFill>
                  <a:srgbClr val="FF0000"/>
                </a:solidFill>
              </a:rPr>
              <a:t>= MISLABELED SPECIMEN</a:t>
            </a:r>
          </a:p>
          <a:p>
            <a:pPr marL="457200" indent="-457200">
              <a:buFont typeface="+mj-lt"/>
              <a:buAutoNum type="arabicPeriod"/>
            </a:pPr>
            <a:endParaRPr lang="en-US" dirty="0"/>
          </a:p>
        </p:txBody>
      </p:sp>
    </p:spTree>
    <p:extLst>
      <p:ext uri="{BB962C8B-B14F-4D97-AF65-F5344CB8AC3E}">
        <p14:creationId xmlns:p14="http://schemas.microsoft.com/office/powerpoint/2010/main" val="3537103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7B60A-3DCE-4587-873A-CE55ACD4941A}"/>
              </a:ext>
            </a:extLst>
          </p:cNvPr>
          <p:cNvSpPr>
            <a:spLocks noGrp="1"/>
          </p:cNvSpPr>
          <p:nvPr>
            <p:ph type="title"/>
          </p:nvPr>
        </p:nvSpPr>
        <p:spPr/>
        <p:txBody>
          <a:bodyPr/>
          <a:lstStyle/>
          <a:p>
            <a:r>
              <a:rPr lang="en-US" u="sng" dirty="0"/>
              <a:t>Filling Out PSN (AD01-026)</a:t>
            </a:r>
          </a:p>
        </p:txBody>
      </p:sp>
      <p:sp>
        <p:nvSpPr>
          <p:cNvPr id="3" name="Content Placeholder 2">
            <a:extLst>
              <a:ext uri="{FF2B5EF4-FFF2-40B4-BE49-F238E27FC236}">
                <a16:creationId xmlns:a16="http://schemas.microsoft.com/office/drawing/2014/main" id="{9250F7C2-B413-4CF1-9617-E7764F7C1409}"/>
              </a:ext>
            </a:extLst>
          </p:cNvPr>
          <p:cNvSpPr>
            <a:spLocks noGrp="1"/>
          </p:cNvSpPr>
          <p:nvPr>
            <p:ph idx="1"/>
          </p:nvPr>
        </p:nvSpPr>
        <p:spPr>
          <a:xfrm>
            <a:off x="275617" y="1381328"/>
            <a:ext cx="8229600" cy="5077838"/>
          </a:xfrm>
        </p:spPr>
        <p:txBody>
          <a:bodyPr>
            <a:normAutofit fontScale="92500" lnSpcReduction="10000"/>
          </a:bodyPr>
          <a:lstStyle/>
          <a:p>
            <a:r>
              <a:rPr lang="en-US" sz="2000" dirty="0">
                <a:solidFill>
                  <a:srgbClr val="000000"/>
                </a:solidFill>
              </a:rPr>
              <a:t>When entering a PSN, </a:t>
            </a:r>
            <a:r>
              <a:rPr lang="en-US" sz="2000" u="sng" dirty="0">
                <a:solidFill>
                  <a:srgbClr val="000000"/>
                </a:solidFill>
              </a:rPr>
              <a:t>the event detail </a:t>
            </a:r>
            <a:r>
              <a:rPr lang="en-US" sz="2000" dirty="0">
                <a:solidFill>
                  <a:srgbClr val="000000"/>
                </a:solidFill>
              </a:rPr>
              <a:t>should state only</a:t>
            </a:r>
            <a:r>
              <a:rPr lang="en-US" sz="2000" dirty="0">
                <a:solidFill>
                  <a:srgbClr val="00B0F0"/>
                </a:solidFill>
              </a:rPr>
              <a:t> </a:t>
            </a:r>
            <a:r>
              <a:rPr lang="en-US" sz="2000" dirty="0">
                <a:solidFill>
                  <a:srgbClr val="000000"/>
                </a:solidFill>
              </a:rPr>
              <a:t>the following if it is a </a:t>
            </a:r>
            <a:r>
              <a:rPr lang="en-US" sz="2000" b="1" u="sng" dirty="0">
                <a:solidFill>
                  <a:srgbClr val="7030A0"/>
                </a:solidFill>
              </a:rPr>
              <a:t>MISLABLED SPECIMEN </a:t>
            </a:r>
            <a:r>
              <a:rPr lang="en-US" sz="2000" b="1" dirty="0">
                <a:solidFill>
                  <a:srgbClr val="7030A0"/>
                </a:solidFill>
              </a:rPr>
              <a:t>;  </a:t>
            </a:r>
            <a:r>
              <a:rPr lang="en-US" sz="2000" dirty="0"/>
              <a:t>no other info is needed: </a:t>
            </a:r>
          </a:p>
          <a:p>
            <a:pPr marL="0" indent="0">
              <a:buNone/>
            </a:pPr>
            <a:r>
              <a:rPr lang="en-US" sz="1400" dirty="0"/>
              <a:t>         (Use appropriate dates and data – this is for demonstration purposes only)</a:t>
            </a:r>
          </a:p>
          <a:p>
            <a:pPr marL="0" indent="0">
              <a:buNone/>
            </a:pPr>
            <a:r>
              <a:rPr lang="en-US" sz="2000" dirty="0">
                <a:solidFill>
                  <a:srgbClr val="000000"/>
                </a:solidFill>
              </a:rPr>
              <a:t>Under Event Category – choose Specimen Labeling</a:t>
            </a:r>
            <a:endParaRPr lang="en-US" sz="1400" dirty="0"/>
          </a:p>
          <a:p>
            <a:pPr marL="0" indent="0">
              <a:buNone/>
            </a:pPr>
            <a:r>
              <a:rPr lang="en-US" sz="2000" dirty="0"/>
              <a:t>Under Event Detail – </a:t>
            </a:r>
          </a:p>
          <a:p>
            <a:pPr>
              <a:buFont typeface="Arial" panose="020B0604020202020204" pitchFamily="34" charset="0"/>
              <a:buChar char="•"/>
            </a:pPr>
            <a:r>
              <a:rPr lang="en-US" sz="2000" dirty="0"/>
              <a:t>Mislabeled Specimen</a:t>
            </a:r>
          </a:p>
          <a:p>
            <a:pPr>
              <a:buFont typeface="Arial" panose="020B0604020202020204" pitchFamily="34" charset="0"/>
              <a:buChar char="•"/>
            </a:pPr>
            <a:r>
              <a:rPr lang="en-US" sz="2000" dirty="0"/>
              <a:t>MCV, BUN, or Creatinine delta check value from Dec 1st &amp; 3rd</a:t>
            </a:r>
          </a:p>
          <a:p>
            <a:pPr>
              <a:buFont typeface="Arial" panose="020B0604020202020204" pitchFamily="34" charset="0"/>
              <a:buChar char="•"/>
            </a:pPr>
            <a:r>
              <a:rPr lang="en-US" sz="2000" dirty="0">
                <a:solidFill>
                  <a:srgbClr val="000000"/>
                </a:solidFill>
              </a:rPr>
              <a:t>Dec 1,2020   ABORH  -  O Positive</a:t>
            </a:r>
          </a:p>
          <a:p>
            <a:pPr>
              <a:buFont typeface="Arial" panose="020B0604020202020204" pitchFamily="34" charset="0"/>
              <a:buChar char="•"/>
            </a:pPr>
            <a:r>
              <a:rPr lang="en-US" sz="2000" dirty="0">
                <a:solidFill>
                  <a:srgbClr val="000000"/>
                </a:solidFill>
              </a:rPr>
              <a:t>Dec 3,2020   ABORH  -  B Positive</a:t>
            </a:r>
          </a:p>
          <a:p>
            <a:pPr marL="0" indent="0">
              <a:buNone/>
            </a:pPr>
            <a:endParaRPr lang="en-US" sz="2000" dirty="0">
              <a:solidFill>
                <a:schemeClr val="accent4"/>
              </a:solidFill>
            </a:endParaRPr>
          </a:p>
          <a:p>
            <a:r>
              <a:rPr lang="en-US" sz="2100" dirty="0">
                <a:solidFill>
                  <a:srgbClr val="000000"/>
                </a:solidFill>
              </a:rPr>
              <a:t>When entering a PSN, if it is a </a:t>
            </a:r>
            <a:r>
              <a:rPr lang="en-US" sz="2100" b="1" u="sng" dirty="0">
                <a:solidFill>
                  <a:srgbClr val="7030A0"/>
                </a:solidFill>
              </a:rPr>
              <a:t>QUESTIONABLE SPECIMEN INTEGRITY</a:t>
            </a:r>
          </a:p>
          <a:p>
            <a:pPr marL="0" indent="0">
              <a:buNone/>
            </a:pPr>
            <a:r>
              <a:rPr lang="en-US" sz="2000" dirty="0"/>
              <a:t>Under Event Category – choose Specimen Labeling</a:t>
            </a:r>
          </a:p>
          <a:p>
            <a:pPr marL="0" indent="0">
              <a:buNone/>
            </a:pPr>
            <a:r>
              <a:rPr lang="en-US" sz="2100" dirty="0"/>
              <a:t>Under Event Detail – </a:t>
            </a:r>
          </a:p>
          <a:p>
            <a:pPr>
              <a:buFont typeface="Arial" panose="020B0604020202020204" pitchFamily="34" charset="0"/>
              <a:buChar char="•"/>
            </a:pPr>
            <a:r>
              <a:rPr lang="en-US" sz="2100" dirty="0"/>
              <a:t>Questionable Specimen Integrity</a:t>
            </a:r>
          </a:p>
          <a:p>
            <a:pPr>
              <a:buFont typeface="Arial" panose="020B0604020202020204" pitchFamily="34" charset="0"/>
              <a:buChar char="•"/>
            </a:pPr>
            <a:r>
              <a:rPr lang="en-US" sz="2100" dirty="0"/>
              <a:t>MCV, BUN, or Creatinine delta check value from Dec 1st &amp; 3</a:t>
            </a:r>
            <a:r>
              <a:rPr lang="en-US" sz="2100" baseline="30000" dirty="0"/>
              <a:t>rd</a:t>
            </a:r>
            <a:endParaRPr lang="en-US" sz="2100" dirty="0"/>
          </a:p>
          <a:p>
            <a:pPr>
              <a:buFont typeface="Arial" panose="020B0604020202020204" pitchFamily="34" charset="0"/>
              <a:buChar char="•"/>
            </a:pPr>
            <a:r>
              <a:rPr lang="en-US" sz="2100" dirty="0"/>
              <a:t>Dec 1st ABORH and Dec 3rd ABORH = SAME ABORH</a:t>
            </a:r>
          </a:p>
          <a:p>
            <a:pPr marL="0" indent="0">
              <a:buNone/>
            </a:pPr>
            <a:endParaRPr lang="en-US" sz="2100" dirty="0"/>
          </a:p>
          <a:p>
            <a:pPr>
              <a:buFont typeface="Arial" panose="020B0604020202020204" pitchFamily="34" charset="0"/>
              <a:buChar char="•"/>
            </a:pPr>
            <a:endParaRPr lang="en-US" sz="2100" dirty="0"/>
          </a:p>
          <a:p>
            <a:pPr>
              <a:buFont typeface="Arial" panose="020B0604020202020204" pitchFamily="34" charset="0"/>
              <a:buChar char="•"/>
            </a:pPr>
            <a:endParaRPr lang="en-US" sz="2100" dirty="0"/>
          </a:p>
          <a:p>
            <a:pPr marL="0" indent="0">
              <a:buNone/>
            </a:pPr>
            <a:endParaRPr lang="en-US" sz="2100" b="1" u="sng" dirty="0">
              <a:solidFill>
                <a:srgbClr val="7030A0"/>
              </a:solidFill>
            </a:endParaRPr>
          </a:p>
          <a:p>
            <a:pPr marL="0" indent="0">
              <a:buNone/>
            </a:pPr>
            <a:endParaRPr lang="en-US" dirty="0">
              <a:solidFill>
                <a:schemeClr val="accent4">
                  <a:lumMod val="60000"/>
                  <a:lumOff val="40000"/>
                </a:schemeClr>
              </a:solidFill>
            </a:endParaRPr>
          </a:p>
          <a:p>
            <a:endParaRPr lang="en-US" sz="1400" dirty="0"/>
          </a:p>
          <a:p>
            <a:endParaRPr lang="en-US" sz="1400" dirty="0"/>
          </a:p>
          <a:p>
            <a:pPr marL="457200" indent="-457200">
              <a:buFont typeface="+mj-lt"/>
              <a:buAutoNum type="arabicPeriod"/>
            </a:pPr>
            <a:endParaRPr lang="en-US" dirty="0"/>
          </a:p>
        </p:txBody>
      </p:sp>
    </p:spTree>
    <p:extLst>
      <p:ext uri="{BB962C8B-B14F-4D97-AF65-F5344CB8AC3E}">
        <p14:creationId xmlns:p14="http://schemas.microsoft.com/office/powerpoint/2010/main" val="1903074204"/>
      </p:ext>
    </p:extLst>
  </p:cSld>
  <p:clrMapOvr>
    <a:masterClrMapping/>
  </p:clrMapOvr>
</p:sld>
</file>

<file path=ppt/theme/theme1.xml><?xml version="1.0" encoding="utf-8"?>
<a:theme xmlns:a="http://schemas.openxmlformats.org/drawingml/2006/main" name="EHN Purple Deck">
  <a:themeElements>
    <a:clrScheme name="Custom 1">
      <a:dk1>
        <a:sysClr val="windowText" lastClr="000000"/>
      </a:dk1>
      <a:lt1>
        <a:sysClr val="window" lastClr="FFFFFF"/>
      </a:lt1>
      <a:dk2>
        <a:srgbClr val="1F497D"/>
      </a:dk2>
      <a:lt2>
        <a:srgbClr val="EEECE1"/>
      </a:lt2>
      <a:accent1>
        <a:srgbClr val="8064A2"/>
      </a:accent1>
      <a:accent2>
        <a:srgbClr val="6C737A"/>
      </a:accent2>
      <a:accent3>
        <a:srgbClr val="9BBB59"/>
      </a:accent3>
      <a:accent4>
        <a:srgbClr val="46166B"/>
      </a:accent4>
      <a:accent5>
        <a:srgbClr val="3FB5E8"/>
      </a:accent5>
      <a:accent6>
        <a:srgbClr val="F79646"/>
      </a:accent6>
      <a:hlink>
        <a:srgbClr val="46166B"/>
      </a:hlink>
      <a:folHlink>
        <a:srgbClr val="6C737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plate PowerPoint">
  <a:themeElements>
    <a:clrScheme name="Custom 1">
      <a:dk1>
        <a:sysClr val="windowText" lastClr="000000"/>
      </a:dk1>
      <a:lt1>
        <a:sysClr val="window" lastClr="FFFFFF"/>
      </a:lt1>
      <a:dk2>
        <a:srgbClr val="1F497D"/>
      </a:dk2>
      <a:lt2>
        <a:srgbClr val="EEECE1"/>
      </a:lt2>
      <a:accent1>
        <a:srgbClr val="8064A2"/>
      </a:accent1>
      <a:accent2>
        <a:srgbClr val="6C737A"/>
      </a:accent2>
      <a:accent3>
        <a:srgbClr val="9BBB59"/>
      </a:accent3>
      <a:accent4>
        <a:srgbClr val="46166B"/>
      </a:accent4>
      <a:accent5>
        <a:srgbClr val="3FB5E8"/>
      </a:accent5>
      <a:accent6>
        <a:srgbClr val="F79646"/>
      </a:accent6>
      <a:hlink>
        <a:srgbClr val="46166B"/>
      </a:hlink>
      <a:folHlink>
        <a:srgbClr val="6C737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EHN Purple Deck</Template>
  <TotalTime>3120</TotalTime>
  <Words>654</Words>
  <Application>Microsoft Office PowerPoint</Application>
  <PresentationFormat>On-screen Show (4:3)</PresentationFormat>
  <Paragraphs>93</Paragraphs>
  <Slides>6</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Wingdings</vt:lpstr>
      <vt:lpstr>EHN Purple Deck</vt:lpstr>
      <vt:lpstr>Template PowerPoint</vt:lpstr>
      <vt:lpstr>  Lab Staff Training on Mislabeled Specimen  Reporting.  Technical Lab Staff </vt:lpstr>
      <vt:lpstr>Reasons for Mislabeled Specimen Training</vt:lpstr>
      <vt:lpstr>Mislabeled Specimen  Notification Process</vt:lpstr>
      <vt:lpstr>Scenarios for Potentially Mislabeled Specimens</vt:lpstr>
      <vt:lpstr>Scenarios for Potentially Mislabeled Specimens</vt:lpstr>
      <vt:lpstr>Filling Out PSN (AD01-026)</vt:lpstr>
    </vt:vector>
  </TitlesOfParts>
  <Company>AEHN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Toni L Summers</cp:lastModifiedBy>
  <cp:revision>333</cp:revision>
  <cp:lastPrinted>2018-02-12T15:35:22Z</cp:lastPrinted>
  <dcterms:created xsi:type="dcterms:W3CDTF">2013-04-17T13:32:29Z</dcterms:created>
  <dcterms:modified xsi:type="dcterms:W3CDTF">2020-07-08T13:55:00Z</dcterms:modified>
</cp:coreProperties>
</file>