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14" r:id="rId3"/>
    <p:sldId id="294" r:id="rId4"/>
    <p:sldId id="322" r:id="rId5"/>
    <p:sldId id="259" r:id="rId6"/>
    <p:sldId id="265" r:id="rId7"/>
    <p:sldId id="312" r:id="rId8"/>
    <p:sldId id="272" r:id="rId9"/>
    <p:sldId id="264" r:id="rId10"/>
    <p:sldId id="277" r:id="rId11"/>
    <p:sldId id="317" r:id="rId12"/>
    <p:sldId id="318" r:id="rId13"/>
    <p:sldId id="321" r:id="rId14"/>
    <p:sldId id="303" r:id="rId15"/>
    <p:sldId id="258" r:id="rId16"/>
    <p:sldId id="304" r:id="rId17"/>
    <p:sldId id="311" r:id="rId18"/>
    <p:sldId id="315" r:id="rId19"/>
    <p:sldId id="323" r:id="rId20"/>
    <p:sldId id="320" r:id="rId21"/>
    <p:sldId id="305" r:id="rId22"/>
    <p:sldId id="279" r:id="rId23"/>
    <p:sldId id="306" r:id="rId24"/>
    <p:sldId id="292" r:id="rId25"/>
    <p:sldId id="291" r:id="rId26"/>
    <p:sldId id="269" r:id="rId27"/>
    <p:sldId id="309" r:id="rId28"/>
    <p:sldId id="283" r:id="rId29"/>
    <p:sldId id="310" r:id="rId30"/>
    <p:sldId id="325" r:id="rId31"/>
    <p:sldId id="316" r:id="rId32"/>
    <p:sldId id="287" r:id="rId33"/>
    <p:sldId id="308" r:id="rId34"/>
    <p:sldId id="307" r:id="rId35"/>
    <p:sldId id="324" r:id="rId36"/>
    <p:sldId id="289" r:id="rId37"/>
    <p:sldId id="26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1"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RBC's</c:v>
                </c:pt>
              </c:strCache>
            </c:strRef>
          </c:tx>
          <c:cat>
            <c:strRef>
              <c:f>Sheet1!$A$2:$A$6</c:f>
              <c:strCache>
                <c:ptCount val="5"/>
                <c:pt idx="0">
                  <c:v>Patient 1</c:v>
                </c:pt>
                <c:pt idx="1">
                  <c:v>Patient 2</c:v>
                </c:pt>
                <c:pt idx="2">
                  <c:v>Patient 3</c:v>
                </c:pt>
                <c:pt idx="3">
                  <c:v>Patient 4</c:v>
                </c:pt>
                <c:pt idx="4">
                  <c:v>Patient 5</c:v>
                </c:pt>
              </c:strCache>
            </c:strRef>
          </c:cat>
          <c:val>
            <c:numRef>
              <c:f>Sheet1!$B$2:$B$6</c:f>
              <c:numCache>
                <c:formatCode>General</c:formatCode>
                <c:ptCount val="5"/>
                <c:pt idx="0">
                  <c:v>15</c:v>
                </c:pt>
                <c:pt idx="1">
                  <c:v>3</c:v>
                </c:pt>
                <c:pt idx="2">
                  <c:v>15</c:v>
                </c:pt>
                <c:pt idx="3">
                  <c:v>13</c:v>
                </c:pt>
                <c:pt idx="4">
                  <c:v>4</c:v>
                </c:pt>
              </c:numCache>
            </c:numRef>
          </c:val>
        </c:ser>
        <c:ser>
          <c:idx val="1"/>
          <c:order val="1"/>
          <c:tx>
            <c:strRef>
              <c:f>Sheet1!$C$1</c:f>
              <c:strCache>
                <c:ptCount val="1"/>
                <c:pt idx="0">
                  <c:v>FFP</c:v>
                </c:pt>
              </c:strCache>
            </c:strRef>
          </c:tx>
          <c:cat>
            <c:strRef>
              <c:f>Sheet1!$A$2:$A$6</c:f>
              <c:strCache>
                <c:ptCount val="5"/>
                <c:pt idx="0">
                  <c:v>Patient 1</c:v>
                </c:pt>
                <c:pt idx="1">
                  <c:v>Patient 2</c:v>
                </c:pt>
                <c:pt idx="2">
                  <c:v>Patient 3</c:v>
                </c:pt>
                <c:pt idx="3">
                  <c:v>Patient 4</c:v>
                </c:pt>
                <c:pt idx="4">
                  <c:v>Patient 5</c:v>
                </c:pt>
              </c:strCache>
            </c:strRef>
          </c:cat>
          <c:val>
            <c:numRef>
              <c:f>Sheet1!$C$2:$C$6</c:f>
              <c:numCache>
                <c:formatCode>General</c:formatCode>
                <c:ptCount val="5"/>
                <c:pt idx="0">
                  <c:v>5</c:v>
                </c:pt>
                <c:pt idx="2">
                  <c:v>6</c:v>
                </c:pt>
                <c:pt idx="3">
                  <c:v>8</c:v>
                </c:pt>
                <c:pt idx="4">
                  <c:v>1</c:v>
                </c:pt>
              </c:numCache>
            </c:numRef>
          </c:val>
        </c:ser>
        <c:ser>
          <c:idx val="2"/>
          <c:order val="2"/>
          <c:tx>
            <c:strRef>
              <c:f>Sheet1!$D$1</c:f>
              <c:strCache>
                <c:ptCount val="1"/>
                <c:pt idx="0">
                  <c:v>Platelets</c:v>
                </c:pt>
              </c:strCache>
            </c:strRef>
          </c:tx>
          <c:cat>
            <c:strRef>
              <c:f>Sheet1!$A$2:$A$6</c:f>
              <c:strCache>
                <c:ptCount val="5"/>
                <c:pt idx="0">
                  <c:v>Patient 1</c:v>
                </c:pt>
                <c:pt idx="1">
                  <c:v>Patient 2</c:v>
                </c:pt>
                <c:pt idx="2">
                  <c:v>Patient 3</c:v>
                </c:pt>
                <c:pt idx="3">
                  <c:v>Patient 4</c:v>
                </c:pt>
                <c:pt idx="4">
                  <c:v>Patient 5</c:v>
                </c:pt>
              </c:strCache>
            </c:strRef>
          </c:cat>
          <c:val>
            <c:numRef>
              <c:f>Sheet1!$D$2:$D$6</c:f>
              <c:numCache>
                <c:formatCode>General</c:formatCode>
                <c:ptCount val="5"/>
                <c:pt idx="0">
                  <c:v>3</c:v>
                </c:pt>
                <c:pt idx="2">
                  <c:v>4</c:v>
                </c:pt>
                <c:pt idx="3">
                  <c:v>2</c:v>
                </c:pt>
                <c:pt idx="4">
                  <c:v>1</c:v>
                </c:pt>
              </c:numCache>
            </c:numRef>
          </c:val>
        </c:ser>
        <c:ser>
          <c:idx val="3"/>
          <c:order val="3"/>
          <c:tx>
            <c:strRef>
              <c:f>Sheet1!$E$1</c:f>
              <c:strCache>
                <c:ptCount val="1"/>
                <c:pt idx="0">
                  <c:v>Cryo</c:v>
                </c:pt>
              </c:strCache>
            </c:strRef>
          </c:tx>
          <c:cat>
            <c:strRef>
              <c:f>Sheet1!$A$2:$A$6</c:f>
              <c:strCache>
                <c:ptCount val="5"/>
                <c:pt idx="0">
                  <c:v>Patient 1</c:v>
                </c:pt>
                <c:pt idx="1">
                  <c:v>Patient 2</c:v>
                </c:pt>
                <c:pt idx="2">
                  <c:v>Patient 3</c:v>
                </c:pt>
                <c:pt idx="3">
                  <c:v>Patient 4</c:v>
                </c:pt>
                <c:pt idx="4">
                  <c:v>Patient 5</c:v>
                </c:pt>
              </c:strCache>
            </c:strRef>
          </c:cat>
          <c:val>
            <c:numRef>
              <c:f>Sheet1!$E$2:$E$6</c:f>
              <c:numCache>
                <c:formatCode>General</c:formatCode>
                <c:ptCount val="5"/>
                <c:pt idx="0">
                  <c:v>2</c:v>
                </c:pt>
              </c:numCache>
            </c:numRef>
          </c:val>
        </c:ser>
        <c:overlap val="100"/>
        <c:axId val="89519232"/>
        <c:axId val="91365760"/>
      </c:barChart>
      <c:catAx>
        <c:axId val="89519232"/>
        <c:scaling>
          <c:orientation val="minMax"/>
        </c:scaling>
        <c:axPos val="b"/>
        <c:tickLblPos val="nextTo"/>
        <c:crossAx val="91365760"/>
        <c:crosses val="autoZero"/>
        <c:auto val="1"/>
        <c:lblAlgn val="ctr"/>
        <c:lblOffset val="100"/>
      </c:catAx>
      <c:valAx>
        <c:axId val="91365760"/>
        <c:scaling>
          <c:orientation val="minMax"/>
        </c:scaling>
        <c:axPos val="l"/>
        <c:majorGridlines/>
        <c:numFmt formatCode="General" sourceLinked="1"/>
        <c:tickLblPos val="nextTo"/>
        <c:crossAx val="89519232"/>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7132728200641606"/>
          <c:y val="5.3232758620689657E-2"/>
          <c:w val="0.37959864391951065"/>
          <c:h val="0.47948988596253123"/>
        </c:manualLayout>
      </c:layout>
      <c:barChart>
        <c:barDir val="col"/>
        <c:grouping val="stacked"/>
        <c:ser>
          <c:idx val="0"/>
          <c:order val="0"/>
          <c:tx>
            <c:strRef>
              <c:f>Sheet1!$B$1</c:f>
              <c:strCache>
                <c:ptCount val="1"/>
                <c:pt idx="0">
                  <c:v>RBC's</c:v>
                </c:pt>
              </c:strCache>
            </c:strRef>
          </c:tx>
          <c:cat>
            <c:strRef>
              <c:f>Sheet1!$A$2:$A$6</c:f>
              <c:strCache>
                <c:ptCount val="5"/>
                <c:pt idx="0">
                  <c:v>Patient 1</c:v>
                </c:pt>
                <c:pt idx="1">
                  <c:v>Patient 2</c:v>
                </c:pt>
                <c:pt idx="2">
                  <c:v>Patient 3</c:v>
                </c:pt>
                <c:pt idx="3">
                  <c:v>Patient 4</c:v>
                </c:pt>
                <c:pt idx="4">
                  <c:v>Patient 5</c:v>
                </c:pt>
              </c:strCache>
            </c:strRef>
          </c:cat>
          <c:val>
            <c:numRef>
              <c:f>Sheet1!$B$2:$B$6</c:f>
              <c:numCache>
                <c:formatCode>General</c:formatCode>
                <c:ptCount val="5"/>
                <c:pt idx="0">
                  <c:v>4</c:v>
                </c:pt>
                <c:pt idx="1">
                  <c:v>2</c:v>
                </c:pt>
                <c:pt idx="2">
                  <c:v>51</c:v>
                </c:pt>
                <c:pt idx="3">
                  <c:v>10</c:v>
                </c:pt>
                <c:pt idx="4">
                  <c:v>16</c:v>
                </c:pt>
              </c:numCache>
            </c:numRef>
          </c:val>
        </c:ser>
        <c:ser>
          <c:idx val="1"/>
          <c:order val="1"/>
          <c:tx>
            <c:strRef>
              <c:f>Sheet1!$C$1</c:f>
              <c:strCache>
                <c:ptCount val="1"/>
                <c:pt idx="0">
                  <c:v>FFP</c:v>
                </c:pt>
              </c:strCache>
            </c:strRef>
          </c:tx>
          <c:cat>
            <c:strRef>
              <c:f>Sheet1!$A$2:$A$6</c:f>
              <c:strCache>
                <c:ptCount val="5"/>
                <c:pt idx="0">
                  <c:v>Patient 1</c:v>
                </c:pt>
                <c:pt idx="1">
                  <c:v>Patient 2</c:v>
                </c:pt>
                <c:pt idx="2">
                  <c:v>Patient 3</c:v>
                </c:pt>
                <c:pt idx="3">
                  <c:v>Patient 4</c:v>
                </c:pt>
                <c:pt idx="4">
                  <c:v>Patient 5</c:v>
                </c:pt>
              </c:strCache>
            </c:strRef>
          </c:cat>
          <c:val>
            <c:numRef>
              <c:f>Sheet1!$C$2:$C$6</c:f>
              <c:numCache>
                <c:formatCode>General</c:formatCode>
                <c:ptCount val="5"/>
                <c:pt idx="0">
                  <c:v>2</c:v>
                </c:pt>
                <c:pt idx="2">
                  <c:v>36</c:v>
                </c:pt>
                <c:pt idx="3">
                  <c:v>18</c:v>
                </c:pt>
                <c:pt idx="4">
                  <c:v>7</c:v>
                </c:pt>
              </c:numCache>
            </c:numRef>
          </c:val>
        </c:ser>
        <c:ser>
          <c:idx val="2"/>
          <c:order val="2"/>
          <c:tx>
            <c:strRef>
              <c:f>Sheet1!$D$1</c:f>
              <c:strCache>
                <c:ptCount val="1"/>
                <c:pt idx="0">
                  <c:v>Platelets</c:v>
                </c:pt>
              </c:strCache>
            </c:strRef>
          </c:tx>
          <c:cat>
            <c:strRef>
              <c:f>Sheet1!$A$2:$A$6</c:f>
              <c:strCache>
                <c:ptCount val="5"/>
                <c:pt idx="0">
                  <c:v>Patient 1</c:v>
                </c:pt>
                <c:pt idx="1">
                  <c:v>Patient 2</c:v>
                </c:pt>
                <c:pt idx="2">
                  <c:v>Patient 3</c:v>
                </c:pt>
                <c:pt idx="3">
                  <c:v>Patient 4</c:v>
                </c:pt>
                <c:pt idx="4">
                  <c:v>Patient 5</c:v>
                </c:pt>
              </c:strCache>
            </c:strRef>
          </c:cat>
          <c:val>
            <c:numRef>
              <c:f>Sheet1!$D$2:$D$6</c:f>
              <c:numCache>
                <c:formatCode>General</c:formatCode>
                <c:ptCount val="5"/>
                <c:pt idx="2">
                  <c:v>10</c:v>
                </c:pt>
                <c:pt idx="3">
                  <c:v>5</c:v>
                </c:pt>
                <c:pt idx="4">
                  <c:v>3</c:v>
                </c:pt>
              </c:numCache>
            </c:numRef>
          </c:val>
        </c:ser>
        <c:ser>
          <c:idx val="3"/>
          <c:order val="3"/>
          <c:tx>
            <c:strRef>
              <c:f>Sheet1!$E$1</c:f>
              <c:strCache>
                <c:ptCount val="1"/>
                <c:pt idx="0">
                  <c:v>Cryo</c:v>
                </c:pt>
              </c:strCache>
            </c:strRef>
          </c:tx>
          <c:cat>
            <c:strRef>
              <c:f>Sheet1!$A$2:$A$6</c:f>
              <c:strCache>
                <c:ptCount val="5"/>
                <c:pt idx="0">
                  <c:v>Patient 1</c:v>
                </c:pt>
                <c:pt idx="1">
                  <c:v>Patient 2</c:v>
                </c:pt>
                <c:pt idx="2">
                  <c:v>Patient 3</c:v>
                </c:pt>
                <c:pt idx="3">
                  <c:v>Patient 4</c:v>
                </c:pt>
                <c:pt idx="4">
                  <c:v>Patient 5</c:v>
                </c:pt>
              </c:strCache>
            </c:strRef>
          </c:cat>
          <c:val>
            <c:numRef>
              <c:f>Sheet1!$E$2:$E$6</c:f>
              <c:numCache>
                <c:formatCode>General</c:formatCode>
                <c:ptCount val="5"/>
                <c:pt idx="2">
                  <c:v>18</c:v>
                </c:pt>
                <c:pt idx="3">
                  <c:v>4</c:v>
                </c:pt>
              </c:numCache>
            </c:numRef>
          </c:val>
        </c:ser>
        <c:overlap val="100"/>
        <c:axId val="104605952"/>
        <c:axId val="104611840"/>
      </c:barChart>
      <c:catAx>
        <c:axId val="104605952"/>
        <c:scaling>
          <c:orientation val="minMax"/>
        </c:scaling>
        <c:axPos val="b"/>
        <c:tickLblPos val="nextTo"/>
        <c:crossAx val="104611840"/>
        <c:crosses val="autoZero"/>
        <c:auto val="1"/>
        <c:lblAlgn val="ctr"/>
        <c:lblOffset val="100"/>
      </c:catAx>
      <c:valAx>
        <c:axId val="104611840"/>
        <c:scaling>
          <c:orientation val="minMax"/>
        </c:scaling>
        <c:axPos val="l"/>
        <c:majorGridlines/>
        <c:numFmt formatCode="General" sourceLinked="1"/>
        <c:tickLblPos val="nextTo"/>
        <c:crossAx val="104605952"/>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E2907-1A7C-47AD-9050-318590D1EF5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E565CBD2-05AD-4948-AB6E-70C10FF3808A}">
      <dgm:prSet phldrT="[Text]"/>
      <dgm:spPr/>
      <dgm:t>
        <a:bodyPr/>
        <a:lstStyle/>
        <a:p>
          <a:r>
            <a:rPr lang="en-US" dirty="0" smtClean="0"/>
            <a:t>Compensated</a:t>
          </a:r>
        </a:p>
        <a:p>
          <a:r>
            <a:rPr lang="en-US" dirty="0" smtClean="0"/>
            <a:t>Stage I</a:t>
          </a:r>
          <a:endParaRPr lang="en-US" dirty="0"/>
        </a:p>
      </dgm:t>
    </dgm:pt>
    <dgm:pt modelId="{2D98207B-326E-407E-9E0F-83BCBE1D5442}" type="parTrans" cxnId="{F01D4689-527A-46B9-BA3A-FA10AA4B927D}">
      <dgm:prSet/>
      <dgm:spPr/>
      <dgm:t>
        <a:bodyPr/>
        <a:lstStyle/>
        <a:p>
          <a:endParaRPr lang="en-US"/>
        </a:p>
      </dgm:t>
    </dgm:pt>
    <dgm:pt modelId="{B7EEB656-EDCF-4460-A9D1-17388A89B512}" type="sibTrans" cxnId="{F01D4689-527A-46B9-BA3A-FA10AA4B927D}">
      <dgm:prSet/>
      <dgm:spPr/>
      <dgm:t>
        <a:bodyPr/>
        <a:lstStyle/>
        <a:p>
          <a:endParaRPr lang="en-US" dirty="0"/>
        </a:p>
      </dgm:t>
    </dgm:pt>
    <dgm:pt modelId="{ED29801D-8B83-4F92-8B80-D338E549E4EF}">
      <dgm:prSet phldrT="[Text]"/>
      <dgm:spPr/>
      <dgm:t>
        <a:bodyPr/>
        <a:lstStyle/>
        <a:p>
          <a:r>
            <a:rPr lang="en-US" dirty="0" smtClean="0"/>
            <a:t>Decompensated</a:t>
          </a:r>
        </a:p>
        <a:p>
          <a:r>
            <a:rPr lang="en-US" dirty="0" smtClean="0"/>
            <a:t>Stage II</a:t>
          </a:r>
          <a:endParaRPr lang="en-US" dirty="0"/>
        </a:p>
      </dgm:t>
    </dgm:pt>
    <dgm:pt modelId="{8A914C1E-44E7-417E-A13F-DBC5ED7D7F21}" type="parTrans" cxnId="{88930F46-D830-4325-B362-3198340C9651}">
      <dgm:prSet/>
      <dgm:spPr/>
      <dgm:t>
        <a:bodyPr/>
        <a:lstStyle/>
        <a:p>
          <a:endParaRPr lang="en-US"/>
        </a:p>
      </dgm:t>
    </dgm:pt>
    <dgm:pt modelId="{87CE410D-48D2-4B08-B651-23CBF6675479}" type="sibTrans" cxnId="{88930F46-D830-4325-B362-3198340C9651}">
      <dgm:prSet/>
      <dgm:spPr/>
      <dgm:t>
        <a:bodyPr/>
        <a:lstStyle/>
        <a:p>
          <a:endParaRPr lang="en-US" dirty="0"/>
        </a:p>
      </dgm:t>
    </dgm:pt>
    <dgm:pt modelId="{43425503-F4A0-4BE5-91D4-AE85613C468D}">
      <dgm:prSet phldrT="[Text]"/>
      <dgm:spPr/>
      <dgm:t>
        <a:bodyPr/>
        <a:lstStyle/>
        <a:p>
          <a:r>
            <a:rPr lang="en-US" dirty="0" smtClean="0"/>
            <a:t>Irreversible</a:t>
          </a:r>
        </a:p>
        <a:p>
          <a:r>
            <a:rPr lang="en-US" dirty="0" smtClean="0"/>
            <a:t>Stage III</a:t>
          </a:r>
          <a:endParaRPr lang="en-US" dirty="0"/>
        </a:p>
      </dgm:t>
    </dgm:pt>
    <dgm:pt modelId="{279E9134-6A43-466D-A96F-C75709A62291}" type="parTrans" cxnId="{1F7109A0-914F-410B-BA98-D53F912A7563}">
      <dgm:prSet/>
      <dgm:spPr/>
      <dgm:t>
        <a:bodyPr/>
        <a:lstStyle/>
        <a:p>
          <a:endParaRPr lang="en-US"/>
        </a:p>
      </dgm:t>
    </dgm:pt>
    <dgm:pt modelId="{33883322-7114-4B0C-90A9-280C2D37E1BA}" type="sibTrans" cxnId="{1F7109A0-914F-410B-BA98-D53F912A7563}">
      <dgm:prSet/>
      <dgm:spPr/>
      <dgm:t>
        <a:bodyPr/>
        <a:lstStyle/>
        <a:p>
          <a:endParaRPr lang="en-US" dirty="0"/>
        </a:p>
      </dgm:t>
    </dgm:pt>
    <dgm:pt modelId="{6487843C-B7A9-4156-85FD-D5725055AFA4}" type="pres">
      <dgm:prSet presAssocID="{069E2907-1A7C-47AD-9050-318590D1EF5D}" presName="Name0" presStyleCnt="0">
        <dgm:presLayoutVars>
          <dgm:dir/>
          <dgm:resizeHandles val="exact"/>
        </dgm:presLayoutVars>
      </dgm:prSet>
      <dgm:spPr/>
      <dgm:t>
        <a:bodyPr/>
        <a:lstStyle/>
        <a:p>
          <a:endParaRPr lang="en-US"/>
        </a:p>
      </dgm:t>
    </dgm:pt>
    <dgm:pt modelId="{9257DE9D-D695-4079-A7A5-BEFDD15F9B29}" type="pres">
      <dgm:prSet presAssocID="{E565CBD2-05AD-4948-AB6E-70C10FF3808A}" presName="node" presStyleLbl="node1" presStyleIdx="0" presStyleCnt="3">
        <dgm:presLayoutVars>
          <dgm:bulletEnabled val="1"/>
        </dgm:presLayoutVars>
      </dgm:prSet>
      <dgm:spPr/>
      <dgm:t>
        <a:bodyPr/>
        <a:lstStyle/>
        <a:p>
          <a:endParaRPr lang="en-US"/>
        </a:p>
      </dgm:t>
    </dgm:pt>
    <dgm:pt modelId="{F14AFB89-A1F0-4C12-A8B5-1506CE76EFBC}" type="pres">
      <dgm:prSet presAssocID="{B7EEB656-EDCF-4460-A9D1-17388A89B512}" presName="sibTrans" presStyleLbl="sibTrans2D1" presStyleIdx="0" presStyleCnt="3"/>
      <dgm:spPr/>
      <dgm:t>
        <a:bodyPr/>
        <a:lstStyle/>
        <a:p>
          <a:endParaRPr lang="en-US"/>
        </a:p>
      </dgm:t>
    </dgm:pt>
    <dgm:pt modelId="{5AB5622A-74E0-4AD9-A5CF-132D1D91E33F}" type="pres">
      <dgm:prSet presAssocID="{B7EEB656-EDCF-4460-A9D1-17388A89B512}" presName="connectorText" presStyleLbl="sibTrans2D1" presStyleIdx="0" presStyleCnt="3"/>
      <dgm:spPr/>
      <dgm:t>
        <a:bodyPr/>
        <a:lstStyle/>
        <a:p>
          <a:endParaRPr lang="en-US"/>
        </a:p>
      </dgm:t>
    </dgm:pt>
    <dgm:pt modelId="{88AB1B33-C9DC-4E28-A7E1-2A70F1D68C2F}" type="pres">
      <dgm:prSet presAssocID="{ED29801D-8B83-4F92-8B80-D338E549E4EF}" presName="node" presStyleLbl="node1" presStyleIdx="1" presStyleCnt="3">
        <dgm:presLayoutVars>
          <dgm:bulletEnabled val="1"/>
        </dgm:presLayoutVars>
      </dgm:prSet>
      <dgm:spPr/>
      <dgm:t>
        <a:bodyPr/>
        <a:lstStyle/>
        <a:p>
          <a:endParaRPr lang="en-US"/>
        </a:p>
      </dgm:t>
    </dgm:pt>
    <dgm:pt modelId="{514F5370-90E2-4C34-BE03-1C707037BBBD}" type="pres">
      <dgm:prSet presAssocID="{87CE410D-48D2-4B08-B651-23CBF6675479}" presName="sibTrans" presStyleLbl="sibTrans2D1" presStyleIdx="1" presStyleCnt="3"/>
      <dgm:spPr/>
      <dgm:t>
        <a:bodyPr/>
        <a:lstStyle/>
        <a:p>
          <a:endParaRPr lang="en-US"/>
        </a:p>
      </dgm:t>
    </dgm:pt>
    <dgm:pt modelId="{AECB6022-6140-438A-9321-EA56287DCCD5}" type="pres">
      <dgm:prSet presAssocID="{87CE410D-48D2-4B08-B651-23CBF6675479}" presName="connectorText" presStyleLbl="sibTrans2D1" presStyleIdx="1" presStyleCnt="3"/>
      <dgm:spPr/>
      <dgm:t>
        <a:bodyPr/>
        <a:lstStyle/>
        <a:p>
          <a:endParaRPr lang="en-US"/>
        </a:p>
      </dgm:t>
    </dgm:pt>
    <dgm:pt modelId="{EF5A5FA9-92E9-47F8-8039-BDC14FE62AE6}" type="pres">
      <dgm:prSet presAssocID="{43425503-F4A0-4BE5-91D4-AE85613C468D}" presName="node" presStyleLbl="node1" presStyleIdx="2" presStyleCnt="3">
        <dgm:presLayoutVars>
          <dgm:bulletEnabled val="1"/>
        </dgm:presLayoutVars>
      </dgm:prSet>
      <dgm:spPr/>
      <dgm:t>
        <a:bodyPr/>
        <a:lstStyle/>
        <a:p>
          <a:endParaRPr lang="en-US"/>
        </a:p>
      </dgm:t>
    </dgm:pt>
    <dgm:pt modelId="{AD1C61D4-D19C-410B-AEF8-CCB2EB18F141}" type="pres">
      <dgm:prSet presAssocID="{33883322-7114-4B0C-90A9-280C2D37E1BA}" presName="sibTrans" presStyleLbl="sibTrans2D1" presStyleIdx="2" presStyleCnt="3"/>
      <dgm:spPr/>
      <dgm:t>
        <a:bodyPr/>
        <a:lstStyle/>
        <a:p>
          <a:endParaRPr lang="en-US"/>
        </a:p>
      </dgm:t>
    </dgm:pt>
    <dgm:pt modelId="{E3E46D30-3E27-46F0-885E-7A6B9D0F6CC8}" type="pres">
      <dgm:prSet presAssocID="{33883322-7114-4B0C-90A9-280C2D37E1BA}" presName="connectorText" presStyleLbl="sibTrans2D1" presStyleIdx="2" presStyleCnt="3"/>
      <dgm:spPr/>
      <dgm:t>
        <a:bodyPr/>
        <a:lstStyle/>
        <a:p>
          <a:endParaRPr lang="en-US"/>
        </a:p>
      </dgm:t>
    </dgm:pt>
  </dgm:ptLst>
  <dgm:cxnLst>
    <dgm:cxn modelId="{5DD81429-B18C-44B9-9825-1C080B53F0BA}" type="presOf" srcId="{87CE410D-48D2-4B08-B651-23CBF6675479}" destId="{514F5370-90E2-4C34-BE03-1C707037BBBD}" srcOrd="0" destOrd="0" presId="urn:microsoft.com/office/officeart/2005/8/layout/cycle7"/>
    <dgm:cxn modelId="{88930F46-D830-4325-B362-3198340C9651}" srcId="{069E2907-1A7C-47AD-9050-318590D1EF5D}" destId="{ED29801D-8B83-4F92-8B80-D338E549E4EF}" srcOrd="1" destOrd="0" parTransId="{8A914C1E-44E7-417E-A13F-DBC5ED7D7F21}" sibTransId="{87CE410D-48D2-4B08-B651-23CBF6675479}"/>
    <dgm:cxn modelId="{F01D4689-527A-46B9-BA3A-FA10AA4B927D}" srcId="{069E2907-1A7C-47AD-9050-318590D1EF5D}" destId="{E565CBD2-05AD-4948-AB6E-70C10FF3808A}" srcOrd="0" destOrd="0" parTransId="{2D98207B-326E-407E-9E0F-83BCBE1D5442}" sibTransId="{B7EEB656-EDCF-4460-A9D1-17388A89B512}"/>
    <dgm:cxn modelId="{498A57EA-B1D8-4615-B32D-5FF22C1FFD83}" type="presOf" srcId="{ED29801D-8B83-4F92-8B80-D338E549E4EF}" destId="{88AB1B33-C9DC-4E28-A7E1-2A70F1D68C2F}" srcOrd="0" destOrd="0" presId="urn:microsoft.com/office/officeart/2005/8/layout/cycle7"/>
    <dgm:cxn modelId="{7F681C6E-5C78-4F5A-96C6-C086D46F3F55}" type="presOf" srcId="{33883322-7114-4B0C-90A9-280C2D37E1BA}" destId="{AD1C61D4-D19C-410B-AEF8-CCB2EB18F141}" srcOrd="0" destOrd="0" presId="urn:microsoft.com/office/officeart/2005/8/layout/cycle7"/>
    <dgm:cxn modelId="{EECCCF74-DAFA-4352-B4D8-0DC121FB17DB}" type="presOf" srcId="{33883322-7114-4B0C-90A9-280C2D37E1BA}" destId="{E3E46D30-3E27-46F0-885E-7A6B9D0F6CC8}" srcOrd="1" destOrd="0" presId="urn:microsoft.com/office/officeart/2005/8/layout/cycle7"/>
    <dgm:cxn modelId="{6FCA776A-147C-4C5A-8902-5075DD8A0C66}" type="presOf" srcId="{87CE410D-48D2-4B08-B651-23CBF6675479}" destId="{AECB6022-6140-438A-9321-EA56287DCCD5}" srcOrd="1" destOrd="0" presId="urn:microsoft.com/office/officeart/2005/8/layout/cycle7"/>
    <dgm:cxn modelId="{8D1018C7-CF1A-488F-983E-87E4D5BFF1CC}" type="presOf" srcId="{B7EEB656-EDCF-4460-A9D1-17388A89B512}" destId="{5AB5622A-74E0-4AD9-A5CF-132D1D91E33F}" srcOrd="1" destOrd="0" presId="urn:microsoft.com/office/officeart/2005/8/layout/cycle7"/>
    <dgm:cxn modelId="{A22A4CFF-FEE8-4D3E-9C92-AF635AE6FA64}" type="presOf" srcId="{43425503-F4A0-4BE5-91D4-AE85613C468D}" destId="{EF5A5FA9-92E9-47F8-8039-BDC14FE62AE6}" srcOrd="0" destOrd="0" presId="urn:microsoft.com/office/officeart/2005/8/layout/cycle7"/>
    <dgm:cxn modelId="{2032D319-C893-4317-8FF9-091AC7EB0562}" type="presOf" srcId="{B7EEB656-EDCF-4460-A9D1-17388A89B512}" destId="{F14AFB89-A1F0-4C12-A8B5-1506CE76EFBC}" srcOrd="0" destOrd="0" presId="urn:microsoft.com/office/officeart/2005/8/layout/cycle7"/>
    <dgm:cxn modelId="{E1E334FD-AF91-4C67-8192-51DC4E8293A1}" type="presOf" srcId="{E565CBD2-05AD-4948-AB6E-70C10FF3808A}" destId="{9257DE9D-D695-4079-A7A5-BEFDD15F9B29}" srcOrd="0" destOrd="0" presId="urn:microsoft.com/office/officeart/2005/8/layout/cycle7"/>
    <dgm:cxn modelId="{1F7109A0-914F-410B-BA98-D53F912A7563}" srcId="{069E2907-1A7C-47AD-9050-318590D1EF5D}" destId="{43425503-F4A0-4BE5-91D4-AE85613C468D}" srcOrd="2" destOrd="0" parTransId="{279E9134-6A43-466D-A96F-C75709A62291}" sibTransId="{33883322-7114-4B0C-90A9-280C2D37E1BA}"/>
    <dgm:cxn modelId="{AE0C34D0-3A57-45BE-AA28-AA6875309D6A}" type="presOf" srcId="{069E2907-1A7C-47AD-9050-318590D1EF5D}" destId="{6487843C-B7A9-4156-85FD-D5725055AFA4}" srcOrd="0" destOrd="0" presId="urn:microsoft.com/office/officeart/2005/8/layout/cycle7"/>
    <dgm:cxn modelId="{C4EDEF1C-F3C3-42B3-80CB-64F5473C304F}" type="presParOf" srcId="{6487843C-B7A9-4156-85FD-D5725055AFA4}" destId="{9257DE9D-D695-4079-A7A5-BEFDD15F9B29}" srcOrd="0" destOrd="0" presId="urn:microsoft.com/office/officeart/2005/8/layout/cycle7"/>
    <dgm:cxn modelId="{2AC19F41-E6DC-4235-B726-CCC4070E49F8}" type="presParOf" srcId="{6487843C-B7A9-4156-85FD-D5725055AFA4}" destId="{F14AFB89-A1F0-4C12-A8B5-1506CE76EFBC}" srcOrd="1" destOrd="0" presId="urn:microsoft.com/office/officeart/2005/8/layout/cycle7"/>
    <dgm:cxn modelId="{9BAB4B7A-BA76-4B00-8A0D-FFF0292333E0}" type="presParOf" srcId="{F14AFB89-A1F0-4C12-A8B5-1506CE76EFBC}" destId="{5AB5622A-74E0-4AD9-A5CF-132D1D91E33F}" srcOrd="0" destOrd="0" presId="urn:microsoft.com/office/officeart/2005/8/layout/cycle7"/>
    <dgm:cxn modelId="{1E31EDE9-B4CD-4392-A9E8-A16C6F636B12}" type="presParOf" srcId="{6487843C-B7A9-4156-85FD-D5725055AFA4}" destId="{88AB1B33-C9DC-4E28-A7E1-2A70F1D68C2F}" srcOrd="2" destOrd="0" presId="urn:microsoft.com/office/officeart/2005/8/layout/cycle7"/>
    <dgm:cxn modelId="{91640B7A-AA08-47F9-A6F8-E87D80E0E668}" type="presParOf" srcId="{6487843C-B7A9-4156-85FD-D5725055AFA4}" destId="{514F5370-90E2-4C34-BE03-1C707037BBBD}" srcOrd="3" destOrd="0" presId="urn:microsoft.com/office/officeart/2005/8/layout/cycle7"/>
    <dgm:cxn modelId="{AB5B6C01-875D-42E1-B985-E3B4E6187D6D}" type="presParOf" srcId="{514F5370-90E2-4C34-BE03-1C707037BBBD}" destId="{AECB6022-6140-438A-9321-EA56287DCCD5}" srcOrd="0" destOrd="0" presId="urn:microsoft.com/office/officeart/2005/8/layout/cycle7"/>
    <dgm:cxn modelId="{DF3B6BFB-5A72-4DF9-83C6-06DB85F995AB}" type="presParOf" srcId="{6487843C-B7A9-4156-85FD-D5725055AFA4}" destId="{EF5A5FA9-92E9-47F8-8039-BDC14FE62AE6}" srcOrd="4" destOrd="0" presId="urn:microsoft.com/office/officeart/2005/8/layout/cycle7"/>
    <dgm:cxn modelId="{BA64FD02-946C-4091-B94F-AA0F40EFDC97}" type="presParOf" srcId="{6487843C-B7A9-4156-85FD-D5725055AFA4}" destId="{AD1C61D4-D19C-410B-AEF8-CCB2EB18F141}" srcOrd="5" destOrd="0" presId="urn:microsoft.com/office/officeart/2005/8/layout/cycle7"/>
    <dgm:cxn modelId="{627A81E9-C6CE-463C-8287-FA828A6EB388}" type="presParOf" srcId="{AD1C61D4-D19C-410B-AEF8-CCB2EB18F141}" destId="{E3E46D30-3E27-46F0-885E-7A6B9D0F6CC8}"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D22AA-8E2A-488E-B8AA-015A0EB2F25B}"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8C70AA8E-0803-46A2-AD27-5575C43C7B8C}">
      <dgm:prSet phldrT="[Text]" custT="1"/>
      <dgm:spPr/>
      <dgm:t>
        <a:bodyPr/>
        <a:lstStyle/>
        <a:p>
          <a:r>
            <a:rPr lang="en-US" sz="2000" b="1" dirty="0" smtClean="0"/>
            <a:t>Acidosis</a:t>
          </a:r>
          <a:endParaRPr lang="en-US" sz="2000" b="1" dirty="0"/>
        </a:p>
      </dgm:t>
    </dgm:pt>
    <dgm:pt modelId="{3310A190-134D-4A14-8016-EDF62F1E2FE8}" type="parTrans" cxnId="{E7ABAF65-845C-43D9-A4C6-C9E699F9DDE5}">
      <dgm:prSet/>
      <dgm:spPr/>
      <dgm:t>
        <a:bodyPr/>
        <a:lstStyle/>
        <a:p>
          <a:endParaRPr lang="en-US"/>
        </a:p>
      </dgm:t>
    </dgm:pt>
    <dgm:pt modelId="{573A8975-153A-49E3-8E9A-2C98AE34EC48}" type="sibTrans" cxnId="{E7ABAF65-845C-43D9-A4C6-C9E699F9DDE5}">
      <dgm:prSet/>
      <dgm:spPr/>
      <dgm:t>
        <a:bodyPr/>
        <a:lstStyle/>
        <a:p>
          <a:endParaRPr lang="en-US"/>
        </a:p>
      </dgm:t>
    </dgm:pt>
    <dgm:pt modelId="{BB04F169-014C-4173-8B86-F011702AC24B}">
      <dgm:prSet phldrT="[Text]" custT="1"/>
      <dgm:spPr/>
      <dgm:t>
        <a:bodyPr/>
        <a:lstStyle/>
        <a:p>
          <a:r>
            <a:rPr lang="en-US" sz="1400" b="1" dirty="0" smtClean="0"/>
            <a:t>Hypothermia</a:t>
          </a:r>
          <a:endParaRPr lang="en-US" sz="1400" b="1" dirty="0"/>
        </a:p>
      </dgm:t>
    </dgm:pt>
    <dgm:pt modelId="{96A06705-4AEC-4FEF-80B6-62BD4F3A101F}" type="parTrans" cxnId="{28419BB3-EC7B-49D4-AF8D-9B118706C6C3}">
      <dgm:prSet/>
      <dgm:spPr/>
      <dgm:t>
        <a:bodyPr/>
        <a:lstStyle/>
        <a:p>
          <a:endParaRPr lang="en-US"/>
        </a:p>
      </dgm:t>
    </dgm:pt>
    <dgm:pt modelId="{78AEEF5B-3572-45A9-BF32-B2331E15C381}" type="sibTrans" cxnId="{28419BB3-EC7B-49D4-AF8D-9B118706C6C3}">
      <dgm:prSet/>
      <dgm:spPr/>
      <dgm:t>
        <a:bodyPr/>
        <a:lstStyle/>
        <a:p>
          <a:endParaRPr lang="en-US"/>
        </a:p>
      </dgm:t>
    </dgm:pt>
    <dgm:pt modelId="{1A1A6F16-44C4-4987-9767-03F9AFD3F5C9}">
      <dgm:prSet phldrT="[Text]"/>
      <dgm:spPr/>
      <dgm:t>
        <a:bodyPr/>
        <a:lstStyle/>
        <a:p>
          <a:r>
            <a:rPr lang="en-US" b="1" dirty="0" smtClean="0"/>
            <a:t>Trauma</a:t>
          </a:r>
        </a:p>
        <a:p>
          <a:r>
            <a:rPr lang="en-US" b="1" dirty="0" smtClean="0"/>
            <a:t>Triad </a:t>
          </a:r>
        </a:p>
        <a:p>
          <a:r>
            <a:rPr lang="en-US" b="1" dirty="0" smtClean="0"/>
            <a:t>Of </a:t>
          </a:r>
        </a:p>
        <a:p>
          <a:r>
            <a:rPr lang="en-US" b="1" dirty="0" smtClean="0"/>
            <a:t>Death</a:t>
          </a:r>
          <a:endParaRPr lang="en-US" b="1" dirty="0"/>
        </a:p>
      </dgm:t>
    </dgm:pt>
    <dgm:pt modelId="{A857DAE5-8DFE-4647-96B5-B008417203B3}" type="parTrans" cxnId="{5FEB44C8-47BC-47DE-B6B0-500068C1B971}">
      <dgm:prSet/>
      <dgm:spPr/>
      <dgm:t>
        <a:bodyPr/>
        <a:lstStyle/>
        <a:p>
          <a:endParaRPr lang="en-US"/>
        </a:p>
      </dgm:t>
    </dgm:pt>
    <dgm:pt modelId="{93AA4DDA-CFF5-4CC6-9103-B2BD6D8B9FE4}" type="sibTrans" cxnId="{5FEB44C8-47BC-47DE-B6B0-500068C1B971}">
      <dgm:prSet/>
      <dgm:spPr/>
      <dgm:t>
        <a:bodyPr/>
        <a:lstStyle/>
        <a:p>
          <a:endParaRPr lang="en-US"/>
        </a:p>
      </dgm:t>
    </dgm:pt>
    <dgm:pt modelId="{DBB5FF74-D0C3-4957-A3E9-68E7585A55A4}">
      <dgm:prSet phldrT="[Text]" custT="1"/>
      <dgm:spPr/>
      <dgm:t>
        <a:bodyPr/>
        <a:lstStyle/>
        <a:p>
          <a:r>
            <a:rPr lang="en-US" sz="1200" b="1" dirty="0" smtClean="0"/>
            <a:t>Coagulopathy</a:t>
          </a:r>
          <a:endParaRPr lang="en-US" sz="1400" b="1" dirty="0"/>
        </a:p>
      </dgm:t>
    </dgm:pt>
    <dgm:pt modelId="{2C2F66D4-6CEB-487D-974B-0FF1C1266CB5}" type="parTrans" cxnId="{2673914B-AF54-4CDB-9A70-7F4DE555CE78}">
      <dgm:prSet/>
      <dgm:spPr/>
      <dgm:t>
        <a:bodyPr/>
        <a:lstStyle/>
        <a:p>
          <a:endParaRPr lang="en-US"/>
        </a:p>
      </dgm:t>
    </dgm:pt>
    <dgm:pt modelId="{AC0998A6-D3EF-42E1-8A27-9E63204D91A1}" type="sibTrans" cxnId="{2673914B-AF54-4CDB-9A70-7F4DE555CE78}">
      <dgm:prSet/>
      <dgm:spPr/>
      <dgm:t>
        <a:bodyPr/>
        <a:lstStyle/>
        <a:p>
          <a:endParaRPr lang="en-US"/>
        </a:p>
      </dgm:t>
    </dgm:pt>
    <dgm:pt modelId="{BE773F18-94A8-4579-8033-0CD29EE9B73B}" type="pres">
      <dgm:prSet presAssocID="{E86D22AA-8E2A-488E-B8AA-015A0EB2F25B}" presName="compositeShape" presStyleCnt="0">
        <dgm:presLayoutVars>
          <dgm:chMax val="9"/>
          <dgm:dir/>
          <dgm:resizeHandles val="exact"/>
        </dgm:presLayoutVars>
      </dgm:prSet>
      <dgm:spPr/>
      <dgm:t>
        <a:bodyPr/>
        <a:lstStyle/>
        <a:p>
          <a:endParaRPr lang="en-US"/>
        </a:p>
      </dgm:t>
    </dgm:pt>
    <dgm:pt modelId="{AD6CA833-7650-4F4B-8426-B7879330DD89}" type="pres">
      <dgm:prSet presAssocID="{E86D22AA-8E2A-488E-B8AA-015A0EB2F25B}" presName="triangle1" presStyleLbl="node1" presStyleIdx="0" presStyleCnt="4">
        <dgm:presLayoutVars>
          <dgm:bulletEnabled val="1"/>
        </dgm:presLayoutVars>
      </dgm:prSet>
      <dgm:spPr/>
      <dgm:t>
        <a:bodyPr/>
        <a:lstStyle/>
        <a:p>
          <a:endParaRPr lang="en-US"/>
        </a:p>
      </dgm:t>
    </dgm:pt>
    <dgm:pt modelId="{42C74D06-5B9A-45E9-BD94-9CC962A8CF8D}" type="pres">
      <dgm:prSet presAssocID="{E86D22AA-8E2A-488E-B8AA-015A0EB2F25B}" presName="triangle2" presStyleLbl="node1" presStyleIdx="1" presStyleCnt="4">
        <dgm:presLayoutVars>
          <dgm:bulletEnabled val="1"/>
        </dgm:presLayoutVars>
      </dgm:prSet>
      <dgm:spPr/>
      <dgm:t>
        <a:bodyPr/>
        <a:lstStyle/>
        <a:p>
          <a:endParaRPr lang="en-US"/>
        </a:p>
      </dgm:t>
    </dgm:pt>
    <dgm:pt modelId="{BF85BAC8-43EF-474B-9EF1-8CAC56F21854}" type="pres">
      <dgm:prSet presAssocID="{E86D22AA-8E2A-488E-B8AA-015A0EB2F25B}" presName="triangle3" presStyleLbl="node1" presStyleIdx="2" presStyleCnt="4">
        <dgm:presLayoutVars>
          <dgm:bulletEnabled val="1"/>
        </dgm:presLayoutVars>
      </dgm:prSet>
      <dgm:spPr/>
      <dgm:t>
        <a:bodyPr/>
        <a:lstStyle/>
        <a:p>
          <a:endParaRPr lang="en-US"/>
        </a:p>
      </dgm:t>
    </dgm:pt>
    <dgm:pt modelId="{00848DCB-5C87-48C6-9CC6-9491947A7BD7}" type="pres">
      <dgm:prSet presAssocID="{E86D22AA-8E2A-488E-B8AA-015A0EB2F25B}" presName="triangle4" presStyleLbl="node1" presStyleIdx="3" presStyleCnt="4">
        <dgm:presLayoutVars>
          <dgm:bulletEnabled val="1"/>
        </dgm:presLayoutVars>
      </dgm:prSet>
      <dgm:spPr/>
      <dgm:t>
        <a:bodyPr/>
        <a:lstStyle/>
        <a:p>
          <a:endParaRPr lang="en-US"/>
        </a:p>
      </dgm:t>
    </dgm:pt>
  </dgm:ptLst>
  <dgm:cxnLst>
    <dgm:cxn modelId="{5FEB44C8-47BC-47DE-B6B0-500068C1B971}" srcId="{E86D22AA-8E2A-488E-B8AA-015A0EB2F25B}" destId="{1A1A6F16-44C4-4987-9767-03F9AFD3F5C9}" srcOrd="2" destOrd="0" parTransId="{A857DAE5-8DFE-4647-96B5-B008417203B3}" sibTransId="{93AA4DDA-CFF5-4CC6-9103-B2BD6D8B9FE4}"/>
    <dgm:cxn modelId="{B063411C-984F-4093-8CC4-2057E1150A30}" type="presOf" srcId="{DBB5FF74-D0C3-4957-A3E9-68E7585A55A4}" destId="{00848DCB-5C87-48C6-9CC6-9491947A7BD7}" srcOrd="0" destOrd="0" presId="urn:microsoft.com/office/officeart/2005/8/layout/pyramid4"/>
    <dgm:cxn modelId="{837F2D2D-E97D-4CF5-9CEC-CF8823DD41CE}" type="presOf" srcId="{1A1A6F16-44C4-4987-9767-03F9AFD3F5C9}" destId="{BF85BAC8-43EF-474B-9EF1-8CAC56F21854}" srcOrd="0" destOrd="0" presId="urn:microsoft.com/office/officeart/2005/8/layout/pyramid4"/>
    <dgm:cxn modelId="{E7ABAF65-845C-43D9-A4C6-C9E699F9DDE5}" srcId="{E86D22AA-8E2A-488E-B8AA-015A0EB2F25B}" destId="{8C70AA8E-0803-46A2-AD27-5575C43C7B8C}" srcOrd="0" destOrd="0" parTransId="{3310A190-134D-4A14-8016-EDF62F1E2FE8}" sibTransId="{573A8975-153A-49E3-8E9A-2C98AE34EC48}"/>
    <dgm:cxn modelId="{28419BB3-EC7B-49D4-AF8D-9B118706C6C3}" srcId="{E86D22AA-8E2A-488E-B8AA-015A0EB2F25B}" destId="{BB04F169-014C-4173-8B86-F011702AC24B}" srcOrd="1" destOrd="0" parTransId="{96A06705-4AEC-4FEF-80B6-62BD4F3A101F}" sibTransId="{78AEEF5B-3572-45A9-BF32-B2331E15C381}"/>
    <dgm:cxn modelId="{F816C478-1E02-40F1-9EF9-0B9786C8465E}" type="presOf" srcId="{BB04F169-014C-4173-8B86-F011702AC24B}" destId="{42C74D06-5B9A-45E9-BD94-9CC962A8CF8D}" srcOrd="0" destOrd="0" presId="urn:microsoft.com/office/officeart/2005/8/layout/pyramid4"/>
    <dgm:cxn modelId="{ED0ACBFD-0453-48E0-BDBD-D35F8EF5B756}" type="presOf" srcId="{8C70AA8E-0803-46A2-AD27-5575C43C7B8C}" destId="{AD6CA833-7650-4F4B-8426-B7879330DD89}" srcOrd="0" destOrd="0" presId="urn:microsoft.com/office/officeart/2005/8/layout/pyramid4"/>
    <dgm:cxn modelId="{2673914B-AF54-4CDB-9A70-7F4DE555CE78}" srcId="{E86D22AA-8E2A-488E-B8AA-015A0EB2F25B}" destId="{DBB5FF74-D0C3-4957-A3E9-68E7585A55A4}" srcOrd="3" destOrd="0" parTransId="{2C2F66D4-6CEB-487D-974B-0FF1C1266CB5}" sibTransId="{AC0998A6-D3EF-42E1-8A27-9E63204D91A1}"/>
    <dgm:cxn modelId="{A9055258-5F4C-48E6-9C73-802123997D27}" type="presOf" srcId="{E86D22AA-8E2A-488E-B8AA-015A0EB2F25B}" destId="{BE773F18-94A8-4579-8033-0CD29EE9B73B}" srcOrd="0" destOrd="0" presId="urn:microsoft.com/office/officeart/2005/8/layout/pyramid4"/>
    <dgm:cxn modelId="{3099389D-E4AC-48CE-A943-0FB6D5F45125}" type="presParOf" srcId="{BE773F18-94A8-4579-8033-0CD29EE9B73B}" destId="{AD6CA833-7650-4F4B-8426-B7879330DD89}" srcOrd="0" destOrd="0" presId="urn:microsoft.com/office/officeart/2005/8/layout/pyramid4"/>
    <dgm:cxn modelId="{17270C57-1D37-4BB0-86B1-15ABE60A4585}" type="presParOf" srcId="{BE773F18-94A8-4579-8033-0CD29EE9B73B}" destId="{42C74D06-5B9A-45E9-BD94-9CC962A8CF8D}" srcOrd="1" destOrd="0" presId="urn:microsoft.com/office/officeart/2005/8/layout/pyramid4"/>
    <dgm:cxn modelId="{54CDD9B8-054F-4BB6-8FA9-41DB8C916F3B}" type="presParOf" srcId="{BE773F18-94A8-4579-8033-0CD29EE9B73B}" destId="{BF85BAC8-43EF-474B-9EF1-8CAC56F21854}" srcOrd="2" destOrd="0" presId="urn:microsoft.com/office/officeart/2005/8/layout/pyramid4"/>
    <dgm:cxn modelId="{16587375-D5A2-4A34-B4D5-FC7A9D5ED797}" type="presParOf" srcId="{BE773F18-94A8-4579-8033-0CD29EE9B73B}" destId="{00848DCB-5C87-48C6-9CC6-9491947A7BD7}"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57DE9D-D695-4079-A7A5-BEFDD15F9B29}">
      <dsp:nvSpPr>
        <dsp:cNvPr id="0" name=""/>
        <dsp:cNvSpPr/>
      </dsp:nvSpPr>
      <dsp:spPr>
        <a:xfrm>
          <a:off x="1542603" y="681"/>
          <a:ext cx="1486792" cy="743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Compensated</a:t>
          </a:r>
        </a:p>
        <a:p>
          <a:pPr lvl="0" algn="ctr" defTabSz="622300">
            <a:lnSpc>
              <a:spcPct val="90000"/>
            </a:lnSpc>
            <a:spcBef>
              <a:spcPct val="0"/>
            </a:spcBef>
            <a:spcAft>
              <a:spcPct val="35000"/>
            </a:spcAft>
          </a:pPr>
          <a:r>
            <a:rPr lang="en-US" sz="1400" kern="1200" dirty="0" smtClean="0"/>
            <a:t>Stage I</a:t>
          </a:r>
          <a:endParaRPr lang="en-US" sz="1400" kern="1200" dirty="0"/>
        </a:p>
      </dsp:txBody>
      <dsp:txXfrm>
        <a:off x="1542603" y="681"/>
        <a:ext cx="1486792" cy="743396"/>
      </dsp:txXfrm>
    </dsp:sp>
    <dsp:sp modelId="{F14AFB89-A1F0-4C12-A8B5-1506CE76EFBC}">
      <dsp:nvSpPr>
        <dsp:cNvPr id="0" name=""/>
        <dsp:cNvSpPr/>
      </dsp:nvSpPr>
      <dsp:spPr>
        <a:xfrm rot="3600000">
          <a:off x="2512580" y="1305005"/>
          <a:ext cx="773963" cy="26018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3600000">
        <a:off x="2512580" y="1305005"/>
        <a:ext cx="773963" cy="260188"/>
      </dsp:txXfrm>
    </dsp:sp>
    <dsp:sp modelId="{88AB1B33-C9DC-4E28-A7E1-2A70F1D68C2F}">
      <dsp:nvSpPr>
        <dsp:cNvPr id="0" name=""/>
        <dsp:cNvSpPr/>
      </dsp:nvSpPr>
      <dsp:spPr>
        <a:xfrm>
          <a:off x="2769727" y="2126121"/>
          <a:ext cx="1486792" cy="743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Decompensated</a:t>
          </a:r>
        </a:p>
        <a:p>
          <a:pPr lvl="0" algn="ctr" defTabSz="622300">
            <a:lnSpc>
              <a:spcPct val="90000"/>
            </a:lnSpc>
            <a:spcBef>
              <a:spcPct val="0"/>
            </a:spcBef>
            <a:spcAft>
              <a:spcPct val="35000"/>
            </a:spcAft>
          </a:pPr>
          <a:r>
            <a:rPr lang="en-US" sz="1400" kern="1200" dirty="0" smtClean="0"/>
            <a:t>Stage II</a:t>
          </a:r>
          <a:endParaRPr lang="en-US" sz="1400" kern="1200" dirty="0"/>
        </a:p>
      </dsp:txBody>
      <dsp:txXfrm>
        <a:off x="2769727" y="2126121"/>
        <a:ext cx="1486792" cy="743396"/>
      </dsp:txXfrm>
    </dsp:sp>
    <dsp:sp modelId="{514F5370-90E2-4C34-BE03-1C707037BBBD}">
      <dsp:nvSpPr>
        <dsp:cNvPr id="0" name=""/>
        <dsp:cNvSpPr/>
      </dsp:nvSpPr>
      <dsp:spPr>
        <a:xfrm rot="10800000">
          <a:off x="1899018" y="2367725"/>
          <a:ext cx="773963" cy="26018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1899018" y="2367725"/>
        <a:ext cx="773963" cy="260188"/>
      </dsp:txXfrm>
    </dsp:sp>
    <dsp:sp modelId="{EF5A5FA9-92E9-47F8-8039-BDC14FE62AE6}">
      <dsp:nvSpPr>
        <dsp:cNvPr id="0" name=""/>
        <dsp:cNvSpPr/>
      </dsp:nvSpPr>
      <dsp:spPr>
        <a:xfrm>
          <a:off x="315479" y="2126121"/>
          <a:ext cx="1486792" cy="743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Irreversible</a:t>
          </a:r>
        </a:p>
        <a:p>
          <a:pPr lvl="0" algn="ctr" defTabSz="622300">
            <a:lnSpc>
              <a:spcPct val="90000"/>
            </a:lnSpc>
            <a:spcBef>
              <a:spcPct val="0"/>
            </a:spcBef>
            <a:spcAft>
              <a:spcPct val="35000"/>
            </a:spcAft>
          </a:pPr>
          <a:r>
            <a:rPr lang="en-US" sz="1400" kern="1200" dirty="0" smtClean="0"/>
            <a:t>Stage III</a:t>
          </a:r>
          <a:endParaRPr lang="en-US" sz="1400" kern="1200" dirty="0"/>
        </a:p>
      </dsp:txBody>
      <dsp:txXfrm>
        <a:off x="315479" y="2126121"/>
        <a:ext cx="1486792" cy="743396"/>
      </dsp:txXfrm>
    </dsp:sp>
    <dsp:sp modelId="{AD1C61D4-D19C-410B-AEF8-CCB2EB18F141}">
      <dsp:nvSpPr>
        <dsp:cNvPr id="0" name=""/>
        <dsp:cNvSpPr/>
      </dsp:nvSpPr>
      <dsp:spPr>
        <a:xfrm rot="18000000">
          <a:off x="1285456" y="1305005"/>
          <a:ext cx="773963" cy="26018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8000000">
        <a:off x="1285456" y="1305005"/>
        <a:ext cx="773963" cy="2601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6CA833-7650-4F4B-8426-B7879330DD89}">
      <dsp:nvSpPr>
        <dsp:cNvPr id="0" name=""/>
        <dsp:cNvSpPr/>
      </dsp:nvSpPr>
      <dsp:spPr>
        <a:xfrm>
          <a:off x="2515393" y="0"/>
          <a:ext cx="2436812" cy="24368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Acidosis</a:t>
          </a:r>
          <a:endParaRPr lang="en-US" sz="2000" b="1" kern="1200" dirty="0"/>
        </a:p>
      </dsp:txBody>
      <dsp:txXfrm>
        <a:off x="2515393" y="0"/>
        <a:ext cx="2436812" cy="2436812"/>
      </dsp:txXfrm>
    </dsp:sp>
    <dsp:sp modelId="{42C74D06-5B9A-45E9-BD94-9CC962A8CF8D}">
      <dsp:nvSpPr>
        <dsp:cNvPr id="0" name=""/>
        <dsp:cNvSpPr/>
      </dsp:nvSpPr>
      <dsp:spPr>
        <a:xfrm>
          <a:off x="1296987" y="2436812"/>
          <a:ext cx="2436812" cy="24368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Hypothermia</a:t>
          </a:r>
          <a:endParaRPr lang="en-US" sz="1400" b="1" kern="1200" dirty="0"/>
        </a:p>
      </dsp:txBody>
      <dsp:txXfrm>
        <a:off x="1296987" y="2436812"/>
        <a:ext cx="2436812" cy="2436812"/>
      </dsp:txXfrm>
    </dsp:sp>
    <dsp:sp modelId="{BF85BAC8-43EF-474B-9EF1-8CAC56F21854}">
      <dsp:nvSpPr>
        <dsp:cNvPr id="0" name=""/>
        <dsp:cNvSpPr/>
      </dsp:nvSpPr>
      <dsp:spPr>
        <a:xfrm rot="10800000">
          <a:off x="2515393" y="2436812"/>
          <a:ext cx="2436812" cy="24368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Trauma</a:t>
          </a:r>
        </a:p>
        <a:p>
          <a:pPr lvl="0" algn="ctr" defTabSz="711200">
            <a:lnSpc>
              <a:spcPct val="90000"/>
            </a:lnSpc>
            <a:spcBef>
              <a:spcPct val="0"/>
            </a:spcBef>
            <a:spcAft>
              <a:spcPct val="35000"/>
            </a:spcAft>
          </a:pPr>
          <a:r>
            <a:rPr lang="en-US" sz="1600" b="1" kern="1200" dirty="0" smtClean="0"/>
            <a:t>Triad </a:t>
          </a:r>
        </a:p>
        <a:p>
          <a:pPr lvl="0" algn="ctr" defTabSz="711200">
            <a:lnSpc>
              <a:spcPct val="90000"/>
            </a:lnSpc>
            <a:spcBef>
              <a:spcPct val="0"/>
            </a:spcBef>
            <a:spcAft>
              <a:spcPct val="35000"/>
            </a:spcAft>
          </a:pPr>
          <a:r>
            <a:rPr lang="en-US" sz="1600" b="1" kern="1200" dirty="0" smtClean="0"/>
            <a:t>Of </a:t>
          </a:r>
        </a:p>
        <a:p>
          <a:pPr lvl="0" algn="ctr" defTabSz="711200">
            <a:lnSpc>
              <a:spcPct val="90000"/>
            </a:lnSpc>
            <a:spcBef>
              <a:spcPct val="0"/>
            </a:spcBef>
            <a:spcAft>
              <a:spcPct val="35000"/>
            </a:spcAft>
          </a:pPr>
          <a:r>
            <a:rPr lang="en-US" sz="1600" b="1" kern="1200" dirty="0" smtClean="0"/>
            <a:t>Death</a:t>
          </a:r>
          <a:endParaRPr lang="en-US" sz="1600" b="1" kern="1200" dirty="0"/>
        </a:p>
      </dsp:txBody>
      <dsp:txXfrm rot="10800000">
        <a:off x="2515393" y="2436812"/>
        <a:ext cx="2436812" cy="2436812"/>
      </dsp:txXfrm>
    </dsp:sp>
    <dsp:sp modelId="{00848DCB-5C87-48C6-9CC6-9491947A7BD7}">
      <dsp:nvSpPr>
        <dsp:cNvPr id="0" name=""/>
        <dsp:cNvSpPr/>
      </dsp:nvSpPr>
      <dsp:spPr>
        <a:xfrm>
          <a:off x="3733800" y="2436812"/>
          <a:ext cx="2436812" cy="24368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Coagulopathy</a:t>
          </a:r>
          <a:endParaRPr lang="en-US" sz="1400" b="1" kern="1200" dirty="0"/>
        </a:p>
      </dsp:txBody>
      <dsp:txXfrm>
        <a:off x="3733800" y="2436812"/>
        <a:ext cx="2436812" cy="24368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5E2F5-C966-4629-A109-67410F189B13}" type="datetimeFigureOut">
              <a:rPr lang="en-US" smtClean="0"/>
              <a:pPr/>
              <a:t>1/23/2018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6C595-69B0-48C9-B9F5-CA8ADA0F8CE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BED7056-4427-417D-BB5B-73629371C539}" type="datetimeFigureOut">
              <a:rPr lang="en-US" smtClean="0"/>
              <a:pPr/>
              <a:t>1/23/2018</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796C1BB-9FFB-4E13-9A56-FD2DBD61CB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D7056-4427-417D-BB5B-73629371C539}" type="datetimeFigureOut">
              <a:rPr lang="en-US" smtClean="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6C1BB-9FFB-4E13-9A56-FD2DBD61CBB8}" type="slidenum">
              <a:rPr lang="en-US" smtClean="0"/>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D7056-4427-417D-BB5B-73629371C539}" type="datetimeFigureOut">
              <a:rPr lang="en-US" smtClean="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6C1BB-9FFB-4E13-9A56-FD2DBD61CBB8}" type="slidenum">
              <a:rPr lang="en-US" smtClean="0"/>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BED7056-4427-417D-BB5B-73629371C539}" type="datetimeFigureOut">
              <a:rPr lang="en-US" smtClean="0"/>
              <a:pPr/>
              <a:t>1/23/2018</a:t>
            </a:fld>
            <a:endParaRPr lang="en-US" dirty="0"/>
          </a:p>
        </p:txBody>
      </p:sp>
      <p:sp>
        <p:nvSpPr>
          <p:cNvPr id="9" name="Slide Number Placeholder 8"/>
          <p:cNvSpPr>
            <a:spLocks noGrp="1"/>
          </p:cNvSpPr>
          <p:nvPr>
            <p:ph type="sldNum" sz="quarter" idx="15"/>
          </p:nvPr>
        </p:nvSpPr>
        <p:spPr/>
        <p:txBody>
          <a:bodyPr rtlCol="0"/>
          <a:lstStyle/>
          <a:p>
            <a:fld id="{1796C1BB-9FFB-4E13-9A56-FD2DBD61CBB8}"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BED7056-4427-417D-BB5B-73629371C539}" type="datetimeFigureOut">
              <a:rPr lang="en-US" smtClean="0"/>
              <a:pPr/>
              <a:t>1/23/2018</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1796C1BB-9FFB-4E13-9A56-FD2DBD61CB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ED7056-4427-417D-BB5B-73629371C539}" type="datetimeFigureOut">
              <a:rPr lang="en-US" smtClean="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6C1BB-9FFB-4E13-9A56-FD2DBD61CBB8}"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BED7056-4427-417D-BB5B-73629371C539}" type="datetimeFigureOut">
              <a:rPr lang="en-US" smtClean="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96C1BB-9FFB-4E13-9A56-FD2DBD61CBB8}"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BED7056-4427-417D-BB5B-73629371C539}" type="datetimeFigureOut">
              <a:rPr lang="en-US" smtClean="0"/>
              <a:pPr/>
              <a:t>1/23/2018</a:t>
            </a:fld>
            <a:endParaRPr lang="en-US" dirty="0"/>
          </a:p>
        </p:txBody>
      </p:sp>
      <p:sp>
        <p:nvSpPr>
          <p:cNvPr id="7" name="Slide Number Placeholder 6"/>
          <p:cNvSpPr>
            <a:spLocks noGrp="1"/>
          </p:cNvSpPr>
          <p:nvPr>
            <p:ph type="sldNum" sz="quarter" idx="11"/>
          </p:nvPr>
        </p:nvSpPr>
        <p:spPr/>
        <p:txBody>
          <a:bodyPr rtlCol="0"/>
          <a:lstStyle/>
          <a:p>
            <a:fld id="{1796C1BB-9FFB-4E13-9A56-FD2DBD61CBB8}"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D7056-4427-417D-BB5B-73629371C539}" type="datetimeFigureOut">
              <a:rPr lang="en-US" smtClean="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96C1BB-9FFB-4E13-9A56-FD2DBD61CBB8}" type="slidenum">
              <a:rPr lang="en-US" smtClean="0"/>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BED7056-4427-417D-BB5B-73629371C539}" type="datetimeFigureOut">
              <a:rPr lang="en-US" smtClean="0"/>
              <a:pPr/>
              <a:t>1/23/2018</a:t>
            </a:fld>
            <a:endParaRPr lang="en-US" dirty="0"/>
          </a:p>
        </p:txBody>
      </p:sp>
      <p:sp>
        <p:nvSpPr>
          <p:cNvPr id="22" name="Slide Number Placeholder 21"/>
          <p:cNvSpPr>
            <a:spLocks noGrp="1"/>
          </p:cNvSpPr>
          <p:nvPr>
            <p:ph type="sldNum" sz="quarter" idx="15"/>
          </p:nvPr>
        </p:nvSpPr>
        <p:spPr/>
        <p:txBody>
          <a:bodyPr rtlCol="0"/>
          <a:lstStyle/>
          <a:p>
            <a:fld id="{1796C1BB-9FFB-4E13-9A56-FD2DBD61CBB8}"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BED7056-4427-417D-BB5B-73629371C539}" type="datetimeFigureOut">
              <a:rPr lang="en-US" smtClean="0"/>
              <a:pPr/>
              <a:t>1/23/2018</a:t>
            </a:fld>
            <a:endParaRPr lang="en-US" dirty="0"/>
          </a:p>
        </p:txBody>
      </p:sp>
      <p:sp>
        <p:nvSpPr>
          <p:cNvPr id="18" name="Slide Number Placeholder 17"/>
          <p:cNvSpPr>
            <a:spLocks noGrp="1"/>
          </p:cNvSpPr>
          <p:nvPr>
            <p:ph type="sldNum" sz="quarter" idx="11"/>
          </p:nvPr>
        </p:nvSpPr>
        <p:spPr/>
        <p:txBody>
          <a:bodyPr rtlCol="0"/>
          <a:lstStyle/>
          <a:p>
            <a:fld id="{1796C1BB-9FFB-4E13-9A56-FD2DBD61CBB8}"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BED7056-4427-417D-BB5B-73629371C539}" type="datetimeFigureOut">
              <a:rPr lang="en-US" smtClean="0"/>
              <a:pPr/>
              <a:t>1/23/2018</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96C1BB-9FFB-4E13-9A56-FD2DBD61C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ncbi.nlm.nih.gov/pubmed/?term=Roberts%20I%5bAuthor%5d&amp;cauthor=true&amp;cauthor_uid=23477634" TargetMode="External"/><Relationship Id="rId2" Type="http://schemas.openxmlformats.org/officeDocument/2006/relationships/hyperlink" Target="http://www.alanticare.org/symposium/presentation/Greenfield-TXA.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dedge.com/jfponline/article/65139/trauma-care-dont-delay-tx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Massive Transfusion Protocol Revision and updates</a:t>
            </a:r>
            <a:endParaRPr lang="en-US" dirty="0"/>
          </a:p>
        </p:txBody>
      </p:sp>
      <p:sp>
        <p:nvSpPr>
          <p:cNvPr id="3" name="Subtitle 2"/>
          <p:cNvSpPr>
            <a:spLocks noGrp="1"/>
          </p:cNvSpPr>
          <p:nvPr>
            <p:ph type="subTitle" idx="1"/>
          </p:nvPr>
        </p:nvSpPr>
        <p:spPr/>
        <p:txBody>
          <a:bodyPr/>
          <a:lstStyle/>
          <a:p>
            <a:r>
              <a:rPr lang="en-US" dirty="0" smtClean="0"/>
              <a:t>Sara Lesnicki BS, RN, TNS, CEN</a:t>
            </a: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146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352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553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152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151812"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066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828800" y="0"/>
            <a:ext cx="992188" cy="992188"/>
          </a:xfrm>
          <a:prstGeom prst="rect">
            <a:avLst/>
          </a:prstGeom>
          <a:noFill/>
        </p:spPr>
      </p:pic>
      <p:pic>
        <p:nvPicPr>
          <p:cNvPr id="1027" name="Picture 3" descr="C:\Users\lesnicks\AppData\Local\Microsoft\Windows\Temporary Internet Files\Content.IE5\U3F77XCH\drop_blood_1_by_davidrak-d5tmc41[1].png"/>
          <p:cNvPicPr>
            <a:picLocks noChangeAspect="1" noChangeArrowheads="1"/>
          </p:cNvPicPr>
          <p:nvPr/>
        </p:nvPicPr>
        <p:blipFill>
          <a:blip r:embed="rId3" cstate="print"/>
          <a:srcRect/>
          <a:stretch>
            <a:fillRect/>
          </a:stretch>
        </p:blipFill>
        <p:spPr bwMode="auto">
          <a:xfrm>
            <a:off x="6629400" y="914400"/>
            <a:ext cx="1349442" cy="255542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 of Resuscitation</a:t>
            </a:r>
            <a:endParaRPr lang="en-US" dirty="0"/>
          </a:p>
        </p:txBody>
      </p:sp>
      <p:sp>
        <p:nvSpPr>
          <p:cNvPr id="3" name="Content Placeholder 2"/>
          <p:cNvSpPr>
            <a:spLocks noGrp="1"/>
          </p:cNvSpPr>
          <p:nvPr>
            <p:ph sz="quarter" idx="1"/>
          </p:nvPr>
        </p:nvSpPr>
        <p:spPr/>
        <p:txBody>
          <a:bodyPr>
            <a:normAutofit fontScale="92500" lnSpcReduction="20000"/>
          </a:bodyPr>
          <a:lstStyle/>
          <a:p>
            <a:pPr marL="285750" indent="-285750">
              <a:buFont typeface="Arial" pitchFamily="34" charset="0"/>
              <a:buChar char="•"/>
            </a:pPr>
            <a:endParaRPr lang="en-GB" dirty="0" smtClean="0"/>
          </a:p>
          <a:p>
            <a:pPr marL="285750" indent="-285750">
              <a:buFont typeface="Arial" pitchFamily="34" charset="0"/>
              <a:buChar char="•"/>
            </a:pPr>
            <a:r>
              <a:rPr lang="en-GB" dirty="0" smtClean="0">
                <a:latin typeface="Calibri" pitchFamily="34" charset="0"/>
              </a:rPr>
              <a:t>Early recognition of the shock state</a:t>
            </a:r>
          </a:p>
          <a:p>
            <a:pPr marL="285750" indent="-285750">
              <a:buFont typeface="Arial" pitchFamily="34" charset="0"/>
              <a:buChar char="•"/>
            </a:pPr>
            <a:r>
              <a:rPr lang="en-GB" dirty="0" smtClean="0">
                <a:latin typeface="Calibri" pitchFamily="34" charset="0"/>
              </a:rPr>
              <a:t>Oxygenate and ventilate</a:t>
            </a:r>
          </a:p>
          <a:p>
            <a:pPr marL="285750" indent="-285750">
              <a:buFont typeface="Arial" pitchFamily="34" charset="0"/>
              <a:buChar char="•"/>
            </a:pPr>
            <a:r>
              <a:rPr lang="en-GB" dirty="0" smtClean="0">
                <a:latin typeface="Calibri" pitchFamily="34" charset="0"/>
              </a:rPr>
              <a:t>Restore organ perfusion</a:t>
            </a:r>
          </a:p>
          <a:p>
            <a:pPr marL="285750" indent="-285750">
              <a:buFont typeface="Arial" pitchFamily="34" charset="0"/>
              <a:buChar char="•"/>
            </a:pPr>
            <a:r>
              <a:rPr lang="en-GB" dirty="0" smtClean="0">
                <a:latin typeface="Calibri" pitchFamily="34" charset="0"/>
              </a:rPr>
              <a:t>Restore homeostasis / repay </a:t>
            </a:r>
            <a:r>
              <a:rPr lang="en-GB" altLang="en-US" dirty="0" smtClean="0">
                <a:latin typeface="Calibri" pitchFamily="34" charset="0"/>
              </a:rPr>
              <a:t>“</a:t>
            </a:r>
            <a:r>
              <a:rPr lang="en-GB" dirty="0" smtClean="0">
                <a:latin typeface="Calibri" pitchFamily="34" charset="0"/>
              </a:rPr>
              <a:t>oxygen debt</a:t>
            </a:r>
            <a:r>
              <a:rPr lang="en-GB" altLang="en-US" dirty="0" smtClean="0">
                <a:latin typeface="Calibri" pitchFamily="34" charset="0"/>
              </a:rPr>
              <a:t>”</a:t>
            </a:r>
            <a:endParaRPr lang="en-GB" dirty="0" smtClean="0">
              <a:latin typeface="Calibri" pitchFamily="34" charset="0"/>
            </a:endParaRPr>
          </a:p>
          <a:p>
            <a:pPr marL="285750" indent="-285750">
              <a:buFont typeface="Arial" pitchFamily="34" charset="0"/>
              <a:buChar char="•"/>
            </a:pPr>
            <a:r>
              <a:rPr lang="en-GB" dirty="0" smtClean="0">
                <a:latin typeface="Calibri" pitchFamily="34" charset="0"/>
              </a:rPr>
              <a:t>Stop the bleeding-</a:t>
            </a:r>
            <a:r>
              <a:rPr lang="en-GB" dirty="0" smtClean="0">
                <a:solidFill>
                  <a:srgbClr val="FF0000"/>
                </a:solidFill>
                <a:latin typeface="Calibri" pitchFamily="34" charset="0"/>
              </a:rPr>
              <a:t> Surgeon</a:t>
            </a:r>
            <a:r>
              <a:rPr lang="en-GB" altLang="en-US" dirty="0" smtClean="0">
                <a:solidFill>
                  <a:srgbClr val="FF0000"/>
                </a:solidFill>
                <a:latin typeface="Calibri" pitchFamily="34" charset="0"/>
              </a:rPr>
              <a:t>’</a:t>
            </a:r>
            <a:r>
              <a:rPr lang="en-GB" dirty="0" smtClean="0">
                <a:solidFill>
                  <a:srgbClr val="FF0000"/>
                </a:solidFill>
                <a:latin typeface="Calibri" pitchFamily="34" charset="0"/>
              </a:rPr>
              <a:t>s job</a:t>
            </a:r>
          </a:p>
          <a:p>
            <a:pPr marL="285750" indent="-285750">
              <a:buNone/>
            </a:pPr>
            <a:r>
              <a:rPr lang="en-GB" dirty="0" smtClean="0">
                <a:solidFill>
                  <a:srgbClr val="FF0000"/>
                </a:solidFill>
                <a:latin typeface="Calibri" pitchFamily="34" charset="0"/>
              </a:rPr>
              <a:t>	(Damage Control Surgery)</a:t>
            </a:r>
          </a:p>
          <a:p>
            <a:pPr marL="285750" indent="-285750">
              <a:buFont typeface="Arial" pitchFamily="34" charset="0"/>
              <a:buChar char="•"/>
            </a:pPr>
            <a:r>
              <a:rPr lang="en-GB" dirty="0" smtClean="0">
                <a:latin typeface="Calibri" pitchFamily="34" charset="0"/>
              </a:rPr>
              <a:t>Treat coagulopathy (PREVENTION FIRST)</a:t>
            </a:r>
          </a:p>
          <a:p>
            <a:pPr marL="285750" indent="-285750">
              <a:buFont typeface="Arial" pitchFamily="34" charset="0"/>
              <a:buChar char="•"/>
            </a:pPr>
            <a:r>
              <a:rPr lang="en-GB" dirty="0" smtClean="0">
                <a:latin typeface="Calibri" pitchFamily="34" charset="0"/>
              </a:rPr>
              <a:t>Restore the circulating volume (minimize saline)</a:t>
            </a:r>
          </a:p>
          <a:p>
            <a:pPr marL="285750" indent="-285750">
              <a:buFont typeface="Arial" pitchFamily="34" charset="0"/>
              <a:buChar char="•"/>
            </a:pPr>
            <a:r>
              <a:rPr lang="en-GB" dirty="0" smtClean="0">
                <a:latin typeface="Calibri" pitchFamily="34" charset="0"/>
              </a:rPr>
              <a:t>Continuous monitoring of the response– Trend your gases/ lactate and base deficit</a:t>
            </a:r>
          </a:p>
          <a:p>
            <a:pPr marL="285750" indent="-285750">
              <a:buFont typeface="Arial" pitchFamily="34" charset="0"/>
              <a:buChar char="•"/>
            </a:pPr>
            <a:r>
              <a:rPr lang="en-US" dirty="0" smtClean="0">
                <a:latin typeface="Calibri" pitchFamily="34" charset="0"/>
              </a:rPr>
              <a:t>Metabolic acidosis resulting from acute trauma is a consequence of inadequate tissue perfusion which leads to lactic acid production </a:t>
            </a:r>
            <a:endParaRPr lang="en-GB" dirty="0" smtClean="0">
              <a:latin typeface="Calibri" pitchFamily="34" charset="0"/>
            </a:endParaRPr>
          </a:p>
          <a:p>
            <a:pPr>
              <a:buNone/>
            </a:pP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828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14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276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14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9530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150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5532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15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153400" y="0"/>
            <a:ext cx="799614" cy="609601"/>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14400" y="0"/>
            <a:ext cx="992188" cy="992188"/>
          </a:xfrm>
          <a:prstGeom prst="rect">
            <a:avLst/>
          </a:prstGeom>
          <a:noFill/>
        </p:spPr>
      </p:pic>
      <p:pic>
        <p:nvPicPr>
          <p:cNvPr id="8194" name="Picture 2" descr="C:\Users\lesnicks\AppData\Local\Microsoft\Windows\Temporary Internet Files\Content.IE5\NQ9HO2M6\goal-blocks-image-sm2[1].jpg"/>
          <p:cNvPicPr>
            <a:picLocks noChangeAspect="1" noChangeArrowheads="1"/>
          </p:cNvPicPr>
          <p:nvPr/>
        </p:nvPicPr>
        <p:blipFill>
          <a:blip r:embed="rId3" cstate="print"/>
          <a:srcRect/>
          <a:stretch>
            <a:fillRect/>
          </a:stretch>
        </p:blipFill>
        <p:spPr bwMode="auto">
          <a:xfrm>
            <a:off x="6248400" y="1676400"/>
            <a:ext cx="2023533" cy="15176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1:1:1</a:t>
            </a:r>
            <a:endParaRPr lang="en-US" dirty="0"/>
          </a:p>
        </p:txBody>
      </p:sp>
      <p:sp>
        <p:nvSpPr>
          <p:cNvPr id="3" name="Content Placeholder 2"/>
          <p:cNvSpPr>
            <a:spLocks noGrp="1"/>
          </p:cNvSpPr>
          <p:nvPr>
            <p:ph sz="quarter" idx="1"/>
          </p:nvPr>
        </p:nvSpPr>
        <p:spPr/>
        <p:txBody>
          <a:bodyPr>
            <a:normAutofit/>
          </a:bodyPr>
          <a:lstStyle/>
          <a:p>
            <a:r>
              <a:rPr lang="en-GB" sz="2200" dirty="0" smtClean="0">
                <a:latin typeface="Calibri" pitchFamily="34" charset="0"/>
              </a:rPr>
              <a:t>Restores the circulating volume</a:t>
            </a:r>
          </a:p>
          <a:p>
            <a:pPr>
              <a:buNone/>
            </a:pPr>
            <a:endParaRPr lang="en-GB" sz="2200" dirty="0" smtClean="0">
              <a:latin typeface="Calibri" pitchFamily="34" charset="0"/>
            </a:endParaRPr>
          </a:p>
          <a:p>
            <a:r>
              <a:rPr lang="en-GB" sz="2200" dirty="0" smtClean="0">
                <a:latin typeface="Calibri" pitchFamily="34" charset="0"/>
              </a:rPr>
              <a:t>Best substitution for fresh whole blood</a:t>
            </a:r>
          </a:p>
          <a:p>
            <a:pPr>
              <a:buNone/>
            </a:pPr>
            <a:endParaRPr lang="en-GB" sz="2200" dirty="0" smtClean="0">
              <a:latin typeface="Calibri" pitchFamily="34" charset="0"/>
            </a:endParaRPr>
          </a:p>
          <a:p>
            <a:r>
              <a:rPr lang="en-US" sz="2200" dirty="0" smtClean="0">
                <a:latin typeface="Calibri" pitchFamily="34" charset="0"/>
              </a:rPr>
              <a:t>Data from the PROPPR trial revealed that mortality at 3 hours after injury due to exsanguination was lower in patients resuscitated with a 1:1:1 ratio compared to 1:1:2.</a:t>
            </a:r>
          </a:p>
          <a:p>
            <a:pPr>
              <a:buNone/>
            </a:pPr>
            <a:endParaRPr lang="en-US" sz="2200" dirty="0" smtClean="0">
              <a:latin typeface="Calibri" pitchFamily="34" charset="0"/>
            </a:endParaRPr>
          </a:p>
          <a:p>
            <a:r>
              <a:rPr lang="en-GB" sz="2200" dirty="0" smtClean="0">
                <a:latin typeface="Calibri" pitchFamily="34" charset="0"/>
              </a:rPr>
              <a:t>Once major bleeding has been controlled, and the rate of transfusion has slowed, it is appropriate to switch to a POCT based transfusion. (TEG)</a:t>
            </a:r>
          </a:p>
          <a:p>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8288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90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3528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8674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7056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286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906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latin typeface="Calibri" pitchFamily="34" charset="0"/>
              </a:rPr>
              <a:t>Fibrinogen is the fundamental building block of clot formation; </a:t>
            </a:r>
          </a:p>
          <a:p>
            <a:r>
              <a:rPr lang="en-US" dirty="0" smtClean="0">
                <a:latin typeface="Calibri" pitchFamily="34" charset="0"/>
              </a:rPr>
              <a:t>Fibrinogen is actually rapidly consumed by the body in trauma</a:t>
            </a:r>
          </a:p>
          <a:p>
            <a:r>
              <a:rPr lang="en-US" dirty="0" smtClean="0">
                <a:latin typeface="Calibri" pitchFamily="34" charset="0"/>
              </a:rPr>
              <a:t>Cryoprecipitate,  is a less purified source of fibrinogen.  It has been shown to be an essential component of MT protocols for mitigating the </a:t>
            </a:r>
            <a:r>
              <a:rPr lang="en-US" dirty="0" err="1" smtClean="0">
                <a:latin typeface="Calibri" pitchFamily="34" charset="0"/>
              </a:rPr>
              <a:t>dilutional</a:t>
            </a:r>
            <a:r>
              <a:rPr lang="en-US" dirty="0" smtClean="0">
                <a:latin typeface="Calibri" pitchFamily="34" charset="0"/>
              </a:rPr>
              <a:t> coagulopathy caused by red cell additive solution and anticoagulant.</a:t>
            </a:r>
            <a:endParaRPr lang="en-US" dirty="0">
              <a:latin typeface="Calibri" pitchFamily="34" charset="0"/>
            </a:endParaRP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906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352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8674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6764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146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products</a:t>
            </a:r>
            <a:endParaRPr lang="en-US" dirty="0"/>
          </a:p>
        </p:txBody>
      </p:sp>
      <p:graphicFrame>
        <p:nvGraphicFramePr>
          <p:cNvPr id="4" name="Content Placeholder 3"/>
          <p:cNvGraphicFramePr>
            <a:graphicFrameLocks noGrp="1"/>
          </p:cNvGraphicFramePr>
          <p:nvPr>
            <p:ph sz="quarter" idx="1"/>
          </p:nvPr>
        </p:nvGraphicFramePr>
        <p:xfrm>
          <a:off x="457200" y="1600200"/>
          <a:ext cx="7467600" cy="4881880"/>
        </p:xfrm>
        <a:graphic>
          <a:graphicData uri="http://schemas.openxmlformats.org/drawingml/2006/table">
            <a:tbl>
              <a:tblPr firstRow="1" bandRow="1">
                <a:tableStyleId>{5C22544A-7EE6-4342-B048-85BDC9FD1C3A}</a:tableStyleId>
              </a:tblPr>
              <a:tblGrid>
                <a:gridCol w="1866900"/>
                <a:gridCol w="1866900"/>
                <a:gridCol w="1866900"/>
                <a:gridCol w="1866900"/>
              </a:tblGrid>
              <a:tr h="370840">
                <a:tc>
                  <a:txBody>
                    <a:bodyPr/>
                    <a:lstStyle/>
                    <a:p>
                      <a:r>
                        <a:rPr lang="en-US" dirty="0" smtClean="0"/>
                        <a:t>RBC’s</a:t>
                      </a:r>
                      <a:endParaRPr lang="en-US" dirty="0"/>
                    </a:p>
                  </a:txBody>
                  <a:tcPr/>
                </a:tc>
                <a:tc>
                  <a:txBody>
                    <a:bodyPr/>
                    <a:lstStyle/>
                    <a:p>
                      <a:r>
                        <a:rPr lang="en-US" dirty="0" smtClean="0"/>
                        <a:t>PLATELETS</a:t>
                      </a:r>
                      <a:endParaRPr lang="en-US" dirty="0"/>
                    </a:p>
                  </a:txBody>
                  <a:tcPr/>
                </a:tc>
                <a:tc>
                  <a:txBody>
                    <a:bodyPr/>
                    <a:lstStyle/>
                    <a:p>
                      <a:r>
                        <a:rPr lang="en-US" dirty="0" smtClean="0"/>
                        <a:t>PLASMA</a:t>
                      </a:r>
                      <a:endParaRPr lang="en-US" dirty="0"/>
                    </a:p>
                  </a:txBody>
                  <a:tcPr/>
                </a:tc>
                <a:tc>
                  <a:txBody>
                    <a:bodyPr/>
                    <a:lstStyle/>
                    <a:p>
                      <a:r>
                        <a:rPr lang="en-US" dirty="0" smtClean="0"/>
                        <a:t>CRYO</a:t>
                      </a:r>
                      <a:endParaRPr lang="en-US" dirty="0"/>
                    </a:p>
                  </a:txBody>
                  <a:tcPr/>
                </a:tc>
              </a:tr>
              <a:tr h="370840">
                <a:tc>
                  <a:txBody>
                    <a:bodyPr/>
                    <a:lstStyle/>
                    <a:p>
                      <a:r>
                        <a:rPr lang="en-US" sz="1400" dirty="0" smtClean="0"/>
                        <a:t>The</a:t>
                      </a:r>
                      <a:r>
                        <a:rPr lang="en-US" sz="1400" baseline="0" dirty="0" smtClean="0"/>
                        <a:t> only oxygen carrying blood component</a:t>
                      </a:r>
                      <a:endParaRPr lang="en-US" sz="1400" dirty="0"/>
                    </a:p>
                  </a:txBody>
                  <a:tcPr/>
                </a:tc>
                <a:tc>
                  <a:txBody>
                    <a:bodyPr/>
                    <a:lstStyle/>
                    <a:p>
                      <a:r>
                        <a:rPr lang="en-US" sz="1400" dirty="0" err="1" smtClean="0"/>
                        <a:t>Apheresis</a:t>
                      </a:r>
                      <a:r>
                        <a:rPr lang="en-US" sz="1400" baseline="0" dirty="0" smtClean="0"/>
                        <a:t> (pooled) from a single donor</a:t>
                      </a:r>
                      <a:endParaRPr lang="en-US" sz="1400" dirty="0"/>
                    </a:p>
                  </a:txBody>
                  <a:tcPr/>
                </a:tc>
                <a:tc>
                  <a:txBody>
                    <a:bodyPr/>
                    <a:lstStyle/>
                    <a:p>
                      <a:r>
                        <a:rPr lang="en-US" sz="1400" dirty="0" smtClean="0"/>
                        <a:t>55-65% of blood volume</a:t>
                      </a:r>
                      <a:endParaRPr lang="en-US" sz="1400" dirty="0"/>
                    </a:p>
                  </a:txBody>
                  <a:tcPr/>
                </a:tc>
                <a:tc>
                  <a:txBody>
                    <a:bodyPr/>
                    <a:lstStyle/>
                    <a:p>
                      <a:r>
                        <a:rPr lang="en-US" sz="1400" dirty="0" smtClean="0"/>
                        <a:t>Obtained from plasma</a:t>
                      </a:r>
                      <a:r>
                        <a:rPr lang="en-US" sz="1400" baseline="0" dirty="0" smtClean="0"/>
                        <a:t> cooled until the desired blood components precipitate out</a:t>
                      </a:r>
                      <a:endParaRPr lang="en-US" sz="1400" dirty="0"/>
                    </a:p>
                  </a:txBody>
                  <a:tcPr/>
                </a:tc>
              </a:tr>
              <a:tr h="370840">
                <a:tc>
                  <a:txBody>
                    <a:bodyPr/>
                    <a:lstStyle/>
                    <a:p>
                      <a:r>
                        <a:rPr lang="en-US" sz="1400" dirty="0" err="1" smtClean="0"/>
                        <a:t>Hemocrit</a:t>
                      </a:r>
                      <a:r>
                        <a:rPr lang="en-US" sz="1400" dirty="0" smtClean="0"/>
                        <a:t> 55-70%</a:t>
                      </a:r>
                      <a:endParaRPr lang="en-US" sz="1400" dirty="0"/>
                    </a:p>
                  </a:txBody>
                  <a:tcPr/>
                </a:tc>
                <a:tc>
                  <a:txBody>
                    <a:bodyPr/>
                    <a:lstStyle/>
                    <a:p>
                      <a:r>
                        <a:rPr lang="en-US" sz="1400" dirty="0" smtClean="0"/>
                        <a:t>5 day</a:t>
                      </a:r>
                      <a:r>
                        <a:rPr lang="en-US" sz="1400" baseline="0" dirty="0" smtClean="0"/>
                        <a:t> shelf life</a:t>
                      </a:r>
                      <a:endParaRPr lang="en-US" sz="1400" dirty="0"/>
                    </a:p>
                  </a:txBody>
                  <a:tcPr/>
                </a:tc>
                <a:tc>
                  <a:txBody>
                    <a:bodyPr/>
                    <a:lstStyle/>
                    <a:p>
                      <a:r>
                        <a:rPr lang="en-US" sz="1400" dirty="0" smtClean="0"/>
                        <a:t>200-250ml</a:t>
                      </a:r>
                      <a:r>
                        <a:rPr lang="en-US" sz="1400" baseline="0" dirty="0" smtClean="0"/>
                        <a:t> per unit</a:t>
                      </a:r>
                      <a:endParaRPr lang="en-US" sz="1400" dirty="0"/>
                    </a:p>
                  </a:txBody>
                  <a:tcPr/>
                </a:tc>
                <a:tc>
                  <a:txBody>
                    <a:bodyPr/>
                    <a:lstStyle/>
                    <a:p>
                      <a:r>
                        <a:rPr lang="en-US" sz="1400" dirty="0" smtClean="0"/>
                        <a:t>Prepared on demand- not stored</a:t>
                      </a:r>
                      <a:endParaRPr lang="en-US" sz="1400" dirty="0"/>
                    </a:p>
                  </a:txBody>
                  <a:tcPr/>
                </a:tc>
              </a:tr>
              <a:tr h="370840">
                <a:tc>
                  <a:txBody>
                    <a:bodyPr/>
                    <a:lstStyle/>
                    <a:p>
                      <a:r>
                        <a:rPr lang="en-US" sz="1400" dirty="0" smtClean="0"/>
                        <a:t>Banked RBC’s have a shelf life of 42 days</a:t>
                      </a:r>
                      <a:endParaRPr lang="en-US" sz="1400" dirty="0"/>
                    </a:p>
                  </a:txBody>
                  <a:tcPr/>
                </a:tc>
                <a:tc>
                  <a:txBody>
                    <a:bodyPr/>
                    <a:lstStyle/>
                    <a:p>
                      <a:endParaRPr lang="en-US" sz="1400" dirty="0"/>
                    </a:p>
                  </a:txBody>
                  <a:tcPr/>
                </a:tc>
                <a:tc>
                  <a:txBody>
                    <a:bodyPr/>
                    <a:lstStyle/>
                    <a:p>
                      <a:r>
                        <a:rPr lang="en-US" sz="1400" dirty="0" smtClean="0"/>
                        <a:t>Contain: Albumin, fibrinogen, globulins. Clotting factors but no cells</a:t>
                      </a:r>
                      <a:endParaRPr lang="en-US" sz="1400" dirty="0"/>
                    </a:p>
                  </a:txBody>
                  <a:tcPr/>
                </a:tc>
                <a:tc>
                  <a:txBody>
                    <a:bodyPr/>
                    <a:lstStyle/>
                    <a:p>
                      <a:r>
                        <a:rPr lang="en-US" sz="1400" dirty="0" smtClean="0"/>
                        <a:t>Takes one hour to prepare</a:t>
                      </a:r>
                      <a:endParaRPr lang="en-US" sz="1400" dirty="0"/>
                    </a:p>
                  </a:txBody>
                  <a:tcPr/>
                </a:tc>
              </a:tr>
              <a:tr h="370840">
                <a:tc>
                  <a:txBody>
                    <a:bodyPr/>
                    <a:lstStyle/>
                    <a:p>
                      <a:endParaRPr lang="en-US" sz="1400" dirty="0"/>
                    </a:p>
                  </a:txBody>
                  <a:tcPr/>
                </a:tc>
                <a:tc>
                  <a:txBody>
                    <a:bodyPr/>
                    <a:lstStyle/>
                    <a:p>
                      <a:endParaRPr lang="en-US" sz="1400" dirty="0"/>
                    </a:p>
                  </a:txBody>
                  <a:tcPr/>
                </a:tc>
                <a:tc>
                  <a:txBody>
                    <a:bodyPr/>
                    <a:lstStyle/>
                    <a:p>
                      <a:r>
                        <a:rPr lang="en-US" sz="1400" dirty="0" smtClean="0"/>
                        <a:t>Up to 7 years when frozen</a:t>
                      </a:r>
                      <a:endParaRPr lang="en-US" sz="1400" dirty="0"/>
                    </a:p>
                  </a:txBody>
                  <a:tcPr/>
                </a:tc>
                <a:tc>
                  <a:txBody>
                    <a:bodyPr/>
                    <a:lstStyle/>
                    <a:p>
                      <a:r>
                        <a:rPr lang="en-US" sz="1400" dirty="0" smtClean="0"/>
                        <a:t>Concentrated</a:t>
                      </a:r>
                      <a:r>
                        <a:rPr lang="en-US" sz="1400" baseline="0" dirty="0" smtClean="0"/>
                        <a:t> amounts of factors VII, XII, Von </a:t>
                      </a:r>
                      <a:r>
                        <a:rPr lang="en-US" sz="1400" baseline="0" dirty="0" err="1" smtClean="0"/>
                        <a:t>Willeband</a:t>
                      </a:r>
                      <a:r>
                        <a:rPr lang="en-US" sz="1400" baseline="0" dirty="0" smtClean="0"/>
                        <a:t>, </a:t>
                      </a:r>
                      <a:r>
                        <a:rPr lang="en-US" sz="1400" baseline="0" dirty="0" err="1" smtClean="0"/>
                        <a:t>fibronectin</a:t>
                      </a:r>
                      <a:r>
                        <a:rPr lang="en-US" sz="1400" baseline="0" dirty="0" smtClean="0"/>
                        <a:t> and Fibrinogen</a:t>
                      </a:r>
                      <a:endParaRPr lang="en-US" sz="1400" dirty="0"/>
                    </a:p>
                  </a:txBody>
                  <a:tcPr/>
                </a:tc>
              </a:tr>
              <a:tr h="370840">
                <a:tc>
                  <a:txBody>
                    <a:bodyPr/>
                    <a:lstStyle/>
                    <a:p>
                      <a:endParaRPr lang="en-US" sz="1400" dirty="0"/>
                    </a:p>
                  </a:txBody>
                  <a:tcPr/>
                </a:tc>
                <a:tc>
                  <a:txBody>
                    <a:bodyPr/>
                    <a:lstStyle/>
                    <a:p>
                      <a:endParaRPr lang="en-US" sz="1400" dirty="0"/>
                    </a:p>
                  </a:txBody>
                  <a:tcPr/>
                </a:tc>
                <a:tc>
                  <a:txBody>
                    <a:bodyPr/>
                    <a:lstStyle/>
                    <a:p>
                      <a:r>
                        <a:rPr lang="en-US" sz="1400" dirty="0" smtClean="0"/>
                        <a:t>5 day shelf life when thawed</a:t>
                      </a:r>
                      <a:endParaRPr lang="en-US" sz="1400" dirty="0"/>
                    </a:p>
                  </a:txBody>
                  <a:tcPr/>
                </a:tc>
                <a:tc>
                  <a:txBody>
                    <a:bodyPr/>
                    <a:lstStyle/>
                    <a:p>
                      <a:endParaRPr lang="en-US" sz="1400" dirty="0"/>
                    </a:p>
                  </a:txBody>
                  <a:tcPr/>
                </a:tc>
              </a:tr>
            </a:tbl>
          </a:graphicData>
        </a:graphic>
      </p:graphicFrame>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8194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657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343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81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019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8580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543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2192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9812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1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334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Massive transfusion</a:t>
            </a:r>
            <a:endParaRPr lang="en-US" dirty="0"/>
          </a:p>
        </p:txBody>
      </p:sp>
      <p:sp>
        <p:nvSpPr>
          <p:cNvPr id="3" name="Content Placeholder 2"/>
          <p:cNvSpPr>
            <a:spLocks noGrp="1"/>
          </p:cNvSpPr>
          <p:nvPr>
            <p:ph sz="quarter" idx="1"/>
          </p:nvPr>
        </p:nvSpPr>
        <p:spPr/>
        <p:txBody>
          <a:bodyPr>
            <a:normAutofit/>
          </a:bodyPr>
          <a:lstStyle/>
          <a:p>
            <a:r>
              <a:rPr lang="en-US" dirty="0" smtClean="0"/>
              <a:t>Massive Transfusion is defined as the urgent need for, and rapid transfusion of massive amounts of blood products in order to attempt volume resuscitation or salvage of a </a:t>
            </a:r>
            <a:r>
              <a:rPr lang="en-US" dirty="0" err="1" smtClean="0"/>
              <a:t>coagulopathic</a:t>
            </a:r>
            <a:r>
              <a:rPr lang="en-US" dirty="0" smtClean="0"/>
              <a:t>, </a:t>
            </a:r>
            <a:r>
              <a:rPr lang="en-US" dirty="0" err="1" smtClean="0"/>
              <a:t>exsanguinating</a:t>
            </a:r>
            <a:r>
              <a:rPr lang="en-US" dirty="0" smtClean="0"/>
              <a:t> patient.</a:t>
            </a:r>
          </a:p>
          <a:p>
            <a:r>
              <a:rPr lang="en-US" dirty="0" smtClean="0"/>
              <a:t>The goal is </a:t>
            </a:r>
            <a:r>
              <a:rPr lang="en-US" u="sng" dirty="0" smtClean="0"/>
              <a:t>early identification </a:t>
            </a:r>
            <a:r>
              <a:rPr lang="en-US" dirty="0" smtClean="0"/>
              <a:t>of a patient who has an actual and/or anticipated need for more than four units of Packed Red Blood Cells (PRBC) in less than four hours, who is hemodynamically unstable, or with suspected ongoing bleeding</a:t>
            </a:r>
          </a:p>
          <a:p>
            <a:pPr lvl="0"/>
            <a:r>
              <a:rPr lang="en-US" b="1" u="sng" dirty="0" smtClean="0">
                <a:latin typeface="Calibri" pitchFamily="34" charset="0"/>
              </a:rPr>
              <a:t>Give what is being sent up. Do not customize it early on your patient needs ALL of the factors</a:t>
            </a:r>
            <a:r>
              <a:rPr lang="en-US" b="1" dirty="0" smtClean="0">
                <a:latin typeface="Calibri" pitchFamily="34" charset="0"/>
              </a:rPr>
              <a:t>.</a:t>
            </a:r>
            <a:endParaRPr lang="en-US" dirty="0" smtClean="0">
              <a:latin typeface="Calibri" pitchFamily="34" charset="0"/>
            </a:endParaRPr>
          </a:p>
          <a:p>
            <a:endParaRPr lang="en-US" dirty="0" smtClean="0"/>
          </a:p>
          <a:p>
            <a:pPr>
              <a:buNone/>
            </a:pPr>
            <a:endParaRPr lang="en-US" b="1" dirty="0" smtClean="0"/>
          </a:p>
          <a:p>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4290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2672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05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553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91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229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7526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667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144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Activate Massive transfusion</a:t>
            </a:r>
            <a:endParaRPr lang="en-US" dirty="0"/>
          </a:p>
        </p:txBody>
      </p:sp>
      <p:sp>
        <p:nvSpPr>
          <p:cNvPr id="3" name="Content Placeholder 2"/>
          <p:cNvSpPr>
            <a:spLocks noGrp="1"/>
          </p:cNvSpPr>
          <p:nvPr>
            <p:ph sz="quarter" idx="1"/>
          </p:nvPr>
        </p:nvSpPr>
        <p:spPr/>
        <p:txBody>
          <a:bodyPr>
            <a:normAutofit/>
          </a:bodyPr>
          <a:lstStyle/>
          <a:p>
            <a:endParaRPr lang="en-US" dirty="0" smtClean="0"/>
          </a:p>
          <a:p>
            <a:pPr lvl="0"/>
            <a:r>
              <a:rPr lang="en-US" dirty="0" smtClean="0"/>
              <a:t>Substantial acute or imminent acute blood loss</a:t>
            </a:r>
          </a:p>
          <a:p>
            <a:pPr lvl="0"/>
            <a:r>
              <a:rPr lang="en-US" dirty="0" smtClean="0"/>
              <a:t>Severe on-going blood loss secondary to trauma, operative circumstances, predisposing medical conditions.</a:t>
            </a:r>
          </a:p>
          <a:p>
            <a:pPr lvl="0"/>
            <a:r>
              <a:rPr lang="en-US" dirty="0" smtClean="0"/>
              <a:t>The DCR clinical guidelines for resuscitation of combat wounded in hemorrhagic shock requiring a massive transfusion recommend: </a:t>
            </a:r>
          </a:p>
          <a:p>
            <a:pPr lvl="1"/>
            <a:r>
              <a:rPr lang="en-US" dirty="0" smtClean="0"/>
              <a:t>The infusion of fresh frozen plasma (FFP): packed red blood cells (PRBCs: platelets in a 1:1:1 ration and the minimization of crystalloids and/or synthetic colloids). (</a:t>
            </a:r>
            <a:r>
              <a:rPr lang="en-US" sz="1900" dirty="0" smtClean="0"/>
              <a:t>Blackbourne)</a:t>
            </a:r>
            <a:r>
              <a:rPr lang="en-US" sz="1900" u="sng" dirty="0" smtClean="0"/>
              <a:t> </a:t>
            </a:r>
            <a:r>
              <a:rPr lang="en-US" sz="2000" dirty="0" smtClean="0"/>
              <a:t>(region IX guidelines)</a:t>
            </a:r>
          </a:p>
          <a:p>
            <a:pPr lvl="1">
              <a:buNone/>
            </a:pPr>
            <a:endParaRPr lang="en-US" dirty="0" smtClean="0"/>
          </a:p>
          <a:p>
            <a:pPr algn="ctr">
              <a:buNone/>
            </a:pPr>
            <a:endParaRPr lang="en-US" dirty="0" smtClean="0"/>
          </a:p>
        </p:txBody>
      </p:sp>
      <p:pic>
        <p:nvPicPr>
          <p:cNvPr id="205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066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9050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908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352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14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9530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914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151812" y="0"/>
            <a:ext cx="992188" cy="9921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Newly added Activation Triggers</a:t>
            </a:r>
            <a:endParaRPr lang="en-US" dirty="0"/>
          </a:p>
        </p:txBody>
      </p:sp>
      <p:sp>
        <p:nvSpPr>
          <p:cNvPr id="3" name="Content Placeholder 2"/>
          <p:cNvSpPr>
            <a:spLocks noGrp="1"/>
          </p:cNvSpPr>
          <p:nvPr>
            <p:ph sz="quarter" idx="1"/>
          </p:nvPr>
        </p:nvSpPr>
        <p:spPr/>
        <p:txBody>
          <a:bodyPr/>
          <a:lstStyle/>
          <a:p>
            <a:r>
              <a:rPr lang="en-US" dirty="0" smtClean="0"/>
              <a:t>Indicators to activate MTP may be based on the following criteria:</a:t>
            </a:r>
            <a:r>
              <a:rPr lang="en-US" b="1" u="sng" dirty="0" smtClean="0"/>
              <a:t> </a:t>
            </a:r>
          </a:p>
          <a:p>
            <a:pPr algn="ctr">
              <a:buNone/>
            </a:pPr>
            <a:r>
              <a:rPr lang="en-US" sz="1800" b="1" u="sng" dirty="0" smtClean="0"/>
              <a:t>*When 3 of 4 Triggers are present consider ACTIVATION OF MTP*</a:t>
            </a:r>
            <a:endParaRPr lang="en-US" sz="1800" dirty="0" smtClean="0"/>
          </a:p>
          <a:p>
            <a:pPr>
              <a:buNone/>
            </a:pPr>
            <a:endParaRPr lang="en-US" dirty="0" smtClean="0"/>
          </a:p>
          <a:p>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4290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2672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981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7432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066800" y="0"/>
            <a:ext cx="992188" cy="992188"/>
          </a:xfrm>
          <a:prstGeom prst="rect">
            <a:avLst/>
          </a:prstGeom>
          <a:noFill/>
        </p:spPr>
      </p:pic>
      <p:graphicFrame>
        <p:nvGraphicFramePr>
          <p:cNvPr id="15" name="Table 14"/>
          <p:cNvGraphicFramePr>
            <a:graphicFrameLocks noGrp="1"/>
          </p:cNvGraphicFramePr>
          <p:nvPr/>
        </p:nvGraphicFramePr>
        <p:xfrm>
          <a:off x="1219200" y="3200400"/>
          <a:ext cx="6096000" cy="27990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TRIGGERS</a:t>
                      </a:r>
                      <a:endParaRPr lang="en-US" dirty="0"/>
                    </a:p>
                  </a:txBody>
                  <a:tcPr/>
                </a:tc>
                <a:tc>
                  <a:txBody>
                    <a:bodyPr/>
                    <a:lstStyle/>
                    <a:p>
                      <a:pPr algn="ctr"/>
                      <a:r>
                        <a:rPr lang="en-US" dirty="0" smtClean="0"/>
                        <a:t>PATIENT</a:t>
                      </a:r>
                      <a:r>
                        <a:rPr lang="en-US" baseline="0" dirty="0" smtClean="0"/>
                        <a:t> POPULATION</a:t>
                      </a:r>
                      <a:endParaRPr lang="en-US" dirty="0"/>
                    </a:p>
                  </a:txBody>
                  <a:tcPr/>
                </a:tc>
              </a:tr>
              <a:tr h="370840">
                <a:tc>
                  <a:txBody>
                    <a:bodyPr/>
                    <a:lstStyle/>
                    <a:p>
                      <a:pPr algn="ctr"/>
                      <a:r>
                        <a:rPr lang="en-US" sz="1600" dirty="0" smtClean="0"/>
                        <a:t>HR GREATER THAN 120 BPM</a:t>
                      </a:r>
                      <a:r>
                        <a:rPr lang="en-US" sz="1600" baseline="0" dirty="0" smtClean="0"/>
                        <a:t> </a:t>
                      </a:r>
                      <a:endParaRPr lang="en-US" sz="1600" dirty="0"/>
                    </a:p>
                  </a:txBody>
                  <a:tcPr/>
                </a:tc>
                <a:tc>
                  <a:txBody>
                    <a:bodyPr/>
                    <a:lstStyle/>
                    <a:p>
                      <a:pPr algn="ctr"/>
                      <a:r>
                        <a:rPr lang="en-US" sz="1600" dirty="0" smtClean="0"/>
                        <a:t>TRAUMA, OB,</a:t>
                      </a:r>
                      <a:r>
                        <a:rPr lang="en-US" sz="1600" baseline="0" dirty="0" smtClean="0"/>
                        <a:t> MED-SURG</a:t>
                      </a:r>
                      <a:endParaRPr lang="en-US" sz="1600" dirty="0"/>
                    </a:p>
                  </a:txBody>
                  <a:tcPr/>
                </a:tc>
              </a:tr>
              <a:tr h="401320">
                <a:tc>
                  <a:txBody>
                    <a:bodyPr/>
                    <a:lstStyle/>
                    <a:p>
                      <a:pPr algn="ctr"/>
                      <a:r>
                        <a:rPr lang="en-US" sz="1600" dirty="0" smtClean="0"/>
                        <a:t>SBP LESS</a:t>
                      </a:r>
                      <a:r>
                        <a:rPr lang="en-US" sz="1600" baseline="0" dirty="0" smtClean="0"/>
                        <a:t> THAN 90 MM/HG</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TRAUMA, OB,</a:t>
                      </a:r>
                      <a:r>
                        <a:rPr lang="en-US" sz="1600" baseline="0" dirty="0" smtClean="0"/>
                        <a:t> MED-SURG</a:t>
                      </a:r>
                      <a:endParaRPr lang="en-US" sz="1600" dirty="0"/>
                    </a:p>
                  </a:txBody>
                  <a:tcPr/>
                </a:tc>
              </a:tr>
              <a:tr h="914400">
                <a:tc>
                  <a:txBody>
                    <a:bodyPr/>
                    <a:lstStyle/>
                    <a:p>
                      <a:pPr algn="ctr"/>
                      <a:r>
                        <a:rPr lang="en-US" sz="1600" dirty="0" smtClean="0"/>
                        <a:t>QUANTIFIED AND OR ESTIMATED</a:t>
                      </a:r>
                      <a:r>
                        <a:rPr lang="en-US" sz="1600" baseline="0" dirty="0" smtClean="0"/>
                        <a:t> BLOOD LOSS GREATER THAN 1500ML</a:t>
                      </a:r>
                      <a:endParaRPr lang="en-US" sz="1600" dirty="0"/>
                    </a:p>
                  </a:txBody>
                  <a:tcPr/>
                </a:tc>
                <a:tc>
                  <a:txBody>
                    <a:bodyPr/>
                    <a:lstStyle/>
                    <a:p>
                      <a:pPr algn="ctr"/>
                      <a:r>
                        <a:rPr lang="en-US" dirty="0" smtClean="0"/>
                        <a:t>OB</a:t>
                      </a:r>
                      <a:endParaRPr lang="en-US" dirty="0"/>
                    </a:p>
                  </a:txBody>
                  <a:tcPr/>
                </a:tc>
              </a:tr>
              <a:tr h="370840">
                <a:tc>
                  <a:txBody>
                    <a:bodyPr/>
                    <a:lstStyle/>
                    <a:p>
                      <a:pPr algn="ctr"/>
                      <a:r>
                        <a:rPr lang="en-US" sz="1600" dirty="0" smtClean="0"/>
                        <a:t>BASE DEFICIT LESS THAN -6</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TRAUMA, OB,</a:t>
                      </a:r>
                      <a:r>
                        <a:rPr lang="en-US" sz="1600" baseline="0" dirty="0" smtClean="0"/>
                        <a:t> MED-SURG</a:t>
                      </a:r>
                      <a:endParaRPr lang="en-US" sz="1600" dirty="0"/>
                    </a:p>
                  </a:txBody>
                  <a:tcPr/>
                </a:tc>
              </a:tr>
              <a:tr h="370840">
                <a:tc>
                  <a:txBody>
                    <a:bodyPr/>
                    <a:lstStyle/>
                    <a:p>
                      <a:pPr algn="ctr"/>
                      <a:r>
                        <a:rPr lang="en-US" sz="1600" dirty="0" smtClean="0"/>
                        <a:t>+ FAST EXAM</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TRAUMA, OB,</a:t>
                      </a:r>
                      <a:r>
                        <a:rPr lang="en-US" sz="1600" baseline="0" dirty="0" smtClean="0"/>
                        <a:t> MED-SURG</a:t>
                      </a:r>
                      <a:endParaRPr lang="en-US" sz="16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sz="quarter" idx="1"/>
          </p:nvPr>
        </p:nvSpPr>
        <p:spPr/>
        <p:txBody>
          <a:bodyPr>
            <a:normAutofit/>
          </a:bodyPr>
          <a:lstStyle/>
          <a:p>
            <a:r>
              <a:rPr lang="en-US" dirty="0" smtClean="0"/>
              <a:t>Monitor for Hypocalcemia – This can happen due the citrate binding of ionized calcium. This can lead to a clinically significant fall in the plasma free calcium concentration</a:t>
            </a:r>
          </a:p>
          <a:p>
            <a:r>
              <a:rPr lang="en-US" dirty="0" smtClean="0"/>
              <a:t>The hallmark of acute hypocalcemia is </a:t>
            </a:r>
            <a:r>
              <a:rPr lang="en-US" dirty="0" err="1" smtClean="0"/>
              <a:t>tetany</a:t>
            </a:r>
            <a:r>
              <a:rPr lang="en-US" dirty="0" smtClean="0"/>
              <a:t>, which is characterized by neuromuscular irritability. The symptoms of </a:t>
            </a:r>
            <a:r>
              <a:rPr lang="en-US" dirty="0" err="1" smtClean="0"/>
              <a:t>tetany</a:t>
            </a:r>
            <a:r>
              <a:rPr lang="en-US" dirty="0" smtClean="0"/>
              <a:t> may be mild such as </a:t>
            </a:r>
            <a:r>
              <a:rPr lang="en-US" dirty="0" err="1" smtClean="0"/>
              <a:t>perioral</a:t>
            </a:r>
            <a:r>
              <a:rPr lang="en-US" dirty="0" smtClean="0"/>
              <a:t> numbness, </a:t>
            </a:r>
            <a:r>
              <a:rPr lang="en-US" dirty="0" err="1" smtClean="0"/>
              <a:t>paresthesias</a:t>
            </a:r>
            <a:r>
              <a:rPr lang="en-US" dirty="0" smtClean="0"/>
              <a:t> of the hands and feet, muscle cramps) or severe (</a:t>
            </a:r>
            <a:r>
              <a:rPr lang="en-US" dirty="0" err="1" smtClean="0"/>
              <a:t>carpopedal</a:t>
            </a:r>
            <a:r>
              <a:rPr lang="en-US" dirty="0" smtClean="0"/>
              <a:t> spasm, </a:t>
            </a:r>
            <a:r>
              <a:rPr lang="en-US" dirty="0" err="1" smtClean="0"/>
              <a:t>laryngospasm</a:t>
            </a:r>
            <a:r>
              <a:rPr lang="en-US" dirty="0" smtClean="0"/>
              <a:t>, and focal or generalized seizures, </a:t>
            </a:r>
          </a:p>
          <a:p>
            <a:pPr>
              <a:buNone/>
            </a:pP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14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6764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146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2766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14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9530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TEG</a:t>
            </a:r>
            <a:endParaRPr lang="en-US" dirty="0"/>
          </a:p>
        </p:txBody>
      </p:sp>
      <p:sp>
        <p:nvSpPr>
          <p:cNvPr id="3" name="Content Placeholder 2"/>
          <p:cNvSpPr>
            <a:spLocks noGrp="1"/>
          </p:cNvSpPr>
          <p:nvPr>
            <p:ph sz="quarter" idx="1"/>
          </p:nvPr>
        </p:nvSpPr>
        <p:spPr>
          <a:xfrm>
            <a:off x="457200" y="1066800"/>
            <a:ext cx="7467600" cy="4648200"/>
          </a:xfrm>
        </p:spPr>
        <p:txBody>
          <a:bodyPr>
            <a:normAutofit fontScale="92500"/>
          </a:bodyPr>
          <a:lstStyle/>
          <a:p>
            <a:pPr algn="ctr">
              <a:buNone/>
            </a:pPr>
            <a:r>
              <a:rPr lang="en-US" dirty="0" smtClean="0">
                <a:latin typeface="Calibri" pitchFamily="34" charset="0"/>
              </a:rPr>
              <a:t>Stands for Thromoboelastography</a:t>
            </a:r>
          </a:p>
          <a:p>
            <a:r>
              <a:rPr lang="en-US" dirty="0" smtClean="0">
                <a:latin typeface="Calibri" pitchFamily="34" charset="0"/>
              </a:rPr>
              <a:t>Tests the efficacy of blood coagulation</a:t>
            </a:r>
          </a:p>
          <a:p>
            <a:r>
              <a:rPr lang="en-US" dirty="0" smtClean="0">
                <a:latin typeface="Calibri" pitchFamily="34" charset="0"/>
              </a:rPr>
              <a:t>Tests the strength and stability of the clot</a:t>
            </a:r>
          </a:p>
          <a:p>
            <a:r>
              <a:rPr lang="en-US" dirty="0" smtClean="0">
                <a:latin typeface="Calibri" pitchFamily="34" charset="0"/>
              </a:rPr>
              <a:t>Tests the effect of platelet, coagulation factor and cellular interactions</a:t>
            </a:r>
          </a:p>
          <a:p>
            <a:r>
              <a:rPr lang="en-US" dirty="0" smtClean="0">
                <a:latin typeface="Calibri" pitchFamily="34" charset="0"/>
              </a:rPr>
              <a:t>Risk of hemorrhage and thrombosis and identification of Fibrinolysis</a:t>
            </a:r>
          </a:p>
          <a:p>
            <a:r>
              <a:rPr lang="en-US" dirty="0" smtClean="0">
                <a:latin typeface="Calibri" pitchFamily="34" charset="0"/>
              </a:rPr>
              <a:t>Provides a visual representation of the patients hemostasis</a:t>
            </a:r>
          </a:p>
          <a:p>
            <a:r>
              <a:rPr lang="en-US" dirty="0" smtClean="0">
                <a:latin typeface="Calibri" pitchFamily="34" charset="0"/>
              </a:rPr>
              <a:t>Giving unnecessary plasma and platelets should be discouraged in order to reduce the risk of transfusion-related acute lung injury. Point of care coagulation tests may aid decision-making and reduce unnecessary transfusions.</a:t>
            </a:r>
            <a:endParaRPr lang="en-US" dirty="0">
              <a:latin typeface="Calibri" pitchFamily="34" charset="0"/>
            </a:endParaRPr>
          </a:p>
        </p:txBody>
      </p:sp>
      <p:pic>
        <p:nvPicPr>
          <p:cNvPr id="1026" name="Picture 2" descr="C:\Program Files\Microsoft Office\MEDIA\CAGCAT10\j0300840.wmf"/>
          <p:cNvPicPr>
            <a:picLocks noChangeAspect="1" noChangeArrowheads="1"/>
          </p:cNvPicPr>
          <p:nvPr/>
        </p:nvPicPr>
        <p:blipFill>
          <a:blip r:embed="rId2" cstate="print"/>
          <a:srcRect/>
          <a:stretch>
            <a:fillRect/>
          </a:stretch>
        </p:blipFill>
        <p:spPr bwMode="auto">
          <a:xfrm>
            <a:off x="3276600" y="5638800"/>
            <a:ext cx="1281113" cy="1079362"/>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1600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6629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23622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7467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5791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8305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32004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41148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49530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0" y="0"/>
            <a:ext cx="992188" cy="992188"/>
          </a:xfrm>
          <a:prstGeom prst="rect">
            <a:avLst/>
          </a:prstGeom>
          <a:noFill/>
        </p:spPr>
      </p:pic>
      <p:pic>
        <p:nvPicPr>
          <p:cNvPr id="18"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762000" y="0"/>
            <a:ext cx="992188" cy="9921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eg"/>
          <p:cNvPicPr>
            <a:picLocks noGrp="1" noChangeAspect="1"/>
          </p:cNvPicPr>
          <p:nvPr>
            <p:ph sz="quarter" idx="4294967295"/>
          </p:nvPr>
        </p:nvPicPr>
        <p:blipFill>
          <a:blip r:embed="rId2" cstate="print"/>
          <a:stretch>
            <a:fillRect/>
          </a:stretch>
        </p:blipFill>
        <p:spPr>
          <a:xfrm>
            <a:off x="2819400" y="990600"/>
            <a:ext cx="3654425" cy="4873625"/>
          </a:xfrm>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9906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1828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26670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34290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4191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50292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57912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6629400" y="0"/>
            <a:ext cx="992188" cy="992188"/>
          </a:xfrm>
          <a:prstGeom prst="rect">
            <a:avLst/>
          </a:prstGeom>
          <a:noFill/>
        </p:spPr>
      </p:pic>
      <p:pic>
        <p:nvPicPr>
          <p:cNvPr id="17"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7467600" y="0"/>
            <a:ext cx="992188" cy="992188"/>
          </a:xfrm>
          <a:prstGeom prst="rect">
            <a:avLst/>
          </a:prstGeom>
          <a:noFill/>
        </p:spPr>
      </p:pic>
      <p:pic>
        <p:nvPicPr>
          <p:cNvPr id="18"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8305800" y="0"/>
            <a:ext cx="992188" cy="992188"/>
          </a:xfrm>
          <a:prstGeom prst="rect">
            <a:avLst/>
          </a:prstGeom>
          <a:noFill/>
        </p:spPr>
      </p:pic>
      <p:pic>
        <p:nvPicPr>
          <p:cNvPr id="20"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1524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MTP activations</a:t>
            </a:r>
            <a:endParaRPr lang="en-US" dirty="0"/>
          </a:p>
        </p:txBody>
      </p:sp>
      <p:sp>
        <p:nvSpPr>
          <p:cNvPr id="3" name="Content Placeholder 2"/>
          <p:cNvSpPr>
            <a:spLocks noGrp="1"/>
          </p:cNvSpPr>
          <p:nvPr>
            <p:ph sz="quarter" idx="2"/>
          </p:nvPr>
        </p:nvSpPr>
        <p:spPr/>
        <p:txBody>
          <a:bodyPr>
            <a:normAutofit/>
          </a:bodyPr>
          <a:lstStyle/>
          <a:p>
            <a:pPr>
              <a:buNone/>
            </a:pPr>
            <a:endParaRPr lang="en-US" dirty="0" smtClean="0"/>
          </a:p>
          <a:p>
            <a:pPr>
              <a:buFont typeface="Courier New" pitchFamily="49" charset="0"/>
              <a:buChar char="o"/>
            </a:pPr>
            <a:endParaRPr lang="en-US" dirty="0" smtClean="0"/>
          </a:p>
          <a:p>
            <a:pPr>
              <a:buNone/>
            </a:pPr>
            <a:endParaRPr lang="en-US" dirty="0"/>
          </a:p>
        </p:txBody>
      </p:sp>
      <p:graphicFrame>
        <p:nvGraphicFramePr>
          <p:cNvPr id="16" name="Content Placeholder 15"/>
          <p:cNvGraphicFramePr>
            <a:graphicFrameLocks noGrp="1"/>
          </p:cNvGraphicFramePr>
          <p:nvPr>
            <p:ph sz="quarter" idx="4"/>
          </p:nvPr>
        </p:nvGraphicFramePr>
        <p:xfrm>
          <a:off x="4371975" y="2362200"/>
          <a:ext cx="3657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p:cNvSpPr>
            <a:spLocks noGrp="1"/>
          </p:cNvSpPr>
          <p:nvPr>
            <p:ph type="body" sz="quarter" idx="1"/>
          </p:nvPr>
        </p:nvSpPr>
        <p:spPr/>
        <p:txBody>
          <a:bodyPr/>
          <a:lstStyle/>
          <a:p>
            <a:pPr algn="ctr"/>
            <a:r>
              <a:rPr lang="en-US" dirty="0" smtClean="0"/>
              <a:t>2016 N</a:t>
            </a:r>
            <a:r>
              <a:rPr lang="en-US" smtClean="0"/>
              <a:t>= </a:t>
            </a:r>
            <a:r>
              <a:rPr lang="en-US" dirty="0" smtClean="0"/>
              <a:t>6</a:t>
            </a:r>
            <a:endParaRPr lang="en-US" dirty="0"/>
          </a:p>
        </p:txBody>
      </p:sp>
      <p:sp>
        <p:nvSpPr>
          <p:cNvPr id="19" name="Text Placeholder 18"/>
          <p:cNvSpPr>
            <a:spLocks noGrp="1"/>
          </p:cNvSpPr>
          <p:nvPr>
            <p:ph type="body" sz="quarter" idx="3"/>
          </p:nvPr>
        </p:nvSpPr>
        <p:spPr/>
        <p:txBody>
          <a:bodyPr/>
          <a:lstStyle/>
          <a:p>
            <a:pPr algn="ctr"/>
            <a:r>
              <a:rPr lang="en-US" dirty="0" smtClean="0"/>
              <a:t>2017 N= 16</a:t>
            </a: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1447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22098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3048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38100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4648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5486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6248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70866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7924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838200" y="0"/>
            <a:ext cx="992188" cy="992188"/>
          </a:xfrm>
          <a:prstGeom prst="rect">
            <a:avLst/>
          </a:prstGeom>
          <a:noFill/>
        </p:spPr>
      </p:pic>
      <p:graphicFrame>
        <p:nvGraphicFramePr>
          <p:cNvPr id="20" name="Chart 19"/>
          <p:cNvGraphicFramePr/>
          <p:nvPr/>
        </p:nvGraphicFramePr>
        <p:xfrm>
          <a:off x="609600" y="2362200"/>
          <a:ext cx="3733800" cy="419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534400" cy="334962"/>
          </a:xfrm>
        </p:spPr>
        <p:txBody>
          <a:bodyPr>
            <a:normAutofit fontScale="90000"/>
          </a:bodyPr>
          <a:lstStyle/>
          <a:p>
            <a:pPr algn="ctr"/>
            <a:r>
              <a:rPr lang="en-US" dirty="0" smtClean="0"/>
              <a:t>Massive Transfusion </a:t>
            </a:r>
            <a:endParaRPr lang="en-US" dirty="0"/>
          </a:p>
        </p:txBody>
      </p:sp>
      <p:graphicFrame>
        <p:nvGraphicFramePr>
          <p:cNvPr id="6" name="Content Placeholder 5"/>
          <p:cNvGraphicFramePr>
            <a:graphicFrameLocks noGrp="1"/>
          </p:cNvGraphicFramePr>
          <p:nvPr>
            <p:ph idx="1"/>
          </p:nvPr>
        </p:nvGraphicFramePr>
        <p:xfrm>
          <a:off x="304800" y="609599"/>
          <a:ext cx="8382000" cy="5655548"/>
        </p:xfrm>
        <a:graphic>
          <a:graphicData uri="http://schemas.openxmlformats.org/drawingml/2006/table">
            <a:tbl>
              <a:tblPr firstRow="1" bandRow="1">
                <a:tableStyleId>{5C22544A-7EE6-4342-B048-85BDC9FD1C3A}</a:tableStyleId>
              </a:tblPr>
              <a:tblGrid>
                <a:gridCol w="1397000"/>
                <a:gridCol w="1397000"/>
                <a:gridCol w="1397000"/>
                <a:gridCol w="1397000"/>
                <a:gridCol w="1397000"/>
                <a:gridCol w="1397000"/>
              </a:tblGrid>
              <a:tr h="565388">
                <a:tc>
                  <a:txBody>
                    <a:bodyPr/>
                    <a:lstStyle/>
                    <a:p>
                      <a:pPr algn="ctr"/>
                      <a:endParaRPr lang="en-US" dirty="0"/>
                    </a:p>
                  </a:txBody>
                  <a:tcPr/>
                </a:tc>
                <a:tc>
                  <a:txBody>
                    <a:bodyPr/>
                    <a:lstStyle/>
                    <a:p>
                      <a:pPr algn="ctr"/>
                      <a:r>
                        <a:rPr lang="en-US" dirty="0" smtClean="0"/>
                        <a:t>Shipment</a:t>
                      </a:r>
                      <a:endParaRPr lang="en-US" dirty="0"/>
                    </a:p>
                  </a:txBody>
                  <a:tcPr/>
                </a:tc>
                <a:tc>
                  <a:txBody>
                    <a:bodyPr/>
                    <a:lstStyle/>
                    <a:p>
                      <a:pPr algn="ctr"/>
                      <a:r>
                        <a:rPr lang="en-US" dirty="0" smtClean="0"/>
                        <a:t>RBC</a:t>
                      </a:r>
                      <a:endParaRPr lang="en-US" dirty="0"/>
                    </a:p>
                  </a:txBody>
                  <a:tcPr/>
                </a:tc>
                <a:tc>
                  <a:txBody>
                    <a:bodyPr/>
                    <a:lstStyle/>
                    <a:p>
                      <a:pPr algn="ctr"/>
                      <a:r>
                        <a:rPr lang="en-US" dirty="0" smtClean="0"/>
                        <a:t>FFP</a:t>
                      </a:r>
                      <a:endParaRPr lang="en-US" dirty="0"/>
                    </a:p>
                  </a:txBody>
                  <a:tcPr/>
                </a:tc>
                <a:tc>
                  <a:txBody>
                    <a:bodyPr/>
                    <a:lstStyle/>
                    <a:p>
                      <a:pPr algn="ctr"/>
                      <a:r>
                        <a:rPr lang="en-US" dirty="0" smtClean="0"/>
                        <a:t>Platelets</a:t>
                      </a:r>
                      <a:endParaRPr lang="en-US" dirty="0"/>
                    </a:p>
                  </a:txBody>
                  <a:tcPr/>
                </a:tc>
                <a:tc>
                  <a:txBody>
                    <a:bodyPr/>
                    <a:lstStyle/>
                    <a:p>
                      <a:pPr algn="ctr"/>
                      <a:r>
                        <a:rPr lang="en-US" dirty="0" err="1" smtClean="0">
                          <a:solidFill>
                            <a:schemeClr val="bg1"/>
                          </a:solidFill>
                        </a:rPr>
                        <a:t>Cryo</a:t>
                      </a:r>
                      <a:endParaRPr lang="en-US" dirty="0">
                        <a:solidFill>
                          <a:schemeClr val="bg1"/>
                        </a:solidFill>
                      </a:endParaRPr>
                    </a:p>
                  </a:txBody>
                  <a:tcPr/>
                </a:tc>
              </a:tr>
              <a:tr h="628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Trauma A</a:t>
                      </a:r>
                    </a:p>
                    <a:p>
                      <a:pPr algn="ctr"/>
                      <a:endParaRPr lang="en-US" dirty="0"/>
                    </a:p>
                  </a:txBody>
                  <a:tcPr/>
                </a:tc>
                <a:tc>
                  <a:txBody>
                    <a:bodyPr/>
                    <a:lstStyle/>
                    <a:p>
                      <a:pPr algn="ctr"/>
                      <a:r>
                        <a:rPr lang="en-US" dirty="0" smtClean="0"/>
                        <a:t>Activation</a:t>
                      </a:r>
                      <a:endParaRPr lang="en-US" dirty="0"/>
                    </a:p>
                  </a:txBody>
                  <a:tcPr/>
                </a:tc>
                <a:tc>
                  <a:txBody>
                    <a:bodyPr/>
                    <a:lstStyle/>
                    <a:p>
                      <a:pPr algn="ctr"/>
                      <a:r>
                        <a:rPr lang="en-US" dirty="0" smtClean="0"/>
                        <a:t>2  O-Neg</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59081">
                <a:tc>
                  <a:txBody>
                    <a:bodyPr/>
                    <a:lstStyle/>
                    <a:p>
                      <a:pPr algn="ctr"/>
                      <a:endParaRPr lang="en-US" i="0" dirty="0">
                        <a:solidFill>
                          <a:srgbClr val="C00000"/>
                        </a:solidFill>
                      </a:endParaRPr>
                    </a:p>
                  </a:txBody>
                  <a:tcPr/>
                </a:tc>
                <a:tc gridSpan="5">
                  <a:txBody>
                    <a:bodyPr/>
                    <a:lstStyle/>
                    <a:p>
                      <a:pPr algn="ctr"/>
                      <a:r>
                        <a:rPr lang="en-US" i="0" dirty="0" smtClean="0">
                          <a:solidFill>
                            <a:srgbClr val="C00000"/>
                          </a:solidFill>
                        </a:rPr>
                        <a:t>Consider </a:t>
                      </a:r>
                      <a:r>
                        <a:rPr lang="en-US" b="1" i="0" dirty="0" smtClean="0">
                          <a:solidFill>
                            <a:srgbClr val="C00000"/>
                          </a:solidFill>
                        </a:rPr>
                        <a:t>TXA </a:t>
                      </a:r>
                      <a:r>
                        <a:rPr lang="en-US" i="0" dirty="0" smtClean="0">
                          <a:solidFill>
                            <a:srgbClr val="C00000"/>
                          </a:solidFill>
                        </a:rPr>
                        <a:t>for patients</a:t>
                      </a:r>
                      <a:r>
                        <a:rPr lang="en-US" i="0" baseline="0" dirty="0" smtClean="0">
                          <a:solidFill>
                            <a:srgbClr val="C00000"/>
                          </a:solidFill>
                        </a:rPr>
                        <a:t> ≥ 16 y/o and injury ≤ 3 hours</a:t>
                      </a:r>
                      <a:endParaRPr lang="en-US" i="0" dirty="0">
                        <a:solidFill>
                          <a:srgbClr val="C00000"/>
                        </a:solidFill>
                      </a:endParaRPr>
                    </a:p>
                  </a:txBody>
                  <a:tcPr/>
                </a:tc>
                <a:tc hMerge="1">
                  <a:txBody>
                    <a:bodyPr/>
                    <a:lstStyle/>
                    <a:p>
                      <a:pPr algn="ctr"/>
                      <a:endParaRPr lang="en-US" sz="1400" dirty="0"/>
                    </a:p>
                  </a:txBody>
                  <a:tcPr/>
                </a:tc>
                <a:tc hMerge="1">
                  <a:txBody>
                    <a:bodyPr/>
                    <a:lstStyle/>
                    <a:p>
                      <a:pPr algn="ctr"/>
                      <a:endParaRPr lang="en-US" dirty="0"/>
                    </a:p>
                  </a:txBody>
                  <a:tcPr/>
                </a:tc>
                <a:tc hMerge="1">
                  <a:txBody>
                    <a:bodyPr/>
                    <a:lstStyle/>
                    <a:p>
                      <a:pPr algn="ctr"/>
                      <a:endParaRPr lang="en-US" sz="1400" dirty="0"/>
                    </a:p>
                  </a:txBody>
                  <a:tcPr/>
                </a:tc>
                <a:tc hMerge="1">
                  <a:txBody>
                    <a:bodyPr/>
                    <a:lstStyle/>
                    <a:p>
                      <a:pPr algn="ctr"/>
                      <a:endParaRPr lang="en-US" dirty="0"/>
                    </a:p>
                  </a:txBody>
                  <a:tcPr/>
                </a:tc>
              </a:tr>
              <a:tr h="778009">
                <a:tc>
                  <a:txBody>
                    <a:bodyPr/>
                    <a:lstStyle/>
                    <a:p>
                      <a:pPr algn="ctr"/>
                      <a:r>
                        <a:rPr lang="en-US" i="0" dirty="0" smtClean="0"/>
                        <a:t>Initial</a:t>
                      </a:r>
                      <a:endParaRPr lang="en-US" i="0" dirty="0"/>
                    </a:p>
                  </a:txBody>
                  <a:tcPr/>
                </a:tc>
                <a:tc>
                  <a:txBody>
                    <a:bodyPr/>
                    <a:lstStyle/>
                    <a:p>
                      <a:pPr algn="ctr"/>
                      <a:r>
                        <a:rPr lang="en-US" i="0" dirty="0" smtClean="0"/>
                        <a:t>At Start Time</a:t>
                      </a:r>
                      <a:endParaRPr lang="en-US" i="0" dirty="0"/>
                    </a:p>
                  </a:txBody>
                  <a:tcPr/>
                </a:tc>
                <a:tc>
                  <a:txBody>
                    <a:bodyPr/>
                    <a:lstStyle/>
                    <a:p>
                      <a:pPr algn="ctr"/>
                      <a:r>
                        <a:rPr lang="en-US" dirty="0" smtClean="0"/>
                        <a:t>5</a:t>
                      </a:r>
                    </a:p>
                    <a:p>
                      <a:pPr algn="ctr"/>
                      <a:r>
                        <a:rPr lang="en-US" sz="1400" dirty="0" smtClean="0"/>
                        <a:t>(</a:t>
                      </a:r>
                      <a:r>
                        <a:rPr lang="en-US" sz="1400" b="1" dirty="0" smtClean="0"/>
                        <a:t>3 </a:t>
                      </a:r>
                      <a:r>
                        <a:rPr lang="en-US" sz="1400" dirty="0" smtClean="0"/>
                        <a:t>if given 2 O-Neg)</a:t>
                      </a:r>
                      <a:endParaRPr lang="en-US" sz="1400" dirty="0"/>
                    </a:p>
                  </a:txBody>
                  <a:tcPr/>
                </a:tc>
                <a:tc>
                  <a:txBody>
                    <a:bodyPr/>
                    <a:lstStyle/>
                    <a:p>
                      <a:pPr algn="ctr"/>
                      <a:r>
                        <a:rPr lang="en-US" dirty="0" smtClean="0"/>
                        <a:t>5</a:t>
                      </a:r>
                      <a:endParaRPr lang="en-US" dirty="0"/>
                    </a:p>
                  </a:txBody>
                  <a:tcPr/>
                </a:tc>
                <a:tc>
                  <a:txBody>
                    <a:bodyPr/>
                    <a:lstStyle/>
                    <a:p>
                      <a:pPr algn="ctr"/>
                      <a:r>
                        <a:rPr lang="en-US" dirty="0" smtClean="0"/>
                        <a:t>1</a:t>
                      </a:r>
                    </a:p>
                    <a:p>
                      <a:pPr algn="ctr"/>
                      <a:r>
                        <a:rPr lang="en-US" sz="1400" dirty="0" smtClean="0"/>
                        <a:t>(4-5 pooled</a:t>
                      </a:r>
                      <a:r>
                        <a:rPr lang="en-US" sz="1400" baseline="0" dirty="0" smtClean="0"/>
                        <a:t> units)</a:t>
                      </a:r>
                      <a:endParaRPr lang="en-US" sz="1400" dirty="0"/>
                    </a:p>
                  </a:txBody>
                  <a:tcPr/>
                </a:tc>
                <a:tc>
                  <a:txBody>
                    <a:bodyPr/>
                    <a:lstStyle/>
                    <a:p>
                      <a:pPr algn="ctr"/>
                      <a:r>
                        <a:rPr lang="en-US" dirty="0" smtClean="0">
                          <a:solidFill>
                            <a:srgbClr val="C00000"/>
                          </a:solidFill>
                        </a:rPr>
                        <a:t>0</a:t>
                      </a:r>
                      <a:endParaRPr lang="en-US" dirty="0">
                        <a:solidFill>
                          <a:srgbClr val="C00000"/>
                        </a:solidFill>
                      </a:endParaRPr>
                    </a:p>
                  </a:txBody>
                  <a:tcPr/>
                </a:tc>
              </a:tr>
              <a:tr h="359081">
                <a:tc>
                  <a:txBody>
                    <a:bodyPr/>
                    <a:lstStyle/>
                    <a:p>
                      <a:pPr algn="ctr"/>
                      <a:r>
                        <a:rPr lang="en-US" dirty="0" smtClean="0"/>
                        <a:t>Tier 2</a:t>
                      </a:r>
                      <a:endParaRPr lang="en-US" dirty="0"/>
                    </a:p>
                  </a:txBody>
                  <a:tcPr/>
                </a:tc>
                <a:tc>
                  <a:txBody>
                    <a:bodyPr/>
                    <a:lstStyle/>
                    <a:p>
                      <a:pPr algn="ctr"/>
                      <a:r>
                        <a:rPr lang="en-US" dirty="0" smtClean="0"/>
                        <a:t>30 minutes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59081">
                <a:tc>
                  <a:txBody>
                    <a:bodyPr/>
                    <a:lstStyle/>
                    <a:p>
                      <a:pPr algn="ctr"/>
                      <a:r>
                        <a:rPr lang="en-US" dirty="0" smtClean="0"/>
                        <a:t>Tier 3</a:t>
                      </a:r>
                      <a:endParaRPr lang="en-US" dirty="0"/>
                    </a:p>
                  </a:txBody>
                  <a:tcPr/>
                </a:tc>
                <a:tc>
                  <a:txBody>
                    <a:bodyPr/>
                    <a:lstStyle/>
                    <a:p>
                      <a:pPr algn="ctr"/>
                      <a:r>
                        <a:rPr lang="en-US" dirty="0" smtClean="0"/>
                        <a:t>1 hour</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59081">
                <a:tc>
                  <a:txBody>
                    <a:bodyPr/>
                    <a:lstStyle/>
                    <a:p>
                      <a:pPr algn="ctr"/>
                      <a:r>
                        <a:rPr lang="en-US" dirty="0" smtClean="0"/>
                        <a:t>Tier 4</a:t>
                      </a:r>
                      <a:endParaRPr lang="en-US" dirty="0"/>
                    </a:p>
                  </a:txBody>
                  <a:tcPr/>
                </a:tc>
                <a:tc>
                  <a:txBody>
                    <a:bodyPr/>
                    <a:lstStyle/>
                    <a:p>
                      <a:pPr algn="ctr"/>
                      <a:r>
                        <a:rPr lang="en-US" dirty="0" smtClean="0"/>
                        <a:t>1.5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59081">
                <a:tc>
                  <a:txBody>
                    <a:bodyPr/>
                    <a:lstStyle/>
                    <a:p>
                      <a:pPr algn="ctr"/>
                      <a:r>
                        <a:rPr lang="en-US" dirty="0" smtClean="0"/>
                        <a:t>Tier 5</a:t>
                      </a:r>
                      <a:endParaRPr lang="en-US" dirty="0"/>
                    </a:p>
                  </a:txBody>
                  <a:tcPr/>
                </a:tc>
                <a:tc>
                  <a:txBody>
                    <a:bodyPr/>
                    <a:lstStyle/>
                    <a:p>
                      <a:pPr algn="ctr"/>
                      <a:r>
                        <a:rPr lang="en-US" dirty="0" smtClean="0"/>
                        <a:t>2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59081">
                <a:tc>
                  <a:txBody>
                    <a:bodyPr/>
                    <a:lstStyle/>
                    <a:p>
                      <a:pPr algn="ctr"/>
                      <a:r>
                        <a:rPr lang="en-US" dirty="0" smtClean="0"/>
                        <a:t>Tier 6</a:t>
                      </a:r>
                      <a:endParaRPr lang="en-US" dirty="0"/>
                    </a:p>
                  </a:txBody>
                  <a:tcPr/>
                </a:tc>
                <a:tc>
                  <a:txBody>
                    <a:bodyPr/>
                    <a:lstStyle/>
                    <a:p>
                      <a:pPr algn="ctr"/>
                      <a:r>
                        <a:rPr lang="en-US" dirty="0" smtClean="0"/>
                        <a:t>2.5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59081">
                <a:tc>
                  <a:txBody>
                    <a:bodyPr/>
                    <a:lstStyle/>
                    <a:p>
                      <a:pPr algn="ctr"/>
                      <a:r>
                        <a:rPr lang="en-US" dirty="0" smtClean="0"/>
                        <a:t>Tier 7</a:t>
                      </a:r>
                      <a:endParaRPr lang="en-US" dirty="0"/>
                    </a:p>
                  </a:txBody>
                  <a:tcPr/>
                </a:tc>
                <a:tc>
                  <a:txBody>
                    <a:bodyPr/>
                    <a:lstStyle/>
                    <a:p>
                      <a:pPr algn="ctr"/>
                      <a:r>
                        <a:rPr lang="en-US" dirty="0" smtClean="0"/>
                        <a:t>3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59081">
                <a:tc>
                  <a:txBody>
                    <a:bodyPr/>
                    <a:lstStyle/>
                    <a:p>
                      <a:pPr algn="ctr"/>
                      <a:r>
                        <a:rPr lang="en-US" dirty="0" smtClean="0"/>
                        <a:t>Tier 8</a:t>
                      </a:r>
                      <a:endParaRPr lang="en-US" dirty="0"/>
                    </a:p>
                  </a:txBody>
                  <a:tcPr/>
                </a:tc>
                <a:tc>
                  <a:txBody>
                    <a:bodyPr/>
                    <a:lstStyle/>
                    <a:p>
                      <a:pPr algn="ctr"/>
                      <a:r>
                        <a:rPr lang="en-US" dirty="0" smtClean="0"/>
                        <a:t>3.5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59081">
                <a:tc>
                  <a:txBody>
                    <a:bodyPr/>
                    <a:lstStyle/>
                    <a:p>
                      <a:pPr algn="ctr"/>
                      <a:r>
                        <a:rPr lang="en-US" dirty="0" smtClean="0"/>
                        <a:t>Tier 9</a:t>
                      </a:r>
                      <a:endParaRPr lang="en-US" dirty="0"/>
                    </a:p>
                  </a:txBody>
                  <a:tcPr/>
                </a:tc>
                <a:tc>
                  <a:txBody>
                    <a:bodyPr/>
                    <a:lstStyle/>
                    <a:p>
                      <a:pPr algn="ctr"/>
                      <a:r>
                        <a:rPr lang="en-US" dirty="0" smtClean="0"/>
                        <a:t>4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59081">
                <a:tc>
                  <a:txBody>
                    <a:bodyPr/>
                    <a:lstStyle/>
                    <a:p>
                      <a:pPr algn="ctr"/>
                      <a:r>
                        <a:rPr lang="en-US" dirty="0" smtClean="0"/>
                        <a:t>Tier 10</a:t>
                      </a:r>
                      <a:endParaRPr lang="en-US" dirty="0"/>
                    </a:p>
                  </a:txBody>
                  <a:tcPr/>
                </a:tc>
                <a:tc>
                  <a:txBody>
                    <a:bodyPr/>
                    <a:lstStyle/>
                    <a:p>
                      <a:pPr algn="ctr"/>
                      <a:r>
                        <a:rPr lang="en-US" dirty="0" smtClean="0"/>
                        <a:t>4.5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p>
                  </a:txBody>
                  <a:tcPr/>
                </a:tc>
              </a:tr>
            </a:tbl>
          </a:graphicData>
        </a:graphic>
      </p:graphicFrame>
      <p:sp>
        <p:nvSpPr>
          <p:cNvPr id="7" name="Rectangle 6"/>
          <p:cNvSpPr/>
          <p:nvPr/>
        </p:nvSpPr>
        <p:spPr>
          <a:xfrm>
            <a:off x="838200" y="6211668"/>
            <a:ext cx="7086600" cy="369332"/>
          </a:xfrm>
          <a:prstGeom prst="rect">
            <a:avLst/>
          </a:prstGeom>
        </p:spPr>
        <p:txBody>
          <a:bodyPr wrap="square">
            <a:spAutoFit/>
          </a:bodyPr>
          <a:lstStyle/>
          <a:p>
            <a:pPr algn="ctr"/>
            <a:r>
              <a:rPr lang="en-US" dirty="0" smtClean="0">
                <a:solidFill>
                  <a:srgbClr val="C00000"/>
                </a:solidFill>
              </a:rPr>
              <a:t>***Consider drawing TEG after initial resuscitation is complete****</a:t>
            </a:r>
            <a:endParaRPr lang="en-US"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Considerations</a:t>
            </a:r>
            <a:endParaRPr lang="en-US" dirty="0"/>
          </a:p>
        </p:txBody>
      </p:sp>
      <p:sp>
        <p:nvSpPr>
          <p:cNvPr id="3" name="Content Placeholder 2"/>
          <p:cNvSpPr>
            <a:spLocks noGrp="1"/>
          </p:cNvSpPr>
          <p:nvPr>
            <p:ph sz="quarter" idx="1"/>
          </p:nvPr>
        </p:nvSpPr>
        <p:spPr/>
        <p:txBody>
          <a:bodyPr>
            <a:normAutofit/>
          </a:bodyPr>
          <a:lstStyle/>
          <a:p>
            <a:r>
              <a:rPr lang="en-US" sz="2200" dirty="0" smtClean="0">
                <a:latin typeface="Calibri" pitchFamily="34" charset="0"/>
              </a:rPr>
              <a:t>Monitor serum calcium levels (watch for hypocalcemia)</a:t>
            </a:r>
          </a:p>
          <a:p>
            <a:r>
              <a:rPr lang="en-US" sz="2200" dirty="0" smtClean="0">
                <a:latin typeface="Calibri" pitchFamily="34" charset="0"/>
              </a:rPr>
              <a:t>Do not overload with saline</a:t>
            </a:r>
          </a:p>
          <a:p>
            <a:pPr lvl="0"/>
            <a:r>
              <a:rPr lang="en-US" sz="2200" dirty="0" smtClean="0">
                <a:latin typeface="Calibri" pitchFamily="34" charset="0"/>
              </a:rPr>
              <a:t>Prevent and treat hypothermia</a:t>
            </a:r>
          </a:p>
          <a:p>
            <a:pPr lvl="0"/>
            <a:r>
              <a:rPr lang="en-US" sz="2200" dirty="0" smtClean="0">
                <a:latin typeface="Calibri" pitchFamily="34" charset="0"/>
              </a:rPr>
              <a:t>Blood warmers and rapid infusers should be utilized (with the exception of platelets)</a:t>
            </a:r>
          </a:p>
          <a:p>
            <a:r>
              <a:rPr lang="en-US" sz="2200" dirty="0" smtClean="0">
                <a:latin typeface="Calibri" pitchFamily="34" charset="0"/>
              </a:rPr>
              <a:t>Prevent and treat acidosis</a:t>
            </a:r>
            <a:endParaRPr lang="en-US" sz="2200" dirty="0" smtClean="0">
              <a:latin typeface="Calibri" pitchFamily="34" charset="0"/>
              <a:sym typeface="Wingdings" pitchFamily="2" charset="2"/>
            </a:endParaRPr>
          </a:p>
          <a:p>
            <a:pPr marL="274320" lvl="2" indent="-274320">
              <a:spcBef>
                <a:spcPts val="600"/>
              </a:spcBef>
              <a:buClr>
                <a:schemeClr val="accent1"/>
              </a:buClr>
              <a:buSzPct val="70000"/>
            </a:pPr>
            <a:r>
              <a:rPr lang="en-US" sz="2200" b="1" u="sng" dirty="0" smtClean="0">
                <a:solidFill>
                  <a:srgbClr val="FF0000"/>
                </a:solidFill>
                <a:latin typeface="Calibri" pitchFamily="34" charset="0"/>
              </a:rPr>
              <a:t>“REPLACEMENT WITH PRBC’S AND SALINE WITHOUT TRANSFUSING PLATELETS AND PLASMA FUTHER DILUTES THE PATIENTS ABILITY TO CLOT” </a:t>
            </a:r>
            <a:r>
              <a:rPr lang="en-US" sz="2200" dirty="0" smtClean="0">
                <a:latin typeface="Calibri" pitchFamily="34" charset="0"/>
              </a:rPr>
              <a:t> (TNCC 7</a:t>
            </a:r>
            <a:r>
              <a:rPr lang="en-US" sz="2200" baseline="30000" dirty="0" smtClean="0">
                <a:latin typeface="Calibri" pitchFamily="34" charset="0"/>
              </a:rPr>
              <a:t>th</a:t>
            </a:r>
            <a:r>
              <a:rPr lang="en-US" sz="2200" dirty="0" smtClean="0">
                <a:latin typeface="Calibri" pitchFamily="34" charset="0"/>
              </a:rPr>
              <a:t> ed.)</a:t>
            </a:r>
            <a:endParaRPr lang="en-US" sz="2200" b="1" u="sng" dirty="0" smtClean="0">
              <a:solidFill>
                <a:srgbClr val="FF0000"/>
              </a:solidFill>
              <a:latin typeface="Calibri" pitchFamily="34" charset="0"/>
            </a:endParaRPr>
          </a:p>
          <a:p>
            <a:r>
              <a:rPr lang="en-US" sz="2200" u="sng" dirty="0" smtClean="0">
                <a:latin typeface="Calibri" pitchFamily="34" charset="0"/>
              </a:rPr>
              <a:t>The decision to activate a massive transfusion protocol (MTP) should be communicated to the Blood Bank immediately by </a:t>
            </a:r>
            <a:r>
              <a:rPr lang="en-US" sz="2200" b="1" u="sng" dirty="0" smtClean="0">
                <a:latin typeface="Calibri" pitchFamily="34" charset="0"/>
              </a:rPr>
              <a:t>the Charge Nurse</a:t>
            </a:r>
          </a:p>
          <a:p>
            <a:pPr>
              <a:buNone/>
            </a:pPr>
            <a:endParaRPr lang="en-US" sz="2200" b="1" u="sng" dirty="0" smtClean="0">
              <a:latin typeface="Calibri" pitchFamily="34" charset="0"/>
            </a:endParaRPr>
          </a:p>
          <a:p>
            <a:endParaRPr lang="en-US" dirty="0"/>
          </a:p>
        </p:txBody>
      </p:sp>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6670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3528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2192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9812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334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MTP at RCMC</a:t>
            </a:r>
            <a:endParaRPr lang="en-US" dirty="0"/>
          </a:p>
        </p:txBody>
      </p:sp>
      <p:sp>
        <p:nvSpPr>
          <p:cNvPr id="3" name="Content Placeholder 2"/>
          <p:cNvSpPr>
            <a:spLocks noGrp="1"/>
          </p:cNvSpPr>
          <p:nvPr>
            <p:ph sz="quarter" idx="1"/>
          </p:nvPr>
        </p:nvSpPr>
        <p:spPr>
          <a:xfrm>
            <a:off x="450850" y="1520825"/>
            <a:ext cx="7467600" cy="4873752"/>
          </a:xfrm>
        </p:spPr>
        <p:txBody>
          <a:bodyPr>
            <a:normAutofit fontScale="70000" lnSpcReduction="20000"/>
          </a:bodyPr>
          <a:lstStyle/>
          <a:p>
            <a:r>
              <a:rPr lang="en-US" dirty="0" smtClean="0">
                <a:latin typeface="Calibri" pitchFamily="34" charset="0"/>
              </a:rPr>
              <a:t>There are multiple tiers embedded in the MTP. </a:t>
            </a:r>
          </a:p>
          <a:p>
            <a:r>
              <a:rPr lang="en-US" dirty="0" smtClean="0">
                <a:latin typeface="Calibri" pitchFamily="34" charset="0"/>
              </a:rPr>
              <a:t>DO NOT FLOOD YOUR PATIENT WITH SALINE                  (PH OF 0.9 is 5)!!!</a:t>
            </a:r>
          </a:p>
          <a:p>
            <a:r>
              <a:rPr lang="en-US" dirty="0" smtClean="0">
                <a:latin typeface="Calibri" pitchFamily="34" charset="0"/>
              </a:rPr>
              <a:t>The blood products are on a timed schedule</a:t>
            </a:r>
          </a:p>
          <a:p>
            <a:r>
              <a:rPr lang="en-US" dirty="0" smtClean="0">
                <a:latin typeface="Calibri" pitchFamily="34" charset="0"/>
              </a:rPr>
              <a:t>1:1:1 ratio</a:t>
            </a:r>
          </a:p>
          <a:p>
            <a:r>
              <a:rPr lang="en-US" dirty="0" smtClean="0">
                <a:latin typeface="Calibri" pitchFamily="34" charset="0"/>
              </a:rPr>
              <a:t>Initial transfusion (Tier 1)includes RBC’s and FFP for non-type specific</a:t>
            </a:r>
          </a:p>
          <a:p>
            <a:r>
              <a:rPr lang="en-US" dirty="0" smtClean="0">
                <a:latin typeface="Calibri" pitchFamily="34" charset="0"/>
              </a:rPr>
              <a:t>If type specific is available then it includes RBC’s, FFP, and platelets</a:t>
            </a:r>
          </a:p>
          <a:p>
            <a:r>
              <a:rPr lang="en-US" dirty="0" smtClean="0">
                <a:latin typeface="Calibri" pitchFamily="34" charset="0"/>
              </a:rPr>
              <a:t>Utilize the downtime procedure on these patients **NO SCANNING OF PRODUCTS**</a:t>
            </a:r>
          </a:p>
          <a:p>
            <a:r>
              <a:rPr lang="en-US" dirty="0" smtClean="0">
                <a:latin typeface="Calibri" pitchFamily="34" charset="0"/>
              </a:rPr>
              <a:t>Platelets and Cryoprecipitate  </a:t>
            </a:r>
            <a:r>
              <a:rPr lang="en-US" b="1" u="sng" dirty="0" smtClean="0">
                <a:latin typeface="Calibri" pitchFamily="34" charset="0"/>
              </a:rPr>
              <a:t>never</a:t>
            </a:r>
            <a:r>
              <a:rPr lang="en-US" dirty="0" smtClean="0">
                <a:latin typeface="Calibri" pitchFamily="34" charset="0"/>
              </a:rPr>
              <a:t> get transfused through the rapid infuser</a:t>
            </a:r>
          </a:p>
          <a:p>
            <a:r>
              <a:rPr lang="en-US" dirty="0" smtClean="0">
                <a:latin typeface="Calibri" pitchFamily="34" charset="0"/>
              </a:rPr>
              <a:t>If we start the MTP in the ED and the patient goes to another unit </a:t>
            </a:r>
            <a:r>
              <a:rPr lang="en-US" b="1" dirty="0" smtClean="0">
                <a:latin typeface="Calibri" pitchFamily="34" charset="0"/>
              </a:rPr>
              <a:t>NOTIFY</a:t>
            </a:r>
            <a:r>
              <a:rPr lang="en-US" dirty="0" smtClean="0">
                <a:latin typeface="Calibri" pitchFamily="34" charset="0"/>
              </a:rPr>
              <a:t> Blood bank they will continue the shipments to that specific area. </a:t>
            </a:r>
          </a:p>
          <a:p>
            <a:r>
              <a:rPr lang="en-US" dirty="0" smtClean="0">
                <a:latin typeface="Calibri" pitchFamily="34" charset="0"/>
              </a:rPr>
              <a:t>Once activated the blood bank will continue with shipments until they are notified to stop</a:t>
            </a:r>
          </a:p>
          <a:p>
            <a:r>
              <a:rPr lang="en-US" u="sng" dirty="0" smtClean="0">
                <a:latin typeface="Calibri" pitchFamily="34" charset="0"/>
              </a:rPr>
              <a:t>If your patient is going to the OR </a:t>
            </a:r>
            <a:r>
              <a:rPr lang="en-US" u="sng" dirty="0" err="1" smtClean="0">
                <a:latin typeface="Calibri" pitchFamily="34" charset="0"/>
              </a:rPr>
              <a:t>or</a:t>
            </a:r>
            <a:r>
              <a:rPr lang="en-US" u="sng" dirty="0" smtClean="0">
                <a:latin typeface="Calibri" pitchFamily="34" charset="0"/>
              </a:rPr>
              <a:t> ICU make sure this is part of hand-off. Charge RN’s please communicate to the other charge RN that this specific patient is on the MTP</a:t>
            </a:r>
            <a:r>
              <a:rPr lang="en-US" dirty="0" smtClean="0">
                <a:latin typeface="Calibri" pitchFamily="34" charset="0"/>
              </a:rPr>
              <a:t>. </a:t>
            </a:r>
          </a:p>
          <a:p>
            <a:r>
              <a:rPr lang="en-US" b="1" dirty="0" smtClean="0">
                <a:latin typeface="Calibri" pitchFamily="34" charset="0"/>
              </a:rPr>
              <a:t>This is an “all hands on deck patient”</a:t>
            </a:r>
          </a:p>
          <a:p>
            <a:pPr>
              <a:buNone/>
            </a:pPr>
            <a:endParaRPr lang="en-US" b="1" dirty="0" smtClean="0">
              <a:latin typeface="Calibri" pitchFamily="34" charset="0"/>
            </a:endParaRPr>
          </a:p>
          <a:p>
            <a:endParaRPr lang="en-US" b="1" dirty="0">
              <a:latin typeface="Calibri" pitchFamily="34" charset="0"/>
            </a:endParaRP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858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219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133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9718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8100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648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486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248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0866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924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1026" name="Picture 2" descr="C:\Users\lesnicks\AppData\Local\Microsoft\Windows\Temporary Internet Files\Content.IE5\R8N4F9MH\Dont-Forget[1].jpg"/>
          <p:cNvPicPr>
            <a:picLocks noChangeAspect="1" noChangeArrowheads="1"/>
          </p:cNvPicPr>
          <p:nvPr/>
        </p:nvPicPr>
        <p:blipFill>
          <a:blip r:embed="rId3" cstate="print"/>
          <a:srcRect/>
          <a:stretch>
            <a:fillRect/>
          </a:stretch>
        </p:blipFill>
        <p:spPr bwMode="auto">
          <a:xfrm>
            <a:off x="4953000" y="1752600"/>
            <a:ext cx="459509" cy="457200"/>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MTP policy</a:t>
            </a:r>
            <a:endParaRPr lang="en-US" dirty="0"/>
          </a:p>
        </p:txBody>
      </p:sp>
      <p:sp>
        <p:nvSpPr>
          <p:cNvPr id="3" name="Content Placeholder 2"/>
          <p:cNvSpPr>
            <a:spLocks noGrp="1"/>
          </p:cNvSpPr>
          <p:nvPr>
            <p:ph sz="quarter" idx="1"/>
          </p:nvPr>
        </p:nvSpPr>
        <p:spPr/>
        <p:txBody>
          <a:bodyPr>
            <a:normAutofit fontScale="40000" lnSpcReduction="20000"/>
          </a:bodyPr>
          <a:lstStyle/>
          <a:p>
            <a:pPr lvl="0"/>
            <a:r>
              <a:rPr lang="en-US" dirty="0" smtClean="0"/>
              <a:t>The activation of MTP automatically serves as an approval for Blood Bank to release </a:t>
            </a:r>
            <a:r>
              <a:rPr lang="en-US" dirty="0" err="1" smtClean="0"/>
              <a:t>uncrossmatched</a:t>
            </a:r>
            <a:r>
              <a:rPr lang="en-US" dirty="0" smtClean="0"/>
              <a:t> blood and compatible non-type specific blood products, when applicable. </a:t>
            </a:r>
            <a:endParaRPr lang="en-US" sz="2800" dirty="0" smtClean="0"/>
          </a:p>
          <a:p>
            <a:pPr lvl="0"/>
            <a:r>
              <a:rPr lang="en-US" dirty="0" smtClean="0"/>
              <a:t>Upon activation of the MTP, Blood Bank will prepare to dispense the initial transfusions.  </a:t>
            </a:r>
            <a:endParaRPr lang="en-US" sz="2800" dirty="0" smtClean="0"/>
          </a:p>
          <a:p>
            <a:pPr lvl="0"/>
            <a:r>
              <a:rPr lang="en-US" dirty="0" smtClean="0"/>
              <a:t>Intravenous access should include two large bore, 16-gauge or 18-gauge, intravenous lines. A central line placement by physician should be considered.</a:t>
            </a:r>
            <a:endParaRPr lang="en-US" sz="2800" dirty="0" smtClean="0"/>
          </a:p>
          <a:p>
            <a:pPr lvl="0"/>
            <a:r>
              <a:rPr lang="en-US" dirty="0" smtClean="0"/>
              <a:t>STAT baseline labs should be drawn which include: CBC, PT/PTT, CMP, fibrinogen, D-</a:t>
            </a:r>
            <a:r>
              <a:rPr lang="en-US" dirty="0" err="1" smtClean="0"/>
              <a:t>Dimer</a:t>
            </a:r>
            <a:r>
              <a:rPr lang="en-US" dirty="0" smtClean="0"/>
              <a:t>, ABG and Type and Screen </a:t>
            </a:r>
            <a:endParaRPr lang="en-US" sz="2800" dirty="0" smtClean="0"/>
          </a:p>
          <a:p>
            <a:pPr lvl="0"/>
            <a:r>
              <a:rPr lang="en-US" dirty="0" smtClean="0"/>
              <a:t>The Level 1 Rapid Transfuser and Fluid Warmer should be utilized for PRBCs and Plasma.  </a:t>
            </a:r>
            <a:r>
              <a:rPr lang="en-US" b="1" dirty="0" smtClean="0"/>
              <a:t>Platelets and Cryoprecipitate should be administered at room temperature.</a:t>
            </a:r>
            <a:endParaRPr lang="en-US" sz="2800" b="1" dirty="0" smtClean="0"/>
          </a:p>
          <a:p>
            <a:pPr lvl="0"/>
            <a:r>
              <a:rPr lang="en-US" dirty="0" smtClean="0"/>
              <a:t>Tranexamic Acid (TXA) should be considered and administered at the discretion of the physician. Order for TXA should include:</a:t>
            </a:r>
            <a:endParaRPr lang="en-US" sz="2800" dirty="0" smtClean="0"/>
          </a:p>
          <a:p>
            <a:pPr>
              <a:buNone/>
            </a:pPr>
            <a:r>
              <a:rPr lang="en-US" dirty="0" smtClean="0"/>
              <a:t> </a:t>
            </a:r>
            <a:endParaRPr lang="en-US" sz="2800" dirty="0" smtClean="0"/>
          </a:p>
          <a:p>
            <a:pPr lvl="1"/>
            <a:r>
              <a:rPr lang="en-US" sz="2400" dirty="0" smtClean="0"/>
              <a:t>TXA 1000 mg intravenously single dose STAT over 10 minutes; if older than 16 years, and injury is less than three hours. Earlier administration has shown to be most beneficial.</a:t>
            </a:r>
            <a:endParaRPr lang="en-US" sz="2800" dirty="0" smtClean="0"/>
          </a:p>
          <a:p>
            <a:pPr>
              <a:buNone/>
            </a:pPr>
            <a:r>
              <a:rPr lang="en-US" dirty="0" smtClean="0"/>
              <a:t> </a:t>
            </a:r>
            <a:endParaRPr lang="en-US" sz="2800" dirty="0" smtClean="0"/>
          </a:p>
          <a:p>
            <a:pPr lvl="1"/>
            <a:r>
              <a:rPr lang="en-US" sz="2400" dirty="0" smtClean="0"/>
              <a:t>Followed by TXA 1000 mg intravenously single dose to be infused over 8 hours.</a:t>
            </a:r>
            <a:endParaRPr lang="en-US" sz="2800" dirty="0" smtClean="0"/>
          </a:p>
          <a:p>
            <a:pPr>
              <a:buNone/>
            </a:pPr>
            <a:r>
              <a:rPr lang="en-US" dirty="0" smtClean="0"/>
              <a:t> </a:t>
            </a:r>
            <a:endParaRPr lang="en-US" sz="2800" dirty="0" smtClean="0"/>
          </a:p>
          <a:p>
            <a:pPr lvl="1"/>
            <a:r>
              <a:rPr lang="en-US" sz="2400" dirty="0" smtClean="0"/>
              <a:t>For Obstetric patients refer to policy: “Guidelines for use of Tranexamic Acid IV (TXA) in the Family Birth Center”</a:t>
            </a:r>
            <a:endParaRPr lang="en-US" sz="2800" dirty="0" smtClean="0"/>
          </a:p>
          <a:p>
            <a:endParaRPr lang="en-US" sz="2800" dirty="0" smtClean="0"/>
          </a:p>
          <a:p>
            <a:pPr lvl="0"/>
            <a:r>
              <a:rPr lang="en-US" dirty="0" smtClean="0"/>
              <a:t>Continuous assessment, control of ongoing blood loss, and control of further hemorrhage should be performed by the physician and/or</a:t>
            </a:r>
            <a:r>
              <a:rPr lang="en-US" i="1" dirty="0" smtClean="0"/>
              <a:t> </a:t>
            </a:r>
            <a:r>
              <a:rPr lang="en-US" dirty="0" smtClean="0"/>
              <a:t>physician designee by applying direct pressure, applying tourniquet three inches above the injury, using hare traction device, or applying pelvic binder where applicable.</a:t>
            </a:r>
            <a:endParaRPr lang="en-US" sz="2800" dirty="0" smtClean="0"/>
          </a:p>
          <a:p>
            <a:pPr lvl="0"/>
            <a:r>
              <a:rPr lang="en-US" dirty="0" smtClean="0"/>
              <a:t> Laboratory studies should be monitored with every tier paying careful attention to calcium levels.</a:t>
            </a:r>
            <a:endParaRPr lang="en-US" sz="2800" dirty="0" smtClean="0"/>
          </a:p>
          <a:p>
            <a:pPr lvl="0"/>
            <a:r>
              <a:rPr lang="en-US" dirty="0" smtClean="0"/>
              <a:t>Blood products in subsequent tiers will automatically be delivered to the center secretary until the Blood Bank is notified by the unit charge nurse that the MTP is no longer necessary.</a:t>
            </a:r>
            <a:endParaRPr lang="en-US" sz="2800" dirty="0" smtClean="0"/>
          </a:p>
          <a:p>
            <a:pPr lvl="0"/>
            <a:r>
              <a:rPr lang="en-US" dirty="0" smtClean="0"/>
              <a:t>Consider drawing a </a:t>
            </a:r>
            <a:r>
              <a:rPr lang="en-US" dirty="0" err="1" smtClean="0"/>
              <a:t>thromboelastogram</a:t>
            </a:r>
            <a:r>
              <a:rPr lang="en-US" dirty="0" smtClean="0"/>
              <a:t> (TEG) in the OR </a:t>
            </a:r>
            <a:r>
              <a:rPr lang="en-US" dirty="0" err="1" smtClean="0"/>
              <a:t>or</a:t>
            </a:r>
            <a:r>
              <a:rPr lang="en-US" dirty="0" smtClean="0"/>
              <a:t> ICU at the discretion of the physician</a:t>
            </a:r>
            <a:endParaRPr lang="en-US" sz="2800" dirty="0" smtClean="0"/>
          </a:p>
          <a:p>
            <a:pPr lvl="0"/>
            <a:r>
              <a:rPr lang="en-US" dirty="0" smtClean="0"/>
              <a:t>All unused blood products need to be returned to Blood Bank immediately.</a:t>
            </a:r>
            <a:endParaRPr lang="en-US" sz="2800" dirty="0" smtClean="0"/>
          </a:p>
          <a:p>
            <a:pPr lvl="0"/>
            <a:r>
              <a:rPr lang="en-US" dirty="0" smtClean="0"/>
              <a:t>Each unit specific contact will notify blood bank when the patients transfers to another unit or the massive transfusion is ceased. </a:t>
            </a:r>
            <a:endParaRPr lang="en-US" sz="2800" dirty="0" smtClean="0"/>
          </a:p>
          <a:p>
            <a:pPr>
              <a:buNone/>
            </a:pPr>
            <a:endParaRPr lang="en-US" dirty="0"/>
          </a:p>
        </p:txBody>
      </p:sp>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0574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7432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429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267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054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9436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705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858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3716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TXA Refresher</a:t>
            </a:r>
            <a:endParaRPr lang="en-US" dirty="0"/>
          </a:p>
        </p:txBody>
      </p:sp>
      <p:sp>
        <p:nvSpPr>
          <p:cNvPr id="3" name="Content Placeholder 2"/>
          <p:cNvSpPr>
            <a:spLocks noGrp="1"/>
          </p:cNvSpPr>
          <p:nvPr>
            <p:ph sz="quarter" idx="1"/>
          </p:nvPr>
        </p:nvSpPr>
        <p:spPr/>
        <p:txBody>
          <a:bodyPr/>
          <a:lstStyle/>
          <a:p>
            <a:r>
              <a:rPr lang="en-US" dirty="0" smtClean="0">
                <a:latin typeface="Calibri" pitchFamily="34" charset="0"/>
              </a:rPr>
              <a:t>“</a:t>
            </a:r>
            <a:r>
              <a:rPr lang="en-US" sz="1800" dirty="0" smtClean="0">
                <a:latin typeface="Calibri" pitchFamily="34" charset="0"/>
              </a:rPr>
              <a:t>Results from a recent randomized, placebo-controlled trial suggest that the early treatment of trauma patients with tranexamic acid may result in a significant reduction of trauma-associated mortality” (Schochl et. al 2012)</a:t>
            </a:r>
          </a:p>
          <a:p>
            <a:pPr algn="ctr"/>
            <a:r>
              <a:rPr lang="en-US" sz="1800" dirty="0" smtClean="0">
                <a:latin typeface="Calibri" pitchFamily="34" charset="0"/>
              </a:rPr>
              <a:t>MUST BE GIVEN AGES </a:t>
            </a:r>
            <a:r>
              <a:rPr lang="en-US" sz="1800" dirty="0" smtClean="0">
                <a:solidFill>
                  <a:srgbClr val="FF0000"/>
                </a:solidFill>
                <a:latin typeface="Calibri" pitchFamily="34" charset="0"/>
              </a:rPr>
              <a:t>16 yrs OLD </a:t>
            </a:r>
            <a:r>
              <a:rPr lang="en-US" sz="1800" dirty="0" smtClean="0">
                <a:latin typeface="Calibri" pitchFamily="34" charset="0"/>
              </a:rPr>
              <a:t>or GREATER AND WITHIN THE FIRST 3 HOURS OF INJURY.  </a:t>
            </a:r>
          </a:p>
          <a:p>
            <a:pPr algn="ctr"/>
            <a:r>
              <a:rPr lang="en-US" sz="1800" dirty="0" smtClean="0">
                <a:latin typeface="Calibri" pitchFamily="34" charset="0"/>
              </a:rPr>
              <a:t>EARLIER THE BETTER! </a:t>
            </a:r>
          </a:p>
          <a:p>
            <a:r>
              <a:rPr lang="en-US" sz="1800" dirty="0" smtClean="0">
                <a:latin typeface="Calibri" pitchFamily="34" charset="0"/>
              </a:rPr>
              <a:t>Early treatment and administration IDEALLY within the first hour</a:t>
            </a:r>
          </a:p>
          <a:p>
            <a:r>
              <a:rPr lang="en-US" sz="1800" dirty="0" smtClean="0">
                <a:latin typeface="Calibri" pitchFamily="34" charset="0"/>
              </a:rPr>
              <a:t>Early treatment (≤ 1 hour from injury) significantly reduced the risk of death due to bleeding 198 out of 3747 patients (Crash-2 </a:t>
            </a:r>
            <a:r>
              <a:rPr lang="en-US" sz="1800" dirty="0" smtClean="0"/>
              <a:t>Trial)</a:t>
            </a:r>
            <a:endParaRPr lang="en-US" sz="1800" dirty="0"/>
          </a:p>
        </p:txBody>
      </p:sp>
      <p:graphicFrame>
        <p:nvGraphicFramePr>
          <p:cNvPr id="4" name="Table 3"/>
          <p:cNvGraphicFramePr>
            <a:graphicFrameLocks noGrp="1"/>
          </p:cNvGraphicFramePr>
          <p:nvPr/>
        </p:nvGraphicFramePr>
        <p:xfrm>
          <a:off x="1447800" y="4876800"/>
          <a:ext cx="5867400" cy="1097280"/>
        </p:xfrm>
        <a:graphic>
          <a:graphicData uri="http://schemas.openxmlformats.org/drawingml/2006/table">
            <a:tbl>
              <a:tblPr firstRow="1" bandRow="1">
                <a:tableStyleId>{5C22544A-7EE6-4342-B048-85BDC9FD1C3A}</a:tableStyleId>
              </a:tblPr>
              <a:tblGrid>
                <a:gridCol w="2933700"/>
                <a:gridCol w="2933700"/>
              </a:tblGrid>
              <a:tr h="355600">
                <a:tc>
                  <a:txBody>
                    <a:bodyPr/>
                    <a:lstStyle/>
                    <a:p>
                      <a:pPr algn="ctr"/>
                      <a:r>
                        <a:rPr lang="en-US" dirty="0" smtClean="0"/>
                        <a:t>TREATMENT</a:t>
                      </a:r>
                      <a:endParaRPr lang="en-US" dirty="0"/>
                    </a:p>
                  </a:txBody>
                  <a:tcPr/>
                </a:tc>
                <a:tc>
                  <a:txBody>
                    <a:bodyPr/>
                    <a:lstStyle/>
                    <a:p>
                      <a:pPr algn="ctr"/>
                      <a:r>
                        <a:rPr lang="en-US" dirty="0" smtClean="0"/>
                        <a:t>DOSE</a:t>
                      </a:r>
                      <a:endParaRPr lang="en-US" dirty="0"/>
                    </a:p>
                  </a:txBody>
                  <a:tcPr/>
                </a:tc>
              </a:tr>
              <a:tr h="355600">
                <a:tc>
                  <a:txBody>
                    <a:bodyPr/>
                    <a:lstStyle/>
                    <a:p>
                      <a:r>
                        <a:rPr lang="en-US" dirty="0" smtClean="0"/>
                        <a:t>LOADING</a:t>
                      </a:r>
                      <a:endParaRPr lang="en-US" dirty="0"/>
                    </a:p>
                  </a:txBody>
                  <a:tcPr/>
                </a:tc>
                <a:tc>
                  <a:txBody>
                    <a:bodyPr/>
                    <a:lstStyle/>
                    <a:p>
                      <a:r>
                        <a:rPr lang="en-US" dirty="0" smtClean="0"/>
                        <a:t>1 gm / 10 min</a:t>
                      </a:r>
                      <a:r>
                        <a:rPr lang="en-US" baseline="0" dirty="0" smtClean="0"/>
                        <a:t> (BOLUS)</a:t>
                      </a:r>
                      <a:endParaRPr lang="en-US" dirty="0"/>
                    </a:p>
                  </a:txBody>
                  <a:tcPr/>
                </a:tc>
              </a:tr>
              <a:tr h="355600">
                <a:tc>
                  <a:txBody>
                    <a:bodyPr/>
                    <a:lstStyle/>
                    <a:p>
                      <a:r>
                        <a:rPr lang="en-US" dirty="0" smtClean="0"/>
                        <a:t>Maintenance</a:t>
                      </a:r>
                      <a:endParaRPr lang="en-US" dirty="0"/>
                    </a:p>
                  </a:txBody>
                  <a:tcPr/>
                </a:tc>
                <a:tc>
                  <a:txBody>
                    <a:bodyPr/>
                    <a:lstStyle/>
                    <a:p>
                      <a:r>
                        <a:rPr lang="en-US" dirty="0" smtClean="0"/>
                        <a:t>1gm</a:t>
                      </a:r>
                      <a:r>
                        <a:rPr lang="en-US" baseline="0" dirty="0" smtClean="0"/>
                        <a:t> / 8 hours (IV infusion)</a:t>
                      </a:r>
                      <a:endParaRPr lang="en-US" dirty="0"/>
                    </a:p>
                  </a:txBody>
                  <a:tcPr/>
                </a:tc>
              </a:tr>
            </a:tbl>
          </a:graphicData>
        </a:graphic>
      </p:graphicFrame>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05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943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705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151812"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9050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743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5814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4196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572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0668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Tranexamic Acid (TXA).. Refresher </a:t>
            </a:r>
            <a:br>
              <a:rPr lang="en-US" dirty="0" smtClean="0"/>
            </a:br>
            <a:r>
              <a:rPr lang="en-US" dirty="0" smtClean="0"/>
              <a:t>What is it and Why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Calibri" pitchFamily="34" charset="0"/>
              </a:rPr>
              <a:t>Hemorrhage is the leading cause of survivable death in trauma patients. </a:t>
            </a:r>
          </a:p>
          <a:p>
            <a:r>
              <a:rPr lang="en-US" u="sng" dirty="0" smtClean="0">
                <a:latin typeface="Calibri" pitchFamily="34" charset="0"/>
              </a:rPr>
              <a:t>We NOW KNOW </a:t>
            </a:r>
            <a:r>
              <a:rPr lang="en-US" dirty="0" smtClean="0">
                <a:latin typeface="Calibri" pitchFamily="34" charset="0"/>
              </a:rPr>
              <a:t>that impaired coagulation occurs in nearly all patients immediately after a severe injury.  </a:t>
            </a:r>
          </a:p>
          <a:p>
            <a:r>
              <a:rPr lang="en-US" dirty="0" smtClean="0">
                <a:latin typeface="Calibri" pitchFamily="34" charset="0"/>
              </a:rPr>
              <a:t>Severe shock and major tissue trauma are two main causes of hyperfibrinolysis</a:t>
            </a:r>
          </a:p>
          <a:p>
            <a:r>
              <a:rPr lang="en-US" dirty="0" smtClean="0">
                <a:latin typeface="Calibri" pitchFamily="34" charset="0"/>
              </a:rPr>
              <a:t>Postinjury hyperfibrinolysis is documented in some studies to have an associated mortality rate at 70% to 100% (Napolitani et. al 2013)</a:t>
            </a:r>
          </a:p>
          <a:p>
            <a:r>
              <a:rPr lang="en-US" dirty="0" smtClean="0">
                <a:latin typeface="Calibri" pitchFamily="34" charset="0"/>
              </a:rPr>
              <a:t>TXA is a medication that is an antifibrinolytic which prevents clot breakdown and allows good clots to remain working on reducing bleeding</a:t>
            </a:r>
          </a:p>
          <a:p>
            <a:r>
              <a:rPr lang="en-US" dirty="0" smtClean="0">
                <a:latin typeface="Calibri" pitchFamily="34" charset="0"/>
              </a:rPr>
              <a:t>Crash 2 MATTERs results showed a reduced mortality by 6.5% with TXA . </a:t>
            </a:r>
            <a:endParaRPr lang="en-US" dirty="0">
              <a:latin typeface="Calibri" pitchFamily="34" charset="0"/>
            </a:endParaRP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743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5052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343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054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8674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151812"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143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9812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810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Remember New Changes coming…</a:t>
            </a:r>
            <a:endParaRPr lang="en-US" dirty="0"/>
          </a:p>
        </p:txBody>
      </p:sp>
      <p:sp>
        <p:nvSpPr>
          <p:cNvPr id="3" name="Content Placeholder 2"/>
          <p:cNvSpPr>
            <a:spLocks noGrp="1"/>
          </p:cNvSpPr>
          <p:nvPr>
            <p:ph sz="quarter" idx="1"/>
          </p:nvPr>
        </p:nvSpPr>
        <p:spPr/>
        <p:txBody>
          <a:bodyPr>
            <a:normAutofit fontScale="85000" lnSpcReduction="10000"/>
          </a:bodyPr>
          <a:lstStyle/>
          <a:p>
            <a:r>
              <a:rPr lang="en-US" sz="1800" b="1" u="sng" dirty="0" smtClean="0">
                <a:solidFill>
                  <a:srgbClr val="FF0000"/>
                </a:solidFill>
                <a:latin typeface="Calibri" pitchFamily="34" charset="0"/>
              </a:rPr>
              <a:t>MINIMIZE THE AMOUNT OF SALINE WE INFUSE******</a:t>
            </a:r>
          </a:p>
          <a:p>
            <a:endParaRPr lang="en-US" sz="1800" b="1" u="sng" dirty="0" smtClean="0">
              <a:solidFill>
                <a:srgbClr val="FF0000"/>
              </a:solidFill>
              <a:latin typeface="Calibri" pitchFamily="34" charset="0"/>
            </a:endParaRPr>
          </a:p>
          <a:p>
            <a:r>
              <a:rPr lang="en-US" sz="1800" b="1" u="sng" dirty="0" smtClean="0">
                <a:solidFill>
                  <a:srgbClr val="FF0000"/>
                </a:solidFill>
                <a:latin typeface="Calibri" pitchFamily="34" charset="0"/>
              </a:rPr>
              <a:t>New Activation Triggers are incorporated</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All TRAUMA A patients will receive an initial Heart Panel </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Trauma flowsheet will include a new page (#4) with the activation triggers and the MTP product delivery schedule</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Center Secretaries will be calling Pharmacy with the Cat A patients name once registered</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Pharmacy will be calling the charge nurse 20 mins after patient arrival to verify if patient is a TXA candidate. </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The charge nurse is the point person for blood bank. </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No scanning of the blood products during MTP. The secretary or nurse will need to make copies of downtime forms and send copies to Blood Bank and </a:t>
            </a:r>
            <a:r>
              <a:rPr lang="en-US" sz="1800" b="1" u="sng" dirty="0" smtClean="0">
                <a:solidFill>
                  <a:srgbClr val="FF0000"/>
                </a:solidFill>
                <a:latin typeface="Calibri" pitchFamily="34" charset="0"/>
              </a:rPr>
              <a:t>originals stay with chart</a:t>
            </a:r>
            <a:r>
              <a:rPr lang="en-US" sz="1800" b="1" dirty="0" smtClean="0">
                <a:solidFill>
                  <a:srgbClr val="FF0000"/>
                </a:solidFill>
                <a:latin typeface="Calibri" pitchFamily="34" charset="0"/>
              </a:rPr>
              <a:t>.</a:t>
            </a: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124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962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724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562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400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162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924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8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362200" y="0"/>
            <a:ext cx="992188" cy="992188"/>
          </a:xfrm>
          <a:prstGeom prst="rect">
            <a:avLst/>
          </a:prstGeom>
          <a:noFill/>
        </p:spPr>
      </p:pic>
      <p:pic>
        <p:nvPicPr>
          <p:cNvPr id="2050" name="Picture 2" descr="C:\Users\lesnicks\AppData\Local\Microsoft\Windows\Temporary Internet Files\Content.IE5\R8N4F9MH\Dont-Forget[1].jpg"/>
          <p:cNvPicPr>
            <a:picLocks noChangeAspect="1" noChangeArrowheads="1"/>
          </p:cNvPicPr>
          <p:nvPr/>
        </p:nvPicPr>
        <p:blipFill>
          <a:blip r:embed="rId3" cstate="print"/>
          <a:srcRect/>
          <a:stretch>
            <a:fillRect/>
          </a:stretch>
        </p:blipFill>
        <p:spPr bwMode="auto">
          <a:xfrm>
            <a:off x="7467600" y="1295400"/>
            <a:ext cx="1037086" cy="1031875"/>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EMS report</a:t>
            </a:r>
            <a:endParaRPr lang="en-US" dirty="0"/>
          </a:p>
        </p:txBody>
      </p:sp>
      <p:sp>
        <p:nvSpPr>
          <p:cNvPr id="3" name="Content Placeholder 2"/>
          <p:cNvSpPr>
            <a:spLocks noGrp="1"/>
          </p:cNvSpPr>
          <p:nvPr>
            <p:ph sz="quarter" idx="1"/>
          </p:nvPr>
        </p:nvSpPr>
        <p:spPr/>
        <p:txBody>
          <a:bodyPr/>
          <a:lstStyle/>
          <a:p>
            <a:r>
              <a:rPr lang="en-US" dirty="0" smtClean="0"/>
              <a:t>50 year old M s/p unwitnessed fall from 30-35 ft from a scissor machine. Patient reports pain to left arm, difficulty breathing. Patient appears amnestic to the event</a:t>
            </a:r>
          </a:p>
          <a:p>
            <a:r>
              <a:rPr lang="en-US" dirty="0" smtClean="0"/>
              <a:t>Vitals </a:t>
            </a:r>
            <a:r>
              <a:rPr lang="en-US" dirty="0" err="1" smtClean="0"/>
              <a:t>prehosp</a:t>
            </a:r>
            <a:r>
              <a:rPr lang="en-US" dirty="0" smtClean="0"/>
              <a:t> 52/33 HR 73</a:t>
            </a:r>
          </a:p>
          <a:p>
            <a:r>
              <a:rPr lang="en-US" dirty="0" smtClean="0"/>
              <a:t>100/p</a:t>
            </a:r>
          </a:p>
          <a:p>
            <a:r>
              <a:rPr lang="en-US" dirty="0" smtClean="0"/>
              <a:t>GCS 15</a:t>
            </a: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2004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038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8768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638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4770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152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151812"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600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3622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82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Arrival to ED</a:t>
            </a:r>
            <a:endParaRPr lang="en-US" dirty="0"/>
          </a:p>
        </p:txBody>
      </p:sp>
      <p:sp>
        <p:nvSpPr>
          <p:cNvPr id="3" name="Content Placeholder 2"/>
          <p:cNvSpPr>
            <a:spLocks noGrp="1"/>
          </p:cNvSpPr>
          <p:nvPr>
            <p:ph sz="quarter" idx="1"/>
          </p:nvPr>
        </p:nvSpPr>
        <p:spPr/>
        <p:txBody>
          <a:bodyPr>
            <a:normAutofit/>
          </a:bodyPr>
          <a:lstStyle/>
          <a:p>
            <a:pPr lvl="1"/>
            <a:r>
              <a:rPr lang="en-US" dirty="0" smtClean="0"/>
              <a:t>Patient had deterioration in mental status. Decision made to intubate the patient and then upgraded to Trauma category A.</a:t>
            </a:r>
          </a:p>
          <a:p>
            <a:pPr lvl="1"/>
            <a:r>
              <a:rPr lang="en-US" dirty="0" smtClean="0"/>
              <a:t>Upon arrival B/P 65/42 HR 65</a:t>
            </a:r>
          </a:p>
          <a:p>
            <a:pPr lvl="1"/>
            <a:r>
              <a:rPr lang="en-US" dirty="0" smtClean="0"/>
              <a:t>CXR completed prior to CT IVF given for hypotension with slight improvement. </a:t>
            </a: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096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371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2098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0480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8100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6482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4102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2484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0866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9248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Upon arrival to ED pt moaning GCS 9</a:t>
            </a:r>
          </a:p>
          <a:p>
            <a:r>
              <a:rPr lang="en-US" dirty="0" smtClean="0"/>
              <a:t>Vitals upon arrival 65/42 HR 65</a:t>
            </a:r>
          </a:p>
          <a:p>
            <a:r>
              <a:rPr lang="en-US" dirty="0" smtClean="0"/>
              <a:t>4 mins after arrival 0.9NS wide open started</a:t>
            </a:r>
          </a:p>
          <a:p>
            <a:r>
              <a:rPr lang="en-US" dirty="0" smtClean="0"/>
              <a:t>8 mins after arrival 77/48 HR 102</a:t>
            </a:r>
          </a:p>
          <a:p>
            <a:r>
              <a:rPr lang="en-US" dirty="0" smtClean="0"/>
              <a:t>18 mins after arrival 111/68 HR 102 (pt intubated and upgraded to Trauma A)</a:t>
            </a:r>
          </a:p>
          <a:p>
            <a:r>
              <a:rPr lang="en-US" dirty="0" smtClean="0"/>
              <a:t>23 mins after arrival 108/60 HR 71</a:t>
            </a:r>
          </a:p>
          <a:p>
            <a:r>
              <a:rPr lang="en-US" dirty="0" smtClean="0"/>
              <a:t>25 mins after arrival 96/57 HR 71 (to CT at this time)</a:t>
            </a:r>
          </a:p>
          <a:p>
            <a:r>
              <a:rPr lang="en-US" dirty="0" smtClean="0"/>
              <a:t>50 mins after arrival 137/90 HR 71</a:t>
            </a:r>
          </a:p>
          <a:p>
            <a:r>
              <a:rPr lang="en-US" dirty="0" smtClean="0"/>
              <a:t>57 mins after arrival 90/74 HR 75</a:t>
            </a:r>
          </a:p>
          <a:p>
            <a:r>
              <a:rPr lang="en-US" dirty="0" smtClean="0"/>
              <a:t>Still Wide open fluids</a:t>
            </a:r>
          </a:p>
          <a:p>
            <a:r>
              <a:rPr lang="en-US" dirty="0" smtClean="0"/>
              <a:t>63 mins 57/31 HR 86 blood started (1 hour after arrival) 3000 total 0.9 NS infused at this point</a:t>
            </a:r>
          </a:p>
          <a:p>
            <a:r>
              <a:rPr lang="en-US" dirty="0" smtClean="0"/>
              <a:t>Patient had persistent hypotension, </a:t>
            </a:r>
          </a:p>
          <a:p>
            <a:r>
              <a:rPr lang="en-US" dirty="0" smtClean="0"/>
              <a:t>Chest tube placed 800cc of blood B/P 60/25</a:t>
            </a:r>
          </a:p>
          <a:p>
            <a:r>
              <a:rPr lang="en-US" dirty="0" smtClean="0"/>
              <a:t>TS and CV surgeon took pt to OR. 4000 cc IVF given O-neg x1 started prior to OR</a:t>
            </a: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4958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81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0198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781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6200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057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8194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6576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295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096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ED Care Team</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latin typeface="Calibri" pitchFamily="34" charset="0"/>
              </a:rPr>
              <a:t>THAT IS YOU!!! And it includes the nurse, secretaries,  ED Techs and the physicians. </a:t>
            </a:r>
          </a:p>
          <a:p>
            <a:r>
              <a:rPr lang="en-US" dirty="0" smtClean="0">
                <a:latin typeface="Calibri" pitchFamily="34" charset="0"/>
              </a:rPr>
              <a:t>You have the ability to impact that patient. Critically think about the processes that are affecting the patient. C-ABC’s</a:t>
            </a:r>
          </a:p>
          <a:p>
            <a:r>
              <a:rPr lang="en-US" dirty="0" smtClean="0">
                <a:latin typeface="Calibri" pitchFamily="34" charset="0"/>
              </a:rPr>
              <a:t>IS hypotension present?  How much fluid has the patient received. Sometime you are the only one that knows that. Don’t assume that the doctor knows because chances are is that they do not.</a:t>
            </a:r>
          </a:p>
          <a:p>
            <a:r>
              <a:rPr lang="en-US" dirty="0" smtClean="0">
                <a:latin typeface="Calibri" pitchFamily="34" charset="0"/>
              </a:rPr>
              <a:t>Suggest therapies-- Has your patient received a blood gas/heart panel? If not why? How can we see if our resuscitation status is appropriate? Look at lactate and base excess for resuscitation status. Trend those values.  </a:t>
            </a:r>
          </a:p>
          <a:p>
            <a:r>
              <a:rPr lang="en-US" dirty="0" smtClean="0">
                <a:latin typeface="Calibri" pitchFamily="34" charset="0"/>
              </a:rPr>
              <a:t>Metabolic acidosis resulting from acute trauma is a consequence of inadequate tissue perfusion which leads to lactic acid production. Get an ABG early on! Lactate levels and base excess levels are prognostic values used to help optimize your resuscitation.  In the MTP they will be drawn every hour.</a:t>
            </a:r>
          </a:p>
          <a:p>
            <a:pPr lvl="1"/>
            <a:r>
              <a:rPr lang="en-US" sz="2200" dirty="0" smtClean="0">
                <a:latin typeface="Calibri" pitchFamily="34" charset="0"/>
              </a:rPr>
              <a:t>Increasing levels of lactate and base excess = POOR outcome</a:t>
            </a:r>
          </a:p>
          <a:p>
            <a:pPr lvl="1"/>
            <a:r>
              <a:rPr lang="en-US" sz="2200" dirty="0" smtClean="0">
                <a:latin typeface="Calibri" pitchFamily="34" charset="0"/>
              </a:rPr>
              <a:t>Trend your gases and intervene early!</a:t>
            </a:r>
          </a:p>
          <a:p>
            <a:pPr>
              <a:buNone/>
            </a:pPr>
            <a:endParaRPr lang="en-GB" dirty="0" smtClean="0">
              <a:latin typeface="Calibri" pitchFamily="34" charset="0"/>
            </a:endParaRPr>
          </a:p>
          <a:p>
            <a:pPr>
              <a:buNone/>
            </a:pP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906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7526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438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276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14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876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150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5532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914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001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lstStyle/>
          <a:p>
            <a:pPr lvl="1"/>
            <a:r>
              <a:rPr lang="en-US" dirty="0" smtClean="0"/>
              <a:t>Trauma w/u: Large L sided </a:t>
            </a:r>
            <a:r>
              <a:rPr lang="en-US" dirty="0" err="1" smtClean="0"/>
              <a:t>hemo</a:t>
            </a:r>
            <a:r>
              <a:rPr lang="en-US" dirty="0" smtClean="0"/>
              <a:t>/pneumo, pneumomediastinum, pulmonary hemorrhage L post 4</a:t>
            </a:r>
            <a:r>
              <a:rPr lang="en-US" baseline="30000" dirty="0" smtClean="0"/>
              <a:t>th</a:t>
            </a:r>
            <a:r>
              <a:rPr lang="en-US" dirty="0" smtClean="0"/>
              <a:t>-12</a:t>
            </a:r>
            <a:r>
              <a:rPr lang="en-US" baseline="30000" dirty="0" smtClean="0"/>
              <a:t>th</a:t>
            </a:r>
            <a:r>
              <a:rPr lang="en-US" dirty="0" smtClean="0"/>
              <a:t> rib fx in 2 or more places, Fx of L T 12 process, R 12</a:t>
            </a:r>
            <a:r>
              <a:rPr lang="en-US" baseline="30000" dirty="0" smtClean="0"/>
              <a:t>th</a:t>
            </a:r>
            <a:r>
              <a:rPr lang="en-US" dirty="0" smtClean="0"/>
              <a:t> rib fx, Shattered spleen, large L kidney laceration, complex fx of L 1 and left transverse process fx’s of L 3 L4 and L5. </a:t>
            </a:r>
          </a:p>
          <a:p>
            <a:pPr lvl="1"/>
            <a:r>
              <a:rPr lang="en-US" dirty="0" smtClean="0"/>
              <a:t>Multiple pelvic fx with disruption of pubic symphysis. Pelvic binder placed. Chest tube placed 800cc of blood. Pt remained hypotensive</a:t>
            </a:r>
          </a:p>
          <a:p>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286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6670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429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0668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8288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identified areas of improvement in this scenario</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Ø"/>
            </a:pPr>
            <a:r>
              <a:rPr lang="en-US" dirty="0" smtClean="0"/>
              <a:t>EARLIER transfusion of Blood (1</a:t>
            </a:r>
            <a:r>
              <a:rPr lang="en-US" baseline="30000" dirty="0" smtClean="0"/>
              <a:t>st</a:t>
            </a:r>
            <a:r>
              <a:rPr lang="en-US" dirty="0" smtClean="0"/>
              <a:t> unit of blood was started an hour after arrival) Pt was hypotensive pre-hospital</a:t>
            </a:r>
          </a:p>
          <a:p>
            <a:pPr>
              <a:buFont typeface="Wingdings" pitchFamily="2" charset="2"/>
              <a:buChar char="Ø"/>
            </a:pPr>
            <a:r>
              <a:rPr lang="en-US" dirty="0" smtClean="0"/>
              <a:t>Earlier Activation (met criteria due to hypotension)</a:t>
            </a:r>
          </a:p>
          <a:p>
            <a:pPr>
              <a:buFont typeface="Wingdings" pitchFamily="2" charset="2"/>
              <a:buChar char="Ø"/>
            </a:pPr>
            <a:r>
              <a:rPr lang="en-US" dirty="0" smtClean="0"/>
              <a:t>Would that have increased our level of suspicion?</a:t>
            </a:r>
          </a:p>
          <a:p>
            <a:pPr>
              <a:buFont typeface="Wingdings" pitchFamily="2" charset="2"/>
              <a:buChar char="Ø"/>
            </a:pPr>
            <a:r>
              <a:rPr lang="en-US" dirty="0" smtClean="0"/>
              <a:t>Not sure but that would have brought the Trauma Surgeon to the bedside sooner</a:t>
            </a:r>
          </a:p>
          <a:p>
            <a:pPr>
              <a:buFont typeface="Wingdings" pitchFamily="2" charset="2"/>
              <a:buChar char="Ø"/>
            </a:pPr>
            <a:r>
              <a:rPr lang="en-US" dirty="0" smtClean="0"/>
              <a:t>Fast Exam?</a:t>
            </a:r>
          </a:p>
          <a:p>
            <a:pPr>
              <a:buFont typeface="Wingdings" pitchFamily="2" charset="2"/>
              <a:buChar char="Ø"/>
            </a:pPr>
            <a:r>
              <a:rPr lang="en-US" dirty="0" smtClean="0"/>
              <a:t>Was the patient stable enough to go to CT? </a:t>
            </a:r>
          </a:p>
          <a:p>
            <a:pPr>
              <a:buFont typeface="Wingdings" pitchFamily="2" charset="2"/>
              <a:buChar char="Ø"/>
            </a:pPr>
            <a:r>
              <a:rPr lang="en-US" dirty="0" smtClean="0"/>
              <a:t>What is the definition of stable?</a:t>
            </a:r>
          </a:p>
          <a:p>
            <a:pPr>
              <a:buFont typeface="Wingdings" pitchFamily="2" charset="2"/>
              <a:buChar char="Ø"/>
            </a:pPr>
            <a:r>
              <a:rPr lang="en-US" dirty="0" smtClean="0"/>
              <a:t>Minimize the IVF </a:t>
            </a:r>
            <a:r>
              <a:rPr lang="en-US" dirty="0" smtClean="0">
                <a:sym typeface="Wingdings" pitchFamily="2" charset="2"/>
              </a:rPr>
              <a:t> Start blood and blood products</a:t>
            </a:r>
          </a:p>
          <a:p>
            <a:pPr>
              <a:buFont typeface="Wingdings" pitchFamily="2" charset="2"/>
              <a:buChar char="Ø"/>
            </a:pPr>
            <a:r>
              <a:rPr lang="en-US" dirty="0" smtClean="0">
                <a:sym typeface="Wingdings" pitchFamily="2" charset="2"/>
              </a:rPr>
              <a:t>Activate the MTP</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None/>
            </a:pPr>
            <a:endParaRPr lang="en-US" dirty="0" smtClean="0"/>
          </a:p>
          <a:p>
            <a:pPr>
              <a:buFont typeface="Wingdings" pitchFamily="2" charset="2"/>
              <a:buChar char="Ø"/>
            </a:pP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676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146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3528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91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14400" y="0"/>
            <a:ext cx="992188" cy="9921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Patient follow up</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1. Exploratory laparotomy with a splenectomy and control bleeding from a liver laceration </a:t>
            </a:r>
          </a:p>
          <a:p>
            <a:r>
              <a:rPr lang="en-US" dirty="0" smtClean="0"/>
              <a:t>2.     </a:t>
            </a:r>
            <a:r>
              <a:rPr lang="en-US" dirty="0" err="1" smtClean="0"/>
              <a:t>Subxiphoid</a:t>
            </a:r>
            <a:r>
              <a:rPr lang="en-US" dirty="0" smtClean="0"/>
              <a:t> pericardial window</a:t>
            </a:r>
          </a:p>
          <a:p>
            <a:r>
              <a:rPr lang="en-US" dirty="0" smtClean="0"/>
              <a:t>3.     Exploratory left </a:t>
            </a:r>
            <a:r>
              <a:rPr lang="en-US" dirty="0" err="1" smtClean="0"/>
              <a:t>thoracotomy</a:t>
            </a:r>
            <a:r>
              <a:rPr lang="en-US" dirty="0" smtClean="0"/>
              <a:t>.</a:t>
            </a:r>
          </a:p>
          <a:p>
            <a:r>
              <a:rPr lang="en-US" dirty="0" smtClean="0"/>
              <a:t>4.     Left lower </a:t>
            </a:r>
            <a:r>
              <a:rPr lang="en-US" dirty="0" err="1" smtClean="0"/>
              <a:t>lobectomy</a:t>
            </a:r>
            <a:r>
              <a:rPr lang="en-US" dirty="0" smtClean="0"/>
              <a:t> </a:t>
            </a:r>
          </a:p>
          <a:p>
            <a:r>
              <a:rPr lang="en-US" dirty="0" smtClean="0"/>
              <a:t>5.     Temporary pacemaker placement.</a:t>
            </a:r>
          </a:p>
          <a:p>
            <a:r>
              <a:rPr lang="en-US" dirty="0" smtClean="0"/>
              <a:t>6.     Intraoperative cardiac massage.</a:t>
            </a:r>
          </a:p>
          <a:p>
            <a:r>
              <a:rPr lang="en-US" dirty="0" smtClean="0"/>
              <a:t>7.     Placement of pericardial patch to reconstruct the pericardium</a:t>
            </a:r>
          </a:p>
          <a:p>
            <a:r>
              <a:rPr lang="en-US" dirty="0" smtClean="0"/>
              <a:t>Found a traumatic rupture of the pericardium that extended from the diaphragm along the phrenic nerve up to the apex of the chest. Total blood products.. </a:t>
            </a:r>
          </a:p>
          <a:p>
            <a:r>
              <a:rPr lang="en-US" dirty="0" smtClean="0"/>
              <a:t>15 RBC’s 6 U FFP 4 U Platelets </a:t>
            </a:r>
          </a:p>
          <a:p>
            <a:r>
              <a:rPr lang="en-US" dirty="0" smtClean="0"/>
              <a:t> Albumin 3000cc and 5500 cc of crystalloid.</a:t>
            </a:r>
          </a:p>
          <a:p>
            <a:pPr algn="ctr"/>
            <a:r>
              <a:rPr lang="en-US" dirty="0" smtClean="0"/>
              <a:t> Pt expired at in the OR</a:t>
            </a:r>
          </a:p>
          <a:p>
            <a:endParaRPr lang="en-US" dirty="0">
              <a:latin typeface="Calibri" pitchFamily="34" charset="0"/>
            </a:endParaRPr>
          </a:p>
        </p:txBody>
      </p:sp>
      <p:pic>
        <p:nvPicPr>
          <p:cNvPr id="2051" name="Picture 3" descr="C:\Users\lesnicks\AppData\Local\Microsoft\Windows\Temporary Internet Files\Content.IE5\GRJ8GX7J\operation_game[1].jpg"/>
          <p:cNvPicPr>
            <a:picLocks noChangeAspect="1" noChangeArrowheads="1"/>
          </p:cNvPicPr>
          <p:nvPr/>
        </p:nvPicPr>
        <p:blipFill>
          <a:blip r:embed="rId2" cstate="print"/>
          <a:srcRect/>
          <a:stretch>
            <a:fillRect/>
          </a:stretch>
        </p:blipFill>
        <p:spPr bwMode="auto">
          <a:xfrm>
            <a:off x="7772400" y="152400"/>
            <a:ext cx="1005725" cy="19065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2133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2971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3810000" y="0"/>
            <a:ext cx="992188" cy="11445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4495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53340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6172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70104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533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3" cstate="print"/>
          <a:srcRect/>
          <a:stretch>
            <a:fillRect/>
          </a:stretch>
        </p:blipFill>
        <p:spPr bwMode="auto">
          <a:xfrm>
            <a:off x="1295400" y="0"/>
            <a:ext cx="992188" cy="9921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534400" cy="334962"/>
          </a:xfrm>
        </p:spPr>
        <p:txBody>
          <a:bodyPr>
            <a:normAutofit fontScale="90000"/>
          </a:bodyPr>
          <a:lstStyle/>
          <a:p>
            <a:pPr algn="ctr"/>
            <a:r>
              <a:rPr lang="en-US" dirty="0" smtClean="0"/>
              <a:t>Massive Transfusion </a:t>
            </a:r>
            <a:endParaRPr lang="en-US" dirty="0"/>
          </a:p>
        </p:txBody>
      </p:sp>
      <p:graphicFrame>
        <p:nvGraphicFramePr>
          <p:cNvPr id="6" name="Content Placeholder 5"/>
          <p:cNvGraphicFramePr>
            <a:graphicFrameLocks noGrp="1"/>
          </p:cNvGraphicFramePr>
          <p:nvPr>
            <p:ph idx="1"/>
          </p:nvPr>
        </p:nvGraphicFramePr>
        <p:xfrm>
          <a:off x="228600" y="685799"/>
          <a:ext cx="8458200" cy="571500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580878">
                <a:tc>
                  <a:txBody>
                    <a:bodyPr/>
                    <a:lstStyle/>
                    <a:p>
                      <a:pPr algn="ctr"/>
                      <a:endParaRPr lang="en-US" dirty="0"/>
                    </a:p>
                  </a:txBody>
                  <a:tcPr/>
                </a:tc>
                <a:tc>
                  <a:txBody>
                    <a:bodyPr/>
                    <a:lstStyle/>
                    <a:p>
                      <a:pPr algn="ctr"/>
                      <a:r>
                        <a:rPr lang="en-US" dirty="0" smtClean="0"/>
                        <a:t>Shipment</a:t>
                      </a:r>
                      <a:endParaRPr lang="en-US" dirty="0"/>
                    </a:p>
                  </a:txBody>
                  <a:tcPr/>
                </a:tc>
                <a:tc>
                  <a:txBody>
                    <a:bodyPr/>
                    <a:lstStyle/>
                    <a:p>
                      <a:pPr algn="ctr"/>
                      <a:r>
                        <a:rPr lang="en-US" dirty="0" smtClean="0"/>
                        <a:t>RBC</a:t>
                      </a:r>
                      <a:endParaRPr lang="en-US" dirty="0"/>
                    </a:p>
                  </a:txBody>
                  <a:tcPr/>
                </a:tc>
                <a:tc>
                  <a:txBody>
                    <a:bodyPr/>
                    <a:lstStyle/>
                    <a:p>
                      <a:pPr algn="ctr"/>
                      <a:r>
                        <a:rPr lang="en-US" dirty="0" smtClean="0"/>
                        <a:t>FFP</a:t>
                      </a:r>
                      <a:endParaRPr lang="en-US" dirty="0"/>
                    </a:p>
                  </a:txBody>
                  <a:tcPr/>
                </a:tc>
                <a:tc>
                  <a:txBody>
                    <a:bodyPr/>
                    <a:lstStyle/>
                    <a:p>
                      <a:pPr algn="ctr"/>
                      <a:r>
                        <a:rPr lang="en-US" dirty="0" smtClean="0"/>
                        <a:t>Platelets</a:t>
                      </a:r>
                      <a:endParaRPr lang="en-US" dirty="0"/>
                    </a:p>
                  </a:txBody>
                  <a:tcPr/>
                </a:tc>
                <a:tc>
                  <a:txBody>
                    <a:bodyPr/>
                    <a:lstStyle/>
                    <a:p>
                      <a:pPr algn="ctr"/>
                      <a:r>
                        <a:rPr lang="en-US" dirty="0" err="1" smtClean="0">
                          <a:solidFill>
                            <a:schemeClr val="bg1"/>
                          </a:solidFill>
                        </a:rPr>
                        <a:t>Cryo</a:t>
                      </a:r>
                      <a:endParaRPr lang="en-US" dirty="0">
                        <a:solidFill>
                          <a:schemeClr val="bg1"/>
                        </a:solidFill>
                      </a:endParaRPr>
                    </a:p>
                  </a:txBody>
                  <a:tcPr/>
                </a:tc>
              </a:tr>
              <a:tr h="645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Trauma A</a:t>
                      </a:r>
                    </a:p>
                    <a:p>
                      <a:pPr algn="ctr"/>
                      <a:endParaRPr lang="en-US" dirty="0"/>
                    </a:p>
                  </a:txBody>
                  <a:tcPr/>
                </a:tc>
                <a:tc>
                  <a:txBody>
                    <a:bodyPr/>
                    <a:lstStyle/>
                    <a:p>
                      <a:pPr algn="ctr"/>
                      <a:r>
                        <a:rPr lang="en-US" dirty="0" smtClean="0"/>
                        <a:t>Activation</a:t>
                      </a:r>
                      <a:endParaRPr lang="en-US" dirty="0"/>
                    </a:p>
                  </a:txBody>
                  <a:tcPr/>
                </a:tc>
                <a:tc>
                  <a:txBody>
                    <a:bodyPr/>
                    <a:lstStyle/>
                    <a:p>
                      <a:pPr algn="ctr"/>
                      <a:r>
                        <a:rPr lang="en-US" dirty="0" smtClean="0"/>
                        <a:t>2  O-Neg</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68919">
                <a:tc>
                  <a:txBody>
                    <a:bodyPr/>
                    <a:lstStyle/>
                    <a:p>
                      <a:pPr algn="ctr"/>
                      <a:endParaRPr lang="en-US" i="0" dirty="0">
                        <a:solidFill>
                          <a:srgbClr val="C00000"/>
                        </a:solidFill>
                      </a:endParaRPr>
                    </a:p>
                  </a:txBody>
                  <a:tcPr/>
                </a:tc>
                <a:tc gridSpan="5">
                  <a:txBody>
                    <a:bodyPr/>
                    <a:lstStyle/>
                    <a:p>
                      <a:pPr algn="ctr"/>
                      <a:r>
                        <a:rPr lang="en-US" i="0" dirty="0" smtClean="0">
                          <a:solidFill>
                            <a:srgbClr val="C00000"/>
                          </a:solidFill>
                        </a:rPr>
                        <a:t>Consider </a:t>
                      </a:r>
                      <a:r>
                        <a:rPr lang="en-US" b="1" i="0" dirty="0" smtClean="0">
                          <a:solidFill>
                            <a:srgbClr val="C00000"/>
                          </a:solidFill>
                        </a:rPr>
                        <a:t>TXA </a:t>
                      </a:r>
                      <a:r>
                        <a:rPr lang="en-US" i="0" dirty="0" smtClean="0">
                          <a:solidFill>
                            <a:srgbClr val="C00000"/>
                          </a:solidFill>
                        </a:rPr>
                        <a:t>for patients</a:t>
                      </a:r>
                      <a:r>
                        <a:rPr lang="en-US" i="0" baseline="0" dirty="0" smtClean="0">
                          <a:solidFill>
                            <a:srgbClr val="C00000"/>
                          </a:solidFill>
                        </a:rPr>
                        <a:t> ≥ 16 y/o and injury ≤ 3 hours</a:t>
                      </a:r>
                      <a:endParaRPr lang="en-US" i="0" dirty="0">
                        <a:solidFill>
                          <a:srgbClr val="C00000"/>
                        </a:solidFill>
                      </a:endParaRPr>
                    </a:p>
                  </a:txBody>
                  <a:tcPr/>
                </a:tc>
                <a:tc hMerge="1">
                  <a:txBody>
                    <a:bodyPr/>
                    <a:lstStyle/>
                    <a:p>
                      <a:pPr algn="ctr"/>
                      <a:endParaRPr lang="en-US" sz="1400" dirty="0"/>
                    </a:p>
                  </a:txBody>
                  <a:tcPr/>
                </a:tc>
                <a:tc hMerge="1">
                  <a:txBody>
                    <a:bodyPr/>
                    <a:lstStyle/>
                    <a:p>
                      <a:pPr algn="ctr"/>
                      <a:endParaRPr lang="en-US" dirty="0"/>
                    </a:p>
                  </a:txBody>
                  <a:tcPr/>
                </a:tc>
                <a:tc hMerge="1">
                  <a:txBody>
                    <a:bodyPr/>
                    <a:lstStyle/>
                    <a:p>
                      <a:pPr algn="ctr"/>
                      <a:endParaRPr lang="en-US" sz="1400" dirty="0"/>
                    </a:p>
                  </a:txBody>
                  <a:tcPr/>
                </a:tc>
                <a:tc hMerge="1">
                  <a:txBody>
                    <a:bodyPr/>
                    <a:lstStyle/>
                    <a:p>
                      <a:pPr algn="ctr"/>
                      <a:endParaRPr lang="en-US" dirty="0"/>
                    </a:p>
                  </a:txBody>
                  <a:tcPr/>
                </a:tc>
              </a:tr>
              <a:tr h="799324">
                <a:tc>
                  <a:txBody>
                    <a:bodyPr/>
                    <a:lstStyle/>
                    <a:p>
                      <a:pPr algn="ctr"/>
                      <a:r>
                        <a:rPr lang="en-US" i="0" dirty="0" smtClean="0"/>
                        <a:t>Initial</a:t>
                      </a:r>
                      <a:endParaRPr lang="en-US" i="0" dirty="0"/>
                    </a:p>
                  </a:txBody>
                  <a:tcPr/>
                </a:tc>
                <a:tc>
                  <a:txBody>
                    <a:bodyPr/>
                    <a:lstStyle/>
                    <a:p>
                      <a:pPr algn="ctr"/>
                      <a:r>
                        <a:rPr lang="en-US" i="0" dirty="0" smtClean="0"/>
                        <a:t>At Start Time</a:t>
                      </a:r>
                      <a:endParaRPr lang="en-US" i="0" dirty="0"/>
                    </a:p>
                  </a:txBody>
                  <a:tcPr/>
                </a:tc>
                <a:tc>
                  <a:txBody>
                    <a:bodyPr/>
                    <a:lstStyle/>
                    <a:p>
                      <a:pPr algn="ctr"/>
                      <a:r>
                        <a:rPr lang="en-US" dirty="0" smtClean="0"/>
                        <a:t>5</a:t>
                      </a:r>
                    </a:p>
                    <a:p>
                      <a:pPr algn="ctr"/>
                      <a:r>
                        <a:rPr lang="en-US" sz="1400" dirty="0" smtClean="0"/>
                        <a:t>(</a:t>
                      </a:r>
                      <a:r>
                        <a:rPr lang="en-US" sz="1400" b="1" dirty="0" smtClean="0"/>
                        <a:t>3 </a:t>
                      </a:r>
                      <a:r>
                        <a:rPr lang="en-US" sz="1400" dirty="0" smtClean="0"/>
                        <a:t>if given 2 O-Neg)</a:t>
                      </a:r>
                      <a:endParaRPr lang="en-US" sz="1400" dirty="0"/>
                    </a:p>
                  </a:txBody>
                  <a:tcPr/>
                </a:tc>
                <a:tc>
                  <a:txBody>
                    <a:bodyPr/>
                    <a:lstStyle/>
                    <a:p>
                      <a:pPr algn="ctr"/>
                      <a:r>
                        <a:rPr lang="en-US" dirty="0" smtClean="0"/>
                        <a:t>5</a:t>
                      </a:r>
                      <a:endParaRPr lang="en-US" dirty="0"/>
                    </a:p>
                  </a:txBody>
                  <a:tcPr/>
                </a:tc>
                <a:tc>
                  <a:txBody>
                    <a:bodyPr/>
                    <a:lstStyle/>
                    <a:p>
                      <a:pPr algn="ctr"/>
                      <a:r>
                        <a:rPr lang="en-US" dirty="0" smtClean="0"/>
                        <a:t>1</a:t>
                      </a:r>
                    </a:p>
                    <a:p>
                      <a:pPr algn="ctr"/>
                      <a:r>
                        <a:rPr lang="en-US" sz="1400" dirty="0" smtClean="0"/>
                        <a:t>(4-5 pooled</a:t>
                      </a:r>
                      <a:r>
                        <a:rPr lang="en-US" sz="1400" baseline="0" dirty="0" smtClean="0"/>
                        <a:t> units)</a:t>
                      </a:r>
                      <a:endParaRPr lang="en-US" sz="1400" dirty="0"/>
                    </a:p>
                  </a:txBody>
                  <a:tcPr/>
                </a:tc>
                <a:tc>
                  <a:txBody>
                    <a:bodyPr/>
                    <a:lstStyle/>
                    <a:p>
                      <a:pPr algn="ctr"/>
                      <a:r>
                        <a:rPr lang="en-US" dirty="0" smtClean="0">
                          <a:solidFill>
                            <a:srgbClr val="C00000"/>
                          </a:solidFill>
                        </a:rPr>
                        <a:t>0</a:t>
                      </a:r>
                      <a:endParaRPr lang="en-US" dirty="0">
                        <a:solidFill>
                          <a:srgbClr val="C00000"/>
                        </a:solidFill>
                      </a:endParaRPr>
                    </a:p>
                  </a:txBody>
                  <a:tcPr/>
                </a:tc>
              </a:tr>
              <a:tr h="368919">
                <a:tc>
                  <a:txBody>
                    <a:bodyPr/>
                    <a:lstStyle/>
                    <a:p>
                      <a:pPr algn="ctr"/>
                      <a:r>
                        <a:rPr lang="en-US" dirty="0" smtClean="0"/>
                        <a:t>Tier 2</a:t>
                      </a:r>
                      <a:endParaRPr lang="en-US" dirty="0"/>
                    </a:p>
                  </a:txBody>
                  <a:tcPr/>
                </a:tc>
                <a:tc>
                  <a:txBody>
                    <a:bodyPr/>
                    <a:lstStyle/>
                    <a:p>
                      <a:pPr algn="ctr"/>
                      <a:r>
                        <a:rPr lang="en-US" dirty="0" smtClean="0"/>
                        <a:t>30 minutes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68919">
                <a:tc>
                  <a:txBody>
                    <a:bodyPr/>
                    <a:lstStyle/>
                    <a:p>
                      <a:pPr algn="ctr"/>
                      <a:r>
                        <a:rPr lang="en-US" dirty="0" smtClean="0"/>
                        <a:t>Tier 3</a:t>
                      </a:r>
                      <a:endParaRPr lang="en-US" dirty="0"/>
                    </a:p>
                  </a:txBody>
                  <a:tcPr/>
                </a:tc>
                <a:tc>
                  <a:txBody>
                    <a:bodyPr/>
                    <a:lstStyle/>
                    <a:p>
                      <a:pPr algn="ctr"/>
                      <a:r>
                        <a:rPr lang="en-US" dirty="0" smtClean="0"/>
                        <a:t>1 hour</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68919">
                <a:tc>
                  <a:txBody>
                    <a:bodyPr/>
                    <a:lstStyle/>
                    <a:p>
                      <a:pPr algn="ctr"/>
                      <a:r>
                        <a:rPr lang="en-US" dirty="0" smtClean="0"/>
                        <a:t>Tier 4</a:t>
                      </a:r>
                      <a:endParaRPr lang="en-US" dirty="0"/>
                    </a:p>
                  </a:txBody>
                  <a:tcPr/>
                </a:tc>
                <a:tc>
                  <a:txBody>
                    <a:bodyPr/>
                    <a:lstStyle/>
                    <a:p>
                      <a:pPr algn="ctr"/>
                      <a:r>
                        <a:rPr lang="en-US" dirty="0" smtClean="0"/>
                        <a:t>1.5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68919">
                <a:tc>
                  <a:txBody>
                    <a:bodyPr/>
                    <a:lstStyle/>
                    <a:p>
                      <a:pPr algn="ctr"/>
                      <a:r>
                        <a:rPr lang="en-US" dirty="0" smtClean="0"/>
                        <a:t>Tier 5</a:t>
                      </a:r>
                      <a:endParaRPr lang="en-US" dirty="0"/>
                    </a:p>
                  </a:txBody>
                  <a:tcPr/>
                </a:tc>
                <a:tc>
                  <a:txBody>
                    <a:bodyPr/>
                    <a:lstStyle/>
                    <a:p>
                      <a:pPr algn="ctr"/>
                      <a:r>
                        <a:rPr lang="en-US" dirty="0" smtClean="0"/>
                        <a:t>2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68919">
                <a:tc>
                  <a:txBody>
                    <a:bodyPr/>
                    <a:lstStyle/>
                    <a:p>
                      <a:pPr algn="ctr"/>
                      <a:r>
                        <a:rPr lang="en-US" dirty="0" smtClean="0"/>
                        <a:t>Tier 6</a:t>
                      </a:r>
                      <a:endParaRPr lang="en-US" dirty="0"/>
                    </a:p>
                  </a:txBody>
                  <a:tcPr/>
                </a:tc>
                <a:tc>
                  <a:txBody>
                    <a:bodyPr/>
                    <a:lstStyle/>
                    <a:p>
                      <a:pPr algn="ctr"/>
                      <a:r>
                        <a:rPr lang="en-US" dirty="0" smtClean="0"/>
                        <a:t>2.5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68919">
                <a:tc>
                  <a:txBody>
                    <a:bodyPr/>
                    <a:lstStyle/>
                    <a:p>
                      <a:pPr algn="ctr"/>
                      <a:r>
                        <a:rPr lang="en-US" dirty="0" smtClean="0"/>
                        <a:t>Tier 7</a:t>
                      </a:r>
                      <a:endParaRPr lang="en-US" dirty="0"/>
                    </a:p>
                  </a:txBody>
                  <a:tcPr/>
                </a:tc>
                <a:tc>
                  <a:txBody>
                    <a:bodyPr/>
                    <a:lstStyle/>
                    <a:p>
                      <a:pPr algn="ctr"/>
                      <a:r>
                        <a:rPr lang="en-US" dirty="0" smtClean="0"/>
                        <a:t>3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68919">
                <a:tc>
                  <a:txBody>
                    <a:bodyPr/>
                    <a:lstStyle/>
                    <a:p>
                      <a:pPr algn="ctr"/>
                      <a:r>
                        <a:rPr lang="en-US" dirty="0" smtClean="0"/>
                        <a:t>Tier 8</a:t>
                      </a:r>
                      <a:endParaRPr lang="en-US" dirty="0"/>
                    </a:p>
                  </a:txBody>
                  <a:tcPr/>
                </a:tc>
                <a:tc>
                  <a:txBody>
                    <a:bodyPr/>
                    <a:lstStyle/>
                    <a:p>
                      <a:pPr algn="ctr"/>
                      <a:r>
                        <a:rPr lang="en-US" dirty="0" smtClean="0"/>
                        <a:t>3.5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endParaRPr lang="en-US" dirty="0">
                        <a:solidFill>
                          <a:srgbClr val="C00000"/>
                        </a:solidFill>
                      </a:endParaRPr>
                    </a:p>
                  </a:txBody>
                  <a:tcPr/>
                </a:tc>
              </a:tr>
              <a:tr h="368919">
                <a:tc>
                  <a:txBody>
                    <a:bodyPr/>
                    <a:lstStyle/>
                    <a:p>
                      <a:pPr algn="ctr"/>
                      <a:r>
                        <a:rPr lang="en-US" dirty="0" smtClean="0"/>
                        <a:t>Tier 9</a:t>
                      </a:r>
                      <a:endParaRPr lang="en-US" dirty="0"/>
                    </a:p>
                  </a:txBody>
                  <a:tcPr/>
                </a:tc>
                <a:tc>
                  <a:txBody>
                    <a:bodyPr/>
                    <a:lstStyle/>
                    <a:p>
                      <a:pPr algn="ctr"/>
                      <a:r>
                        <a:rPr lang="en-US" dirty="0" smtClean="0"/>
                        <a:t>4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0</a:t>
                      </a:r>
                      <a:endParaRPr lang="en-US" dirty="0">
                        <a:solidFill>
                          <a:srgbClr val="C00000"/>
                        </a:solidFill>
                      </a:endParaRPr>
                    </a:p>
                  </a:txBody>
                  <a:tcPr/>
                </a:tc>
              </a:tr>
              <a:tr h="368919">
                <a:tc>
                  <a:txBody>
                    <a:bodyPr/>
                    <a:lstStyle/>
                    <a:p>
                      <a:pPr algn="ctr"/>
                      <a:r>
                        <a:rPr lang="en-US" dirty="0" smtClean="0"/>
                        <a:t>Tier 10</a:t>
                      </a:r>
                      <a:endParaRPr lang="en-US" dirty="0"/>
                    </a:p>
                  </a:txBody>
                  <a:tcPr/>
                </a:tc>
                <a:tc>
                  <a:txBody>
                    <a:bodyPr/>
                    <a:lstStyle/>
                    <a:p>
                      <a:pPr algn="ctr"/>
                      <a:r>
                        <a:rPr lang="en-US" dirty="0" smtClean="0"/>
                        <a:t>4.5 hours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C00000"/>
                          </a:solidFill>
                        </a:rPr>
                        <a:t>10</a:t>
                      </a:r>
                    </a:p>
                  </a:txBody>
                  <a:tcPr/>
                </a:tc>
              </a:tr>
            </a:tbl>
          </a:graphicData>
        </a:graphic>
      </p:graphicFrame>
      <p:sp>
        <p:nvSpPr>
          <p:cNvPr id="7" name="Rectangle 6"/>
          <p:cNvSpPr/>
          <p:nvPr/>
        </p:nvSpPr>
        <p:spPr>
          <a:xfrm>
            <a:off x="838200" y="6211668"/>
            <a:ext cx="7086600" cy="369332"/>
          </a:xfrm>
          <a:prstGeom prst="rect">
            <a:avLst/>
          </a:prstGeom>
        </p:spPr>
        <p:txBody>
          <a:bodyPr wrap="square">
            <a:spAutoFit/>
          </a:bodyPr>
          <a:lstStyle/>
          <a:p>
            <a:pPr algn="ctr"/>
            <a:r>
              <a:rPr lang="en-US" dirty="0" smtClean="0">
                <a:solidFill>
                  <a:srgbClr val="C00000"/>
                </a:solidFill>
              </a:rPr>
              <a:t>***Consider drawing TEG after initial resuscitation is complete****</a:t>
            </a:r>
            <a:endParaRPr lang="en-US" dirty="0">
              <a:solidFill>
                <a:srgbClr val="C00000"/>
              </a:solidFill>
            </a:endParaRPr>
          </a:p>
        </p:txBody>
      </p:sp>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620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15000" y="0"/>
            <a:ext cx="685800" cy="685800"/>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2860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124200" y="0"/>
            <a:ext cx="685800" cy="685800"/>
          </a:xfrm>
          <a:prstGeom prst="rect">
            <a:avLst/>
          </a:prstGeom>
          <a:noFill/>
        </p:spPr>
      </p:pic>
      <p:pic>
        <p:nvPicPr>
          <p:cNvPr id="1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657600" y="0"/>
            <a:ext cx="533400" cy="533400"/>
          </a:xfrm>
          <a:prstGeom prst="rect">
            <a:avLst/>
          </a:prstGeom>
          <a:noFill/>
        </p:spPr>
      </p:pic>
      <p:pic>
        <p:nvPicPr>
          <p:cNvPr id="1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419600" y="0"/>
            <a:ext cx="457200" cy="457200"/>
          </a:xfrm>
          <a:prstGeom prst="rect">
            <a:avLst/>
          </a:prstGeom>
          <a:noFill/>
        </p:spPr>
      </p:pic>
      <p:pic>
        <p:nvPicPr>
          <p:cNvPr id="1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81600" y="0"/>
            <a:ext cx="685800" cy="685800"/>
          </a:xfrm>
          <a:prstGeom prst="rect">
            <a:avLst/>
          </a:prstGeom>
          <a:noFill/>
        </p:spPr>
      </p:pic>
      <p:pic>
        <p:nvPicPr>
          <p:cNvPr id="2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886200" y="0"/>
            <a:ext cx="609600" cy="609600"/>
          </a:xfrm>
          <a:prstGeom prst="rect">
            <a:avLst/>
          </a:prstGeom>
          <a:noFill/>
        </p:spPr>
      </p:pic>
      <p:pic>
        <p:nvPicPr>
          <p:cNvPr id="2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648200" y="0"/>
            <a:ext cx="685800" cy="685800"/>
          </a:xfrm>
          <a:prstGeom prst="rect">
            <a:avLst/>
          </a:prstGeom>
          <a:noFill/>
        </p:spPr>
      </p:pic>
      <p:pic>
        <p:nvPicPr>
          <p:cNvPr id="2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172200" y="0"/>
            <a:ext cx="685800" cy="685800"/>
          </a:xfrm>
          <a:prstGeom prst="rect">
            <a:avLst/>
          </a:prstGeom>
          <a:noFill/>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Changes coming…</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1800" b="1" u="sng" dirty="0" smtClean="0">
                <a:solidFill>
                  <a:srgbClr val="FF0000"/>
                </a:solidFill>
                <a:latin typeface="Calibri" pitchFamily="34" charset="0"/>
              </a:rPr>
              <a:t>MINIMIZE THE SALINE*** There is nothing normal about normal saline!!</a:t>
            </a:r>
          </a:p>
          <a:p>
            <a:endParaRPr lang="en-US" sz="1800" b="1" u="sng" dirty="0" smtClean="0">
              <a:solidFill>
                <a:srgbClr val="FF0000"/>
              </a:solidFill>
              <a:latin typeface="Calibri" pitchFamily="34" charset="0"/>
            </a:endParaRPr>
          </a:p>
          <a:p>
            <a:r>
              <a:rPr lang="en-US" sz="1800" b="1" u="sng" dirty="0" smtClean="0">
                <a:solidFill>
                  <a:srgbClr val="FF0000"/>
                </a:solidFill>
                <a:latin typeface="Calibri" pitchFamily="34" charset="0"/>
              </a:rPr>
              <a:t>New Activation Triggers are incorporated</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All TRAUMA A patients will receive an initial Heart Panel </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Trauma flowsheet will include a new page (#4) with the activation triggers and the MTP product delivery schedule</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Center Secretaries will be calling Pharmacy with the Cat A patients name once registered</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Pharmacy will be calling the charge nurse 20 mins after patient arrival to verify if patient is a TXA candidate. </a:t>
            </a:r>
          </a:p>
          <a:p>
            <a:endParaRPr lang="en-US" sz="1800" b="1" dirty="0" smtClean="0">
              <a:solidFill>
                <a:srgbClr val="FF0000"/>
              </a:solidFill>
              <a:latin typeface="Calibri" pitchFamily="34" charset="0"/>
            </a:endParaRPr>
          </a:p>
          <a:p>
            <a:r>
              <a:rPr lang="en-US" sz="1800" b="1" dirty="0" smtClean="0">
                <a:solidFill>
                  <a:srgbClr val="FF0000"/>
                </a:solidFill>
                <a:latin typeface="Calibri" pitchFamily="34" charset="0"/>
              </a:rPr>
              <a:t>The charge nurse is the point person for blood bank. Any movement of the patient (</a:t>
            </a:r>
            <a:r>
              <a:rPr lang="en-US" sz="1800" b="1" dirty="0" err="1" smtClean="0">
                <a:solidFill>
                  <a:srgbClr val="FF0000"/>
                </a:solidFill>
                <a:latin typeface="Calibri" pitchFamily="34" charset="0"/>
              </a:rPr>
              <a:t>i.e</a:t>
            </a:r>
            <a:r>
              <a:rPr lang="en-US" sz="1800" b="1" dirty="0" smtClean="0">
                <a:solidFill>
                  <a:srgbClr val="FF0000"/>
                </a:solidFill>
                <a:latin typeface="Calibri" pitchFamily="34" charset="0"/>
              </a:rPr>
              <a:t> transfer to OR </a:t>
            </a:r>
            <a:r>
              <a:rPr lang="en-US" sz="1800" b="1" dirty="0" err="1" smtClean="0">
                <a:solidFill>
                  <a:srgbClr val="FF0000"/>
                </a:solidFill>
                <a:latin typeface="Calibri" pitchFamily="34" charset="0"/>
              </a:rPr>
              <a:t>or</a:t>
            </a:r>
            <a:r>
              <a:rPr lang="en-US" sz="1800" b="1" dirty="0" smtClean="0">
                <a:solidFill>
                  <a:srgbClr val="FF0000"/>
                </a:solidFill>
                <a:latin typeface="Calibri" pitchFamily="34" charset="0"/>
              </a:rPr>
              <a:t> elsewhere needs to be communicated immediately)</a:t>
            </a:r>
          </a:p>
          <a:p>
            <a:endParaRPr lang="en-US" sz="1800" b="1" dirty="0" smtClean="0">
              <a:solidFill>
                <a:srgbClr val="FF0000"/>
              </a:solidFill>
              <a:latin typeface="Calibri" pitchFamily="34" charset="0"/>
            </a:endParaRPr>
          </a:p>
          <a:p>
            <a:r>
              <a:rPr lang="en-US" sz="1800" b="1" u="sng" dirty="0" smtClean="0">
                <a:solidFill>
                  <a:srgbClr val="FF0000"/>
                </a:solidFill>
                <a:latin typeface="Calibri" pitchFamily="34" charset="0"/>
              </a:rPr>
              <a:t>No scanning of the blood products during MTP</a:t>
            </a:r>
            <a:r>
              <a:rPr lang="en-US" sz="1800" b="1" dirty="0" smtClean="0">
                <a:solidFill>
                  <a:srgbClr val="FF0000"/>
                </a:solidFill>
                <a:latin typeface="Calibri" pitchFamily="34" charset="0"/>
              </a:rPr>
              <a:t>. The secretary or nurse will need to make copies of downtime forms and send copies to Blood Bank and </a:t>
            </a:r>
            <a:r>
              <a:rPr lang="en-US" sz="1800" b="1" u="sng" dirty="0" smtClean="0">
                <a:solidFill>
                  <a:srgbClr val="FF0000"/>
                </a:solidFill>
                <a:latin typeface="Calibri" pitchFamily="34" charset="0"/>
              </a:rPr>
              <a:t>originals stay with chart</a:t>
            </a:r>
            <a:r>
              <a:rPr lang="en-US" sz="1800" b="1" dirty="0" smtClean="0">
                <a:solidFill>
                  <a:srgbClr val="FF0000"/>
                </a:solidFill>
                <a:latin typeface="Calibri" pitchFamily="34" charset="0"/>
              </a:rPr>
              <a:t>.</a:t>
            </a:r>
          </a:p>
          <a:p>
            <a:pPr>
              <a:buNone/>
            </a:pPr>
            <a:endParaRPr lang="en-US" sz="1800" b="1" dirty="0" smtClean="0">
              <a:solidFill>
                <a:srgbClr val="FF0000"/>
              </a:solidFill>
              <a:latin typeface="Calibri" pitchFamily="34" charset="0"/>
            </a:endParaRPr>
          </a:p>
          <a:p>
            <a:pPr>
              <a:buNone/>
            </a:pPr>
            <a:endParaRPr lang="en-US" sz="1800" b="1" dirty="0">
              <a:solidFill>
                <a:srgbClr val="FF0000"/>
              </a:solidFill>
              <a:latin typeface="Calibri" pitchFamily="34" charset="0"/>
            </a:endParaRP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124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962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724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562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400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162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924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8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3622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esnicks\AppData\Local\Microsoft\Windows\Temporary Internet Files\Content.IE5\B154CRDJ\Dont-forget-to-smile[1].gif"/>
          <p:cNvPicPr>
            <a:picLocks noChangeAspect="1" noChangeArrowheads="1" noCrop="1"/>
          </p:cNvPicPr>
          <p:nvPr/>
        </p:nvPicPr>
        <p:blipFill>
          <a:blip r:embed="rId3" cstate="print"/>
          <a:srcRect/>
          <a:stretch>
            <a:fillRect/>
          </a:stretch>
        </p:blipFill>
        <p:spPr bwMode="auto">
          <a:xfrm>
            <a:off x="2438400" y="1447800"/>
            <a:ext cx="3995738" cy="3196589"/>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28194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3581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4343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5181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6019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6781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7543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8305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762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1295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19050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0" y="0"/>
            <a:ext cx="992188" cy="992188"/>
          </a:xfrm>
          <a:prstGeom prst="rect">
            <a:avLst/>
          </a:prstGeom>
          <a:noFill/>
        </p:spPr>
      </p:pic>
      <p:sp>
        <p:nvSpPr>
          <p:cNvPr id="17" name="TextBox 16"/>
          <p:cNvSpPr txBox="1"/>
          <p:nvPr/>
        </p:nvSpPr>
        <p:spPr>
          <a:xfrm>
            <a:off x="2209800" y="5105400"/>
            <a:ext cx="5334000" cy="1477328"/>
          </a:xfrm>
          <a:prstGeom prst="rect">
            <a:avLst/>
          </a:prstGeom>
          <a:noFill/>
        </p:spPr>
        <p:txBody>
          <a:bodyPr wrap="square" rtlCol="0">
            <a:spAutoFit/>
          </a:bodyPr>
          <a:lstStyle/>
          <a:p>
            <a:r>
              <a:rPr lang="en-US" dirty="0" smtClean="0">
                <a:latin typeface="MV Boli" pitchFamily="2" charset="0"/>
                <a:cs typeface="MV Boli" pitchFamily="2" charset="0"/>
              </a:rPr>
              <a:t>What you do, and do not do, does make a difference in the outcomes of the patients that we treat!! </a:t>
            </a:r>
          </a:p>
          <a:p>
            <a:endParaRPr lang="en-US" dirty="0" smtClean="0">
              <a:latin typeface="MV Boli" pitchFamily="2" charset="0"/>
              <a:cs typeface="MV Boli" pitchFamily="2" charset="0"/>
            </a:endParaRPr>
          </a:p>
          <a:p>
            <a:pPr algn="ctr"/>
            <a:r>
              <a:rPr lang="en-US" dirty="0" smtClean="0">
                <a:latin typeface="MV Boli" pitchFamily="2" charset="0"/>
                <a:cs typeface="MV Boli" pitchFamily="2" charset="0"/>
              </a:rPr>
              <a:t>Be the leader in times of darkness!</a:t>
            </a:r>
            <a:endParaRPr lang="en-US" dirty="0">
              <a:latin typeface="MV Boli" pitchFamily="2" charset="0"/>
              <a:cs typeface="MV Boli" pitchFamily="2" charset="0"/>
            </a:endParaRPr>
          </a:p>
        </p:txBody>
      </p:sp>
    </p:spTree>
  </p:cSld>
  <p:clrMapOvr>
    <a:masterClrMapping/>
  </p:clrMapOvr>
  <p:transition>
    <p:dissolv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028" name="Picture 4" descr="C:\Users\lesnicks\AppData\Local\Microsoft\Windows\Temporary Internet Files\Content.IE5\GRJ8GX7J\4771917_xxl[1].jpg"/>
          <p:cNvPicPr>
            <a:picLocks noChangeAspect="1" noChangeArrowheads="1"/>
          </p:cNvPicPr>
          <p:nvPr/>
        </p:nvPicPr>
        <p:blipFill>
          <a:blip r:embed="rId2" cstate="print"/>
          <a:srcRect/>
          <a:stretch>
            <a:fillRect/>
          </a:stretch>
        </p:blipFill>
        <p:spPr bwMode="auto">
          <a:xfrm>
            <a:off x="1752600" y="2438400"/>
            <a:ext cx="5286475" cy="3520497"/>
          </a:xfrm>
          <a:prstGeom prst="rect">
            <a:avLst/>
          </a:prstGeom>
          <a:noFill/>
        </p:spPr>
      </p:pic>
      <p:pic>
        <p:nvPicPr>
          <p:cNvPr id="1030" name="Picture 6" descr="C:\Users\lesnicks\AppData\Local\Microsoft\Windows\Temporary Internet Files\Content.IE5\NQ9HO2M6\questions[1].jpg"/>
          <p:cNvPicPr>
            <a:picLocks noChangeAspect="1" noChangeArrowheads="1"/>
          </p:cNvPicPr>
          <p:nvPr/>
        </p:nvPicPr>
        <p:blipFill>
          <a:blip r:embed="rId3" cstate="print"/>
          <a:srcRect/>
          <a:stretch>
            <a:fillRect/>
          </a:stretch>
        </p:blipFill>
        <p:spPr bwMode="auto">
          <a:xfrm>
            <a:off x="6172200" y="228600"/>
            <a:ext cx="2092325" cy="1772975"/>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1524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990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41148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49530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5791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65532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72390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7924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1828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25908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4" cstate="print"/>
          <a:srcRect/>
          <a:stretch>
            <a:fillRect/>
          </a:stretch>
        </p:blipFill>
        <p:spPr bwMode="auto">
          <a:xfrm>
            <a:off x="34290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sz="quarter" idx="1"/>
          </p:nvPr>
        </p:nvSpPr>
        <p:spPr/>
        <p:txBody>
          <a:bodyPr>
            <a:normAutofit fontScale="55000" lnSpcReduction="20000"/>
          </a:bodyPr>
          <a:lstStyle/>
          <a:p>
            <a:pPr hangingPunct="0"/>
            <a:r>
              <a:rPr lang="en-US" dirty="0" smtClean="0"/>
              <a:t>Binz, S., McCollester, J., Thomas, S., Miller, J., Pohlman, T., Waxman, D., ... Tracy, R. (2015, September 7). CRASH-2 Study of Tranexamic Acid to Treat Bleeding in Trauma Patients: A Controversy Fueled by Science and Social Media. </a:t>
            </a:r>
            <a:r>
              <a:rPr lang="en-US" i="1" dirty="0" smtClean="0"/>
              <a:t>Journal of Blood Transfusion</a:t>
            </a:r>
            <a:r>
              <a:rPr lang="en-US" dirty="0" smtClean="0"/>
              <a:t>. http://dx.doi.org/10.1155/2015/874920</a:t>
            </a:r>
          </a:p>
          <a:p>
            <a:pPr hangingPunct="0"/>
            <a:r>
              <a:rPr lang="en-US" dirty="0" smtClean="0"/>
              <a:t>Cheatham, M. L., Block, E. F., Smith, H. G., &amp; Promes, J. T. (2014). Shock: An Overview. Retrieved from http://surgicalcriticalcare.net/Lectures/shock_overview.pdf</a:t>
            </a:r>
          </a:p>
          <a:p>
            <a:pPr hangingPunct="0"/>
            <a:r>
              <a:rPr lang="en-US" dirty="0" smtClean="0"/>
              <a:t>Greenfield, B. S. (May 4th 2016). </a:t>
            </a:r>
            <a:r>
              <a:rPr lang="en-US" i="1" dirty="0" smtClean="0"/>
              <a:t>TXA-The Great Debate</a:t>
            </a:r>
            <a:r>
              <a:rPr lang="en-US" dirty="0" smtClean="0"/>
              <a:t> [Lecture notes]. Retrieved from </a:t>
            </a:r>
            <a:r>
              <a:rPr lang="en-US" dirty="0" smtClean="0">
                <a:hlinkClick r:id="rId2"/>
              </a:rPr>
              <a:t>www.alanticare.org/symposium/presentation/Greenfield-TXA.pdf</a:t>
            </a:r>
            <a:endParaRPr lang="en-US" dirty="0" smtClean="0"/>
          </a:p>
          <a:p>
            <a:pPr hangingPunct="0"/>
            <a:r>
              <a:rPr lang="en-US" dirty="0" smtClean="0"/>
              <a:t>Napolitan, L. M., Cohen, M. J., Cotton, B. A., Schreiber, M. A., &amp; Moore, E. E. (2013). Tranexamic acid in trauma: How should we use it? </a:t>
            </a:r>
            <a:r>
              <a:rPr lang="en-US" i="1" dirty="0" smtClean="0"/>
              <a:t>Acute Care Surgery</a:t>
            </a:r>
            <a:r>
              <a:rPr lang="en-US" dirty="0" smtClean="0"/>
              <a:t>, </a:t>
            </a:r>
            <a:r>
              <a:rPr lang="en-US" i="1" dirty="0" smtClean="0"/>
              <a:t>74</a:t>
            </a:r>
            <a:r>
              <a:rPr lang="en-US" dirty="0" smtClean="0"/>
              <a:t>. http://dx.doi.org/10.1097/TA.0b013e1829cc54</a:t>
            </a:r>
          </a:p>
          <a:p>
            <a:pPr hangingPunct="0"/>
            <a:r>
              <a:rPr lang="en-US" dirty="0" smtClean="0"/>
              <a:t>Roberts, L., Shakur, H., Coats, T., Hunt, B., Balogun, E., Barnetson, L., ... Kawahara, T. (2013). The CRASH-2 Trial: a randomised controlled trial and economic evaluation of the effects of tranexamic acid on death, vascular occlusive events and transfusion requirements in bleeding trauma patients. Retrieved from </a:t>
            </a:r>
            <a:r>
              <a:rPr lang="en-US" dirty="0" smtClean="0">
                <a:hlinkClick r:id="rId3"/>
              </a:rPr>
              <a:t>http://www.ncbi.nlm.nih.gov/pubmed/?term=Roberts%20I%5BAuthor%5D&amp;cauthor=true&amp;cauthor_uid=23477634</a:t>
            </a:r>
            <a:endParaRPr lang="en-US" dirty="0" smtClean="0"/>
          </a:p>
          <a:p>
            <a:pPr hangingPunct="0"/>
            <a:r>
              <a:rPr lang="en-US" dirty="0" smtClean="0"/>
              <a:t>TCAR Educational Programs</a:t>
            </a:r>
          </a:p>
          <a:p>
            <a:pPr hangingPunct="0"/>
            <a:r>
              <a:rPr lang="en-US" dirty="0" smtClean="0"/>
              <a:t>TNCC 7</a:t>
            </a:r>
            <a:r>
              <a:rPr lang="en-US" baseline="30000" dirty="0" smtClean="0"/>
              <a:t>th</a:t>
            </a:r>
            <a:r>
              <a:rPr lang="en-US" dirty="0" smtClean="0"/>
              <a:t> Ed</a:t>
            </a:r>
          </a:p>
          <a:p>
            <a:pPr hangingPunct="0"/>
            <a:r>
              <a:rPr lang="en-US" dirty="0" smtClean="0"/>
              <a:t>TNS 2014 Core Curriculum</a:t>
            </a:r>
          </a:p>
          <a:p>
            <a:pPr hangingPunct="0"/>
            <a:r>
              <a:rPr lang="en-US" dirty="0" smtClean="0"/>
              <a:t>U.S. ARMY INSTITUTE OF SURGICAL RESEARCH JTS Clinical Practice Guidelines</a:t>
            </a:r>
          </a:p>
          <a:p>
            <a:pPr hangingPunct="0"/>
            <a:r>
              <a:rPr lang="en-US" dirty="0" smtClean="0"/>
              <a:t>Wells, J. C., &amp; Stevermer, J. J. (2013, May). Trauma Care-don’t delay with TXA. </a:t>
            </a:r>
            <a:r>
              <a:rPr lang="en-US" i="1" dirty="0" smtClean="0"/>
              <a:t>Journal of Family Practice</a:t>
            </a:r>
            <a:r>
              <a:rPr lang="en-US" dirty="0" smtClean="0"/>
              <a:t>, </a:t>
            </a:r>
            <a:r>
              <a:rPr lang="en-US" i="1" dirty="0" smtClean="0"/>
              <a:t>62</a:t>
            </a:r>
            <a:r>
              <a:rPr lang="en-US" dirty="0" smtClean="0"/>
              <a:t>, E4-E6. Retrieved from </a:t>
            </a:r>
            <a:r>
              <a:rPr lang="en-US" dirty="0" smtClean="0">
                <a:hlinkClick r:id="rId4"/>
              </a:rPr>
              <a:t>http://www.mdedge.com/jfponline/article/65139/trauma-care-dont-delay-txa</a:t>
            </a:r>
            <a:endParaRPr lang="en-US" dirty="0" smtClean="0"/>
          </a:p>
          <a:p>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28956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36576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44196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5181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6019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6781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7543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83058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12192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20574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5" cstate="print"/>
          <a:srcRect/>
          <a:stretch>
            <a:fillRect/>
          </a:stretch>
        </p:blipFill>
        <p:spPr bwMode="auto">
          <a:xfrm>
            <a:off x="53340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Types</a:t>
            </a:r>
            <a:endParaRPr lang="en-US" dirty="0"/>
          </a:p>
        </p:txBody>
      </p:sp>
      <p:sp>
        <p:nvSpPr>
          <p:cNvPr id="3" name="Content Placeholder 2"/>
          <p:cNvSpPr>
            <a:spLocks noGrp="1"/>
          </p:cNvSpPr>
          <p:nvPr>
            <p:ph sz="quarter" idx="1"/>
          </p:nvPr>
        </p:nvSpPr>
        <p:spPr/>
        <p:txBody>
          <a:bodyPr/>
          <a:lstStyle/>
          <a:p>
            <a:pPr algn="ctr">
              <a:buNone/>
            </a:pPr>
            <a:r>
              <a:rPr lang="en-US" dirty="0" smtClean="0">
                <a:latin typeface="Calibri" pitchFamily="34" charset="0"/>
              </a:rPr>
              <a:t>There are 2 types of bleeding</a:t>
            </a:r>
          </a:p>
          <a:p>
            <a:pPr algn="ctr">
              <a:buNone/>
            </a:pPr>
            <a:r>
              <a:rPr lang="en-US" dirty="0" smtClean="0">
                <a:latin typeface="Calibri" pitchFamily="34" charset="0"/>
              </a:rPr>
              <a:t> </a:t>
            </a:r>
            <a:endParaRPr lang="en-US" dirty="0">
              <a:latin typeface="Calibri" pitchFamily="34" charset="0"/>
            </a:endParaRPr>
          </a:p>
        </p:txBody>
      </p:sp>
      <p:cxnSp>
        <p:nvCxnSpPr>
          <p:cNvPr id="11" name="Straight Arrow Connector 10"/>
          <p:cNvCxnSpPr/>
          <p:nvPr/>
        </p:nvCxnSpPr>
        <p:spPr>
          <a:xfrm flipH="1">
            <a:off x="2362200" y="2133600"/>
            <a:ext cx="1371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2133600"/>
            <a:ext cx="1524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3886200"/>
            <a:ext cx="2057400" cy="369332"/>
          </a:xfrm>
          <a:prstGeom prst="rect">
            <a:avLst/>
          </a:prstGeom>
          <a:noFill/>
        </p:spPr>
        <p:txBody>
          <a:bodyPr wrap="square" rtlCol="0">
            <a:spAutoFit/>
          </a:bodyPr>
          <a:lstStyle/>
          <a:p>
            <a:pPr algn="ctr"/>
            <a:r>
              <a:rPr lang="en-US" dirty="0" smtClean="0">
                <a:latin typeface="Calibri" pitchFamily="34" charset="0"/>
              </a:rPr>
              <a:t>Mechanical</a:t>
            </a:r>
            <a:endParaRPr lang="en-US" dirty="0">
              <a:latin typeface="Calibri" pitchFamily="34" charset="0"/>
            </a:endParaRPr>
          </a:p>
        </p:txBody>
      </p:sp>
      <p:sp>
        <p:nvSpPr>
          <p:cNvPr id="19" name="TextBox 18"/>
          <p:cNvSpPr txBox="1"/>
          <p:nvPr/>
        </p:nvSpPr>
        <p:spPr>
          <a:xfrm>
            <a:off x="5867400" y="3810000"/>
            <a:ext cx="1828800" cy="369332"/>
          </a:xfrm>
          <a:prstGeom prst="rect">
            <a:avLst/>
          </a:prstGeom>
          <a:noFill/>
        </p:spPr>
        <p:txBody>
          <a:bodyPr wrap="square" rtlCol="0">
            <a:spAutoFit/>
          </a:bodyPr>
          <a:lstStyle/>
          <a:p>
            <a:r>
              <a:rPr lang="en-US" dirty="0" err="1" smtClean="0">
                <a:latin typeface="Calibri" pitchFamily="34" charset="0"/>
              </a:rPr>
              <a:t>Coagulopathic</a:t>
            </a:r>
            <a:endParaRPr lang="en-US" dirty="0">
              <a:latin typeface="Calibri" pitchFamily="34" charset="0"/>
            </a:endParaRPr>
          </a:p>
        </p:txBody>
      </p:sp>
      <p:sp>
        <p:nvSpPr>
          <p:cNvPr id="20" name="TextBox 19"/>
          <p:cNvSpPr txBox="1"/>
          <p:nvPr/>
        </p:nvSpPr>
        <p:spPr>
          <a:xfrm>
            <a:off x="1524000" y="5105400"/>
            <a:ext cx="6172200" cy="369332"/>
          </a:xfrm>
          <a:prstGeom prst="rect">
            <a:avLst/>
          </a:prstGeom>
          <a:noFill/>
        </p:spPr>
        <p:txBody>
          <a:bodyPr wrap="square" rtlCol="0">
            <a:spAutoFit/>
          </a:bodyPr>
          <a:lstStyle/>
          <a:p>
            <a:pPr algn="ctr"/>
            <a:r>
              <a:rPr lang="en-US" dirty="0" err="1" smtClean="0">
                <a:latin typeface="Calibri" pitchFamily="34" charset="0"/>
              </a:rPr>
              <a:t>Coagulopathic</a:t>
            </a:r>
            <a:r>
              <a:rPr lang="en-US" dirty="0" smtClean="0"/>
              <a:t> bleeding is much harder to control. </a:t>
            </a:r>
            <a:endParaRPr lang="en-US" dirty="0"/>
          </a:p>
        </p:txBody>
      </p:sp>
      <p:pic>
        <p:nvPicPr>
          <p:cNvPr id="2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14400" y="0"/>
            <a:ext cx="992188" cy="992188"/>
          </a:xfrm>
          <a:prstGeom prst="rect">
            <a:avLst/>
          </a:prstGeom>
          <a:noFill/>
        </p:spPr>
      </p:pic>
      <p:pic>
        <p:nvPicPr>
          <p:cNvPr id="2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752600" y="0"/>
            <a:ext cx="992188" cy="992188"/>
          </a:xfrm>
          <a:prstGeom prst="rect">
            <a:avLst/>
          </a:prstGeom>
          <a:noFill/>
        </p:spPr>
      </p:pic>
      <p:pic>
        <p:nvPicPr>
          <p:cNvPr id="2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590800" y="0"/>
            <a:ext cx="992188" cy="992188"/>
          </a:xfrm>
          <a:prstGeom prst="rect">
            <a:avLst/>
          </a:prstGeom>
          <a:noFill/>
        </p:spPr>
      </p:pic>
      <p:pic>
        <p:nvPicPr>
          <p:cNvPr id="2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429000" y="0"/>
            <a:ext cx="992188" cy="992188"/>
          </a:xfrm>
          <a:prstGeom prst="rect">
            <a:avLst/>
          </a:prstGeom>
          <a:noFill/>
        </p:spPr>
      </p:pic>
      <p:pic>
        <p:nvPicPr>
          <p:cNvPr id="2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191000" y="0"/>
            <a:ext cx="992188" cy="992188"/>
          </a:xfrm>
          <a:prstGeom prst="rect">
            <a:avLst/>
          </a:prstGeom>
          <a:noFill/>
        </p:spPr>
      </p:pic>
      <p:pic>
        <p:nvPicPr>
          <p:cNvPr id="2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029200" y="0"/>
            <a:ext cx="992188" cy="992188"/>
          </a:xfrm>
          <a:prstGeom prst="rect">
            <a:avLst/>
          </a:prstGeom>
          <a:noFill/>
        </p:spPr>
      </p:pic>
      <p:pic>
        <p:nvPicPr>
          <p:cNvPr id="2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791200" y="0"/>
            <a:ext cx="992188" cy="992188"/>
          </a:xfrm>
          <a:prstGeom prst="rect">
            <a:avLst/>
          </a:prstGeom>
          <a:noFill/>
        </p:spPr>
      </p:pic>
      <p:pic>
        <p:nvPicPr>
          <p:cNvPr id="2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629400" y="0"/>
            <a:ext cx="992188" cy="992188"/>
          </a:xfrm>
          <a:prstGeom prst="rect">
            <a:avLst/>
          </a:prstGeom>
          <a:noFill/>
        </p:spPr>
      </p:pic>
      <p:pic>
        <p:nvPicPr>
          <p:cNvPr id="2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467600" y="0"/>
            <a:ext cx="992188" cy="992188"/>
          </a:xfrm>
          <a:prstGeom prst="rect">
            <a:avLst/>
          </a:prstGeom>
          <a:noFill/>
        </p:spPr>
      </p:pic>
      <p:pic>
        <p:nvPicPr>
          <p:cNvPr id="3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05800" y="0"/>
            <a:ext cx="992188" cy="992188"/>
          </a:xfrm>
          <a:prstGeom prst="rect">
            <a:avLst/>
          </a:prstGeom>
          <a:noFill/>
        </p:spPr>
      </p:pic>
      <p:pic>
        <p:nvPicPr>
          <p:cNvPr id="3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shock and why is it important?</a:t>
            </a:r>
            <a:endParaRPr lang="en-US" dirty="0"/>
          </a:p>
        </p:txBody>
      </p:sp>
      <p:sp>
        <p:nvSpPr>
          <p:cNvPr id="3" name="Content Placeholder 2"/>
          <p:cNvSpPr>
            <a:spLocks noGrp="1"/>
          </p:cNvSpPr>
          <p:nvPr>
            <p:ph sz="quarter" idx="1"/>
          </p:nvPr>
        </p:nvSpPr>
        <p:spPr/>
        <p:txBody>
          <a:bodyPr>
            <a:normAutofit fontScale="92500"/>
          </a:bodyPr>
          <a:lstStyle/>
          <a:p>
            <a:pPr algn="ctr">
              <a:buNone/>
            </a:pPr>
            <a:r>
              <a:rPr lang="en-US" u="sng" dirty="0" smtClean="0"/>
              <a:t>Why is it important</a:t>
            </a:r>
          </a:p>
          <a:p>
            <a:pPr>
              <a:buFont typeface="Courier New" pitchFamily="49" charset="0"/>
              <a:buChar char="o"/>
            </a:pPr>
            <a:r>
              <a:rPr lang="en-US" sz="2200" dirty="0" smtClean="0">
                <a:latin typeface="Calibri" pitchFamily="34" charset="0"/>
              </a:rPr>
              <a:t>In its early stages, shock is subtle and the body is able to compensate by activating its compensatory mechanisms such as    HR   Resp Rate. If not identified and corrected, the body switches from aerobic to anaerobic metabolism which leads to acidosis and ultimately death</a:t>
            </a:r>
            <a:r>
              <a:rPr lang="en-US" sz="2200" dirty="0" smtClean="0"/>
              <a:t>. </a:t>
            </a:r>
          </a:p>
          <a:p>
            <a:pPr>
              <a:buFont typeface="Courier New" pitchFamily="49" charset="0"/>
              <a:buChar char="o"/>
            </a:pPr>
            <a:r>
              <a:rPr lang="en-US" sz="2200" b="1" i="1" u="sng" dirty="0" smtClean="0">
                <a:latin typeface="Calibri" pitchFamily="34" charset="0"/>
              </a:rPr>
              <a:t>Hypovolemic/hemorrhagic</a:t>
            </a:r>
            <a:r>
              <a:rPr lang="en-US" sz="2200" b="1" u="sng" dirty="0" smtClean="0">
                <a:latin typeface="Calibri" pitchFamily="34" charset="0"/>
              </a:rPr>
              <a:t> Shock- The most common type of shock seen in trauma patients is due to loss of circulating volume, initially producing hypovolemic or hemorrhagic shock</a:t>
            </a:r>
          </a:p>
          <a:p>
            <a:r>
              <a:rPr lang="en-US" dirty="0" smtClean="0">
                <a:latin typeface="Calibri" pitchFamily="34" charset="0"/>
              </a:rPr>
              <a:t>Get an ABG early on! Monitor your base excess levels because are prognostic values used to help optimize your resuscitation.  In the MTP ABG’s will be drawn every hour.</a:t>
            </a:r>
          </a:p>
          <a:p>
            <a:pPr lvl="1"/>
            <a:r>
              <a:rPr lang="en-US" sz="2200" dirty="0" smtClean="0">
                <a:latin typeface="Calibri" pitchFamily="34" charset="0"/>
              </a:rPr>
              <a:t>Increasing levels of lactate and base excess = POOR outcome</a:t>
            </a:r>
          </a:p>
          <a:p>
            <a:pPr lvl="1"/>
            <a:r>
              <a:rPr lang="en-US" sz="2200" dirty="0" smtClean="0">
                <a:latin typeface="Calibri" pitchFamily="34" charset="0"/>
              </a:rPr>
              <a:t>Trend your gases and intervene early!</a:t>
            </a:r>
          </a:p>
          <a:p>
            <a:pPr>
              <a:buFont typeface="Courier New" pitchFamily="49" charset="0"/>
              <a:buChar char="o"/>
            </a:pPr>
            <a:endParaRPr lang="en-US" sz="2200" b="1" u="sng" dirty="0" smtClean="0">
              <a:latin typeface="Calibri" pitchFamily="34" charset="0"/>
            </a:endParaRPr>
          </a:p>
          <a:p>
            <a:pPr>
              <a:buFont typeface="Courier New" pitchFamily="49" charset="0"/>
              <a:buChar char="o"/>
            </a:pPr>
            <a:endParaRPr lang="en-US" dirty="0" smtClean="0">
              <a:latin typeface="Calibri" pitchFamily="34" charset="0"/>
            </a:endParaRPr>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124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4102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2484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086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9248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962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7244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600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2860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90600" y="0"/>
            <a:ext cx="992188" cy="992188"/>
          </a:xfrm>
          <a:prstGeom prst="rect">
            <a:avLst/>
          </a:prstGeom>
          <a:noFill/>
        </p:spPr>
      </p:pic>
      <p:sp>
        <p:nvSpPr>
          <p:cNvPr id="15" name="Up Arrow 14"/>
          <p:cNvSpPr/>
          <p:nvPr/>
        </p:nvSpPr>
        <p:spPr>
          <a:xfrm>
            <a:off x="762000" y="2514600"/>
            <a:ext cx="45719"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1143000" y="25146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Stages of Shock</a:t>
            </a:r>
            <a:endParaRPr lang="en-US" dirty="0"/>
          </a:p>
        </p:txBody>
      </p:sp>
      <p:sp>
        <p:nvSpPr>
          <p:cNvPr id="3" name="Content Placeholder 2"/>
          <p:cNvSpPr>
            <a:spLocks noGrp="1"/>
          </p:cNvSpPr>
          <p:nvPr>
            <p:ph sz="quarter" idx="1"/>
          </p:nvPr>
        </p:nvSpPr>
        <p:spPr/>
        <p:txBody>
          <a:bodyPr/>
          <a:lstStyle/>
          <a:p>
            <a:pPr algn="ctr">
              <a:buNone/>
            </a:pPr>
            <a:r>
              <a:rPr lang="en-US" dirty="0" smtClean="0">
                <a:latin typeface="Calibri" pitchFamily="34" charset="0"/>
              </a:rPr>
              <a:t>There are 3 stages of shock. </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lgn="ctr">
              <a:buNone/>
            </a:pPr>
            <a:r>
              <a:rPr lang="en-US" dirty="0" smtClean="0">
                <a:latin typeface="Calibri" pitchFamily="34" charset="0"/>
              </a:rPr>
              <a:t>Remember shock is a dynamic state- meaning patients can fluctuate in between different stages.</a:t>
            </a:r>
          </a:p>
          <a:p>
            <a:pPr algn="ctr">
              <a:buNone/>
            </a:pP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5240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962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800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638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4770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3152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0010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3622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1242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990600" y="0"/>
            <a:ext cx="992188" cy="992188"/>
          </a:xfrm>
          <a:prstGeom prst="rect">
            <a:avLst/>
          </a:prstGeom>
          <a:noFill/>
        </p:spPr>
      </p:pic>
      <p:graphicFrame>
        <p:nvGraphicFramePr>
          <p:cNvPr id="15" name="Diagram 14"/>
          <p:cNvGraphicFramePr/>
          <p:nvPr/>
        </p:nvGraphicFramePr>
        <p:xfrm>
          <a:off x="2209800" y="2133600"/>
          <a:ext cx="4572000"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dgm id="{9257DE9D-D695-4079-A7A5-BEFDD15F9B29}"/>
                                            </p:graphicEl>
                                          </p:spTgt>
                                        </p:tgtEl>
                                        <p:attrNameLst>
                                          <p:attrName>style.visibility</p:attrName>
                                        </p:attrNameLst>
                                      </p:cBhvr>
                                      <p:to>
                                        <p:strVal val="visible"/>
                                      </p:to>
                                    </p:set>
                                    <p:animEffect transition="in" filter="fade">
                                      <p:cBhvr>
                                        <p:cTn id="7" dur="2000"/>
                                        <p:tgtEl>
                                          <p:spTgt spid="15">
                                            <p:graphicEl>
                                              <a:dgm id="{9257DE9D-D695-4079-A7A5-BEFDD15F9B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graphicEl>
                                              <a:dgm id="{F14AFB89-A1F0-4C12-A8B5-1506CE76EFBC}"/>
                                            </p:graphicEl>
                                          </p:spTgt>
                                        </p:tgtEl>
                                        <p:attrNameLst>
                                          <p:attrName>style.visibility</p:attrName>
                                        </p:attrNameLst>
                                      </p:cBhvr>
                                      <p:to>
                                        <p:strVal val="visible"/>
                                      </p:to>
                                    </p:set>
                                    <p:animEffect transition="in" filter="fade">
                                      <p:cBhvr>
                                        <p:cTn id="12" dur="2000"/>
                                        <p:tgtEl>
                                          <p:spTgt spid="15">
                                            <p:graphicEl>
                                              <a:dgm id="{F14AFB89-A1F0-4C12-A8B5-1506CE76EFB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graphicEl>
                                              <a:dgm id="{88AB1B33-C9DC-4E28-A7E1-2A70F1D68C2F}"/>
                                            </p:graphicEl>
                                          </p:spTgt>
                                        </p:tgtEl>
                                        <p:attrNameLst>
                                          <p:attrName>style.visibility</p:attrName>
                                        </p:attrNameLst>
                                      </p:cBhvr>
                                      <p:to>
                                        <p:strVal val="visible"/>
                                      </p:to>
                                    </p:set>
                                    <p:animEffect transition="in" filter="fade">
                                      <p:cBhvr>
                                        <p:cTn id="15" dur="2000"/>
                                        <p:tgtEl>
                                          <p:spTgt spid="15">
                                            <p:graphicEl>
                                              <a:dgm id="{88AB1B33-C9DC-4E28-A7E1-2A70F1D68C2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graphicEl>
                                              <a:dgm id="{514F5370-90E2-4C34-BE03-1C707037BBBD}"/>
                                            </p:graphicEl>
                                          </p:spTgt>
                                        </p:tgtEl>
                                        <p:attrNameLst>
                                          <p:attrName>style.visibility</p:attrName>
                                        </p:attrNameLst>
                                      </p:cBhvr>
                                      <p:to>
                                        <p:strVal val="visible"/>
                                      </p:to>
                                    </p:set>
                                    <p:animEffect transition="in" filter="fade">
                                      <p:cBhvr>
                                        <p:cTn id="20" dur="2000"/>
                                        <p:tgtEl>
                                          <p:spTgt spid="15">
                                            <p:graphicEl>
                                              <a:dgm id="{514F5370-90E2-4C34-BE03-1C707037BBB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graphicEl>
                                              <a:dgm id="{EF5A5FA9-92E9-47F8-8039-BDC14FE62AE6}"/>
                                            </p:graphicEl>
                                          </p:spTgt>
                                        </p:tgtEl>
                                        <p:attrNameLst>
                                          <p:attrName>style.visibility</p:attrName>
                                        </p:attrNameLst>
                                      </p:cBhvr>
                                      <p:to>
                                        <p:strVal val="visible"/>
                                      </p:to>
                                    </p:set>
                                    <p:animEffect transition="in" filter="fade">
                                      <p:cBhvr>
                                        <p:cTn id="23" dur="2000"/>
                                        <p:tgtEl>
                                          <p:spTgt spid="15">
                                            <p:graphicEl>
                                              <a:dgm id="{EF5A5FA9-92E9-47F8-8039-BDC14FE62AE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graphicEl>
                                              <a:dgm id="{AD1C61D4-D19C-410B-AEF8-CCB2EB18F141}"/>
                                            </p:graphicEl>
                                          </p:spTgt>
                                        </p:tgtEl>
                                        <p:attrNameLst>
                                          <p:attrName>style.visibility</p:attrName>
                                        </p:attrNameLst>
                                      </p:cBhvr>
                                      <p:to>
                                        <p:strVal val="visible"/>
                                      </p:to>
                                    </p:set>
                                    <p:animEffect transition="in" filter="fade">
                                      <p:cBhvr>
                                        <p:cTn id="26" dur="2000"/>
                                        <p:tgtEl>
                                          <p:spTgt spid="15">
                                            <p:graphicEl>
                                              <a:dgm id="{AD1C61D4-D19C-410B-AEF8-CCB2EB18F14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saline …. Is it Normal?</a:t>
            </a:r>
            <a:endParaRPr lang="en-US" dirty="0"/>
          </a:p>
        </p:txBody>
      </p:sp>
      <p:sp>
        <p:nvSpPr>
          <p:cNvPr id="3" name="Content Placeholder 2"/>
          <p:cNvSpPr>
            <a:spLocks noGrp="1"/>
          </p:cNvSpPr>
          <p:nvPr>
            <p:ph sz="quarter" idx="1"/>
          </p:nvPr>
        </p:nvSpPr>
        <p:spPr/>
        <p:txBody>
          <a:bodyPr/>
          <a:lstStyle/>
          <a:p>
            <a:r>
              <a:rPr lang="en-US" dirty="0" smtClean="0">
                <a:latin typeface="Calibri" pitchFamily="34" charset="0"/>
              </a:rPr>
              <a:t>NO! There is nothing normal about normal saline</a:t>
            </a:r>
          </a:p>
          <a:p>
            <a:r>
              <a:rPr lang="en-US" dirty="0" smtClean="0">
                <a:latin typeface="Calibri" pitchFamily="34" charset="0"/>
              </a:rPr>
              <a:t>PH of saline is 5.</a:t>
            </a:r>
          </a:p>
          <a:p>
            <a:r>
              <a:rPr lang="en-US" dirty="0" smtClean="0">
                <a:latin typeface="Calibri" pitchFamily="34" charset="0"/>
              </a:rPr>
              <a:t>It is essentially IV ACID further worsening your patients acidosis. That is why we want to limit the initial resuscitation with saline to 2 L and then move on to blood</a:t>
            </a:r>
          </a:p>
          <a:p>
            <a:r>
              <a:rPr lang="en-US" dirty="0" smtClean="0">
                <a:latin typeface="Calibri" pitchFamily="34" charset="0"/>
              </a:rPr>
              <a:t>Saline is good for vomiting and diarrhea and fluid losses </a:t>
            </a:r>
          </a:p>
          <a:p>
            <a:r>
              <a:rPr lang="en-US" dirty="0" smtClean="0">
                <a:latin typeface="Calibri" pitchFamily="34" charset="0"/>
              </a:rPr>
              <a:t>It is only the initial treatment for blood loss until blood/blood products become available.</a:t>
            </a:r>
          </a:p>
          <a:p>
            <a:pPr>
              <a:buNone/>
            </a:pPr>
            <a:endParaRPr lang="en-US" dirty="0"/>
          </a:p>
        </p:txBody>
      </p:sp>
      <p:pic>
        <p:nvPicPr>
          <p:cNvPr id="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667000" y="0"/>
            <a:ext cx="992188" cy="992188"/>
          </a:xfrm>
          <a:prstGeom prst="rect">
            <a:avLst/>
          </a:prstGeom>
          <a:noFill/>
        </p:spPr>
      </p:pic>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5052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343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181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0198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7056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5438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83820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04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0668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828800" y="0"/>
            <a:ext cx="992188" cy="9921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Fluid resuscitation</a:t>
            </a:r>
            <a:endParaRPr lang="en-US" dirty="0"/>
          </a:p>
        </p:txBody>
      </p:sp>
      <p:sp>
        <p:nvSpPr>
          <p:cNvPr id="3" name="Content Placeholder 2"/>
          <p:cNvSpPr>
            <a:spLocks noGrp="1"/>
          </p:cNvSpPr>
          <p:nvPr>
            <p:ph sz="quarter" idx="1"/>
          </p:nvPr>
        </p:nvSpPr>
        <p:spPr/>
        <p:txBody>
          <a:bodyPr>
            <a:normAutofit fontScale="85000" lnSpcReduction="20000"/>
          </a:bodyPr>
          <a:lstStyle/>
          <a:p>
            <a:endParaRPr lang="en-US" dirty="0" smtClean="0"/>
          </a:p>
          <a:p>
            <a:r>
              <a:rPr lang="en-US" dirty="0" smtClean="0">
                <a:latin typeface="Calibri" pitchFamily="34" charset="0"/>
              </a:rPr>
              <a:t>Current therapies recommend 1-2L of crystalloid of WARMED fluid. </a:t>
            </a:r>
          </a:p>
          <a:p>
            <a:pPr>
              <a:buNone/>
            </a:pPr>
            <a:endParaRPr lang="en-US" dirty="0" smtClean="0">
              <a:latin typeface="Calibri" pitchFamily="34" charset="0"/>
            </a:endParaRPr>
          </a:p>
          <a:p>
            <a:endParaRPr lang="en-US" dirty="0" smtClean="0">
              <a:latin typeface="Calibri" pitchFamily="34" charset="0"/>
            </a:endParaRPr>
          </a:p>
          <a:p>
            <a:pPr>
              <a:buNone/>
            </a:pPr>
            <a:endParaRPr lang="en-US" dirty="0" smtClean="0">
              <a:latin typeface="Calibri" pitchFamily="34" charset="0"/>
            </a:endParaRPr>
          </a:p>
          <a:p>
            <a:r>
              <a:rPr lang="en-US" dirty="0" smtClean="0">
                <a:latin typeface="Calibri" pitchFamily="34" charset="0"/>
              </a:rPr>
              <a:t>That includes the fluid from prehospital providers</a:t>
            </a:r>
          </a:p>
          <a:p>
            <a:endParaRPr lang="en-US" dirty="0" smtClean="0">
              <a:latin typeface="Calibri" pitchFamily="34" charset="0"/>
            </a:endParaRPr>
          </a:p>
          <a:p>
            <a:r>
              <a:rPr lang="en-US" dirty="0" smtClean="0">
                <a:latin typeface="Calibri" pitchFamily="34" charset="0"/>
              </a:rPr>
              <a:t>If you patients blood pressure continues to rely on fluid boluses, move on to blood</a:t>
            </a:r>
          </a:p>
          <a:p>
            <a:r>
              <a:rPr lang="en-US" dirty="0" smtClean="0"/>
              <a:t>Trauma-induced coagulopathy (TIC) is a common problem caused by dilution and consumption of clotting factors, hypothermia and acidosis. Evidence suggests it can be decreased by early delivery of blood products.</a:t>
            </a:r>
            <a:endParaRPr lang="en-US" u="sng" dirty="0" smtClean="0">
              <a:solidFill>
                <a:srgbClr val="FF0000"/>
              </a:solidFill>
              <a:latin typeface="Calibri" pitchFamily="34" charset="0"/>
            </a:endParaRPr>
          </a:p>
          <a:p>
            <a:r>
              <a:rPr lang="en-US" u="sng" dirty="0" smtClean="0">
                <a:solidFill>
                  <a:srgbClr val="FF0000"/>
                </a:solidFill>
                <a:latin typeface="Calibri" pitchFamily="34" charset="0"/>
              </a:rPr>
              <a:t>Crystalloids ARE NOT and SHOULD NOT be the mainstay of trauma resuscitation!!</a:t>
            </a:r>
          </a:p>
          <a:p>
            <a:pPr>
              <a:buNone/>
            </a:pPr>
            <a:endParaRPr lang="en-US" dirty="0" smtClean="0"/>
          </a:p>
          <a:p>
            <a:pPr>
              <a:buNone/>
            </a:pPr>
            <a:endParaRPr lang="en-US" dirty="0" smtClean="0"/>
          </a:p>
          <a:p>
            <a:pPr>
              <a:buNone/>
            </a:pPr>
            <a:endParaRPr lang="en-US" dirty="0"/>
          </a:p>
        </p:txBody>
      </p:sp>
      <p:sp>
        <p:nvSpPr>
          <p:cNvPr id="4" name="Up Arrow 3"/>
          <p:cNvSpPr/>
          <p:nvPr/>
        </p:nvSpPr>
        <p:spPr>
          <a:xfrm>
            <a:off x="3505200" y="2438400"/>
            <a:ext cx="533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1371600" y="0"/>
            <a:ext cx="992188" cy="992188"/>
          </a:xfrm>
          <a:prstGeom prst="rect">
            <a:avLst/>
          </a:prstGeom>
          <a:noFill/>
        </p:spPr>
      </p:pic>
      <p:pic>
        <p:nvPicPr>
          <p:cNvPr id="6"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22098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0480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38100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46482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54864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324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162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7924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6858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2" cstate="print"/>
          <a:srcRect/>
          <a:stretch>
            <a:fillRect/>
          </a:stretch>
        </p:blipFill>
        <p:spPr bwMode="auto">
          <a:xfrm>
            <a:off x="0" y="0"/>
            <a:ext cx="992188" cy="992188"/>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Triad of death</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152400" y="0"/>
            <a:ext cx="992188" cy="992188"/>
          </a:xfrm>
          <a:prstGeom prst="rect">
            <a:avLst/>
          </a:prstGeom>
          <a:noFill/>
        </p:spPr>
      </p:pic>
      <p:pic>
        <p:nvPicPr>
          <p:cNvPr id="7"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3276600" y="0"/>
            <a:ext cx="992188" cy="992188"/>
          </a:xfrm>
          <a:prstGeom prst="rect">
            <a:avLst/>
          </a:prstGeom>
          <a:noFill/>
        </p:spPr>
      </p:pic>
      <p:pic>
        <p:nvPicPr>
          <p:cNvPr id="8"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4038600" y="0"/>
            <a:ext cx="992188" cy="992188"/>
          </a:xfrm>
          <a:prstGeom prst="rect">
            <a:avLst/>
          </a:prstGeom>
          <a:noFill/>
        </p:spPr>
      </p:pic>
      <p:pic>
        <p:nvPicPr>
          <p:cNvPr id="9"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4800600" y="0"/>
            <a:ext cx="992188" cy="992188"/>
          </a:xfrm>
          <a:prstGeom prst="rect">
            <a:avLst/>
          </a:prstGeom>
          <a:noFill/>
        </p:spPr>
      </p:pic>
      <p:pic>
        <p:nvPicPr>
          <p:cNvPr id="10"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5562600" y="0"/>
            <a:ext cx="992188" cy="992188"/>
          </a:xfrm>
          <a:prstGeom prst="rect">
            <a:avLst/>
          </a:prstGeom>
          <a:noFill/>
        </p:spPr>
      </p:pic>
      <p:pic>
        <p:nvPicPr>
          <p:cNvPr id="11"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6324600" y="0"/>
            <a:ext cx="992188" cy="992188"/>
          </a:xfrm>
          <a:prstGeom prst="rect">
            <a:avLst/>
          </a:prstGeom>
          <a:noFill/>
        </p:spPr>
      </p:pic>
      <p:pic>
        <p:nvPicPr>
          <p:cNvPr id="12"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7162800" y="0"/>
            <a:ext cx="992188" cy="992188"/>
          </a:xfrm>
          <a:prstGeom prst="rect">
            <a:avLst/>
          </a:prstGeom>
          <a:noFill/>
        </p:spPr>
      </p:pic>
      <p:pic>
        <p:nvPicPr>
          <p:cNvPr id="13"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7924800" y="0"/>
            <a:ext cx="992188" cy="992188"/>
          </a:xfrm>
          <a:prstGeom prst="rect">
            <a:avLst/>
          </a:prstGeom>
          <a:noFill/>
        </p:spPr>
      </p:pic>
      <p:pic>
        <p:nvPicPr>
          <p:cNvPr id="14"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838200" y="0"/>
            <a:ext cx="992188" cy="992188"/>
          </a:xfrm>
          <a:prstGeom prst="rect">
            <a:avLst/>
          </a:prstGeom>
          <a:noFill/>
        </p:spPr>
      </p:pic>
      <p:pic>
        <p:nvPicPr>
          <p:cNvPr id="15"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1676400" y="0"/>
            <a:ext cx="992188" cy="992188"/>
          </a:xfrm>
          <a:prstGeom prst="rect">
            <a:avLst/>
          </a:prstGeom>
          <a:noFill/>
        </p:spPr>
      </p:pic>
      <p:pic>
        <p:nvPicPr>
          <p:cNvPr id="16" name="Picture 2" descr="C:\Users\lesnicks\AppData\Local\Microsoft\Windows\Temporary Internet Files\Content.IE5\B154CRDJ\dripping_blood_by_sleeprobber-d5gu405[1].png"/>
          <p:cNvPicPr>
            <a:picLocks noChangeAspect="1" noChangeArrowheads="1"/>
          </p:cNvPicPr>
          <p:nvPr/>
        </p:nvPicPr>
        <p:blipFill>
          <a:blip r:embed="rId7" cstate="print"/>
          <a:srcRect/>
          <a:stretch>
            <a:fillRect/>
          </a:stretch>
        </p:blipFill>
        <p:spPr bwMode="auto">
          <a:xfrm>
            <a:off x="2438400" y="0"/>
            <a:ext cx="992188" cy="992188"/>
          </a:xfrm>
          <a:prstGeom prst="rect">
            <a:avLst/>
          </a:prstGeom>
          <a:noFill/>
        </p:spPr>
      </p:pic>
      <p:sp>
        <p:nvSpPr>
          <p:cNvPr id="17" name="TextBox 16"/>
          <p:cNvSpPr txBox="1"/>
          <p:nvPr/>
        </p:nvSpPr>
        <p:spPr>
          <a:xfrm>
            <a:off x="609600" y="2362200"/>
            <a:ext cx="1981200" cy="923330"/>
          </a:xfrm>
          <a:prstGeom prst="rect">
            <a:avLst/>
          </a:prstGeom>
          <a:noFill/>
        </p:spPr>
        <p:txBody>
          <a:bodyPr wrap="square" rtlCol="0">
            <a:spAutoFit/>
          </a:bodyPr>
          <a:lstStyle/>
          <a:p>
            <a:pPr algn="ctr">
              <a:buNone/>
            </a:pPr>
            <a:r>
              <a:rPr lang="en-US" u="sng" dirty="0" smtClean="0">
                <a:solidFill>
                  <a:srgbClr val="FF0000"/>
                </a:solidFill>
                <a:latin typeface="Calibri" pitchFamily="34" charset="0"/>
              </a:rPr>
              <a:t>Early Recognition and treatment is Essential!!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2">
      <a:dk1>
        <a:sysClr val="windowText" lastClr="000000"/>
      </a:dk1>
      <a:lt1>
        <a:sysClr val="window" lastClr="FFFFFF"/>
      </a:lt1>
      <a:dk2>
        <a:srgbClr val="575F6D"/>
      </a:dk2>
      <a:lt2>
        <a:srgbClr val="FFF39D"/>
      </a:lt2>
      <a:accent1>
        <a:srgbClr val="FF000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1776</TotalTime>
  <Words>3162</Words>
  <Application>Microsoft Office PowerPoint</Application>
  <PresentationFormat>On-screen Show (4:3)</PresentationFormat>
  <Paragraphs>460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Oriel</vt:lpstr>
      <vt:lpstr>Massive Transfusion Protocol Revision and updates</vt:lpstr>
      <vt:lpstr>MTP activations</vt:lpstr>
      <vt:lpstr>The ED Care Team</vt:lpstr>
      <vt:lpstr>Bleeding Types</vt:lpstr>
      <vt:lpstr>What is shock and why is it important?</vt:lpstr>
      <vt:lpstr>Stages of Shock</vt:lpstr>
      <vt:lpstr>Normal saline …. Is it Normal?</vt:lpstr>
      <vt:lpstr>Fluid resuscitation</vt:lpstr>
      <vt:lpstr>Triad of death</vt:lpstr>
      <vt:lpstr>Goals of Resuscitation</vt:lpstr>
      <vt:lpstr>Why 1:1:1</vt:lpstr>
      <vt:lpstr>Slide 12</vt:lpstr>
      <vt:lpstr>Lets Talk about products</vt:lpstr>
      <vt:lpstr>Massive transfusion</vt:lpstr>
      <vt:lpstr>When to Activate Massive transfusion</vt:lpstr>
      <vt:lpstr>Newly added Activation Triggers</vt:lpstr>
      <vt:lpstr>Monitoring</vt:lpstr>
      <vt:lpstr>TEG</vt:lpstr>
      <vt:lpstr>Slide 19</vt:lpstr>
      <vt:lpstr>Massive Transfusion </vt:lpstr>
      <vt:lpstr>Considerations</vt:lpstr>
      <vt:lpstr>MTP at RCMC</vt:lpstr>
      <vt:lpstr>Our MTP policy</vt:lpstr>
      <vt:lpstr>TXA Refresher</vt:lpstr>
      <vt:lpstr>Tranexamic Acid (TXA).. Refresher  What is it and Why</vt:lpstr>
      <vt:lpstr>Remember New Changes coming…</vt:lpstr>
      <vt:lpstr>Case Study – EMS report</vt:lpstr>
      <vt:lpstr>Arrival to ED</vt:lpstr>
      <vt:lpstr>Continued</vt:lpstr>
      <vt:lpstr>Continued</vt:lpstr>
      <vt:lpstr>What are the identified areas of improvement in this scenario</vt:lpstr>
      <vt:lpstr>Patient follow up</vt:lpstr>
      <vt:lpstr>Massive Transfusion </vt:lpstr>
      <vt:lpstr>New Changes coming…</vt:lpstr>
      <vt:lpstr>Slide 35</vt:lpstr>
      <vt:lpstr>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Hemorrhagic Review</dc:title>
  <dc:creator>lesnicks</dc:creator>
  <cp:lastModifiedBy>hupkem</cp:lastModifiedBy>
  <cp:revision>234</cp:revision>
  <dcterms:created xsi:type="dcterms:W3CDTF">2016-08-25T12:47:47Z</dcterms:created>
  <dcterms:modified xsi:type="dcterms:W3CDTF">2018-01-23T13:34:20Z</dcterms:modified>
</cp:coreProperties>
</file>