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2"/>
  </p:notesMasterIdLst>
  <p:sldIdLst>
    <p:sldId id="256" r:id="rId2"/>
    <p:sldId id="258" r:id="rId3"/>
    <p:sldId id="270" r:id="rId4"/>
    <p:sldId id="323" r:id="rId5"/>
    <p:sldId id="353" r:id="rId6"/>
    <p:sldId id="354" r:id="rId7"/>
    <p:sldId id="345" r:id="rId8"/>
    <p:sldId id="260" r:id="rId9"/>
    <p:sldId id="332" r:id="rId10"/>
    <p:sldId id="329" r:id="rId11"/>
    <p:sldId id="348" r:id="rId12"/>
    <p:sldId id="330" r:id="rId13"/>
    <p:sldId id="324" r:id="rId14"/>
    <p:sldId id="349" r:id="rId15"/>
    <p:sldId id="327" r:id="rId16"/>
    <p:sldId id="335" r:id="rId17"/>
    <p:sldId id="336" r:id="rId18"/>
    <p:sldId id="338" r:id="rId19"/>
    <p:sldId id="340" r:id="rId20"/>
    <p:sldId id="350" r:id="rId21"/>
    <p:sldId id="351" r:id="rId22"/>
    <p:sldId id="352" r:id="rId23"/>
    <p:sldId id="334" r:id="rId24"/>
    <p:sldId id="328" r:id="rId25"/>
    <p:sldId id="341" r:id="rId26"/>
    <p:sldId id="343" r:id="rId27"/>
    <p:sldId id="344" r:id="rId28"/>
    <p:sldId id="280" r:id="rId29"/>
    <p:sldId id="346" r:id="rId30"/>
    <p:sldId id="347"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k Han Angela L. Tsang" initials="SHALT" lastIdx="5" clrIdx="0">
    <p:extLst>
      <p:ext uri="{19B8F6BF-5375-455C-9EA6-DF929625EA0E}">
        <p15:presenceInfo xmlns:p15="http://schemas.microsoft.com/office/powerpoint/2012/main" userId="S-1-5-21-177568644-61214229-976960199-43205" providerId="AD"/>
      </p:ext>
    </p:extLst>
  </p:cmAuthor>
  <p:cmAuthor id="2" name="Brenda Lenski" initials="BL" lastIdx="1" clrIdx="1">
    <p:extLst>
      <p:ext uri="{19B8F6BF-5375-455C-9EA6-DF929625EA0E}">
        <p15:presenceInfo xmlns:p15="http://schemas.microsoft.com/office/powerpoint/2012/main" userId="S-1-5-21-1297202485-3469233670-3996428781-14717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8" autoAdjust="0"/>
    <p:restoredTop sz="92606" autoAdjust="0"/>
  </p:normalViewPr>
  <p:slideViewPr>
    <p:cSldViewPr>
      <p:cViewPr varScale="1">
        <p:scale>
          <a:sx n="105" d="100"/>
          <a:sy n="105" d="100"/>
        </p:scale>
        <p:origin x="157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61" tIns="46581" rIns="93161" bIns="46581"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61" tIns="46581" rIns="93161" bIns="46581" rtlCol="0"/>
          <a:lstStyle>
            <a:lvl1pPr algn="r">
              <a:defRPr sz="1200"/>
            </a:lvl1pPr>
          </a:lstStyle>
          <a:p>
            <a:fld id="{A206A1C5-FBCE-499D-82E6-CF7BFD194FD9}" type="datetimeFigureOut">
              <a:rPr lang="en-US" smtClean="0"/>
              <a:pPr/>
              <a:t>1/25/2023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1" tIns="46581" rIns="93161" bIns="46581"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61" tIns="46581" rIns="93161" bIns="46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3161" tIns="46581" rIns="93161"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61" tIns="46581" rIns="93161" bIns="46581" rtlCol="0" anchor="b"/>
          <a:lstStyle>
            <a:lvl1pPr algn="r">
              <a:defRPr sz="1200"/>
            </a:lvl1pPr>
          </a:lstStyle>
          <a:p>
            <a:fld id="{84F15838-D697-4BB1-839E-9EC6A042783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610">
              <a:defRPr/>
            </a:pPr>
            <a:endParaRPr lang="en-US" baseline="0"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15838-D697-4BB1-839E-9EC6A0427834}" type="slidenum">
              <a:rPr lang="en-US" smtClean="0"/>
              <a:pPr/>
              <a:t>10</a:t>
            </a:fld>
            <a:endParaRPr lang="en-US"/>
          </a:p>
        </p:txBody>
      </p:sp>
    </p:spTree>
    <p:extLst>
      <p:ext uri="{BB962C8B-B14F-4D97-AF65-F5344CB8AC3E}">
        <p14:creationId xmlns:p14="http://schemas.microsoft.com/office/powerpoint/2010/main" val="30795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15838-D697-4BB1-839E-9EC6A0427834}" type="slidenum">
              <a:rPr lang="en-US" smtClean="0"/>
              <a:pPr/>
              <a:t>11</a:t>
            </a:fld>
            <a:endParaRPr lang="en-US"/>
          </a:p>
        </p:txBody>
      </p:sp>
    </p:spTree>
    <p:extLst>
      <p:ext uri="{BB962C8B-B14F-4D97-AF65-F5344CB8AC3E}">
        <p14:creationId xmlns:p14="http://schemas.microsoft.com/office/powerpoint/2010/main" val="64837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14</a:t>
            </a:fld>
            <a:endParaRPr lang="en-US"/>
          </a:p>
        </p:txBody>
      </p:sp>
    </p:spTree>
    <p:extLst>
      <p:ext uri="{BB962C8B-B14F-4D97-AF65-F5344CB8AC3E}">
        <p14:creationId xmlns:p14="http://schemas.microsoft.com/office/powerpoint/2010/main" val="180130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610">
              <a:defRPr/>
            </a:pPr>
            <a:endParaRPr lang="en-US" i="1"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16</a:t>
            </a:fld>
            <a:endParaRPr lang="en-US"/>
          </a:p>
        </p:txBody>
      </p:sp>
    </p:spTree>
    <p:extLst>
      <p:ext uri="{BB962C8B-B14F-4D97-AF65-F5344CB8AC3E}">
        <p14:creationId xmlns:p14="http://schemas.microsoft.com/office/powerpoint/2010/main" val="419735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18</a:t>
            </a:fld>
            <a:endParaRPr lang="en-US"/>
          </a:p>
        </p:txBody>
      </p:sp>
    </p:spTree>
    <p:extLst>
      <p:ext uri="{BB962C8B-B14F-4D97-AF65-F5344CB8AC3E}">
        <p14:creationId xmlns:p14="http://schemas.microsoft.com/office/powerpoint/2010/main" val="419141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23</a:t>
            </a:fld>
            <a:endParaRPr lang="en-US"/>
          </a:p>
        </p:txBody>
      </p:sp>
    </p:spTree>
    <p:extLst>
      <p:ext uri="{BB962C8B-B14F-4D97-AF65-F5344CB8AC3E}">
        <p14:creationId xmlns:p14="http://schemas.microsoft.com/office/powerpoint/2010/main" val="154521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F15838-D697-4BB1-839E-9EC6A0427834}"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F15838-D697-4BB1-839E-9EC6A042783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29</a:t>
            </a:fld>
            <a:endParaRPr lang="en-US"/>
          </a:p>
        </p:txBody>
      </p:sp>
    </p:spTree>
    <p:extLst>
      <p:ext uri="{BB962C8B-B14F-4D97-AF65-F5344CB8AC3E}">
        <p14:creationId xmlns:p14="http://schemas.microsoft.com/office/powerpoint/2010/main" val="2220773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30</a:t>
            </a:fld>
            <a:endParaRPr lang="en-US"/>
          </a:p>
        </p:txBody>
      </p:sp>
    </p:spTree>
    <p:extLst>
      <p:ext uri="{BB962C8B-B14F-4D97-AF65-F5344CB8AC3E}">
        <p14:creationId xmlns:p14="http://schemas.microsoft.com/office/powerpoint/2010/main" val="33312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5</a:t>
            </a:fld>
            <a:endParaRPr lang="en-US"/>
          </a:p>
        </p:txBody>
      </p:sp>
    </p:spTree>
    <p:extLst>
      <p:ext uri="{BB962C8B-B14F-4D97-AF65-F5344CB8AC3E}">
        <p14:creationId xmlns:p14="http://schemas.microsoft.com/office/powerpoint/2010/main" val="51256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6</a:t>
            </a:fld>
            <a:endParaRPr lang="en-US"/>
          </a:p>
        </p:txBody>
      </p:sp>
    </p:spTree>
    <p:extLst>
      <p:ext uri="{BB962C8B-B14F-4D97-AF65-F5344CB8AC3E}">
        <p14:creationId xmlns:p14="http://schemas.microsoft.com/office/powerpoint/2010/main" val="302738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7</a:t>
            </a:fld>
            <a:endParaRPr lang="en-US"/>
          </a:p>
        </p:txBody>
      </p:sp>
    </p:spTree>
    <p:extLst>
      <p:ext uri="{BB962C8B-B14F-4D97-AF65-F5344CB8AC3E}">
        <p14:creationId xmlns:p14="http://schemas.microsoft.com/office/powerpoint/2010/main" val="153958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F15838-D697-4BB1-839E-9EC6A0427834}" type="slidenum">
              <a:rPr lang="en-US" smtClean="0"/>
              <a:pPr/>
              <a:t>9</a:t>
            </a:fld>
            <a:endParaRPr lang="en-US"/>
          </a:p>
        </p:txBody>
      </p:sp>
    </p:spTree>
    <p:extLst>
      <p:ext uri="{BB962C8B-B14F-4D97-AF65-F5344CB8AC3E}">
        <p14:creationId xmlns:p14="http://schemas.microsoft.com/office/powerpoint/2010/main" val="409043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EC55BEE6-206C-4271-A510-9A580BC03D40}" type="datetimeFigureOut">
              <a:rPr lang="en-US" smtClean="0"/>
              <a:pPr/>
              <a:t>1/25/2023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C55BEE6-206C-4271-A510-9A580BC03D40}"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C55BEE6-206C-4271-A510-9A580BC03D40}"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C55BEE6-206C-4271-A510-9A580BC03D40}"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C55BEE6-206C-4271-A510-9A580BC03D40}"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C55BEE6-206C-4271-A510-9A580BC03D40}"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C55BEE6-206C-4271-A510-9A580BC03D40}"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EC55BEE6-206C-4271-A510-9A580BC03D40}" type="datetimeFigureOut">
              <a:rPr lang="en-US" smtClean="0"/>
              <a:pPr/>
              <a:t>1/25/2023</a:t>
            </a:fld>
            <a:endParaRPr lang="en-US"/>
          </a:p>
        </p:txBody>
      </p:sp>
      <p:sp>
        <p:nvSpPr>
          <p:cNvPr id="8" name="Slide Number Placeholder 7"/>
          <p:cNvSpPr>
            <a:spLocks noGrp="1"/>
          </p:cNvSpPr>
          <p:nvPr>
            <p:ph type="sldNum" sz="quarter" idx="11"/>
          </p:nvPr>
        </p:nvSpPr>
        <p:spPr/>
        <p:txBody>
          <a:bodyPr/>
          <a:lstStyle/>
          <a:p>
            <a:fld id="{4BA6B9B0-D113-43DB-A6E6-1529C8F4103F}"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5BEE6-206C-4271-A510-9A580BC03D40}"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C55BEE6-206C-4271-A510-9A580BC03D40}"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4BA6B9B0-D113-43DB-A6E6-1529C8F410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C55BEE6-206C-4271-A510-9A580BC03D40}"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B9B0-D113-43DB-A6E6-1529C8F410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C55BEE6-206C-4271-A510-9A580BC03D40}" type="datetimeFigureOut">
              <a:rPr lang="en-US" smtClean="0"/>
              <a:pPr/>
              <a:t>1/25/2023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BA6B9B0-D113-43DB-A6E6-1529C8F410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m/url?url=http://uritoxmedicaltesting.com/cuplid.html&amp;rct=j&amp;frm=1&amp;q=&amp;esrc=s&amp;sa=U&amp;ei=ZUo-VaCFJIKrgwSv0ICwCA&amp;ved=0CCAQ9QEwBQ&amp;usg=AFQjCNE-x9tdKAd0-4IbU7FBKUtPPKtQUQ" TargetMode="External"/><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google.com/url?sa=i&amp;url=https://www.rmlonline.com/site/sections/262&amp;psig=AOvVaw3UFCRHI1MFQGvHTquw2OWJ&amp;ust=1617804638739000&amp;source=images&amp;cd=vfe&amp;ved=0CAIQjRxqFwoTCKjq7Yjm6e8CFQAAAAAdAAAAABAE" TargetMode="External"/><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1766" y="685800"/>
            <a:ext cx="5500469" cy="1371600"/>
          </a:xfrm>
        </p:spPr>
        <p:txBody>
          <a:bodyPr anchor="t">
            <a:noAutofit/>
          </a:bodyPr>
          <a:lstStyle/>
          <a:p>
            <a:pPr algn="l"/>
            <a:r>
              <a:rPr lang="en-US" sz="5400" dirty="0"/>
              <a:t>Soft ID training</a:t>
            </a:r>
            <a:br>
              <a:rPr lang="en-US" sz="5400" dirty="0"/>
            </a:br>
            <a:br>
              <a:rPr lang="en-US" sz="5400" dirty="0"/>
            </a:br>
            <a:r>
              <a:rPr lang="en-US" sz="5400" dirty="0"/>
              <a:t>TC52</a:t>
            </a:r>
          </a:p>
        </p:txBody>
      </p:sp>
      <p:pic>
        <p:nvPicPr>
          <p:cNvPr id="3" name="Picture 2">
            <a:extLst>
              <a:ext uri="{FF2B5EF4-FFF2-40B4-BE49-F238E27FC236}">
                <a16:creationId xmlns:a16="http://schemas.microsoft.com/office/drawing/2014/main" id="{BA4FE431-69CB-48A6-9617-93DAAE552CE0}"/>
              </a:ext>
            </a:extLst>
          </p:cNvPr>
          <p:cNvPicPr>
            <a:picLocks noChangeAspect="1"/>
          </p:cNvPicPr>
          <p:nvPr/>
        </p:nvPicPr>
        <p:blipFill>
          <a:blip r:embed="rId3"/>
          <a:stretch>
            <a:fillRect/>
          </a:stretch>
        </p:blipFill>
        <p:spPr>
          <a:xfrm>
            <a:off x="4953000" y="1752600"/>
            <a:ext cx="2667000" cy="4857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1785F5-BD09-4715-9C21-71D55F280D7D}"/>
              </a:ext>
            </a:extLst>
          </p:cNvPr>
          <p:cNvSpPr>
            <a:spLocks noGrp="1"/>
          </p:cNvSpPr>
          <p:nvPr>
            <p:ph type="title"/>
          </p:nvPr>
        </p:nvSpPr>
        <p:spPr>
          <a:xfrm>
            <a:off x="457200" y="274638"/>
            <a:ext cx="4495800" cy="411128"/>
          </a:xfrm>
        </p:spPr>
        <p:txBody>
          <a:bodyPr>
            <a:normAutofit fontScale="90000"/>
          </a:bodyPr>
          <a:lstStyle/>
          <a:p>
            <a:r>
              <a:rPr lang="en-US" sz="3600" dirty="0"/>
              <a:t>Patient List Details</a:t>
            </a:r>
          </a:p>
        </p:txBody>
      </p:sp>
      <p:sp>
        <p:nvSpPr>
          <p:cNvPr id="9" name="Content Placeholder 8">
            <a:extLst>
              <a:ext uri="{FF2B5EF4-FFF2-40B4-BE49-F238E27FC236}">
                <a16:creationId xmlns:a16="http://schemas.microsoft.com/office/drawing/2014/main" id="{BC1B4764-A890-43F6-B902-72E6374F49E9}"/>
              </a:ext>
            </a:extLst>
          </p:cNvPr>
          <p:cNvSpPr>
            <a:spLocks noGrp="1"/>
          </p:cNvSpPr>
          <p:nvPr>
            <p:ph idx="1"/>
          </p:nvPr>
        </p:nvSpPr>
        <p:spPr>
          <a:xfrm>
            <a:off x="152400" y="762000"/>
            <a:ext cx="5486400" cy="5984658"/>
          </a:xfrm>
        </p:spPr>
        <p:txBody>
          <a:bodyPr>
            <a:normAutofit fontScale="92500" lnSpcReduction="20000"/>
          </a:bodyPr>
          <a:lstStyle/>
          <a:p>
            <a:pPr marL="36576" indent="0">
              <a:buNone/>
            </a:pPr>
            <a:r>
              <a:rPr lang="en-US" sz="2000" dirty="0"/>
              <a:t>Once logged in, the Patient List will display. Take note of any icons that appear.</a:t>
            </a:r>
          </a:p>
          <a:p>
            <a:pPr lvl="1">
              <a:buFont typeface="Wingdings" panose="05000000000000000000" pitchFamily="2" charset="2"/>
              <a:buChar char="v"/>
            </a:pPr>
            <a:endParaRPr lang="en-US" sz="2000" dirty="0"/>
          </a:p>
          <a:p>
            <a:pPr lvl="1">
              <a:buFont typeface="Wingdings" panose="05000000000000000000" pitchFamily="2" charset="2"/>
              <a:buChar char="v"/>
            </a:pPr>
            <a:r>
              <a:rPr lang="en-US" sz="2000" dirty="0"/>
              <a:t>Indicates the collection is to be performed by a Nurse.</a:t>
            </a:r>
          </a:p>
          <a:p>
            <a:pPr lvl="1">
              <a:buFont typeface="Wingdings" panose="05000000000000000000" pitchFamily="2" charset="2"/>
              <a:buChar char="v"/>
            </a:pPr>
            <a:endParaRPr lang="en-US" sz="2000" dirty="0"/>
          </a:p>
          <a:p>
            <a:pPr lvl="1">
              <a:buFont typeface="Wingdings" panose="05000000000000000000" pitchFamily="2" charset="2"/>
              <a:buChar char="v"/>
            </a:pPr>
            <a:r>
              <a:rPr lang="en-US" sz="2000" dirty="0"/>
              <a:t>Indicates the presence of Label Text, instructions specific to the ordered test.</a:t>
            </a:r>
          </a:p>
          <a:p>
            <a:pPr marL="448056" lvl="1" indent="0">
              <a:buNone/>
            </a:pPr>
            <a:endParaRPr lang="en-US" sz="2000" dirty="0"/>
          </a:p>
          <a:p>
            <a:pPr lvl="1">
              <a:buFont typeface="Wingdings" panose="05000000000000000000" pitchFamily="2" charset="2"/>
              <a:buChar char="v"/>
            </a:pPr>
            <a:r>
              <a:rPr lang="en-US" sz="2000" dirty="0"/>
              <a:t>Indicates Draw Instructions.</a:t>
            </a:r>
          </a:p>
          <a:p>
            <a:pPr lvl="1">
              <a:buFont typeface="Wingdings" panose="05000000000000000000" pitchFamily="2" charset="2"/>
              <a:buChar char="v"/>
            </a:pPr>
            <a:endParaRPr lang="en-US" sz="2000" dirty="0"/>
          </a:p>
          <a:p>
            <a:pPr lvl="1">
              <a:buFont typeface="Wingdings" panose="05000000000000000000" pitchFamily="2" charset="2"/>
              <a:buChar char="v"/>
            </a:pPr>
            <a:r>
              <a:rPr lang="en-US" sz="2000" dirty="0"/>
              <a:t>Indicates a Comment.</a:t>
            </a:r>
          </a:p>
          <a:p>
            <a:pPr lvl="1">
              <a:buFont typeface="Wingdings" panose="05000000000000000000" pitchFamily="2" charset="2"/>
              <a:buChar char="v"/>
            </a:pPr>
            <a:endParaRPr lang="en-US" sz="2000" dirty="0"/>
          </a:p>
          <a:p>
            <a:pPr lvl="1">
              <a:buFont typeface="Wingdings" panose="05000000000000000000" pitchFamily="2" charset="2"/>
              <a:buChar char="v"/>
            </a:pPr>
            <a:r>
              <a:rPr lang="en-US" sz="2000" dirty="0"/>
              <a:t>Indicates Draw instructions with comments.</a:t>
            </a:r>
          </a:p>
          <a:p>
            <a:pPr lvl="1">
              <a:buFont typeface="Wingdings" panose="05000000000000000000" pitchFamily="2" charset="2"/>
              <a:buChar char="v"/>
            </a:pPr>
            <a:endParaRPr lang="en-US" sz="2000" dirty="0"/>
          </a:p>
          <a:p>
            <a:pPr lvl="1">
              <a:buFont typeface="Wingdings" panose="05000000000000000000" pitchFamily="2" charset="2"/>
              <a:buChar char="v"/>
            </a:pPr>
            <a:r>
              <a:rPr lang="en-US" sz="2000" dirty="0"/>
              <a:t>Displays Information.</a:t>
            </a:r>
          </a:p>
          <a:p>
            <a:pPr lvl="1">
              <a:buFont typeface="Wingdings" panose="05000000000000000000" pitchFamily="2" charset="2"/>
              <a:buChar char="v"/>
            </a:pPr>
            <a:endParaRPr lang="en-US" sz="2000" dirty="0"/>
          </a:p>
          <a:p>
            <a:pPr marL="448056" lvl="1" indent="0">
              <a:buNone/>
            </a:pPr>
            <a:r>
              <a:rPr lang="en-US" sz="2000" dirty="0"/>
              <a:t>It is the responsibility of the Phlebotomist to </a:t>
            </a:r>
            <a:r>
              <a:rPr lang="en-US" sz="2000" b="1" dirty="0"/>
              <a:t>READ ALL DRAW INSTRUCTIONS AND COMMENTS.</a:t>
            </a:r>
            <a:endParaRPr lang="en-US" sz="2000" dirty="0"/>
          </a:p>
          <a:p>
            <a:endParaRPr lang="en-US" sz="2000" dirty="0"/>
          </a:p>
          <a:p>
            <a:endParaRPr lang="en-US" dirty="0"/>
          </a:p>
          <a:p>
            <a:endParaRPr lang="en-US" dirty="0"/>
          </a:p>
        </p:txBody>
      </p:sp>
      <p:pic>
        <p:nvPicPr>
          <p:cNvPr id="12" name="Picture 11">
            <a:extLst>
              <a:ext uri="{FF2B5EF4-FFF2-40B4-BE49-F238E27FC236}">
                <a16:creationId xmlns:a16="http://schemas.microsoft.com/office/drawing/2014/main" id="{30F00719-A0F5-49E9-B8A3-C1A7AFBAF5D5}"/>
              </a:ext>
            </a:extLst>
          </p:cNvPr>
          <p:cNvPicPr>
            <a:picLocks noChangeAspect="1"/>
          </p:cNvPicPr>
          <p:nvPr/>
        </p:nvPicPr>
        <p:blipFill>
          <a:blip r:embed="rId3"/>
          <a:stretch>
            <a:fillRect/>
          </a:stretch>
        </p:blipFill>
        <p:spPr>
          <a:xfrm>
            <a:off x="282539" y="1509960"/>
            <a:ext cx="390418" cy="390418"/>
          </a:xfrm>
          <a:prstGeom prst="rect">
            <a:avLst/>
          </a:prstGeom>
        </p:spPr>
      </p:pic>
      <p:pic>
        <p:nvPicPr>
          <p:cNvPr id="13" name="Picture 12">
            <a:extLst>
              <a:ext uri="{FF2B5EF4-FFF2-40B4-BE49-F238E27FC236}">
                <a16:creationId xmlns:a16="http://schemas.microsoft.com/office/drawing/2014/main" id="{C45524BC-74F8-4024-96CB-3A86DC6574B5}"/>
              </a:ext>
            </a:extLst>
          </p:cNvPr>
          <p:cNvPicPr>
            <a:picLocks noChangeAspect="1"/>
          </p:cNvPicPr>
          <p:nvPr/>
        </p:nvPicPr>
        <p:blipFill>
          <a:blip r:embed="rId4"/>
          <a:stretch>
            <a:fillRect/>
          </a:stretch>
        </p:blipFill>
        <p:spPr>
          <a:xfrm>
            <a:off x="247004" y="2256937"/>
            <a:ext cx="410966" cy="431515"/>
          </a:xfrm>
          <a:prstGeom prst="rect">
            <a:avLst/>
          </a:prstGeom>
        </p:spPr>
      </p:pic>
      <p:pic>
        <p:nvPicPr>
          <p:cNvPr id="2" name="Picture 1">
            <a:extLst>
              <a:ext uri="{FF2B5EF4-FFF2-40B4-BE49-F238E27FC236}">
                <a16:creationId xmlns:a16="http://schemas.microsoft.com/office/drawing/2014/main" id="{464E96C6-2ECE-414B-91A6-9AC27B9CDF72}"/>
              </a:ext>
            </a:extLst>
          </p:cNvPr>
          <p:cNvPicPr>
            <a:picLocks noChangeAspect="1"/>
          </p:cNvPicPr>
          <p:nvPr/>
        </p:nvPicPr>
        <p:blipFill>
          <a:blip r:embed="rId5"/>
          <a:stretch>
            <a:fillRect/>
          </a:stretch>
        </p:blipFill>
        <p:spPr>
          <a:xfrm>
            <a:off x="267552" y="3132534"/>
            <a:ext cx="369870" cy="390418"/>
          </a:xfrm>
          <a:prstGeom prst="rect">
            <a:avLst/>
          </a:prstGeom>
        </p:spPr>
      </p:pic>
      <p:pic>
        <p:nvPicPr>
          <p:cNvPr id="4" name="Picture 3">
            <a:extLst>
              <a:ext uri="{FF2B5EF4-FFF2-40B4-BE49-F238E27FC236}">
                <a16:creationId xmlns:a16="http://schemas.microsoft.com/office/drawing/2014/main" id="{6E34EE0C-B434-4F75-A95D-4619B44C5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762000"/>
            <a:ext cx="3200400" cy="5984658"/>
          </a:xfrm>
          <a:prstGeom prst="rect">
            <a:avLst/>
          </a:prstGeom>
        </p:spPr>
      </p:pic>
      <p:pic>
        <p:nvPicPr>
          <p:cNvPr id="3" name="Picture 2">
            <a:extLst>
              <a:ext uri="{FF2B5EF4-FFF2-40B4-BE49-F238E27FC236}">
                <a16:creationId xmlns:a16="http://schemas.microsoft.com/office/drawing/2014/main" id="{B1DFC2DD-3241-43C7-8AE0-978539CE14D9}"/>
              </a:ext>
            </a:extLst>
          </p:cNvPr>
          <p:cNvPicPr>
            <a:picLocks noChangeAspect="1"/>
          </p:cNvPicPr>
          <p:nvPr/>
        </p:nvPicPr>
        <p:blipFill>
          <a:blip r:embed="rId7"/>
          <a:stretch>
            <a:fillRect/>
          </a:stretch>
        </p:blipFill>
        <p:spPr>
          <a:xfrm>
            <a:off x="288100" y="3713585"/>
            <a:ext cx="369870" cy="390418"/>
          </a:xfrm>
          <a:prstGeom prst="rect">
            <a:avLst/>
          </a:prstGeom>
        </p:spPr>
      </p:pic>
      <p:pic>
        <p:nvPicPr>
          <p:cNvPr id="6" name="Picture 5">
            <a:extLst>
              <a:ext uri="{FF2B5EF4-FFF2-40B4-BE49-F238E27FC236}">
                <a16:creationId xmlns:a16="http://schemas.microsoft.com/office/drawing/2014/main" id="{A48CA216-A46A-45F3-BE5F-8C85B7DDCC2F}"/>
              </a:ext>
            </a:extLst>
          </p:cNvPr>
          <p:cNvPicPr>
            <a:picLocks noChangeAspect="1"/>
          </p:cNvPicPr>
          <p:nvPr/>
        </p:nvPicPr>
        <p:blipFill>
          <a:blip r:embed="rId8"/>
          <a:stretch>
            <a:fillRect/>
          </a:stretch>
        </p:blipFill>
        <p:spPr>
          <a:xfrm>
            <a:off x="288100" y="4296327"/>
            <a:ext cx="369870" cy="380144"/>
          </a:xfrm>
          <a:prstGeom prst="rect">
            <a:avLst/>
          </a:prstGeom>
        </p:spPr>
      </p:pic>
      <p:sp>
        <p:nvSpPr>
          <p:cNvPr id="8" name="Rectangle 7">
            <a:extLst>
              <a:ext uri="{FF2B5EF4-FFF2-40B4-BE49-F238E27FC236}">
                <a16:creationId xmlns:a16="http://schemas.microsoft.com/office/drawing/2014/main" id="{569067E0-F314-490B-BE9C-4F0D66BF2563}"/>
              </a:ext>
            </a:extLst>
          </p:cNvPr>
          <p:cNvSpPr/>
          <p:nvPr/>
        </p:nvSpPr>
        <p:spPr>
          <a:xfrm>
            <a:off x="318074" y="5680562"/>
            <a:ext cx="5320726" cy="9488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E87EEB-256A-4629-9073-D093C46434F0}"/>
              </a:ext>
            </a:extLst>
          </p:cNvPr>
          <p:cNvPicPr>
            <a:picLocks noChangeAspect="1"/>
          </p:cNvPicPr>
          <p:nvPr/>
        </p:nvPicPr>
        <p:blipFill>
          <a:blip r:embed="rId9"/>
          <a:stretch>
            <a:fillRect/>
          </a:stretch>
        </p:blipFill>
        <p:spPr>
          <a:xfrm>
            <a:off x="282539" y="5120520"/>
            <a:ext cx="410966" cy="339047"/>
          </a:xfrm>
          <a:prstGeom prst="rect">
            <a:avLst/>
          </a:prstGeom>
        </p:spPr>
      </p:pic>
    </p:spTree>
    <p:extLst>
      <p:ext uri="{BB962C8B-B14F-4D97-AF65-F5344CB8AC3E}">
        <p14:creationId xmlns:p14="http://schemas.microsoft.com/office/powerpoint/2010/main" val="186549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1785F5-BD09-4715-9C21-71D55F280D7D}"/>
              </a:ext>
            </a:extLst>
          </p:cNvPr>
          <p:cNvSpPr>
            <a:spLocks noGrp="1"/>
          </p:cNvSpPr>
          <p:nvPr>
            <p:ph type="title"/>
          </p:nvPr>
        </p:nvSpPr>
        <p:spPr>
          <a:xfrm>
            <a:off x="381000" y="274638"/>
            <a:ext cx="8610600" cy="411128"/>
          </a:xfrm>
        </p:spPr>
        <p:txBody>
          <a:bodyPr>
            <a:normAutofit fontScale="90000"/>
          </a:bodyPr>
          <a:lstStyle/>
          <a:p>
            <a:r>
              <a:rPr lang="en-US" sz="3600" dirty="0"/>
              <a:t>Patient List Details continued</a:t>
            </a:r>
          </a:p>
        </p:txBody>
      </p:sp>
      <p:sp>
        <p:nvSpPr>
          <p:cNvPr id="9" name="Content Placeholder 8">
            <a:extLst>
              <a:ext uri="{FF2B5EF4-FFF2-40B4-BE49-F238E27FC236}">
                <a16:creationId xmlns:a16="http://schemas.microsoft.com/office/drawing/2014/main" id="{BC1B4764-A890-43F6-B902-72E6374F49E9}"/>
              </a:ext>
            </a:extLst>
          </p:cNvPr>
          <p:cNvSpPr>
            <a:spLocks noGrp="1"/>
          </p:cNvSpPr>
          <p:nvPr>
            <p:ph idx="1"/>
          </p:nvPr>
        </p:nvSpPr>
        <p:spPr>
          <a:xfrm>
            <a:off x="152400" y="762000"/>
            <a:ext cx="5334000" cy="5984658"/>
          </a:xfrm>
        </p:spPr>
        <p:txBody>
          <a:bodyPr>
            <a:normAutofit lnSpcReduction="10000"/>
          </a:bodyPr>
          <a:lstStyle/>
          <a:p>
            <a:pPr>
              <a:buFont typeface="Wingdings" panose="05000000000000000000" pitchFamily="2" charset="2"/>
              <a:buChar char="v"/>
            </a:pPr>
            <a:r>
              <a:rPr lang="en-US" sz="2000" b="1" dirty="0"/>
              <a:t>Priority</a:t>
            </a:r>
            <a:r>
              <a:rPr lang="en-US" sz="2000" dirty="0"/>
              <a:t> – </a:t>
            </a:r>
            <a:r>
              <a:rPr lang="en-US" sz="2000" b="1" u="sng" dirty="0">
                <a:solidFill>
                  <a:srgbClr val="FF0000"/>
                </a:solidFill>
              </a:rPr>
              <a:t>S</a:t>
            </a:r>
            <a:r>
              <a:rPr lang="en-US" sz="2000" b="1" dirty="0">
                <a:solidFill>
                  <a:srgbClr val="FF0000"/>
                </a:solidFill>
              </a:rPr>
              <a:t>TAT orders display in Red, </a:t>
            </a:r>
            <a:r>
              <a:rPr lang="en-US" sz="2000" b="1" u="sng" dirty="0">
                <a:solidFill>
                  <a:srgbClr val="002060"/>
                </a:solidFill>
              </a:rPr>
              <a:t>T</a:t>
            </a:r>
            <a:r>
              <a:rPr lang="en-US" sz="2000" b="1" dirty="0">
                <a:solidFill>
                  <a:srgbClr val="002060"/>
                </a:solidFill>
              </a:rPr>
              <a:t>imed orders display in Blue</a:t>
            </a:r>
            <a:r>
              <a:rPr lang="en-US" sz="2000" dirty="0">
                <a:solidFill>
                  <a:srgbClr val="002060"/>
                </a:solidFill>
              </a:rPr>
              <a:t>, </a:t>
            </a:r>
            <a:r>
              <a:rPr lang="en-US" sz="2000" b="1" u="sng" dirty="0"/>
              <a:t>R</a:t>
            </a:r>
            <a:r>
              <a:rPr lang="en-US" sz="2000" b="1" dirty="0"/>
              <a:t>outine orders display in Black</a:t>
            </a:r>
            <a:r>
              <a:rPr lang="en-US" sz="2000" dirty="0"/>
              <a:t>, all followed by the time displayed in HH:MM format.</a:t>
            </a:r>
          </a:p>
          <a:p>
            <a:pPr>
              <a:buFont typeface="Wingdings" panose="05000000000000000000" pitchFamily="2" charset="2"/>
              <a:buChar char="v"/>
            </a:pPr>
            <a:endParaRPr lang="en-US" sz="2000" dirty="0"/>
          </a:p>
          <a:p>
            <a:pPr>
              <a:buFont typeface="Wingdings" panose="05000000000000000000" pitchFamily="2" charset="2"/>
              <a:buChar char="v"/>
            </a:pPr>
            <a:r>
              <a:rPr lang="en-US" sz="2000" dirty="0"/>
              <a:t>Orders may have multiple priorities and will display as such. Example:  </a:t>
            </a:r>
            <a:r>
              <a:rPr lang="en-US" sz="2000" u="sng" dirty="0"/>
              <a:t>RT</a:t>
            </a:r>
            <a:r>
              <a:rPr lang="en-US" sz="2000" dirty="0"/>
              <a:t>20:31 (Routine and Timed).</a:t>
            </a:r>
          </a:p>
          <a:p>
            <a:pPr>
              <a:buFont typeface="Wingdings" panose="05000000000000000000" pitchFamily="2" charset="2"/>
              <a:buChar char="v"/>
            </a:pPr>
            <a:endParaRPr lang="en-US" sz="2000" dirty="0"/>
          </a:p>
          <a:p>
            <a:pPr>
              <a:buFont typeface="Wingdings" panose="05000000000000000000" pitchFamily="2" charset="2"/>
              <a:buChar char="v"/>
            </a:pPr>
            <a:r>
              <a:rPr lang="en-US" sz="2000" dirty="0"/>
              <a:t>Patients that are currently being collected will display a watermark of the collector’s initials.</a:t>
            </a:r>
          </a:p>
          <a:p>
            <a:pPr marL="36576" indent="0">
              <a:buNone/>
            </a:pPr>
            <a:endParaRPr lang="en-US" sz="2000" dirty="0"/>
          </a:p>
          <a:p>
            <a:pPr>
              <a:buFont typeface="Wingdings" panose="05000000000000000000" pitchFamily="2" charset="2"/>
              <a:buChar char="v"/>
            </a:pPr>
            <a:r>
              <a:rPr lang="en-US" sz="2000" b="1" dirty="0"/>
              <a:t>-D </a:t>
            </a:r>
            <a:r>
              <a:rPr lang="en-US" sz="2000" dirty="0"/>
              <a:t>is displayed after the time, if the order was placed over twenty four hours earlier than the current time.</a:t>
            </a:r>
          </a:p>
          <a:p>
            <a:pPr>
              <a:buFont typeface="Wingdings" panose="05000000000000000000" pitchFamily="2" charset="2"/>
              <a:buChar char="v"/>
            </a:pPr>
            <a:endParaRPr lang="en-US" sz="2000" dirty="0"/>
          </a:p>
          <a:p>
            <a:pPr>
              <a:buFont typeface="Wingdings" panose="05000000000000000000" pitchFamily="2" charset="2"/>
              <a:buChar char="v"/>
            </a:pPr>
            <a:r>
              <a:rPr lang="en-US" sz="2000" dirty="0"/>
              <a:t>Orders highlighted in </a:t>
            </a:r>
            <a:r>
              <a:rPr lang="en-US" sz="2000" dirty="0">
                <a:highlight>
                  <a:srgbClr val="FFFF00"/>
                </a:highlight>
              </a:rPr>
              <a:t>Yellow</a:t>
            </a:r>
            <a:r>
              <a:rPr lang="en-US" sz="2000" dirty="0"/>
              <a:t> indicate Timed Specimens that are overdue.</a:t>
            </a:r>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endParaRPr lang="en-US" dirty="0"/>
          </a:p>
          <a:p>
            <a:endParaRPr lang="en-US" dirty="0"/>
          </a:p>
        </p:txBody>
      </p:sp>
      <p:pic>
        <p:nvPicPr>
          <p:cNvPr id="8" name="Picture 7">
            <a:extLst>
              <a:ext uri="{FF2B5EF4-FFF2-40B4-BE49-F238E27FC236}">
                <a16:creationId xmlns:a16="http://schemas.microsoft.com/office/drawing/2014/main" id="{493DB668-053F-490E-B2EB-7A12B291B9AB}"/>
              </a:ext>
            </a:extLst>
          </p:cNvPr>
          <p:cNvPicPr>
            <a:picLocks noChangeAspect="1"/>
          </p:cNvPicPr>
          <p:nvPr/>
        </p:nvPicPr>
        <p:blipFill rotWithShape="1">
          <a:blip r:embed="rId3">
            <a:extLst>
              <a:ext uri="{28A0092B-C50C-407E-A947-70E740481C1C}">
                <a14:useLocalDpi xmlns:a14="http://schemas.microsoft.com/office/drawing/2010/main" val="0"/>
              </a:ext>
            </a:extLst>
          </a:blip>
          <a:srcRect t="5468" b="9951"/>
          <a:stretch/>
        </p:blipFill>
        <p:spPr>
          <a:xfrm>
            <a:off x="5562600" y="381000"/>
            <a:ext cx="3352800" cy="6202362"/>
          </a:xfrm>
          <a:prstGeom prst="rect">
            <a:avLst/>
          </a:prstGeom>
        </p:spPr>
      </p:pic>
      <p:sp>
        <p:nvSpPr>
          <p:cNvPr id="10" name="Rectangle 9">
            <a:extLst>
              <a:ext uri="{FF2B5EF4-FFF2-40B4-BE49-F238E27FC236}">
                <a16:creationId xmlns:a16="http://schemas.microsoft.com/office/drawing/2014/main" id="{7BE13127-3666-498F-84EC-DB1D5DBD3B98}"/>
              </a:ext>
            </a:extLst>
          </p:cNvPr>
          <p:cNvSpPr/>
          <p:nvPr/>
        </p:nvSpPr>
        <p:spPr>
          <a:xfrm>
            <a:off x="6324600" y="2667000"/>
            <a:ext cx="1905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2A25B6-8C2D-44EB-B166-9A0C654F9807}"/>
              </a:ext>
            </a:extLst>
          </p:cNvPr>
          <p:cNvSpPr/>
          <p:nvPr/>
        </p:nvSpPr>
        <p:spPr>
          <a:xfrm>
            <a:off x="2133600" y="3810000"/>
            <a:ext cx="12192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66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47F89E-6239-4C6A-9ACE-96FF263A694C}"/>
              </a:ext>
            </a:extLst>
          </p:cNvPr>
          <p:cNvSpPr>
            <a:spLocks noGrp="1"/>
          </p:cNvSpPr>
          <p:nvPr>
            <p:ph type="title"/>
          </p:nvPr>
        </p:nvSpPr>
        <p:spPr>
          <a:xfrm>
            <a:off x="457200" y="274638"/>
            <a:ext cx="8382000" cy="766510"/>
          </a:xfrm>
        </p:spPr>
        <p:txBody>
          <a:bodyPr>
            <a:normAutofit/>
          </a:bodyPr>
          <a:lstStyle/>
          <a:p>
            <a:r>
              <a:rPr lang="en-US" sz="3200" dirty="0"/>
              <a:t>Patient List Details continued</a:t>
            </a:r>
          </a:p>
        </p:txBody>
      </p:sp>
      <p:sp>
        <p:nvSpPr>
          <p:cNvPr id="7" name="TextBox 6">
            <a:extLst>
              <a:ext uri="{FF2B5EF4-FFF2-40B4-BE49-F238E27FC236}">
                <a16:creationId xmlns:a16="http://schemas.microsoft.com/office/drawing/2014/main" id="{79CC0C0B-2D35-4C24-B4D7-E9185393EE69}"/>
              </a:ext>
            </a:extLst>
          </p:cNvPr>
          <p:cNvSpPr txBox="1"/>
          <p:nvPr/>
        </p:nvSpPr>
        <p:spPr>
          <a:xfrm>
            <a:off x="381000" y="1295400"/>
            <a:ext cx="5135252" cy="3993401"/>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1900" dirty="0"/>
              <a:t>The patient list can be sorted by clicking the blue Sorting Order icon.</a:t>
            </a:r>
          </a:p>
          <a:p>
            <a:pPr marL="285750" indent="-285750">
              <a:lnSpc>
                <a:spcPct val="150000"/>
              </a:lnSpc>
              <a:buFont typeface="Wingdings" panose="05000000000000000000" pitchFamily="2" charset="2"/>
              <a:buChar char="v"/>
            </a:pPr>
            <a:r>
              <a:rPr lang="en-US" sz="1900" dirty="0"/>
              <a:t>The list of sorting options will display.</a:t>
            </a:r>
          </a:p>
          <a:p>
            <a:pPr marL="285750" indent="-285750">
              <a:lnSpc>
                <a:spcPct val="150000"/>
              </a:lnSpc>
              <a:buFont typeface="Wingdings" panose="05000000000000000000" pitchFamily="2" charset="2"/>
              <a:buChar char="v"/>
            </a:pPr>
            <a:r>
              <a:rPr lang="en-US" sz="1900" dirty="0"/>
              <a:t>Each option can be sorted in ascending or descending order by clicking the up or down arrows.</a:t>
            </a:r>
          </a:p>
          <a:p>
            <a:pPr marL="285750" indent="-285750">
              <a:lnSpc>
                <a:spcPct val="150000"/>
              </a:lnSpc>
              <a:buFont typeface="Wingdings" panose="05000000000000000000" pitchFamily="2" charset="2"/>
              <a:buChar char="v"/>
            </a:pPr>
            <a:r>
              <a:rPr lang="en-US" sz="1900" dirty="0"/>
              <a:t>Click OK when finished.  </a:t>
            </a:r>
          </a:p>
          <a:p>
            <a:pPr marL="285750" indent="-285750">
              <a:buFont typeface="Wingdings" panose="05000000000000000000" pitchFamily="2" charset="2"/>
              <a:buChar char="v"/>
            </a:pPr>
            <a:endParaRPr lang="en-US" b="1" dirty="0"/>
          </a:p>
          <a:p>
            <a:endParaRPr lang="en-US" dirty="0">
              <a:solidFill>
                <a:srgbClr val="FF0000"/>
              </a:solidFill>
            </a:endParaRPr>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112E06FF-A4DC-4C3C-A952-68117485A8C1}"/>
              </a:ext>
            </a:extLst>
          </p:cNvPr>
          <p:cNvPicPr>
            <a:picLocks noChangeAspect="1"/>
          </p:cNvPicPr>
          <p:nvPr/>
        </p:nvPicPr>
        <p:blipFill>
          <a:blip r:embed="rId2"/>
          <a:stretch>
            <a:fillRect/>
          </a:stretch>
        </p:blipFill>
        <p:spPr>
          <a:xfrm>
            <a:off x="498658" y="4445049"/>
            <a:ext cx="4215662" cy="2220196"/>
          </a:xfrm>
          <a:prstGeom prst="rect">
            <a:avLst/>
          </a:prstGeom>
        </p:spPr>
      </p:pic>
      <p:pic>
        <p:nvPicPr>
          <p:cNvPr id="3" name="Picture 2">
            <a:extLst>
              <a:ext uri="{FF2B5EF4-FFF2-40B4-BE49-F238E27FC236}">
                <a16:creationId xmlns:a16="http://schemas.microsoft.com/office/drawing/2014/main" id="{2883E6CF-A8EA-4C34-A11D-6C7EA036555D}"/>
              </a:ext>
            </a:extLst>
          </p:cNvPr>
          <p:cNvPicPr>
            <a:picLocks noChangeAspect="1"/>
          </p:cNvPicPr>
          <p:nvPr/>
        </p:nvPicPr>
        <p:blipFill>
          <a:blip r:embed="rId3"/>
          <a:stretch>
            <a:fillRect/>
          </a:stretch>
        </p:blipFill>
        <p:spPr>
          <a:xfrm>
            <a:off x="5620721" y="2173955"/>
            <a:ext cx="2835667" cy="4491290"/>
          </a:xfrm>
          <a:prstGeom prst="rect">
            <a:avLst/>
          </a:prstGeom>
        </p:spPr>
      </p:pic>
      <p:sp>
        <p:nvSpPr>
          <p:cNvPr id="5" name="Rectangle 4">
            <a:extLst>
              <a:ext uri="{FF2B5EF4-FFF2-40B4-BE49-F238E27FC236}">
                <a16:creationId xmlns:a16="http://schemas.microsoft.com/office/drawing/2014/main" id="{CC6881B3-058A-49EC-8FFA-9B08FB98C6C9}"/>
              </a:ext>
            </a:extLst>
          </p:cNvPr>
          <p:cNvSpPr/>
          <p:nvPr/>
        </p:nvSpPr>
        <p:spPr>
          <a:xfrm>
            <a:off x="3429000" y="4445049"/>
            <a:ext cx="609600" cy="639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AD3916-FBCE-4998-A684-2D7E7A5B7023}"/>
              </a:ext>
            </a:extLst>
          </p:cNvPr>
          <p:cNvSpPr/>
          <p:nvPr/>
        </p:nvSpPr>
        <p:spPr>
          <a:xfrm>
            <a:off x="6781800" y="5486400"/>
            <a:ext cx="6858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497C11-4C1B-4195-8BB7-33C28030C754}"/>
              </a:ext>
            </a:extLst>
          </p:cNvPr>
          <p:cNvSpPr/>
          <p:nvPr/>
        </p:nvSpPr>
        <p:spPr>
          <a:xfrm>
            <a:off x="7840503" y="3109119"/>
            <a:ext cx="609600" cy="639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11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503237"/>
          </a:xfrm>
        </p:spPr>
        <p:txBody>
          <a:bodyPr>
            <a:normAutofit fontScale="90000"/>
          </a:bodyPr>
          <a:lstStyle/>
          <a:p>
            <a:r>
              <a:rPr lang="en-US" sz="3200" dirty="0"/>
              <a:t>Scan the Patient</a:t>
            </a:r>
          </a:p>
        </p:txBody>
      </p:sp>
      <p:sp>
        <p:nvSpPr>
          <p:cNvPr id="3" name="Content Placeholder 2"/>
          <p:cNvSpPr>
            <a:spLocks noGrp="1"/>
          </p:cNvSpPr>
          <p:nvPr>
            <p:ph idx="1"/>
          </p:nvPr>
        </p:nvSpPr>
        <p:spPr>
          <a:xfrm>
            <a:off x="457200" y="777876"/>
            <a:ext cx="4953000" cy="5805484"/>
          </a:xfrm>
        </p:spPr>
        <p:txBody>
          <a:bodyPr>
            <a:normAutofit/>
          </a:bodyPr>
          <a:lstStyle/>
          <a:p>
            <a:pPr>
              <a:buFont typeface="Wingdings" panose="05000000000000000000" pitchFamily="2" charset="2"/>
              <a:buChar char="v"/>
            </a:pPr>
            <a:r>
              <a:rPr lang="en-US" sz="1800" dirty="0"/>
              <a:t>Scan the patient ID band, assuring the cursor is in the scan field before scanning. </a:t>
            </a:r>
          </a:p>
          <a:p>
            <a:pPr>
              <a:buFont typeface="Wingdings" panose="05000000000000000000" pitchFamily="2" charset="2"/>
              <a:buChar char="v"/>
            </a:pPr>
            <a:endParaRPr lang="en-US" sz="1800" dirty="0"/>
          </a:p>
          <a:p>
            <a:pPr>
              <a:buFont typeface="Wingdings" panose="05000000000000000000" pitchFamily="2" charset="2"/>
              <a:buChar char="v"/>
            </a:pPr>
            <a:r>
              <a:rPr lang="en-US" sz="1800" dirty="0"/>
              <a:t>The Patient identification window will appear, including any collection instructions or comments. </a:t>
            </a:r>
            <a:r>
              <a:rPr lang="en-US" sz="1800" b="1" dirty="0"/>
              <a:t>Read the Comments and Instructions.</a:t>
            </a:r>
            <a:endParaRPr lang="en-US" sz="1800" dirty="0"/>
          </a:p>
          <a:p>
            <a:pPr>
              <a:buFont typeface="Wingdings" panose="05000000000000000000" pitchFamily="2" charset="2"/>
              <a:buChar char="v"/>
            </a:pPr>
            <a:endParaRPr lang="en-US" sz="1800" dirty="0"/>
          </a:p>
          <a:p>
            <a:pPr>
              <a:buFont typeface="Wingdings" panose="05000000000000000000" pitchFamily="2" charset="2"/>
              <a:buChar char="v"/>
            </a:pPr>
            <a:r>
              <a:rPr lang="en-US" sz="1800" dirty="0"/>
              <a:t>Verify the patient information using 2 patient identifiers, then click Verify.  </a:t>
            </a:r>
          </a:p>
          <a:p>
            <a:pPr marL="852678" lvl="1" indent="-514350"/>
            <a:r>
              <a:rPr lang="en-US" sz="1800" i="1" dirty="0"/>
              <a:t>If the patient displayed is not your patient, Stop the process and go back! Verify your patient is banded correctly, the band is not damaged or wrinkled, and restart the process.</a:t>
            </a:r>
          </a:p>
          <a:p>
            <a:pPr marL="852678" lvl="1" indent="-514350"/>
            <a:endParaRPr lang="en-US" sz="1800" i="1" dirty="0"/>
          </a:p>
          <a:p>
            <a:endParaRPr lang="en-US" dirty="0"/>
          </a:p>
        </p:txBody>
      </p:sp>
      <p:pic>
        <p:nvPicPr>
          <p:cNvPr id="8" name="Picture 7">
            <a:extLst>
              <a:ext uri="{FF2B5EF4-FFF2-40B4-BE49-F238E27FC236}">
                <a16:creationId xmlns:a16="http://schemas.microsoft.com/office/drawing/2014/main" id="{4EB040B4-155F-4A39-8914-C04978809A8E}"/>
              </a:ext>
            </a:extLst>
          </p:cNvPr>
          <p:cNvPicPr>
            <a:picLocks noChangeAspect="1"/>
          </p:cNvPicPr>
          <p:nvPr/>
        </p:nvPicPr>
        <p:blipFill rotWithShape="1">
          <a:blip r:embed="rId3"/>
          <a:srcRect b="19628"/>
          <a:stretch/>
        </p:blipFill>
        <p:spPr>
          <a:xfrm>
            <a:off x="5396060" y="92074"/>
            <a:ext cx="3467584" cy="1600200"/>
          </a:xfrm>
          <a:prstGeom prst="rect">
            <a:avLst/>
          </a:prstGeom>
        </p:spPr>
      </p:pic>
      <p:cxnSp>
        <p:nvCxnSpPr>
          <p:cNvPr id="10" name="Straight Arrow Connector 9">
            <a:extLst>
              <a:ext uri="{FF2B5EF4-FFF2-40B4-BE49-F238E27FC236}">
                <a16:creationId xmlns:a16="http://schemas.microsoft.com/office/drawing/2014/main" id="{889C40B3-9CC6-4A08-A305-33D5D60D2523}"/>
              </a:ext>
            </a:extLst>
          </p:cNvPr>
          <p:cNvCxnSpPr>
            <a:cxnSpLocks/>
          </p:cNvCxnSpPr>
          <p:nvPr/>
        </p:nvCxnSpPr>
        <p:spPr>
          <a:xfrm flipH="1">
            <a:off x="7129852" y="777875"/>
            <a:ext cx="13716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95CC175-10C1-4687-9FA8-61CC205D33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63" t="10811" r="994" b="8108"/>
          <a:stretch/>
        </p:blipFill>
        <p:spPr>
          <a:xfrm rot="5400000">
            <a:off x="4858233" y="2760830"/>
            <a:ext cx="4723917" cy="3010384"/>
          </a:xfrm>
          <a:prstGeom prst="rect">
            <a:avLst/>
          </a:prstGeom>
        </p:spPr>
      </p:pic>
      <p:sp>
        <p:nvSpPr>
          <p:cNvPr id="15" name="Oval 14">
            <a:extLst>
              <a:ext uri="{FF2B5EF4-FFF2-40B4-BE49-F238E27FC236}">
                <a16:creationId xmlns:a16="http://schemas.microsoft.com/office/drawing/2014/main" id="{A56ADD5C-B4B3-44E6-B074-3CA3ECF69011}"/>
              </a:ext>
            </a:extLst>
          </p:cNvPr>
          <p:cNvSpPr/>
          <p:nvPr/>
        </p:nvSpPr>
        <p:spPr>
          <a:xfrm>
            <a:off x="5714999" y="3886200"/>
            <a:ext cx="2209801" cy="1524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90129D-2FF6-439A-B000-885916DFB7C0}"/>
              </a:ext>
            </a:extLst>
          </p:cNvPr>
          <p:cNvSpPr/>
          <p:nvPr/>
        </p:nvSpPr>
        <p:spPr>
          <a:xfrm>
            <a:off x="7848600" y="5943600"/>
            <a:ext cx="762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503237"/>
          </a:xfrm>
        </p:spPr>
        <p:txBody>
          <a:bodyPr>
            <a:normAutofit fontScale="90000"/>
          </a:bodyPr>
          <a:lstStyle/>
          <a:p>
            <a:r>
              <a:rPr lang="en-US" sz="3200" dirty="0"/>
              <a:t>Patient Orders</a:t>
            </a:r>
          </a:p>
        </p:txBody>
      </p:sp>
      <p:sp>
        <p:nvSpPr>
          <p:cNvPr id="3" name="Content Placeholder 2"/>
          <p:cNvSpPr>
            <a:spLocks noGrp="1"/>
          </p:cNvSpPr>
          <p:nvPr>
            <p:ph idx="1"/>
          </p:nvPr>
        </p:nvSpPr>
        <p:spPr>
          <a:xfrm>
            <a:off x="457200" y="777876"/>
            <a:ext cx="5428507" cy="5805484"/>
          </a:xfrm>
        </p:spPr>
        <p:txBody>
          <a:bodyPr>
            <a:normAutofit/>
          </a:bodyPr>
          <a:lstStyle/>
          <a:p>
            <a:pPr>
              <a:buFont typeface="Wingdings" panose="05000000000000000000" pitchFamily="2" charset="2"/>
              <a:buChar char="v"/>
            </a:pPr>
            <a:r>
              <a:rPr lang="en-US" sz="1900" dirty="0"/>
              <a:t>The list of tubes and corresponding tests will display.</a:t>
            </a:r>
          </a:p>
          <a:p>
            <a:pPr marL="36576" indent="0">
              <a:buNone/>
            </a:pPr>
            <a:endParaRPr lang="en-US" sz="1900" dirty="0"/>
          </a:p>
          <a:p>
            <a:pPr>
              <a:buFont typeface="Wingdings" panose="05000000000000000000" pitchFamily="2" charset="2"/>
              <a:buChar char="v"/>
            </a:pPr>
            <a:r>
              <a:rPr lang="en-US" sz="1900" dirty="0"/>
              <a:t>Click on the Label Text, Comment, or Draw Instruction icons. </a:t>
            </a:r>
          </a:p>
          <a:p>
            <a:pPr>
              <a:buFont typeface="Wingdings" panose="05000000000000000000" pitchFamily="2" charset="2"/>
              <a:buChar char="v"/>
            </a:pPr>
            <a:endParaRPr lang="en-US" sz="1900" b="1" dirty="0"/>
          </a:p>
          <a:p>
            <a:pPr>
              <a:buFont typeface="Wingdings" panose="05000000000000000000" pitchFamily="2" charset="2"/>
              <a:buChar char="v"/>
            </a:pPr>
            <a:r>
              <a:rPr lang="en-US" sz="1900" dirty="0"/>
              <a:t>The Comments window will display.  To see ALL comments for all tests, check Display all specimens.</a:t>
            </a:r>
          </a:p>
          <a:p>
            <a:pPr>
              <a:buFont typeface="Wingdings" panose="05000000000000000000" pitchFamily="2" charset="2"/>
              <a:buChar char="v"/>
            </a:pPr>
            <a:endParaRPr lang="en-US" sz="1900" dirty="0"/>
          </a:p>
          <a:p>
            <a:pPr>
              <a:buFont typeface="Wingdings" panose="05000000000000000000" pitchFamily="2" charset="2"/>
              <a:buChar char="v"/>
            </a:pPr>
            <a:r>
              <a:rPr lang="en-US" sz="1900" b="1" dirty="0"/>
              <a:t>Read all Instructions and Comments.</a:t>
            </a:r>
          </a:p>
          <a:p>
            <a:pPr>
              <a:buFont typeface="Wingdings" panose="05000000000000000000" pitchFamily="2" charset="2"/>
              <a:buChar char="v"/>
            </a:pPr>
            <a:endParaRPr lang="en-US" sz="1900" dirty="0"/>
          </a:p>
          <a:p>
            <a:pPr>
              <a:buFont typeface="Wingdings" panose="05000000000000000000" pitchFamily="2" charset="2"/>
              <a:buChar char="v"/>
            </a:pPr>
            <a:endParaRPr lang="en-US" sz="1900" b="1" dirty="0"/>
          </a:p>
          <a:p>
            <a:pPr>
              <a:buFont typeface="Wingdings" panose="05000000000000000000" pitchFamily="2" charset="2"/>
              <a:buChar char="v"/>
            </a:pPr>
            <a:r>
              <a:rPr lang="en-US" sz="1900" dirty="0"/>
              <a:t>Draw history can be seen by pressing the Information Icon.</a:t>
            </a:r>
          </a:p>
        </p:txBody>
      </p:sp>
      <p:pic>
        <p:nvPicPr>
          <p:cNvPr id="16" name="Picture 15">
            <a:extLst>
              <a:ext uri="{FF2B5EF4-FFF2-40B4-BE49-F238E27FC236}">
                <a16:creationId xmlns:a16="http://schemas.microsoft.com/office/drawing/2014/main" id="{42B2A1DF-8726-4640-B0DC-7441BED72C1D}"/>
              </a:ext>
            </a:extLst>
          </p:cNvPr>
          <p:cNvPicPr>
            <a:picLocks noChangeAspect="1"/>
          </p:cNvPicPr>
          <p:nvPr/>
        </p:nvPicPr>
        <p:blipFill>
          <a:blip r:embed="rId3"/>
          <a:stretch>
            <a:fillRect/>
          </a:stretch>
        </p:blipFill>
        <p:spPr>
          <a:xfrm>
            <a:off x="2965970" y="5410200"/>
            <a:ext cx="410966" cy="339047"/>
          </a:xfrm>
          <a:prstGeom prst="rect">
            <a:avLst/>
          </a:prstGeom>
        </p:spPr>
      </p:pic>
      <p:pic>
        <p:nvPicPr>
          <p:cNvPr id="5" name="Picture 4">
            <a:extLst>
              <a:ext uri="{FF2B5EF4-FFF2-40B4-BE49-F238E27FC236}">
                <a16:creationId xmlns:a16="http://schemas.microsoft.com/office/drawing/2014/main" id="{7634C779-C8F3-49FF-86CF-67CEA9CDB8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152400"/>
            <a:ext cx="2590800" cy="4840566"/>
          </a:xfrm>
          <a:prstGeom prst="rect">
            <a:avLst/>
          </a:prstGeom>
        </p:spPr>
      </p:pic>
      <p:cxnSp>
        <p:nvCxnSpPr>
          <p:cNvPr id="7" name="Straight Arrow Connector 6">
            <a:extLst>
              <a:ext uri="{FF2B5EF4-FFF2-40B4-BE49-F238E27FC236}">
                <a16:creationId xmlns:a16="http://schemas.microsoft.com/office/drawing/2014/main" id="{21BBAA3F-E7D8-46F6-A9D0-BA412FB3D3FA}"/>
              </a:ext>
            </a:extLst>
          </p:cNvPr>
          <p:cNvCxnSpPr>
            <a:cxnSpLocks/>
          </p:cNvCxnSpPr>
          <p:nvPr/>
        </p:nvCxnSpPr>
        <p:spPr>
          <a:xfrm>
            <a:off x="5422188" y="2122286"/>
            <a:ext cx="288361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F802B72-9731-48F4-A873-B9D8A70A902E}"/>
              </a:ext>
            </a:extLst>
          </p:cNvPr>
          <p:cNvPicPr>
            <a:picLocks noChangeAspect="1"/>
          </p:cNvPicPr>
          <p:nvPr/>
        </p:nvPicPr>
        <p:blipFill>
          <a:blip r:embed="rId5"/>
          <a:stretch>
            <a:fillRect/>
          </a:stretch>
        </p:blipFill>
        <p:spPr>
          <a:xfrm>
            <a:off x="6021575" y="2867774"/>
            <a:ext cx="2462514" cy="3837826"/>
          </a:xfrm>
          <a:prstGeom prst="rect">
            <a:avLst/>
          </a:prstGeom>
        </p:spPr>
      </p:pic>
      <p:sp>
        <p:nvSpPr>
          <p:cNvPr id="13" name="Rectangle 12">
            <a:extLst>
              <a:ext uri="{FF2B5EF4-FFF2-40B4-BE49-F238E27FC236}">
                <a16:creationId xmlns:a16="http://schemas.microsoft.com/office/drawing/2014/main" id="{6CB904BD-0048-48A3-A860-9DE770CD226B}"/>
              </a:ext>
            </a:extLst>
          </p:cNvPr>
          <p:cNvSpPr/>
          <p:nvPr/>
        </p:nvSpPr>
        <p:spPr>
          <a:xfrm>
            <a:off x="5961907" y="6375950"/>
            <a:ext cx="1658093" cy="3660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BB24F08-BFDB-4133-9C86-56263569E088}"/>
              </a:ext>
            </a:extLst>
          </p:cNvPr>
          <p:cNvCxnSpPr>
            <a:cxnSpLocks/>
          </p:cNvCxnSpPr>
          <p:nvPr/>
        </p:nvCxnSpPr>
        <p:spPr>
          <a:xfrm>
            <a:off x="5422188" y="3288942"/>
            <a:ext cx="978048" cy="29696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3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a:bodyPr>
          <a:lstStyle/>
          <a:p>
            <a:r>
              <a:rPr lang="en-US" sz="3200" dirty="0"/>
              <a:t>Draw/Collect Specimen</a:t>
            </a:r>
          </a:p>
        </p:txBody>
      </p:sp>
      <p:sp>
        <p:nvSpPr>
          <p:cNvPr id="3" name="Content Placeholder 2"/>
          <p:cNvSpPr>
            <a:spLocks noGrp="1"/>
          </p:cNvSpPr>
          <p:nvPr>
            <p:ph idx="1"/>
          </p:nvPr>
        </p:nvSpPr>
        <p:spPr>
          <a:xfrm>
            <a:off x="457200" y="914400"/>
            <a:ext cx="8153400" cy="4343401"/>
          </a:xfrm>
        </p:spPr>
        <p:txBody>
          <a:bodyPr>
            <a:normAutofit/>
          </a:bodyPr>
          <a:lstStyle/>
          <a:p>
            <a:pPr marL="852678" lvl="1" indent="-514350"/>
            <a:endParaRPr lang="en-US" dirty="0"/>
          </a:p>
          <a:p>
            <a:pPr marL="852678" lvl="1" indent="-514350"/>
            <a:r>
              <a:rPr lang="en-US" dirty="0"/>
              <a:t>Follow the Order of the Draw</a:t>
            </a:r>
          </a:p>
          <a:p>
            <a:pPr marL="338328" lvl="1" indent="0">
              <a:buNone/>
            </a:pPr>
            <a:endParaRPr lang="en-US" dirty="0"/>
          </a:p>
          <a:p>
            <a:pPr marL="852678" lvl="1" indent="-514350"/>
            <a:endParaRPr lang="en-US" dirty="0"/>
          </a:p>
          <a:p>
            <a:pPr marL="852678" lvl="1" indent="-514350"/>
            <a:endParaRPr lang="en-US" dirty="0"/>
          </a:p>
          <a:p>
            <a:pPr marL="852678" lvl="1" indent="-514350"/>
            <a:r>
              <a:rPr lang="en-US" dirty="0"/>
              <a:t>Fill each tube to the corresponding fill line indicated on the tube. </a:t>
            </a:r>
          </a:p>
          <a:p>
            <a:pPr marL="852678" lvl="1" indent="-514350"/>
            <a:endParaRPr lang="en-US" dirty="0"/>
          </a:p>
        </p:txBody>
      </p:sp>
      <p:pic>
        <p:nvPicPr>
          <p:cNvPr id="4" name="Picture 3">
            <a:extLst>
              <a:ext uri="{FF2B5EF4-FFF2-40B4-BE49-F238E27FC236}">
                <a16:creationId xmlns:a16="http://schemas.microsoft.com/office/drawing/2014/main" id="{EFC55FF0-1D94-4FC6-B281-11D1DF4F7B35}"/>
              </a:ext>
            </a:extLst>
          </p:cNvPr>
          <p:cNvPicPr>
            <a:picLocks noChangeAspect="1"/>
          </p:cNvPicPr>
          <p:nvPr/>
        </p:nvPicPr>
        <p:blipFill>
          <a:blip r:embed="rId3"/>
          <a:stretch>
            <a:fillRect/>
          </a:stretch>
        </p:blipFill>
        <p:spPr>
          <a:xfrm>
            <a:off x="1371600" y="2030008"/>
            <a:ext cx="4401164" cy="1066949"/>
          </a:xfrm>
          <a:prstGeom prst="rect">
            <a:avLst/>
          </a:prstGeom>
        </p:spPr>
      </p:pic>
      <p:pic>
        <p:nvPicPr>
          <p:cNvPr id="5" name="Picture 4">
            <a:extLst>
              <a:ext uri="{FF2B5EF4-FFF2-40B4-BE49-F238E27FC236}">
                <a16:creationId xmlns:a16="http://schemas.microsoft.com/office/drawing/2014/main" id="{8B9F118C-5804-4C76-99EE-9B04120A0851}"/>
              </a:ext>
            </a:extLst>
          </p:cNvPr>
          <p:cNvPicPr>
            <a:picLocks noChangeAspect="1"/>
          </p:cNvPicPr>
          <p:nvPr/>
        </p:nvPicPr>
        <p:blipFill>
          <a:blip r:embed="rId4"/>
          <a:stretch>
            <a:fillRect/>
          </a:stretch>
        </p:blipFill>
        <p:spPr>
          <a:xfrm>
            <a:off x="228601" y="4114800"/>
            <a:ext cx="1981200" cy="2258390"/>
          </a:xfrm>
          <a:prstGeom prst="rect">
            <a:avLst/>
          </a:prstGeom>
        </p:spPr>
      </p:pic>
      <p:pic>
        <p:nvPicPr>
          <p:cNvPr id="6" name="Picture 5">
            <a:extLst>
              <a:ext uri="{FF2B5EF4-FFF2-40B4-BE49-F238E27FC236}">
                <a16:creationId xmlns:a16="http://schemas.microsoft.com/office/drawing/2014/main" id="{8E727D7D-44E8-4FE4-B928-4C4F8F031C63}"/>
              </a:ext>
            </a:extLst>
          </p:cNvPr>
          <p:cNvPicPr>
            <a:picLocks noChangeAspect="1"/>
          </p:cNvPicPr>
          <p:nvPr/>
        </p:nvPicPr>
        <p:blipFill>
          <a:blip r:embed="rId5"/>
          <a:stretch>
            <a:fillRect/>
          </a:stretch>
        </p:blipFill>
        <p:spPr>
          <a:xfrm>
            <a:off x="2456507" y="4129292"/>
            <a:ext cx="1981200" cy="2314973"/>
          </a:xfrm>
          <a:prstGeom prst="rect">
            <a:avLst/>
          </a:prstGeom>
        </p:spPr>
      </p:pic>
      <p:pic>
        <p:nvPicPr>
          <p:cNvPr id="10" name="Picture 9" descr="COAGULATION TUBE COLLECTION | REGIONAL MEDICAL LABORATORY">
            <a:hlinkClick r:id="rId6" tgtFrame="&quot;_blank&quot;"/>
            <a:extLst>
              <a:ext uri="{FF2B5EF4-FFF2-40B4-BE49-F238E27FC236}">
                <a16:creationId xmlns:a16="http://schemas.microsoft.com/office/drawing/2014/main" id="{12BBA83C-4063-464D-98FE-7782E26DFF8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129292"/>
            <a:ext cx="2226571" cy="2314974"/>
          </a:xfrm>
          <a:prstGeom prst="rect">
            <a:avLst/>
          </a:prstGeom>
          <a:noFill/>
          <a:ln>
            <a:noFill/>
          </a:ln>
        </p:spPr>
      </p:pic>
      <p:pic>
        <p:nvPicPr>
          <p:cNvPr id="11" name="Picture 2" descr="https://encrypted-tbn0.gstatic.com/images?q=tbn:ANd9GcTLG8tG-utxtCbnms-yek5S0SxfJ1iCAKVsbIzy4yxio7fod1zBpF9d9A">
            <a:hlinkClick r:id="rId8"/>
            <a:extLst>
              <a:ext uri="{FF2B5EF4-FFF2-40B4-BE49-F238E27FC236}">
                <a16:creationId xmlns:a16="http://schemas.microsoft.com/office/drawing/2014/main" id="{492E1061-727E-458F-AFD8-DE83D88C1347}"/>
              </a:ext>
            </a:extLst>
          </p:cNvPr>
          <p:cNvPicPr>
            <a:picLocks noChangeAspect="1" noChangeArrowheads="1"/>
          </p:cNvPicPr>
          <p:nvPr/>
        </p:nvPicPr>
        <p:blipFill>
          <a:blip r:embed="rId9" cstate="print"/>
          <a:srcRect/>
          <a:stretch>
            <a:fillRect/>
          </a:stretch>
        </p:blipFill>
        <p:spPr bwMode="auto">
          <a:xfrm>
            <a:off x="6992293" y="4129292"/>
            <a:ext cx="1752600" cy="231497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3048000" cy="411161"/>
          </a:xfrm>
        </p:spPr>
        <p:txBody>
          <a:bodyPr>
            <a:normAutofit fontScale="90000"/>
          </a:bodyPr>
          <a:lstStyle/>
          <a:p>
            <a:r>
              <a:rPr lang="en-US" sz="3200" dirty="0"/>
              <a:t>Print the Labels</a:t>
            </a:r>
          </a:p>
        </p:txBody>
      </p:sp>
      <p:sp>
        <p:nvSpPr>
          <p:cNvPr id="3" name="Content Placeholder 2"/>
          <p:cNvSpPr>
            <a:spLocks noGrp="1"/>
          </p:cNvSpPr>
          <p:nvPr>
            <p:ph sz="half" idx="1"/>
          </p:nvPr>
        </p:nvSpPr>
        <p:spPr>
          <a:xfrm>
            <a:off x="271022" y="762001"/>
            <a:ext cx="8513552" cy="1394379"/>
          </a:xfrm>
        </p:spPr>
        <p:txBody>
          <a:bodyPr>
            <a:normAutofit fontScale="85000" lnSpcReduction="10000"/>
          </a:bodyPr>
          <a:lstStyle/>
          <a:p>
            <a:pPr>
              <a:buFont typeface="Wingdings" panose="05000000000000000000" pitchFamily="2" charset="2"/>
              <a:buChar char="v"/>
            </a:pPr>
            <a:r>
              <a:rPr lang="en-US" dirty="0"/>
              <a:t>Click Print. All labels will be selected by default.  To print specific labels, uncheck the box in the right hand corner, then check the individual boxes for the labels that will be printed. </a:t>
            </a:r>
          </a:p>
          <a:p>
            <a:pPr>
              <a:buFont typeface="Wingdings" panose="05000000000000000000" pitchFamily="2" charset="2"/>
              <a:buChar char="v"/>
            </a:pPr>
            <a:r>
              <a:rPr lang="en-US" dirty="0"/>
              <a:t>Click Print Labels.</a:t>
            </a:r>
          </a:p>
          <a:p>
            <a:pPr>
              <a:buFont typeface="Wingdings" panose="05000000000000000000" pitchFamily="2" charset="2"/>
              <a:buChar char="v"/>
            </a:pPr>
            <a:endParaRPr lang="en-US" dirty="0"/>
          </a:p>
        </p:txBody>
      </p:sp>
      <p:pic>
        <p:nvPicPr>
          <p:cNvPr id="9" name="Picture 8">
            <a:extLst>
              <a:ext uri="{FF2B5EF4-FFF2-40B4-BE49-F238E27FC236}">
                <a16:creationId xmlns:a16="http://schemas.microsoft.com/office/drawing/2014/main" id="{F89F96DD-62A1-4061-ACF3-5F99404D5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66" y="2438400"/>
            <a:ext cx="2590800" cy="4422742"/>
          </a:xfrm>
          <a:prstGeom prst="rect">
            <a:avLst/>
          </a:prstGeom>
        </p:spPr>
      </p:pic>
      <p:pic>
        <p:nvPicPr>
          <p:cNvPr id="5" name="Picture 4">
            <a:extLst>
              <a:ext uri="{FF2B5EF4-FFF2-40B4-BE49-F238E27FC236}">
                <a16:creationId xmlns:a16="http://schemas.microsoft.com/office/drawing/2014/main" id="{C4BCBFED-D26E-437A-A201-9534ED4F6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146" y="2435258"/>
            <a:ext cx="2484221" cy="4422742"/>
          </a:xfrm>
          <a:prstGeom prst="rect">
            <a:avLst/>
          </a:prstGeom>
        </p:spPr>
      </p:pic>
      <p:pic>
        <p:nvPicPr>
          <p:cNvPr id="6" name="Picture 5">
            <a:extLst>
              <a:ext uri="{FF2B5EF4-FFF2-40B4-BE49-F238E27FC236}">
                <a16:creationId xmlns:a16="http://schemas.microsoft.com/office/drawing/2014/main" id="{474FEDFC-A16D-405C-8518-4DA7C502291F}"/>
              </a:ext>
            </a:extLst>
          </p:cNvPr>
          <p:cNvPicPr>
            <a:picLocks noChangeAspect="1"/>
          </p:cNvPicPr>
          <p:nvPr/>
        </p:nvPicPr>
        <p:blipFill>
          <a:blip r:embed="rId5"/>
          <a:stretch>
            <a:fillRect/>
          </a:stretch>
        </p:blipFill>
        <p:spPr>
          <a:xfrm>
            <a:off x="6218547" y="2435258"/>
            <a:ext cx="2566027" cy="4399961"/>
          </a:xfrm>
          <a:prstGeom prst="rect">
            <a:avLst/>
          </a:prstGeom>
        </p:spPr>
      </p:pic>
      <p:sp>
        <p:nvSpPr>
          <p:cNvPr id="11" name="Oval 10">
            <a:extLst>
              <a:ext uri="{FF2B5EF4-FFF2-40B4-BE49-F238E27FC236}">
                <a16:creationId xmlns:a16="http://schemas.microsoft.com/office/drawing/2014/main" id="{0220674E-D1BE-49A2-80AF-206E096DC9BF}"/>
              </a:ext>
            </a:extLst>
          </p:cNvPr>
          <p:cNvSpPr/>
          <p:nvPr/>
        </p:nvSpPr>
        <p:spPr>
          <a:xfrm>
            <a:off x="5105266" y="289560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FFBE75-038E-41F0-89F5-B2613B2C1A6F}"/>
              </a:ext>
            </a:extLst>
          </p:cNvPr>
          <p:cNvSpPr/>
          <p:nvPr/>
        </p:nvSpPr>
        <p:spPr>
          <a:xfrm>
            <a:off x="331146" y="5715000"/>
            <a:ext cx="71555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A03DA5-1925-413F-B8C3-172FE4336E02}"/>
              </a:ext>
            </a:extLst>
          </p:cNvPr>
          <p:cNvSpPr/>
          <p:nvPr/>
        </p:nvSpPr>
        <p:spPr>
          <a:xfrm>
            <a:off x="8186394" y="2743200"/>
            <a:ext cx="631174"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94644FB-E124-44C1-B9C8-1A09C6FE82FE}"/>
              </a:ext>
            </a:extLst>
          </p:cNvPr>
          <p:cNvSpPr/>
          <p:nvPr/>
        </p:nvSpPr>
        <p:spPr>
          <a:xfrm>
            <a:off x="6383780" y="2895600"/>
            <a:ext cx="245620" cy="3352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852B58-C591-4647-9727-EBCC5C7AF949}"/>
              </a:ext>
            </a:extLst>
          </p:cNvPr>
          <p:cNvSpPr/>
          <p:nvPr/>
        </p:nvSpPr>
        <p:spPr>
          <a:xfrm>
            <a:off x="6858000" y="6172200"/>
            <a:ext cx="14478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641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1174-EAD4-4F0C-B074-332760EBC75B}"/>
              </a:ext>
            </a:extLst>
          </p:cNvPr>
          <p:cNvSpPr>
            <a:spLocks noGrp="1"/>
          </p:cNvSpPr>
          <p:nvPr>
            <p:ph type="title"/>
          </p:nvPr>
        </p:nvSpPr>
        <p:spPr>
          <a:xfrm>
            <a:off x="457200" y="274638"/>
            <a:ext cx="7467600" cy="487362"/>
          </a:xfrm>
        </p:spPr>
        <p:txBody>
          <a:bodyPr>
            <a:noAutofit/>
          </a:bodyPr>
          <a:lstStyle/>
          <a:p>
            <a:r>
              <a:rPr lang="en-US" sz="3200" dirty="0"/>
              <a:t>Label the Specimens</a:t>
            </a:r>
          </a:p>
        </p:txBody>
      </p:sp>
      <p:sp>
        <p:nvSpPr>
          <p:cNvPr id="3" name="Content Placeholder 2">
            <a:extLst>
              <a:ext uri="{FF2B5EF4-FFF2-40B4-BE49-F238E27FC236}">
                <a16:creationId xmlns:a16="http://schemas.microsoft.com/office/drawing/2014/main" id="{296BB631-9829-4B93-AD4D-F86620D9A8FE}"/>
              </a:ext>
            </a:extLst>
          </p:cNvPr>
          <p:cNvSpPr>
            <a:spLocks noGrp="1"/>
          </p:cNvSpPr>
          <p:nvPr>
            <p:ph sz="half" idx="1"/>
          </p:nvPr>
        </p:nvSpPr>
        <p:spPr>
          <a:xfrm>
            <a:off x="457200" y="762000"/>
            <a:ext cx="8153400" cy="5943600"/>
          </a:xfrm>
        </p:spPr>
        <p:txBody>
          <a:bodyPr>
            <a:normAutofit fontScale="92500" lnSpcReduction="20000"/>
          </a:bodyPr>
          <a:lstStyle/>
          <a:p>
            <a:pPr lvl="0">
              <a:buFont typeface="Wingdings" panose="05000000000000000000" pitchFamily="2" charset="2"/>
              <a:buChar char="v"/>
            </a:pPr>
            <a:r>
              <a:rPr lang="en-US" dirty="0"/>
              <a:t>Place labels on the long axis of the tube directly on top of the vendor labels.  </a:t>
            </a:r>
          </a:p>
          <a:p>
            <a:pPr marL="36576" lvl="0" indent="0">
              <a:buNone/>
            </a:pPr>
            <a:endParaRPr lang="en-US" dirty="0"/>
          </a:p>
          <a:p>
            <a:pPr lvl="0">
              <a:buFont typeface="Wingdings" panose="05000000000000000000" pitchFamily="2" charset="2"/>
              <a:buChar char="v"/>
            </a:pPr>
            <a:r>
              <a:rPr lang="en-US" sz="2600" dirty="0"/>
              <a:t>Hold the cap of the tube in your left hand and attach the label on the tube lengthwise approximately ¼ inch from the top of the vacutainer stopper with the name facing you.</a:t>
            </a:r>
          </a:p>
          <a:p>
            <a:pPr marL="448056" lvl="1" indent="0">
              <a:buNone/>
            </a:pPr>
            <a:endParaRPr lang="en-US" dirty="0"/>
          </a:p>
          <a:p>
            <a:pPr lvl="0">
              <a:buFont typeface="Wingdings" panose="05000000000000000000" pitchFamily="2" charset="2"/>
              <a:buChar char="v"/>
            </a:pPr>
            <a:r>
              <a:rPr lang="en-US" dirty="0"/>
              <a:t>Do not cover any hand written identification that might be on this label.  </a:t>
            </a:r>
          </a:p>
          <a:p>
            <a:pPr marL="36576" lvl="0" indent="0">
              <a:buNone/>
            </a:pPr>
            <a:endParaRPr lang="en-US" dirty="0"/>
          </a:p>
          <a:p>
            <a:pPr lvl="0">
              <a:buFont typeface="Wingdings" panose="05000000000000000000" pitchFamily="2" charset="2"/>
              <a:buChar char="v"/>
            </a:pPr>
            <a:r>
              <a:rPr lang="en-US" dirty="0"/>
              <a:t>Labels must be flat on the tubes with no wrinkles or folds; they may not extend below the bottom of the tubes or up onto the caps. </a:t>
            </a:r>
          </a:p>
          <a:p>
            <a:pPr lvl="0">
              <a:buFont typeface="Wingdings" panose="05000000000000000000" pitchFamily="2" charset="2"/>
              <a:buChar char="v"/>
            </a:pPr>
            <a:endParaRPr lang="en-US" dirty="0"/>
          </a:p>
          <a:p>
            <a:pPr lvl="0">
              <a:buFont typeface="Wingdings" panose="05000000000000000000" pitchFamily="2" charset="2"/>
              <a:buChar char="v"/>
            </a:pPr>
            <a:r>
              <a:rPr lang="en-US" dirty="0"/>
              <a:t>Do not place labels onto the stoppers of the vacutainer tubes as the laboratory instruments will not be able to read the bar codes.  </a:t>
            </a:r>
          </a:p>
        </p:txBody>
      </p:sp>
    </p:spTree>
    <p:extLst>
      <p:ext uri="{BB962C8B-B14F-4D97-AF65-F5344CB8AC3E}">
        <p14:creationId xmlns:p14="http://schemas.microsoft.com/office/powerpoint/2010/main" val="35659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467600" cy="487361"/>
          </a:xfrm>
        </p:spPr>
        <p:txBody>
          <a:bodyPr>
            <a:normAutofit fontScale="90000"/>
          </a:bodyPr>
          <a:lstStyle/>
          <a:p>
            <a:r>
              <a:rPr lang="en-US" sz="3200" dirty="0"/>
              <a:t>Scan the Labels</a:t>
            </a:r>
          </a:p>
        </p:txBody>
      </p:sp>
      <p:sp>
        <p:nvSpPr>
          <p:cNvPr id="3" name="Content Placeholder 2"/>
          <p:cNvSpPr>
            <a:spLocks noGrp="1"/>
          </p:cNvSpPr>
          <p:nvPr>
            <p:ph sz="half" idx="1"/>
          </p:nvPr>
        </p:nvSpPr>
        <p:spPr>
          <a:xfrm>
            <a:off x="457199" y="762000"/>
            <a:ext cx="5334001" cy="5715000"/>
          </a:xfrm>
        </p:spPr>
        <p:txBody>
          <a:bodyPr>
            <a:normAutofit lnSpcReduction="10000"/>
          </a:bodyPr>
          <a:lstStyle/>
          <a:p>
            <a:pPr>
              <a:buFont typeface="Wingdings" panose="05000000000000000000" pitchFamily="2" charset="2"/>
              <a:buChar char="v"/>
            </a:pPr>
            <a:endParaRPr lang="en-US" dirty="0"/>
          </a:p>
          <a:p>
            <a:pPr>
              <a:buFont typeface="Wingdings" panose="05000000000000000000" pitchFamily="2" charset="2"/>
              <a:buChar char="v"/>
            </a:pPr>
            <a:r>
              <a:rPr lang="en-US" dirty="0"/>
              <a:t>Scan each of the labeled specimen(s) barcodes that were collected. </a:t>
            </a:r>
          </a:p>
          <a:p>
            <a:pPr lvl="1">
              <a:buFont typeface="Wingdings" panose="05000000000000000000" pitchFamily="2" charset="2"/>
              <a:buChar char="v"/>
            </a:pPr>
            <a:r>
              <a:rPr lang="en-US" dirty="0"/>
              <a:t>As they are scanned, a “Collected” watermark will appear.</a:t>
            </a:r>
          </a:p>
          <a:p>
            <a:pPr lvl="1">
              <a:buFont typeface="Wingdings" panose="05000000000000000000" pitchFamily="2" charset="2"/>
              <a:buChar char="v"/>
            </a:pPr>
            <a:r>
              <a:rPr lang="en-US" dirty="0"/>
              <a:t>The screen will also display the number of specimens collected.</a:t>
            </a:r>
          </a:p>
          <a:p>
            <a:pPr>
              <a:buFont typeface="Wingdings" panose="05000000000000000000" pitchFamily="2" charset="2"/>
              <a:buChar char="v"/>
            </a:pPr>
            <a:r>
              <a:rPr lang="en-US" dirty="0"/>
              <a:t>Scan the patient’s armband to complete the process.</a:t>
            </a:r>
          </a:p>
          <a:p>
            <a:pPr>
              <a:buFont typeface="Wingdings" panose="05000000000000000000" pitchFamily="2" charset="2"/>
              <a:buChar char="v"/>
            </a:pPr>
            <a:r>
              <a:rPr lang="en-US" i="1" dirty="0"/>
              <a:t>Samples received in the Lab that have not had the process completed, will be rejected and a redraw will be required.</a:t>
            </a:r>
          </a:p>
          <a:p>
            <a:pPr>
              <a:buFont typeface="Wingdings" panose="05000000000000000000" pitchFamily="2" charset="2"/>
              <a:buChar char="v"/>
            </a:pPr>
            <a:endParaRPr lang="en-US" i="1" dirty="0"/>
          </a:p>
          <a:p>
            <a:pPr>
              <a:buFont typeface="Wingdings" panose="05000000000000000000" pitchFamily="2" charset="2"/>
              <a:buChar char="v"/>
            </a:pPr>
            <a:endParaRPr lang="en-US" dirty="0"/>
          </a:p>
          <a:p>
            <a:pPr marL="36576" indent="0">
              <a:buNone/>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pic>
        <p:nvPicPr>
          <p:cNvPr id="9" name="Picture 8">
            <a:extLst>
              <a:ext uri="{FF2B5EF4-FFF2-40B4-BE49-F238E27FC236}">
                <a16:creationId xmlns:a16="http://schemas.microsoft.com/office/drawing/2014/main" id="{F8B17F20-3FAC-4642-8C06-DB77ED1BCE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526" b="12280"/>
          <a:stretch/>
        </p:blipFill>
        <p:spPr>
          <a:xfrm rot="5400000">
            <a:off x="4801825" y="1958757"/>
            <a:ext cx="5257800" cy="3169086"/>
          </a:xfrm>
          <a:prstGeom prst="rect">
            <a:avLst/>
          </a:prstGeom>
        </p:spPr>
      </p:pic>
      <p:cxnSp>
        <p:nvCxnSpPr>
          <p:cNvPr id="11" name="Straight Arrow Connector 10">
            <a:extLst>
              <a:ext uri="{FF2B5EF4-FFF2-40B4-BE49-F238E27FC236}">
                <a16:creationId xmlns:a16="http://schemas.microsoft.com/office/drawing/2014/main" id="{F6926837-9078-419C-B12A-04DD4ABC869F}"/>
              </a:ext>
            </a:extLst>
          </p:cNvPr>
          <p:cNvCxnSpPr>
            <a:cxnSpLocks/>
          </p:cNvCxnSpPr>
          <p:nvPr/>
        </p:nvCxnSpPr>
        <p:spPr>
          <a:xfrm flipH="1">
            <a:off x="7924800" y="3200400"/>
            <a:ext cx="685800" cy="419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6DA169-A13B-49C8-8D5E-9DCE187B7714}"/>
              </a:ext>
            </a:extLst>
          </p:cNvPr>
          <p:cNvCxnSpPr>
            <a:cxnSpLocks/>
          </p:cNvCxnSpPr>
          <p:nvPr/>
        </p:nvCxnSpPr>
        <p:spPr>
          <a:xfrm>
            <a:off x="5495238" y="3543300"/>
            <a:ext cx="646906" cy="1257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65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3691-02CF-4F76-A55B-A59D810BA65C}"/>
              </a:ext>
            </a:extLst>
          </p:cNvPr>
          <p:cNvSpPr>
            <a:spLocks noGrp="1"/>
          </p:cNvSpPr>
          <p:nvPr>
            <p:ph type="title"/>
          </p:nvPr>
        </p:nvSpPr>
        <p:spPr>
          <a:xfrm>
            <a:off x="457200" y="274638"/>
            <a:ext cx="3886200" cy="334962"/>
          </a:xfrm>
        </p:spPr>
        <p:txBody>
          <a:bodyPr>
            <a:noAutofit/>
          </a:bodyPr>
          <a:lstStyle/>
          <a:p>
            <a:r>
              <a:rPr lang="en-US" sz="2400" b="1" dirty="0"/>
              <a:t>Rescheduling 1 Test</a:t>
            </a:r>
          </a:p>
        </p:txBody>
      </p:sp>
      <p:pic>
        <p:nvPicPr>
          <p:cNvPr id="10" name="Content Placeholder 9">
            <a:extLst>
              <a:ext uri="{FF2B5EF4-FFF2-40B4-BE49-F238E27FC236}">
                <a16:creationId xmlns:a16="http://schemas.microsoft.com/office/drawing/2014/main" id="{2C2583C6-B08E-4221-9DAD-87501EDF8C7C}"/>
              </a:ext>
            </a:extLst>
          </p:cNvPr>
          <p:cNvPicPr>
            <a:picLocks noGrp="1" noChangeAspect="1"/>
          </p:cNvPicPr>
          <p:nvPr>
            <p:ph idx="1"/>
          </p:nvPr>
        </p:nvPicPr>
        <p:blipFill>
          <a:blip r:embed="rId2"/>
          <a:stretch>
            <a:fillRect/>
          </a:stretch>
        </p:blipFill>
        <p:spPr>
          <a:xfrm>
            <a:off x="3354961" y="2667000"/>
            <a:ext cx="2460199" cy="3908190"/>
          </a:xfrm>
          <a:prstGeom prst="rect">
            <a:avLst/>
          </a:prstGeom>
        </p:spPr>
      </p:pic>
      <p:sp>
        <p:nvSpPr>
          <p:cNvPr id="11" name="TextBox 10">
            <a:extLst>
              <a:ext uri="{FF2B5EF4-FFF2-40B4-BE49-F238E27FC236}">
                <a16:creationId xmlns:a16="http://schemas.microsoft.com/office/drawing/2014/main" id="{CB46CCD5-B2D8-4571-9E00-2E6A1D75CE22}"/>
              </a:ext>
            </a:extLst>
          </p:cNvPr>
          <p:cNvSpPr txBox="1"/>
          <p:nvPr/>
        </p:nvSpPr>
        <p:spPr>
          <a:xfrm>
            <a:off x="456414" y="762000"/>
            <a:ext cx="8230386" cy="2585323"/>
          </a:xfrm>
          <a:prstGeom prst="rect">
            <a:avLst/>
          </a:prstGeom>
          <a:noFill/>
        </p:spPr>
        <p:txBody>
          <a:bodyPr wrap="square" rtlCol="0">
            <a:spAutoFit/>
          </a:bodyPr>
          <a:lstStyle/>
          <a:p>
            <a:pPr marL="285750" indent="-285750">
              <a:buFont typeface="Wingdings" panose="05000000000000000000" pitchFamily="2" charset="2"/>
              <a:buChar char="v"/>
            </a:pPr>
            <a:r>
              <a:rPr lang="en-US" dirty="0"/>
              <a:t>To Reschedule a single test/tube, press and hold the specimen line item.</a:t>
            </a:r>
          </a:p>
          <a:p>
            <a:pPr marL="285750" indent="-285750">
              <a:buFont typeface="Wingdings" panose="05000000000000000000" pitchFamily="2" charset="2"/>
              <a:buChar char="v"/>
            </a:pPr>
            <a:r>
              <a:rPr lang="en-US" dirty="0"/>
              <a:t>The Action Window will appear, select Reschedule.</a:t>
            </a:r>
          </a:p>
          <a:p>
            <a:pPr marL="285750" indent="-285750">
              <a:buFont typeface="Wingdings" panose="05000000000000000000" pitchFamily="2" charset="2"/>
              <a:buChar char="v"/>
            </a:pPr>
            <a:r>
              <a:rPr lang="en-US" dirty="0"/>
              <a:t>Select a canned message or enter free text to indicate the reschedule reason.</a:t>
            </a:r>
          </a:p>
          <a:p>
            <a:pPr marL="285750" indent="-285750">
              <a:buFont typeface="Wingdings" panose="05000000000000000000" pitchFamily="2" charset="2"/>
              <a:buChar char="v"/>
            </a:pPr>
            <a:r>
              <a:rPr lang="en-US" dirty="0"/>
              <a:t>Click OK when finished.</a:t>
            </a:r>
          </a:p>
          <a:p>
            <a:pPr marL="285750" indent="-285750">
              <a:buFont typeface="Wingdings" panose="05000000000000000000" pitchFamily="2" charset="2"/>
              <a:buChar char="v"/>
            </a:pPr>
            <a:r>
              <a:rPr lang="en-US" b="1" dirty="0"/>
              <a:t>Scan the patient to complete the Reschedule.</a:t>
            </a:r>
          </a:p>
          <a:p>
            <a:pPr marL="285750" indent="-285750">
              <a:buFont typeface="Wingdings" panose="05000000000000000000" pitchFamily="2" charset="2"/>
              <a:buChar char="v"/>
            </a:pPr>
            <a:endParaRPr lang="en-US" dirty="0"/>
          </a:p>
          <a:p>
            <a:endParaRPr lang="en-US" dirty="0"/>
          </a:p>
          <a:p>
            <a:pPr marL="285750" indent="-285750">
              <a:buFont typeface="Wingdings" panose="05000000000000000000" pitchFamily="2" charset="2"/>
              <a:buChar char="v"/>
            </a:pPr>
            <a:endParaRPr lang="en-US" dirty="0"/>
          </a:p>
        </p:txBody>
      </p:sp>
      <p:sp>
        <p:nvSpPr>
          <p:cNvPr id="14" name="Oval 13">
            <a:extLst>
              <a:ext uri="{FF2B5EF4-FFF2-40B4-BE49-F238E27FC236}">
                <a16:creationId xmlns:a16="http://schemas.microsoft.com/office/drawing/2014/main" id="{B067D19B-171C-434A-B95F-2D603DB7939E}"/>
              </a:ext>
            </a:extLst>
          </p:cNvPr>
          <p:cNvSpPr/>
          <p:nvPr/>
        </p:nvSpPr>
        <p:spPr>
          <a:xfrm>
            <a:off x="3505200" y="4724400"/>
            <a:ext cx="1143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533C641-E55D-4945-83F6-C782519844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5" b="9128"/>
          <a:stretch/>
        </p:blipFill>
        <p:spPr>
          <a:xfrm rot="5400000">
            <a:off x="5438190" y="3350933"/>
            <a:ext cx="3908189" cy="2540324"/>
          </a:xfrm>
          <a:prstGeom prst="rect">
            <a:avLst/>
          </a:prstGeom>
        </p:spPr>
      </p:pic>
      <p:pic>
        <p:nvPicPr>
          <p:cNvPr id="21" name="Picture 20">
            <a:extLst>
              <a:ext uri="{FF2B5EF4-FFF2-40B4-BE49-F238E27FC236}">
                <a16:creationId xmlns:a16="http://schemas.microsoft.com/office/drawing/2014/main" id="{F4744623-DDB9-4F2E-8F4E-E250DF2F56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58" b="10218"/>
          <a:stretch/>
        </p:blipFill>
        <p:spPr>
          <a:xfrm rot="5400000">
            <a:off x="-254524" y="3409355"/>
            <a:ext cx="3886200" cy="2414047"/>
          </a:xfrm>
          <a:prstGeom prst="rect">
            <a:avLst/>
          </a:prstGeom>
        </p:spPr>
      </p:pic>
      <p:sp>
        <p:nvSpPr>
          <p:cNvPr id="22" name="Rectangle 21">
            <a:extLst>
              <a:ext uri="{FF2B5EF4-FFF2-40B4-BE49-F238E27FC236}">
                <a16:creationId xmlns:a16="http://schemas.microsoft.com/office/drawing/2014/main" id="{AEBBAEEE-86B3-4627-A912-0B1791481385}"/>
              </a:ext>
            </a:extLst>
          </p:cNvPr>
          <p:cNvSpPr/>
          <p:nvPr/>
        </p:nvSpPr>
        <p:spPr>
          <a:xfrm>
            <a:off x="685800" y="4495800"/>
            <a:ext cx="22098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454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a:t>
            </a:r>
            <a:r>
              <a:rPr lang="en-US" sz="3600" b="1" dirty="0"/>
              <a:t>SoftID</a:t>
            </a:r>
            <a:r>
              <a:rPr lang="en-US" sz="3600" dirty="0"/>
              <a:t>?</a:t>
            </a:r>
          </a:p>
        </p:txBody>
      </p:sp>
      <p:sp>
        <p:nvSpPr>
          <p:cNvPr id="3" name="Content Placeholder 2"/>
          <p:cNvSpPr>
            <a:spLocks noGrp="1"/>
          </p:cNvSpPr>
          <p:nvPr>
            <p:ph idx="1"/>
          </p:nvPr>
        </p:nvSpPr>
        <p:spPr>
          <a:xfrm>
            <a:off x="381000" y="1600200"/>
            <a:ext cx="7924800" cy="4525963"/>
          </a:xfrm>
        </p:spPr>
        <p:txBody>
          <a:bodyPr>
            <a:normAutofit/>
          </a:bodyPr>
          <a:lstStyle/>
          <a:p>
            <a:pPr>
              <a:buFont typeface="Wingdings" panose="05000000000000000000" pitchFamily="2" charset="2"/>
              <a:buChar char="v"/>
            </a:pPr>
            <a:r>
              <a:rPr lang="en-US" dirty="0"/>
              <a:t>SoftID is the software that supports two functions:</a:t>
            </a:r>
          </a:p>
          <a:p>
            <a:pPr>
              <a:buFont typeface="Wingdings" panose="05000000000000000000" pitchFamily="2" charset="2"/>
              <a:buChar char="v"/>
            </a:pPr>
            <a:endParaRPr lang="en-US" dirty="0"/>
          </a:p>
          <a:p>
            <a:pPr lvl="1"/>
            <a:r>
              <a:rPr lang="en-US" dirty="0"/>
              <a:t>Positive patient identification.</a:t>
            </a:r>
          </a:p>
          <a:p>
            <a:pPr lvl="1"/>
            <a:endParaRPr lang="en-US" dirty="0"/>
          </a:p>
          <a:p>
            <a:pPr lvl="1"/>
            <a:r>
              <a:rPr lang="en-US" dirty="0"/>
              <a:t>Bedside specimen collection with label printing in real-time at the bedside.</a:t>
            </a:r>
          </a:p>
          <a:p>
            <a:pPr lvl="1"/>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3691-02CF-4F76-A55B-A59D810BA65C}"/>
              </a:ext>
            </a:extLst>
          </p:cNvPr>
          <p:cNvSpPr>
            <a:spLocks noGrp="1"/>
          </p:cNvSpPr>
          <p:nvPr>
            <p:ph type="title"/>
          </p:nvPr>
        </p:nvSpPr>
        <p:spPr>
          <a:xfrm>
            <a:off x="457200" y="274637"/>
            <a:ext cx="3886200" cy="468707"/>
          </a:xfrm>
        </p:spPr>
        <p:txBody>
          <a:bodyPr>
            <a:noAutofit/>
          </a:bodyPr>
          <a:lstStyle/>
          <a:p>
            <a:r>
              <a:rPr lang="en-US" sz="2400" b="1" dirty="0"/>
              <a:t>Rescheduling All Tests</a:t>
            </a:r>
          </a:p>
        </p:txBody>
      </p:sp>
      <p:sp>
        <p:nvSpPr>
          <p:cNvPr id="11" name="TextBox 10">
            <a:extLst>
              <a:ext uri="{FF2B5EF4-FFF2-40B4-BE49-F238E27FC236}">
                <a16:creationId xmlns:a16="http://schemas.microsoft.com/office/drawing/2014/main" id="{CB46CCD5-B2D8-4571-9E00-2E6A1D75CE22}"/>
              </a:ext>
            </a:extLst>
          </p:cNvPr>
          <p:cNvSpPr txBox="1"/>
          <p:nvPr/>
        </p:nvSpPr>
        <p:spPr>
          <a:xfrm>
            <a:off x="457200" y="756699"/>
            <a:ext cx="8135535" cy="1908215"/>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To Reschedule all specimens, click the Reschedule All button.</a:t>
            </a:r>
          </a:p>
          <a:p>
            <a:pPr marL="285750" indent="-285750">
              <a:buFont typeface="Wingdings" panose="05000000000000000000" pitchFamily="2" charset="2"/>
              <a:buChar char="v"/>
            </a:pPr>
            <a:r>
              <a:rPr lang="en-US" sz="2000" dirty="0"/>
              <a:t>Click Yes to confirm you want to reschedule all specimens. </a:t>
            </a:r>
          </a:p>
          <a:p>
            <a:pPr marL="285750" indent="-285750">
              <a:buFont typeface="Wingdings" panose="05000000000000000000" pitchFamily="2" charset="2"/>
              <a:buChar char="v"/>
            </a:pPr>
            <a:r>
              <a:rPr lang="en-US" sz="2000" dirty="0"/>
              <a:t>Select a canned message or enter free text to indicate the reschedule reason then click OK.</a:t>
            </a:r>
          </a:p>
          <a:p>
            <a:pPr marL="285750" indent="-285750">
              <a:buFont typeface="Wingdings" panose="05000000000000000000" pitchFamily="2" charset="2"/>
              <a:buChar char="v"/>
            </a:pPr>
            <a:r>
              <a:rPr lang="en-US" sz="2000" dirty="0"/>
              <a:t>Scan the patient to complete the Reschedule.</a:t>
            </a:r>
          </a:p>
          <a:p>
            <a:pPr marL="285750" indent="-285750">
              <a:buFont typeface="Wingdings" panose="05000000000000000000" pitchFamily="2" charset="2"/>
              <a:buChar char="v"/>
            </a:pPr>
            <a:endParaRPr lang="en-US" dirty="0"/>
          </a:p>
        </p:txBody>
      </p:sp>
      <p:pic>
        <p:nvPicPr>
          <p:cNvPr id="13" name="Picture 12">
            <a:extLst>
              <a:ext uri="{FF2B5EF4-FFF2-40B4-BE49-F238E27FC236}">
                <a16:creationId xmlns:a16="http://schemas.microsoft.com/office/drawing/2014/main" id="{7FAD9827-CC05-40DC-AC93-C0CC916C29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31" b="10749"/>
          <a:stretch/>
        </p:blipFill>
        <p:spPr>
          <a:xfrm rot="5400000">
            <a:off x="-532606" y="3678435"/>
            <a:ext cx="3657600" cy="2132012"/>
          </a:xfrm>
          <a:prstGeom prst="rect">
            <a:avLst/>
          </a:prstGeom>
        </p:spPr>
      </p:pic>
      <p:sp>
        <p:nvSpPr>
          <p:cNvPr id="15" name="Oval 14">
            <a:extLst>
              <a:ext uri="{FF2B5EF4-FFF2-40B4-BE49-F238E27FC236}">
                <a16:creationId xmlns:a16="http://schemas.microsoft.com/office/drawing/2014/main" id="{7C652138-D0D8-4C73-A37E-0DF3261C49EE}"/>
              </a:ext>
            </a:extLst>
          </p:cNvPr>
          <p:cNvSpPr/>
          <p:nvPr/>
        </p:nvSpPr>
        <p:spPr>
          <a:xfrm>
            <a:off x="724611" y="5562600"/>
            <a:ext cx="947151"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F6FAC7-F047-4B4D-A4DF-C5DDD599B8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91" t="17273" r="10221" b="22359"/>
          <a:stretch/>
        </p:blipFill>
        <p:spPr>
          <a:xfrm rot="5400000">
            <a:off x="1598720" y="3771480"/>
            <a:ext cx="3657600" cy="1945919"/>
          </a:xfrm>
          <a:prstGeom prst="rect">
            <a:avLst/>
          </a:prstGeom>
        </p:spPr>
      </p:pic>
      <p:pic>
        <p:nvPicPr>
          <p:cNvPr id="12" name="Picture 11">
            <a:extLst>
              <a:ext uri="{FF2B5EF4-FFF2-40B4-BE49-F238E27FC236}">
                <a16:creationId xmlns:a16="http://schemas.microsoft.com/office/drawing/2014/main" id="{B52DF90C-6EE6-40CC-80D2-1258CC3EEC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294" b="6613"/>
          <a:stretch/>
        </p:blipFill>
        <p:spPr>
          <a:xfrm rot="5400000">
            <a:off x="5916896" y="3727140"/>
            <a:ext cx="3657600" cy="2034608"/>
          </a:xfrm>
          <a:prstGeom prst="rect">
            <a:avLst/>
          </a:prstGeom>
        </p:spPr>
      </p:pic>
      <p:pic>
        <p:nvPicPr>
          <p:cNvPr id="16" name="Picture 15">
            <a:extLst>
              <a:ext uri="{FF2B5EF4-FFF2-40B4-BE49-F238E27FC236}">
                <a16:creationId xmlns:a16="http://schemas.microsoft.com/office/drawing/2014/main" id="{51372053-FE16-41FB-A6E5-19623A1534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05" b="9128"/>
          <a:stretch/>
        </p:blipFill>
        <p:spPr>
          <a:xfrm rot="5400000">
            <a:off x="3726297" y="3652419"/>
            <a:ext cx="3657600" cy="2184041"/>
          </a:xfrm>
          <a:prstGeom prst="rect">
            <a:avLst/>
          </a:prstGeom>
        </p:spPr>
      </p:pic>
      <p:sp>
        <p:nvSpPr>
          <p:cNvPr id="17" name="Oval 16">
            <a:extLst>
              <a:ext uri="{FF2B5EF4-FFF2-40B4-BE49-F238E27FC236}">
                <a16:creationId xmlns:a16="http://schemas.microsoft.com/office/drawing/2014/main" id="{124D97B5-BDDB-4B36-9F0E-72903A19ABD2}"/>
              </a:ext>
            </a:extLst>
          </p:cNvPr>
          <p:cNvSpPr/>
          <p:nvPr/>
        </p:nvSpPr>
        <p:spPr>
          <a:xfrm>
            <a:off x="5081521" y="5943600"/>
            <a:ext cx="947151"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38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3691-02CF-4F76-A55B-A59D810BA65C}"/>
              </a:ext>
            </a:extLst>
          </p:cNvPr>
          <p:cNvSpPr>
            <a:spLocks noGrp="1"/>
          </p:cNvSpPr>
          <p:nvPr>
            <p:ph type="title"/>
          </p:nvPr>
        </p:nvSpPr>
        <p:spPr>
          <a:xfrm>
            <a:off x="457200" y="274637"/>
            <a:ext cx="3886200" cy="461017"/>
          </a:xfrm>
        </p:spPr>
        <p:txBody>
          <a:bodyPr>
            <a:noAutofit/>
          </a:bodyPr>
          <a:lstStyle/>
          <a:p>
            <a:r>
              <a:rPr lang="en-US" sz="2400" b="1" dirty="0"/>
              <a:t>Add On Tests/Extra Tubes</a:t>
            </a:r>
          </a:p>
        </p:txBody>
      </p:sp>
      <p:sp>
        <p:nvSpPr>
          <p:cNvPr id="11" name="TextBox 10">
            <a:extLst>
              <a:ext uri="{FF2B5EF4-FFF2-40B4-BE49-F238E27FC236}">
                <a16:creationId xmlns:a16="http://schemas.microsoft.com/office/drawing/2014/main" id="{CB46CCD5-B2D8-4571-9E00-2E6A1D75CE22}"/>
              </a:ext>
            </a:extLst>
          </p:cNvPr>
          <p:cNvSpPr txBox="1"/>
          <p:nvPr/>
        </p:nvSpPr>
        <p:spPr>
          <a:xfrm>
            <a:off x="275632" y="733271"/>
            <a:ext cx="8135535" cy="984885"/>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To Add on specimens, click the Addon button.</a:t>
            </a:r>
          </a:p>
          <a:p>
            <a:pPr marL="285750" indent="-285750">
              <a:buFont typeface="Wingdings" panose="05000000000000000000" pitchFamily="2" charset="2"/>
              <a:buChar char="v"/>
            </a:pPr>
            <a:r>
              <a:rPr lang="en-US" sz="2000" dirty="0"/>
              <a:t>Select the order from the list to add the specimen.</a:t>
            </a:r>
          </a:p>
          <a:p>
            <a:pPr marL="285750" indent="-285750">
              <a:buFont typeface="Wingdings" panose="05000000000000000000" pitchFamily="2" charset="2"/>
              <a:buChar char="v"/>
            </a:pPr>
            <a:endParaRPr lang="en-US" dirty="0"/>
          </a:p>
        </p:txBody>
      </p:sp>
      <p:pic>
        <p:nvPicPr>
          <p:cNvPr id="17" name="Picture 16">
            <a:extLst>
              <a:ext uri="{FF2B5EF4-FFF2-40B4-BE49-F238E27FC236}">
                <a16:creationId xmlns:a16="http://schemas.microsoft.com/office/drawing/2014/main" id="{6AFBCB5C-F368-4B79-9175-4E5164544F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93" r="2953" b="8902"/>
          <a:stretch/>
        </p:blipFill>
        <p:spPr>
          <a:xfrm rot="5400000">
            <a:off x="-449283" y="2546747"/>
            <a:ext cx="5017294" cy="3276600"/>
          </a:xfrm>
          <a:prstGeom prst="rect">
            <a:avLst/>
          </a:prstGeom>
        </p:spPr>
      </p:pic>
      <p:pic>
        <p:nvPicPr>
          <p:cNvPr id="23" name="Picture 22">
            <a:extLst>
              <a:ext uri="{FF2B5EF4-FFF2-40B4-BE49-F238E27FC236}">
                <a16:creationId xmlns:a16="http://schemas.microsoft.com/office/drawing/2014/main" id="{3E02BE23-7F26-40A7-A6C9-4CE034F96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4" b="10838"/>
          <a:stretch/>
        </p:blipFill>
        <p:spPr>
          <a:xfrm rot="5400000">
            <a:off x="3685422" y="2762291"/>
            <a:ext cx="4978712" cy="2890443"/>
          </a:xfrm>
          <a:prstGeom prst="rect">
            <a:avLst/>
          </a:prstGeom>
        </p:spPr>
      </p:pic>
      <p:sp>
        <p:nvSpPr>
          <p:cNvPr id="26" name="Oval 25">
            <a:extLst>
              <a:ext uri="{FF2B5EF4-FFF2-40B4-BE49-F238E27FC236}">
                <a16:creationId xmlns:a16="http://schemas.microsoft.com/office/drawing/2014/main" id="{62A121A2-40E2-460D-B768-81E7CFCE045E}"/>
              </a:ext>
            </a:extLst>
          </p:cNvPr>
          <p:cNvSpPr/>
          <p:nvPr/>
        </p:nvSpPr>
        <p:spPr>
          <a:xfrm>
            <a:off x="990600" y="5638800"/>
            <a:ext cx="8382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EE89118-0AB3-4DE1-AB00-FBA127B178F8}"/>
              </a:ext>
            </a:extLst>
          </p:cNvPr>
          <p:cNvSpPr/>
          <p:nvPr/>
        </p:nvSpPr>
        <p:spPr>
          <a:xfrm>
            <a:off x="5029200" y="2176789"/>
            <a:ext cx="1219200" cy="337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395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3691-02CF-4F76-A55B-A59D810BA65C}"/>
              </a:ext>
            </a:extLst>
          </p:cNvPr>
          <p:cNvSpPr>
            <a:spLocks noGrp="1"/>
          </p:cNvSpPr>
          <p:nvPr>
            <p:ph type="title"/>
          </p:nvPr>
        </p:nvSpPr>
        <p:spPr>
          <a:xfrm>
            <a:off x="457200" y="274637"/>
            <a:ext cx="3886200" cy="461017"/>
          </a:xfrm>
        </p:spPr>
        <p:txBody>
          <a:bodyPr>
            <a:noAutofit/>
          </a:bodyPr>
          <a:lstStyle/>
          <a:p>
            <a:r>
              <a:rPr lang="en-US" sz="2400" b="1" dirty="0"/>
              <a:t>Add On Tests/Extra Tubes</a:t>
            </a:r>
          </a:p>
        </p:txBody>
      </p:sp>
      <p:sp>
        <p:nvSpPr>
          <p:cNvPr id="11" name="TextBox 10">
            <a:extLst>
              <a:ext uri="{FF2B5EF4-FFF2-40B4-BE49-F238E27FC236}">
                <a16:creationId xmlns:a16="http://schemas.microsoft.com/office/drawing/2014/main" id="{CB46CCD5-B2D8-4571-9E00-2E6A1D75CE22}"/>
              </a:ext>
            </a:extLst>
          </p:cNvPr>
          <p:cNvSpPr txBox="1"/>
          <p:nvPr/>
        </p:nvSpPr>
        <p:spPr>
          <a:xfrm>
            <a:off x="275632" y="733271"/>
            <a:ext cx="8135535" cy="1600438"/>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Choose the tube from the top list of defined tests.</a:t>
            </a:r>
          </a:p>
          <a:p>
            <a:pPr marL="285750" indent="-285750">
              <a:buFont typeface="Wingdings" panose="05000000000000000000" pitchFamily="2" charset="2"/>
              <a:buChar char="v"/>
            </a:pPr>
            <a:r>
              <a:rPr lang="en-US" sz="2000" dirty="0"/>
              <a:t>The tube will move to the bottom list of added tests.</a:t>
            </a:r>
          </a:p>
          <a:p>
            <a:pPr marL="285750" indent="-285750">
              <a:buFont typeface="Wingdings" panose="05000000000000000000" pitchFamily="2" charset="2"/>
              <a:buChar char="v"/>
            </a:pPr>
            <a:r>
              <a:rPr lang="en-US" sz="2000" dirty="0"/>
              <a:t>Click Add. </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endParaRPr lang="en-US" dirty="0"/>
          </a:p>
        </p:txBody>
      </p:sp>
      <p:pic>
        <p:nvPicPr>
          <p:cNvPr id="19" name="Picture 18">
            <a:extLst>
              <a:ext uri="{FF2B5EF4-FFF2-40B4-BE49-F238E27FC236}">
                <a16:creationId xmlns:a16="http://schemas.microsoft.com/office/drawing/2014/main" id="{4177F4A0-A1A7-40BD-ACFC-5D4DEB2304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3" r="10084" b="13445"/>
          <a:stretch/>
        </p:blipFill>
        <p:spPr>
          <a:xfrm rot="5400000">
            <a:off x="2452553" y="2987801"/>
            <a:ext cx="4291012" cy="2887410"/>
          </a:xfrm>
          <a:prstGeom prst="rect">
            <a:avLst/>
          </a:prstGeom>
        </p:spPr>
      </p:pic>
      <p:pic>
        <p:nvPicPr>
          <p:cNvPr id="21" name="Picture 20">
            <a:extLst>
              <a:ext uri="{FF2B5EF4-FFF2-40B4-BE49-F238E27FC236}">
                <a16:creationId xmlns:a16="http://schemas.microsoft.com/office/drawing/2014/main" id="{3EE6C9BE-E4AB-4554-B26C-B9F2358E30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11" t="9739" r="4521" b="12931"/>
          <a:stretch/>
        </p:blipFill>
        <p:spPr>
          <a:xfrm rot="5400000">
            <a:off x="-612603" y="3034432"/>
            <a:ext cx="4291011" cy="2794148"/>
          </a:xfrm>
          <a:prstGeom prst="rect">
            <a:avLst/>
          </a:prstGeom>
        </p:spPr>
      </p:pic>
      <p:pic>
        <p:nvPicPr>
          <p:cNvPr id="25" name="Picture 24">
            <a:extLst>
              <a:ext uri="{FF2B5EF4-FFF2-40B4-BE49-F238E27FC236}">
                <a16:creationId xmlns:a16="http://schemas.microsoft.com/office/drawing/2014/main" id="{9F74FE52-4FE0-4DC5-A005-45BECFA5C1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37" t="13946" b="4659"/>
          <a:stretch/>
        </p:blipFill>
        <p:spPr>
          <a:xfrm rot="5400000">
            <a:off x="5476932" y="3013149"/>
            <a:ext cx="4291010" cy="2784864"/>
          </a:xfrm>
          <a:prstGeom prst="rect">
            <a:avLst/>
          </a:prstGeom>
        </p:spPr>
      </p:pic>
      <p:sp>
        <p:nvSpPr>
          <p:cNvPr id="9" name="Oval 8">
            <a:extLst>
              <a:ext uri="{FF2B5EF4-FFF2-40B4-BE49-F238E27FC236}">
                <a16:creationId xmlns:a16="http://schemas.microsoft.com/office/drawing/2014/main" id="{955F4BB3-669D-4F23-BAD1-ED8AB080C08A}"/>
              </a:ext>
            </a:extLst>
          </p:cNvPr>
          <p:cNvSpPr/>
          <p:nvPr/>
        </p:nvSpPr>
        <p:spPr>
          <a:xfrm>
            <a:off x="170392" y="2260076"/>
            <a:ext cx="1506007" cy="7117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947B40-F279-40B3-9A7C-CBB52DDEBADB}"/>
              </a:ext>
            </a:extLst>
          </p:cNvPr>
          <p:cNvSpPr/>
          <p:nvPr/>
        </p:nvSpPr>
        <p:spPr>
          <a:xfrm>
            <a:off x="3154354" y="3986481"/>
            <a:ext cx="1417646"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3C96C01D-7BFB-4575-8D65-30B611EB994F}"/>
              </a:ext>
            </a:extLst>
          </p:cNvPr>
          <p:cNvCxnSpPr>
            <a:cxnSpLocks/>
          </p:cNvCxnSpPr>
          <p:nvPr/>
        </p:nvCxnSpPr>
        <p:spPr>
          <a:xfrm flipH="1">
            <a:off x="7162800" y="3986481"/>
            <a:ext cx="1143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3A9118-27C9-433E-85B8-6B8AF4B2B94C}"/>
              </a:ext>
            </a:extLst>
          </p:cNvPr>
          <p:cNvCxnSpPr>
            <a:cxnSpLocks/>
          </p:cNvCxnSpPr>
          <p:nvPr/>
        </p:nvCxnSpPr>
        <p:spPr>
          <a:xfrm flipH="1">
            <a:off x="7162800" y="4419600"/>
            <a:ext cx="1143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AF2279C-1D8F-4076-9573-AC94608D1378}"/>
              </a:ext>
            </a:extLst>
          </p:cNvPr>
          <p:cNvSpPr/>
          <p:nvPr/>
        </p:nvSpPr>
        <p:spPr>
          <a:xfrm>
            <a:off x="3810000" y="5749091"/>
            <a:ext cx="1417646"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45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467600" cy="411161"/>
          </a:xfrm>
        </p:spPr>
        <p:txBody>
          <a:bodyPr>
            <a:normAutofit fontScale="90000"/>
          </a:bodyPr>
          <a:lstStyle/>
          <a:p>
            <a:r>
              <a:rPr lang="en-US" sz="3200" dirty="0"/>
              <a:t>Micro Tests –Source and Site</a:t>
            </a:r>
          </a:p>
        </p:txBody>
      </p:sp>
      <p:sp>
        <p:nvSpPr>
          <p:cNvPr id="17" name="TextBox 16">
            <a:extLst>
              <a:ext uri="{FF2B5EF4-FFF2-40B4-BE49-F238E27FC236}">
                <a16:creationId xmlns:a16="http://schemas.microsoft.com/office/drawing/2014/main" id="{6D909BE9-DC9A-494F-8BAB-7327F2C86DB4}"/>
              </a:ext>
            </a:extLst>
          </p:cNvPr>
          <p:cNvSpPr txBox="1"/>
          <p:nvPr/>
        </p:nvSpPr>
        <p:spPr>
          <a:xfrm>
            <a:off x="228601" y="838200"/>
            <a:ext cx="5333999" cy="6740307"/>
          </a:xfrm>
          <a:prstGeom prst="rect">
            <a:avLst/>
          </a:prstGeom>
          <a:noFill/>
        </p:spPr>
        <p:txBody>
          <a:bodyPr wrap="square" rtlCol="0">
            <a:spAutoFit/>
          </a:bodyPr>
          <a:lstStyle/>
          <a:p>
            <a:pPr marL="285750" indent="-285750">
              <a:buFont typeface="Wingdings" panose="05000000000000000000" pitchFamily="2" charset="2"/>
              <a:buChar char="v"/>
            </a:pPr>
            <a:r>
              <a:rPr lang="en-US" dirty="0"/>
              <a:t>When scanning the labels of Blood cultures (2 specimens), the system will prompt the user to select which specimen they are collecting.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Highlight the first specimen, the system will  then prompt the user to add the Source and Site.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source of specific tests, such as Blood cultures, will default. Otherwise, click the magnifying glass to search for the corresponding source.</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To select the site of the collection, tap the corresponding site from the displayed list.</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If an error is made when selecting the site, click the “x” to remove the erroneous entry.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Click OK when finished, or hit the right arrow to advance to the next question..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endParaRPr lang="en-US" dirty="0"/>
          </a:p>
        </p:txBody>
      </p:sp>
      <p:pic>
        <p:nvPicPr>
          <p:cNvPr id="4" name="Picture 3">
            <a:extLst>
              <a:ext uri="{FF2B5EF4-FFF2-40B4-BE49-F238E27FC236}">
                <a16:creationId xmlns:a16="http://schemas.microsoft.com/office/drawing/2014/main" id="{3CC4477C-1EB9-4EA1-ABFE-51E99C9E45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32" r="19535" b="10158"/>
          <a:stretch/>
        </p:blipFill>
        <p:spPr>
          <a:xfrm rot="5400000">
            <a:off x="6081283" y="-151820"/>
            <a:ext cx="2397920" cy="3130486"/>
          </a:xfrm>
          <a:prstGeom prst="rect">
            <a:avLst/>
          </a:prstGeom>
        </p:spPr>
      </p:pic>
      <p:pic>
        <p:nvPicPr>
          <p:cNvPr id="6" name="Picture 5">
            <a:extLst>
              <a:ext uri="{FF2B5EF4-FFF2-40B4-BE49-F238E27FC236}">
                <a16:creationId xmlns:a16="http://schemas.microsoft.com/office/drawing/2014/main" id="{B9A7BD75-E8BE-4BB4-BEB4-720C4BEE37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 t="14583" r="14062" b="10416"/>
          <a:stretch/>
        </p:blipFill>
        <p:spPr>
          <a:xfrm rot="5400000">
            <a:off x="5150885" y="3163399"/>
            <a:ext cx="4258716" cy="3130486"/>
          </a:xfrm>
          <a:prstGeom prst="rect">
            <a:avLst/>
          </a:prstGeom>
        </p:spPr>
      </p:pic>
      <p:sp>
        <p:nvSpPr>
          <p:cNvPr id="16" name="Rectangle 15">
            <a:extLst>
              <a:ext uri="{FF2B5EF4-FFF2-40B4-BE49-F238E27FC236}">
                <a16:creationId xmlns:a16="http://schemas.microsoft.com/office/drawing/2014/main" id="{7B3621B9-6AD1-407E-84C0-DF6ED7DAD410}"/>
              </a:ext>
            </a:extLst>
          </p:cNvPr>
          <p:cNvSpPr/>
          <p:nvPr/>
        </p:nvSpPr>
        <p:spPr>
          <a:xfrm>
            <a:off x="5832443" y="3810000"/>
            <a:ext cx="2895600" cy="2937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3578575-5915-4173-A59C-210FABD1A5FB}"/>
              </a:ext>
            </a:extLst>
          </p:cNvPr>
          <p:cNvCxnSpPr>
            <a:cxnSpLocks/>
          </p:cNvCxnSpPr>
          <p:nvPr/>
        </p:nvCxnSpPr>
        <p:spPr>
          <a:xfrm>
            <a:off x="6629400" y="4372840"/>
            <a:ext cx="1814465" cy="163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7D77D5B-44BC-4C2E-AE96-FD401931F937}"/>
              </a:ext>
            </a:extLst>
          </p:cNvPr>
          <p:cNvCxnSpPr>
            <a:cxnSpLocks/>
          </p:cNvCxnSpPr>
          <p:nvPr/>
        </p:nvCxnSpPr>
        <p:spPr>
          <a:xfrm>
            <a:off x="6934200" y="3962400"/>
            <a:ext cx="1509665" cy="174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8C4E08-B5F6-4BD7-BBCF-AAF0478FDBED}"/>
              </a:ext>
            </a:extLst>
          </p:cNvPr>
          <p:cNvSpPr/>
          <p:nvPr/>
        </p:nvSpPr>
        <p:spPr>
          <a:xfrm>
            <a:off x="8077200" y="2895600"/>
            <a:ext cx="650843" cy="803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95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a:bodyPr>
          <a:lstStyle/>
          <a:p>
            <a:r>
              <a:rPr lang="en-US" sz="3200" dirty="0"/>
              <a:t>Log out</a:t>
            </a:r>
          </a:p>
        </p:txBody>
      </p:sp>
      <p:sp>
        <p:nvSpPr>
          <p:cNvPr id="3" name="Content Placeholder 2"/>
          <p:cNvSpPr>
            <a:spLocks noGrp="1"/>
          </p:cNvSpPr>
          <p:nvPr>
            <p:ph idx="1"/>
          </p:nvPr>
        </p:nvSpPr>
        <p:spPr>
          <a:xfrm>
            <a:off x="4470932" y="1143000"/>
            <a:ext cx="4292068" cy="5257801"/>
          </a:xfrm>
        </p:spPr>
        <p:txBody>
          <a:bodyPr>
            <a:normAutofit/>
          </a:bodyPr>
          <a:lstStyle/>
          <a:p>
            <a:pPr>
              <a:buFont typeface="Wingdings" panose="05000000000000000000" pitchFamily="2" charset="2"/>
              <a:buChar char="v"/>
            </a:pPr>
            <a:r>
              <a:rPr lang="en-US" dirty="0"/>
              <a:t>To log out, click the Menu (3 dots in the right hand corner)</a:t>
            </a:r>
          </a:p>
          <a:p>
            <a:pPr>
              <a:buFont typeface="Wingdings" panose="05000000000000000000" pitchFamily="2" charset="2"/>
              <a:buChar char="v"/>
            </a:pPr>
            <a:r>
              <a:rPr lang="en-US" dirty="0"/>
              <a:t>Select Logout.</a:t>
            </a:r>
          </a:p>
          <a:p>
            <a:pPr marL="338328" lvl="1" indent="0">
              <a:buNone/>
            </a:pPr>
            <a:endParaRPr lang="en-US" dirty="0"/>
          </a:p>
        </p:txBody>
      </p:sp>
      <p:pic>
        <p:nvPicPr>
          <p:cNvPr id="8" name="Picture 7">
            <a:extLst>
              <a:ext uri="{FF2B5EF4-FFF2-40B4-BE49-F238E27FC236}">
                <a16:creationId xmlns:a16="http://schemas.microsoft.com/office/drawing/2014/main" id="{FBB29651-F02F-4C7B-A4CB-3D78AA9EB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5" t="5555" r="15556" b="10000"/>
          <a:stretch/>
        </p:blipFill>
        <p:spPr>
          <a:xfrm rot="5400000">
            <a:off x="-406667" y="1702067"/>
            <a:ext cx="5257800" cy="4139667"/>
          </a:xfrm>
          <a:prstGeom prst="rect">
            <a:avLst/>
          </a:prstGeom>
        </p:spPr>
      </p:pic>
      <p:sp>
        <p:nvSpPr>
          <p:cNvPr id="10" name="Oval 9">
            <a:extLst>
              <a:ext uri="{FF2B5EF4-FFF2-40B4-BE49-F238E27FC236}">
                <a16:creationId xmlns:a16="http://schemas.microsoft.com/office/drawing/2014/main" id="{F3A01373-B554-4071-AC60-E6F4F4BB4483}"/>
              </a:ext>
            </a:extLst>
          </p:cNvPr>
          <p:cNvSpPr/>
          <p:nvPr/>
        </p:nvSpPr>
        <p:spPr>
          <a:xfrm>
            <a:off x="2057400" y="4953000"/>
            <a:ext cx="9144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FC30F3-7DC0-4540-8A31-0D23585519D7}"/>
              </a:ext>
            </a:extLst>
          </p:cNvPr>
          <p:cNvSpPr/>
          <p:nvPr/>
        </p:nvSpPr>
        <p:spPr>
          <a:xfrm>
            <a:off x="3377667" y="1111577"/>
            <a:ext cx="9144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CC29-2147-4802-8426-5FC4000416BF}"/>
              </a:ext>
            </a:extLst>
          </p:cNvPr>
          <p:cNvSpPr>
            <a:spLocks noGrp="1"/>
          </p:cNvSpPr>
          <p:nvPr>
            <p:ph type="title"/>
          </p:nvPr>
        </p:nvSpPr>
        <p:spPr>
          <a:xfrm>
            <a:off x="457200" y="274638"/>
            <a:ext cx="7467600" cy="715962"/>
          </a:xfrm>
        </p:spPr>
        <p:txBody>
          <a:bodyPr>
            <a:normAutofit fontScale="90000"/>
          </a:bodyPr>
          <a:lstStyle/>
          <a:p>
            <a:r>
              <a:rPr lang="en-US" dirty="0"/>
              <a:t>Demographic Label</a:t>
            </a:r>
          </a:p>
        </p:txBody>
      </p:sp>
      <p:sp>
        <p:nvSpPr>
          <p:cNvPr id="3" name="Content Placeholder 2">
            <a:extLst>
              <a:ext uri="{FF2B5EF4-FFF2-40B4-BE49-F238E27FC236}">
                <a16:creationId xmlns:a16="http://schemas.microsoft.com/office/drawing/2014/main" id="{F68ACD38-448C-4C89-B8D2-31D1B91F0A5C}"/>
              </a:ext>
            </a:extLst>
          </p:cNvPr>
          <p:cNvSpPr>
            <a:spLocks noGrp="1"/>
          </p:cNvSpPr>
          <p:nvPr>
            <p:ph idx="1"/>
          </p:nvPr>
        </p:nvSpPr>
        <p:spPr>
          <a:xfrm>
            <a:off x="457200" y="990600"/>
            <a:ext cx="8229600" cy="5410200"/>
          </a:xfrm>
        </p:spPr>
        <p:txBody>
          <a:bodyPr/>
          <a:lstStyle/>
          <a:p>
            <a:pPr marL="36576" indent="0">
              <a:buNone/>
            </a:pPr>
            <a:r>
              <a:rPr lang="en-US" sz="2400" dirty="0"/>
              <a:t>During urgent situations (code stroke, etc.), there maybe times when orders have not populated </a:t>
            </a:r>
            <a:r>
              <a:rPr lang="en-US" sz="2400" dirty="0" err="1"/>
              <a:t>SoftID</a:t>
            </a:r>
            <a:r>
              <a:rPr lang="en-US" sz="2400" dirty="0"/>
              <a:t>, but the patient needs to be drawn.  Here, a demographic label can be printed.</a:t>
            </a:r>
          </a:p>
          <a:p>
            <a:pPr marL="36576" indent="0">
              <a:buNone/>
            </a:pPr>
            <a:r>
              <a:rPr lang="en-US" sz="2400" dirty="0"/>
              <a:t>After scanning the patient’s armband, the system will indicate there are no uncollected specimens and will prompt the user to print a demographic label.</a:t>
            </a:r>
          </a:p>
          <a:p>
            <a:pPr marL="36576" indent="0">
              <a:buNone/>
            </a:pPr>
            <a:endParaRPr lang="en-US" sz="2400" dirty="0"/>
          </a:p>
          <a:p>
            <a:pPr marL="36576" indent="0">
              <a:buNone/>
            </a:pPr>
            <a:r>
              <a:rPr lang="en-US" dirty="0"/>
              <a:t>				</a:t>
            </a:r>
          </a:p>
        </p:txBody>
      </p:sp>
      <p:pic>
        <p:nvPicPr>
          <p:cNvPr id="5" name="Picture 4">
            <a:extLst>
              <a:ext uri="{FF2B5EF4-FFF2-40B4-BE49-F238E27FC236}">
                <a16:creationId xmlns:a16="http://schemas.microsoft.com/office/drawing/2014/main" id="{47C71DF0-A513-43EC-B726-91A4D25F8D18}"/>
              </a:ext>
            </a:extLst>
          </p:cNvPr>
          <p:cNvPicPr>
            <a:picLocks noChangeAspect="1"/>
          </p:cNvPicPr>
          <p:nvPr/>
        </p:nvPicPr>
        <p:blipFill>
          <a:blip r:embed="rId2"/>
          <a:stretch>
            <a:fillRect/>
          </a:stretch>
        </p:blipFill>
        <p:spPr>
          <a:xfrm>
            <a:off x="622484" y="3867346"/>
            <a:ext cx="3167204" cy="1248783"/>
          </a:xfrm>
          <a:prstGeom prst="rect">
            <a:avLst/>
          </a:prstGeom>
        </p:spPr>
      </p:pic>
      <p:sp>
        <p:nvSpPr>
          <p:cNvPr id="7" name="TextBox 6">
            <a:extLst>
              <a:ext uri="{FF2B5EF4-FFF2-40B4-BE49-F238E27FC236}">
                <a16:creationId xmlns:a16="http://schemas.microsoft.com/office/drawing/2014/main" id="{60EEFDE6-6397-47DD-9BC7-FEAB6D34CF21}"/>
              </a:ext>
            </a:extLst>
          </p:cNvPr>
          <p:cNvSpPr txBox="1"/>
          <p:nvPr/>
        </p:nvSpPr>
        <p:spPr>
          <a:xfrm>
            <a:off x="3932976" y="3886200"/>
            <a:ext cx="4234004" cy="461665"/>
          </a:xfrm>
          <a:prstGeom prst="rect">
            <a:avLst/>
          </a:prstGeom>
          <a:noFill/>
        </p:spPr>
        <p:txBody>
          <a:bodyPr wrap="square" rtlCol="0">
            <a:spAutoFit/>
          </a:bodyPr>
          <a:lstStyle/>
          <a:p>
            <a:pPr marL="36576" indent="0">
              <a:buNone/>
            </a:pPr>
            <a:r>
              <a:rPr lang="en-US" sz="2400" dirty="0"/>
              <a:t>Click Yes.</a:t>
            </a:r>
          </a:p>
        </p:txBody>
      </p:sp>
      <p:sp>
        <p:nvSpPr>
          <p:cNvPr id="8" name="TextBox 7">
            <a:extLst>
              <a:ext uri="{FF2B5EF4-FFF2-40B4-BE49-F238E27FC236}">
                <a16:creationId xmlns:a16="http://schemas.microsoft.com/office/drawing/2014/main" id="{BAFECB50-881E-486B-98B0-AFBEDC3161EA}"/>
              </a:ext>
            </a:extLst>
          </p:cNvPr>
          <p:cNvSpPr txBox="1"/>
          <p:nvPr/>
        </p:nvSpPr>
        <p:spPr>
          <a:xfrm>
            <a:off x="602810" y="5544234"/>
            <a:ext cx="8118695" cy="1107996"/>
          </a:xfrm>
          <a:prstGeom prst="rect">
            <a:avLst/>
          </a:prstGeom>
          <a:noFill/>
        </p:spPr>
        <p:txBody>
          <a:bodyPr wrap="square" rtlCol="0">
            <a:spAutoFit/>
          </a:bodyPr>
          <a:lstStyle/>
          <a:p>
            <a:r>
              <a:rPr lang="en-US" sz="2400" dirty="0"/>
              <a:t>Verify the patient information when prompted, then click Verify.</a:t>
            </a:r>
          </a:p>
          <a:p>
            <a:endParaRPr lang="en-US" dirty="0"/>
          </a:p>
        </p:txBody>
      </p:sp>
    </p:spTree>
    <p:extLst>
      <p:ext uri="{BB962C8B-B14F-4D97-AF65-F5344CB8AC3E}">
        <p14:creationId xmlns:p14="http://schemas.microsoft.com/office/powerpoint/2010/main" val="1818222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8ACD38-448C-4C89-B8D2-31D1B91F0A5C}"/>
              </a:ext>
            </a:extLst>
          </p:cNvPr>
          <p:cNvSpPr>
            <a:spLocks noGrp="1"/>
          </p:cNvSpPr>
          <p:nvPr>
            <p:ph idx="1"/>
          </p:nvPr>
        </p:nvSpPr>
        <p:spPr>
          <a:xfrm>
            <a:off x="381000" y="304800"/>
            <a:ext cx="8305800" cy="5821363"/>
          </a:xfrm>
        </p:spPr>
        <p:txBody>
          <a:bodyPr/>
          <a:lstStyle/>
          <a:p>
            <a:pPr marL="36576" indent="0">
              <a:buNone/>
            </a:pPr>
            <a:endParaRPr lang="en-US" dirty="0"/>
          </a:p>
          <a:p>
            <a:pPr marL="36576" indent="0">
              <a:buNone/>
            </a:pPr>
            <a:endParaRPr lang="en-US" dirty="0"/>
          </a:p>
          <a:p>
            <a:pPr marL="36576" indent="0">
              <a:buNone/>
            </a:pPr>
            <a:endParaRPr lang="en-US" dirty="0"/>
          </a:p>
        </p:txBody>
      </p:sp>
      <p:sp>
        <p:nvSpPr>
          <p:cNvPr id="10" name="TextBox 9">
            <a:extLst>
              <a:ext uri="{FF2B5EF4-FFF2-40B4-BE49-F238E27FC236}">
                <a16:creationId xmlns:a16="http://schemas.microsoft.com/office/drawing/2014/main" id="{26F360CD-2105-418F-A20E-C32FCFD516A3}"/>
              </a:ext>
            </a:extLst>
          </p:cNvPr>
          <p:cNvSpPr txBox="1"/>
          <p:nvPr/>
        </p:nvSpPr>
        <p:spPr>
          <a:xfrm>
            <a:off x="457200" y="906067"/>
            <a:ext cx="8153400"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a:t>The Demographic Label box will appear. In the Test field, click the magnifying glass to select the tube to be drawn.</a:t>
            </a:r>
          </a:p>
          <a:p>
            <a:pPr marL="285750" indent="-285750">
              <a:buFont typeface="Wingdings" panose="05000000000000000000" pitchFamily="2" charset="2"/>
              <a:buChar char="v"/>
            </a:pPr>
            <a:r>
              <a:rPr lang="en-US" dirty="0"/>
              <a:t>If more than one tube is needed, select from the list again. Repeat as necessary. If a tube is added in error, to remove it click the Delete button next to the tube.</a:t>
            </a:r>
          </a:p>
          <a:p>
            <a:pPr marL="285750" indent="-285750">
              <a:buFont typeface="Wingdings" panose="05000000000000000000" pitchFamily="2" charset="2"/>
              <a:buChar char="v"/>
            </a:pPr>
            <a:r>
              <a:rPr lang="en-US" dirty="0"/>
              <a:t>When finished adding the tubes, click Print Labels</a:t>
            </a:r>
          </a:p>
          <a:p>
            <a:endParaRPr lang="en-US" dirty="0"/>
          </a:p>
        </p:txBody>
      </p:sp>
      <p:sp>
        <p:nvSpPr>
          <p:cNvPr id="13" name="Title 1">
            <a:extLst>
              <a:ext uri="{FF2B5EF4-FFF2-40B4-BE49-F238E27FC236}">
                <a16:creationId xmlns:a16="http://schemas.microsoft.com/office/drawing/2014/main" id="{E9600617-928C-4EE6-A5AC-EAC33D1EABC6}"/>
              </a:ext>
            </a:extLst>
          </p:cNvPr>
          <p:cNvSpPr>
            <a:spLocks noGrp="1"/>
          </p:cNvSpPr>
          <p:nvPr>
            <p:ph type="title"/>
          </p:nvPr>
        </p:nvSpPr>
        <p:spPr>
          <a:xfrm>
            <a:off x="457200" y="274638"/>
            <a:ext cx="7467600" cy="563562"/>
          </a:xfrm>
        </p:spPr>
        <p:txBody>
          <a:bodyPr>
            <a:normAutofit fontScale="90000"/>
          </a:bodyPr>
          <a:lstStyle/>
          <a:p>
            <a:r>
              <a:rPr lang="en-US" dirty="0"/>
              <a:t>Demographic Label</a:t>
            </a:r>
          </a:p>
        </p:txBody>
      </p:sp>
      <p:pic>
        <p:nvPicPr>
          <p:cNvPr id="4" name="Picture 3">
            <a:extLst>
              <a:ext uri="{FF2B5EF4-FFF2-40B4-BE49-F238E27FC236}">
                <a16:creationId xmlns:a16="http://schemas.microsoft.com/office/drawing/2014/main" id="{3CC44E36-2032-4346-B71C-673455653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03" t="12189" b="7214"/>
          <a:stretch/>
        </p:blipFill>
        <p:spPr>
          <a:xfrm rot="5400000">
            <a:off x="-165493" y="3499690"/>
            <a:ext cx="3657600" cy="2276633"/>
          </a:xfrm>
          <a:prstGeom prst="rect">
            <a:avLst/>
          </a:prstGeom>
        </p:spPr>
      </p:pic>
      <p:pic>
        <p:nvPicPr>
          <p:cNvPr id="6" name="Picture 5">
            <a:extLst>
              <a:ext uri="{FF2B5EF4-FFF2-40B4-BE49-F238E27FC236}">
                <a16:creationId xmlns:a16="http://schemas.microsoft.com/office/drawing/2014/main" id="{AB81C094-D899-4C4F-96D0-7A2C81836C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75" b="9573"/>
          <a:stretch/>
        </p:blipFill>
        <p:spPr>
          <a:xfrm rot="5400000">
            <a:off x="2427578" y="3567012"/>
            <a:ext cx="3657600" cy="2141991"/>
          </a:xfrm>
          <a:prstGeom prst="rect">
            <a:avLst/>
          </a:prstGeom>
        </p:spPr>
      </p:pic>
      <p:pic>
        <p:nvPicPr>
          <p:cNvPr id="9" name="Picture 8">
            <a:extLst>
              <a:ext uri="{FF2B5EF4-FFF2-40B4-BE49-F238E27FC236}">
                <a16:creationId xmlns:a16="http://schemas.microsoft.com/office/drawing/2014/main" id="{9CAF8E0C-0594-4427-96AF-557396927F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65" t="12698" r="5481" b="14286"/>
          <a:stretch/>
        </p:blipFill>
        <p:spPr>
          <a:xfrm rot="5400000">
            <a:off x="5065366" y="3454974"/>
            <a:ext cx="3657600" cy="2366067"/>
          </a:xfrm>
          <a:prstGeom prst="rect">
            <a:avLst/>
          </a:prstGeom>
        </p:spPr>
      </p:pic>
      <p:sp>
        <p:nvSpPr>
          <p:cNvPr id="16" name="Oval 15">
            <a:extLst>
              <a:ext uri="{FF2B5EF4-FFF2-40B4-BE49-F238E27FC236}">
                <a16:creationId xmlns:a16="http://schemas.microsoft.com/office/drawing/2014/main" id="{C9772AE2-CCF7-449A-83A1-DB510297CAB3}"/>
              </a:ext>
            </a:extLst>
          </p:cNvPr>
          <p:cNvSpPr/>
          <p:nvPr/>
        </p:nvSpPr>
        <p:spPr>
          <a:xfrm>
            <a:off x="1926148" y="4486522"/>
            <a:ext cx="381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8C7F12F-2412-4919-8925-323018C5DDB4}"/>
              </a:ext>
            </a:extLst>
          </p:cNvPr>
          <p:cNvSpPr/>
          <p:nvPr/>
        </p:nvSpPr>
        <p:spPr>
          <a:xfrm>
            <a:off x="7427566" y="4611932"/>
            <a:ext cx="381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7B44148-4DEC-4B87-B076-56E3D98D4249}"/>
              </a:ext>
            </a:extLst>
          </p:cNvPr>
          <p:cNvSpPr/>
          <p:nvPr/>
        </p:nvSpPr>
        <p:spPr>
          <a:xfrm>
            <a:off x="6360766" y="5791200"/>
            <a:ext cx="1066800" cy="40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B989575-F74F-4156-B351-C41E91385D19}"/>
              </a:ext>
            </a:extLst>
          </p:cNvPr>
          <p:cNvCxnSpPr/>
          <p:nvPr/>
        </p:nvCxnSpPr>
        <p:spPr>
          <a:xfrm flipH="1">
            <a:off x="3886200" y="3581400"/>
            <a:ext cx="990600" cy="0"/>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2576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8ACD38-448C-4C89-B8D2-31D1B91F0A5C}"/>
              </a:ext>
            </a:extLst>
          </p:cNvPr>
          <p:cNvSpPr>
            <a:spLocks noGrp="1"/>
          </p:cNvSpPr>
          <p:nvPr>
            <p:ph idx="1"/>
          </p:nvPr>
        </p:nvSpPr>
        <p:spPr>
          <a:xfrm>
            <a:off x="381000" y="304800"/>
            <a:ext cx="8305800" cy="5821363"/>
          </a:xfrm>
        </p:spPr>
        <p:txBody>
          <a:bodyPr/>
          <a:lstStyle/>
          <a:p>
            <a:pPr marL="36576" indent="0">
              <a:buNone/>
            </a:pPr>
            <a:endParaRPr lang="en-US" dirty="0"/>
          </a:p>
          <a:p>
            <a:pPr marL="36576" indent="0">
              <a:buNone/>
            </a:pPr>
            <a:endParaRPr lang="en-US" dirty="0"/>
          </a:p>
          <a:p>
            <a:pPr marL="36576" indent="0">
              <a:buNone/>
            </a:pPr>
            <a:endParaRPr lang="en-US" dirty="0"/>
          </a:p>
        </p:txBody>
      </p:sp>
      <p:sp>
        <p:nvSpPr>
          <p:cNvPr id="10" name="TextBox 9">
            <a:extLst>
              <a:ext uri="{FF2B5EF4-FFF2-40B4-BE49-F238E27FC236}">
                <a16:creationId xmlns:a16="http://schemas.microsoft.com/office/drawing/2014/main" id="{26F360CD-2105-418F-A20E-C32FCFD516A3}"/>
              </a:ext>
            </a:extLst>
          </p:cNvPr>
          <p:cNvSpPr txBox="1"/>
          <p:nvPr/>
        </p:nvSpPr>
        <p:spPr>
          <a:xfrm>
            <a:off x="3733800" y="1357779"/>
            <a:ext cx="4724400" cy="4401205"/>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The demographic label will print for each added test/tube.  </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The collector’s initials and the time of the collection will print on the label.</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Write the test to be performed on the label.</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The demographic label can be used in place of a chart label, saving the end user from having to manually indicate the time of collection and their initials.</a:t>
            </a:r>
          </a:p>
        </p:txBody>
      </p:sp>
      <p:pic>
        <p:nvPicPr>
          <p:cNvPr id="13" name="Picture 12">
            <a:extLst>
              <a:ext uri="{FF2B5EF4-FFF2-40B4-BE49-F238E27FC236}">
                <a16:creationId xmlns:a16="http://schemas.microsoft.com/office/drawing/2014/main" id="{9B63D943-A1D1-4567-AE6E-05E3F99CE564}"/>
              </a:ext>
            </a:extLst>
          </p:cNvPr>
          <p:cNvPicPr>
            <a:picLocks noChangeAspect="1"/>
          </p:cNvPicPr>
          <p:nvPr/>
        </p:nvPicPr>
        <p:blipFill>
          <a:blip r:embed="rId2"/>
          <a:stretch>
            <a:fillRect/>
          </a:stretch>
        </p:blipFill>
        <p:spPr>
          <a:xfrm>
            <a:off x="300896" y="1905000"/>
            <a:ext cx="2871287" cy="2743200"/>
          </a:xfrm>
          <a:prstGeom prst="rect">
            <a:avLst/>
          </a:prstGeom>
        </p:spPr>
      </p:pic>
      <p:sp>
        <p:nvSpPr>
          <p:cNvPr id="4" name="Rectangle 3">
            <a:extLst>
              <a:ext uri="{FF2B5EF4-FFF2-40B4-BE49-F238E27FC236}">
                <a16:creationId xmlns:a16="http://schemas.microsoft.com/office/drawing/2014/main" id="{20CB1D2E-788D-4F8B-81C2-74FE5C2AA940}"/>
              </a:ext>
            </a:extLst>
          </p:cNvPr>
          <p:cNvSpPr/>
          <p:nvPr/>
        </p:nvSpPr>
        <p:spPr>
          <a:xfrm>
            <a:off x="1295400" y="2286000"/>
            <a:ext cx="1066800" cy="467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6BD3272-FE04-4C8F-B940-B377F9422A37}"/>
              </a:ext>
            </a:extLst>
          </p:cNvPr>
          <p:cNvSpPr>
            <a:spLocks noGrp="1"/>
          </p:cNvSpPr>
          <p:nvPr>
            <p:ph type="title"/>
          </p:nvPr>
        </p:nvSpPr>
        <p:spPr>
          <a:xfrm>
            <a:off x="457200" y="274638"/>
            <a:ext cx="7467600" cy="715962"/>
          </a:xfrm>
        </p:spPr>
        <p:txBody>
          <a:bodyPr>
            <a:normAutofit fontScale="90000"/>
          </a:bodyPr>
          <a:lstStyle/>
          <a:p>
            <a:r>
              <a:rPr lang="en-US" dirty="0"/>
              <a:t>Demographic Label</a:t>
            </a:r>
          </a:p>
        </p:txBody>
      </p:sp>
    </p:spTree>
    <p:extLst>
      <p:ext uri="{BB962C8B-B14F-4D97-AF65-F5344CB8AC3E}">
        <p14:creationId xmlns:p14="http://schemas.microsoft.com/office/powerpoint/2010/main" val="3389461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normAutofit/>
          </a:bodyPr>
          <a:lstStyle/>
          <a:p>
            <a:r>
              <a:rPr lang="en-US" sz="3200" dirty="0"/>
              <a:t>Tips to Remember</a:t>
            </a:r>
          </a:p>
        </p:txBody>
      </p:sp>
      <p:sp>
        <p:nvSpPr>
          <p:cNvPr id="3" name="Content Placeholder 2"/>
          <p:cNvSpPr>
            <a:spLocks noGrp="1"/>
          </p:cNvSpPr>
          <p:nvPr>
            <p:ph idx="1"/>
          </p:nvPr>
        </p:nvSpPr>
        <p:spPr>
          <a:xfrm>
            <a:off x="457200" y="1219200"/>
            <a:ext cx="7772400" cy="5257800"/>
          </a:xfrm>
        </p:spPr>
        <p:txBody>
          <a:bodyPr>
            <a:normAutofit fontScale="92500" lnSpcReduction="20000"/>
          </a:bodyPr>
          <a:lstStyle/>
          <a:p>
            <a:pPr>
              <a:buFont typeface="Wingdings" panose="05000000000000000000" pitchFamily="2" charset="2"/>
              <a:buChar char="v"/>
            </a:pPr>
            <a:r>
              <a:rPr lang="en-US" sz="2800" dirty="0"/>
              <a:t>Only print the labels for the specimens that have been obtained.</a:t>
            </a:r>
          </a:p>
          <a:p>
            <a:pPr>
              <a:buFont typeface="Wingdings" panose="05000000000000000000" pitchFamily="2" charset="2"/>
              <a:buChar char="v"/>
            </a:pPr>
            <a:r>
              <a:rPr lang="en-US" sz="2800" dirty="0"/>
              <a:t>Whoever draws the specimen is the one printing the label (</a:t>
            </a:r>
            <a:r>
              <a:rPr lang="en-US" sz="2800" b="1" dirty="0"/>
              <a:t>You Draw, You Print</a:t>
            </a:r>
            <a:r>
              <a:rPr lang="en-US" sz="2800" dirty="0"/>
              <a:t>)</a:t>
            </a:r>
          </a:p>
          <a:p>
            <a:pPr>
              <a:buFont typeface="Wingdings" panose="05000000000000000000" pitchFamily="2" charset="2"/>
              <a:buChar char="v"/>
            </a:pPr>
            <a:r>
              <a:rPr lang="en-US" sz="2800" dirty="0"/>
              <a:t>If blood needed exceeds the volume of the tube, two labels will print – draw two tubes of that color</a:t>
            </a:r>
          </a:p>
          <a:p>
            <a:pPr>
              <a:buFont typeface="Wingdings" panose="05000000000000000000" pitchFamily="2" charset="2"/>
              <a:buChar char="v"/>
            </a:pPr>
            <a:r>
              <a:rPr lang="en-US" sz="2800" dirty="0"/>
              <a:t>Put the correct label on the correct specimen tube (</a:t>
            </a:r>
            <a:r>
              <a:rPr lang="en-US" sz="2800" b="1" dirty="0"/>
              <a:t>colors must match</a:t>
            </a:r>
            <a:r>
              <a:rPr lang="en-US" sz="2800" dirty="0"/>
              <a:t>) – Look at the Label!</a:t>
            </a:r>
          </a:p>
          <a:p>
            <a:pPr>
              <a:buFont typeface="Wingdings" panose="05000000000000000000" pitchFamily="2" charset="2"/>
              <a:buChar char="v"/>
            </a:pPr>
            <a:r>
              <a:rPr lang="en-US" sz="2800" dirty="0"/>
              <a:t>Do Not scan the specimen label until the blood is drawn and the label is on the tube/specimen.</a:t>
            </a:r>
          </a:p>
          <a:p>
            <a:pPr>
              <a:buFont typeface="Wingdings" panose="05000000000000000000" pitchFamily="2" charset="2"/>
              <a:buChar char="v"/>
            </a:pPr>
            <a:r>
              <a:rPr lang="en-US" sz="2800" dirty="0"/>
              <a:t>If you printed a label for an uncollected specimen, reschedule the draw and shred the label.</a:t>
            </a:r>
          </a:p>
          <a:p>
            <a:endParaRPr lang="en-US" dirty="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29400" cy="487362"/>
          </a:xfrm>
        </p:spPr>
        <p:txBody>
          <a:bodyPr>
            <a:normAutofit fontScale="90000"/>
          </a:bodyPr>
          <a:lstStyle/>
          <a:p>
            <a:r>
              <a:rPr lang="en-US" sz="3600" dirty="0"/>
              <a:t>Pairing the Hand held and Printer</a:t>
            </a:r>
          </a:p>
        </p:txBody>
      </p:sp>
      <p:sp>
        <p:nvSpPr>
          <p:cNvPr id="3" name="Content Placeholder 2"/>
          <p:cNvSpPr>
            <a:spLocks noGrp="1"/>
          </p:cNvSpPr>
          <p:nvPr>
            <p:ph idx="1"/>
          </p:nvPr>
        </p:nvSpPr>
        <p:spPr>
          <a:xfrm>
            <a:off x="457200" y="762000"/>
            <a:ext cx="7315200" cy="2581373"/>
          </a:xfrm>
        </p:spPr>
        <p:txBody>
          <a:bodyPr>
            <a:normAutofit/>
          </a:bodyPr>
          <a:lstStyle/>
          <a:p>
            <a:pPr marL="146304" indent="0">
              <a:buNone/>
            </a:pPr>
            <a:endParaRPr lang="en-US" sz="2100" dirty="0"/>
          </a:p>
          <a:p>
            <a:pPr marL="146304" indent="0">
              <a:buNone/>
            </a:pPr>
            <a:r>
              <a:rPr lang="en-US" sz="2100" dirty="0"/>
              <a:t>If the hand held and printer become unpaired:</a:t>
            </a:r>
          </a:p>
          <a:p>
            <a:pPr marL="621792" indent="-457200">
              <a:buFont typeface="Arial" panose="020B0604020202020204" pitchFamily="34" charset="0"/>
              <a:buChar char="•"/>
            </a:pPr>
            <a:r>
              <a:rPr lang="en-US" sz="2100" dirty="0"/>
              <a:t>From the Collection list, select menu (three dot menu). </a:t>
            </a:r>
          </a:p>
          <a:p>
            <a:pPr marL="621792" indent="-457200">
              <a:buFont typeface="Arial" panose="020B0604020202020204" pitchFamily="34" charset="0"/>
              <a:buChar char="•"/>
            </a:pPr>
            <a:r>
              <a:rPr lang="en-US" sz="2100" dirty="0"/>
              <a:t>Tap Settings.</a:t>
            </a:r>
          </a:p>
          <a:p>
            <a:pPr marL="621792" indent="-457200">
              <a:buFont typeface="Arial" panose="020B0604020202020204" pitchFamily="34" charset="0"/>
              <a:buChar char="•"/>
            </a:pPr>
            <a:r>
              <a:rPr lang="en-US" sz="2100" dirty="0"/>
              <a:t>Tap or slide to the Printer tab and tap the Bluetooth printer under Bluetooth.</a:t>
            </a:r>
          </a:p>
          <a:p>
            <a:pPr lvl="2">
              <a:buFont typeface="Arial" panose="020B0604020202020204" pitchFamily="34" charset="0"/>
              <a:buChar char="•"/>
            </a:pPr>
            <a:endParaRPr lang="en-US" sz="2100" dirty="0"/>
          </a:p>
          <a:p>
            <a:pPr marL="36576" indent="0">
              <a:buNone/>
            </a:pPr>
            <a:endParaRPr lang="en-US" dirty="0"/>
          </a:p>
          <a:p>
            <a:pPr>
              <a:buFont typeface="Wingdings" panose="05000000000000000000" pitchFamily="2" charset="2"/>
              <a:buChar char="v"/>
            </a:pPr>
            <a:endParaRPr lang="en-US" dirty="0"/>
          </a:p>
        </p:txBody>
      </p:sp>
      <p:pic>
        <p:nvPicPr>
          <p:cNvPr id="6" name="Picture 5">
            <a:extLst>
              <a:ext uri="{FF2B5EF4-FFF2-40B4-BE49-F238E27FC236}">
                <a16:creationId xmlns:a16="http://schemas.microsoft.com/office/drawing/2014/main" id="{6B40AAE1-B867-4163-ABAA-1691668C46D3}"/>
              </a:ext>
            </a:extLst>
          </p:cNvPr>
          <p:cNvPicPr>
            <a:picLocks noChangeAspect="1"/>
          </p:cNvPicPr>
          <p:nvPr/>
        </p:nvPicPr>
        <p:blipFill rotWithShape="1">
          <a:blip r:embed="rId3">
            <a:extLst>
              <a:ext uri="{28A0092B-C50C-407E-A947-70E740481C1C}">
                <a14:useLocalDpi xmlns:a14="http://schemas.microsoft.com/office/drawing/2010/main" val="0"/>
              </a:ext>
            </a:extLst>
          </a:blip>
          <a:srcRect l="-189" t="9300" r="189" b="68296"/>
          <a:stretch/>
        </p:blipFill>
        <p:spPr>
          <a:xfrm>
            <a:off x="304800" y="3488703"/>
            <a:ext cx="2735109" cy="2895600"/>
          </a:xfrm>
          <a:prstGeom prst="rect">
            <a:avLst/>
          </a:prstGeom>
        </p:spPr>
      </p:pic>
      <p:pic>
        <p:nvPicPr>
          <p:cNvPr id="9" name="Picture 8">
            <a:extLst>
              <a:ext uri="{FF2B5EF4-FFF2-40B4-BE49-F238E27FC236}">
                <a16:creationId xmlns:a16="http://schemas.microsoft.com/office/drawing/2014/main" id="{AB6F7694-0F43-44D4-B66F-F03F40F78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630" b="30000"/>
          <a:stretch/>
        </p:blipFill>
        <p:spPr>
          <a:xfrm>
            <a:off x="3352800" y="3490274"/>
            <a:ext cx="2277909" cy="2895600"/>
          </a:xfrm>
          <a:prstGeom prst="rect">
            <a:avLst/>
          </a:prstGeom>
        </p:spPr>
      </p:pic>
      <p:pic>
        <p:nvPicPr>
          <p:cNvPr id="13" name="Picture 12">
            <a:extLst>
              <a:ext uri="{FF2B5EF4-FFF2-40B4-BE49-F238E27FC236}">
                <a16:creationId xmlns:a16="http://schemas.microsoft.com/office/drawing/2014/main" id="{32DD496F-3268-46D5-BBD4-9C13A41A4D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0" t="13708" r="-1110" b="34583"/>
          <a:stretch/>
        </p:blipFill>
        <p:spPr>
          <a:xfrm>
            <a:off x="5943599" y="3514627"/>
            <a:ext cx="2743201" cy="2876746"/>
          </a:xfrm>
          <a:prstGeom prst="rect">
            <a:avLst/>
          </a:prstGeom>
        </p:spPr>
      </p:pic>
      <p:sp>
        <p:nvSpPr>
          <p:cNvPr id="14" name="Oval 13">
            <a:extLst>
              <a:ext uri="{FF2B5EF4-FFF2-40B4-BE49-F238E27FC236}">
                <a16:creationId xmlns:a16="http://schemas.microsoft.com/office/drawing/2014/main" id="{22709AE9-8FAF-414B-B4EB-AADDB65E6B16}"/>
              </a:ext>
            </a:extLst>
          </p:cNvPr>
          <p:cNvSpPr/>
          <p:nvPr/>
        </p:nvSpPr>
        <p:spPr>
          <a:xfrm>
            <a:off x="2438400" y="4038600"/>
            <a:ext cx="601509"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2AC4B4-9381-4D78-9F56-B79D877647B1}"/>
              </a:ext>
            </a:extLst>
          </p:cNvPr>
          <p:cNvSpPr/>
          <p:nvPr/>
        </p:nvSpPr>
        <p:spPr>
          <a:xfrm>
            <a:off x="3657600" y="5105400"/>
            <a:ext cx="914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686BA4-0DCA-4C85-98A3-55CB9E0F288D}"/>
              </a:ext>
            </a:extLst>
          </p:cNvPr>
          <p:cNvSpPr/>
          <p:nvPr/>
        </p:nvSpPr>
        <p:spPr>
          <a:xfrm>
            <a:off x="7315200" y="3657600"/>
            <a:ext cx="1066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7CFCD3-75BB-42C2-AEAB-C285C8E715A0}"/>
              </a:ext>
            </a:extLst>
          </p:cNvPr>
          <p:cNvSpPr/>
          <p:nvPr/>
        </p:nvSpPr>
        <p:spPr>
          <a:xfrm>
            <a:off x="6096000" y="5334000"/>
            <a:ext cx="23622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17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52588"/>
          </a:xfrm>
        </p:spPr>
        <p:txBody>
          <a:bodyPr>
            <a:normAutofit/>
          </a:bodyPr>
          <a:lstStyle/>
          <a:p>
            <a:r>
              <a:rPr lang="en-US" sz="3600" dirty="0"/>
              <a:t>Key Points</a:t>
            </a:r>
          </a:p>
        </p:txBody>
      </p:sp>
      <p:sp>
        <p:nvSpPr>
          <p:cNvPr id="3" name="Content Placeholder 2"/>
          <p:cNvSpPr>
            <a:spLocks noGrp="1"/>
          </p:cNvSpPr>
          <p:nvPr>
            <p:ph idx="1"/>
          </p:nvPr>
        </p:nvSpPr>
        <p:spPr>
          <a:xfrm>
            <a:off x="457200" y="990600"/>
            <a:ext cx="8153400" cy="2438400"/>
          </a:xfrm>
        </p:spPr>
        <p:txBody>
          <a:bodyPr>
            <a:normAutofit fontScale="92500" lnSpcReduction="20000"/>
          </a:bodyPr>
          <a:lstStyle/>
          <a:p>
            <a:pPr>
              <a:buFont typeface="Wingdings" panose="05000000000000000000" pitchFamily="2" charset="2"/>
              <a:buChar char="v"/>
            </a:pPr>
            <a:r>
              <a:rPr lang="en-US" sz="2600" dirty="0"/>
              <a:t>All orders are entered and cancelled in Epic. Epic will send orders to Soft.</a:t>
            </a:r>
          </a:p>
          <a:p>
            <a:pPr marL="36576" indent="0">
              <a:buNone/>
            </a:pPr>
            <a:endParaRPr lang="en-US" sz="2600" dirty="0"/>
          </a:p>
          <a:p>
            <a:pPr>
              <a:buFont typeface="Wingdings" panose="05000000000000000000" pitchFamily="2" charset="2"/>
              <a:buChar char="v"/>
            </a:pPr>
            <a:r>
              <a:rPr lang="en-US" sz="2600" dirty="0"/>
              <a:t>Equipment Needed – TC52 hand held device with SoftID installed and a label printer. The hand held and the printer are paired; labels will only print to their assigned printer. </a:t>
            </a:r>
          </a:p>
          <a:p>
            <a:pPr marL="36576" indent="0">
              <a:buNone/>
            </a:pPr>
            <a:endParaRPr lang="en-US" dirty="0"/>
          </a:p>
          <a:p>
            <a:pPr>
              <a:buFont typeface="Wingdings" panose="05000000000000000000" pitchFamily="2" charset="2"/>
              <a:buChar char="v"/>
            </a:pP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4674396" y="3492374"/>
            <a:ext cx="2014537" cy="3257550"/>
          </a:xfrm>
          <a:prstGeom prst="rect">
            <a:avLst/>
          </a:prstGeom>
          <a:noFill/>
          <a:ln w="9525">
            <a:noFill/>
            <a:miter lim="800000"/>
            <a:headEnd/>
            <a:tailEnd/>
          </a:ln>
        </p:spPr>
      </p:pic>
      <p:pic>
        <p:nvPicPr>
          <p:cNvPr id="7" name="Picture 6">
            <a:extLst>
              <a:ext uri="{FF2B5EF4-FFF2-40B4-BE49-F238E27FC236}">
                <a16:creationId xmlns:a16="http://schemas.microsoft.com/office/drawing/2014/main" id="{042902E2-3857-412F-A7A1-405226C9FCBE}"/>
              </a:ext>
            </a:extLst>
          </p:cNvPr>
          <p:cNvPicPr>
            <a:picLocks noChangeAspect="1"/>
          </p:cNvPicPr>
          <p:nvPr/>
        </p:nvPicPr>
        <p:blipFill>
          <a:blip r:embed="rId4"/>
          <a:stretch>
            <a:fillRect/>
          </a:stretch>
        </p:blipFill>
        <p:spPr>
          <a:xfrm>
            <a:off x="1447800" y="3704540"/>
            <a:ext cx="2014537" cy="301369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20100" cy="609600"/>
          </a:xfrm>
        </p:spPr>
        <p:txBody>
          <a:bodyPr>
            <a:normAutofit fontScale="90000"/>
          </a:bodyPr>
          <a:lstStyle/>
          <a:p>
            <a:br>
              <a:rPr lang="en-US" sz="3600" dirty="0"/>
            </a:br>
            <a:r>
              <a:rPr lang="en-US" sz="3600" dirty="0"/>
              <a:t>Pairing the Hand held and Printer continued:</a:t>
            </a:r>
            <a:br>
              <a:rPr lang="en-US" sz="3600" dirty="0"/>
            </a:br>
            <a:r>
              <a:rPr lang="en-US" sz="3600" dirty="0"/>
              <a:t> </a:t>
            </a:r>
          </a:p>
        </p:txBody>
      </p:sp>
      <p:sp>
        <p:nvSpPr>
          <p:cNvPr id="3" name="Content Placeholder 2"/>
          <p:cNvSpPr>
            <a:spLocks noGrp="1"/>
          </p:cNvSpPr>
          <p:nvPr>
            <p:ph idx="1"/>
          </p:nvPr>
        </p:nvSpPr>
        <p:spPr>
          <a:xfrm>
            <a:off x="457200" y="914400"/>
            <a:ext cx="4114800" cy="5334000"/>
          </a:xfrm>
        </p:spPr>
        <p:txBody>
          <a:bodyPr>
            <a:normAutofit/>
          </a:bodyPr>
          <a:lstStyle/>
          <a:p>
            <a:pPr marL="146304" indent="0">
              <a:buNone/>
            </a:pPr>
            <a:endParaRPr lang="en-US" sz="2100" dirty="0"/>
          </a:p>
          <a:p>
            <a:pPr marL="621792" indent="-457200">
              <a:buFont typeface="Arial" panose="020B0604020202020204" pitchFamily="34" charset="0"/>
              <a:buChar char="•"/>
            </a:pPr>
            <a:r>
              <a:rPr lang="en-US" sz="2100" dirty="0"/>
              <a:t>Tap Discover printers if your printer is not listed in the Select printer field.</a:t>
            </a:r>
          </a:p>
          <a:p>
            <a:pPr marL="621792" indent="-457200">
              <a:buFont typeface="Arial" panose="020B0604020202020204" pitchFamily="34" charset="0"/>
              <a:buChar char="•"/>
            </a:pPr>
            <a:endParaRPr lang="en-US" sz="2100" dirty="0"/>
          </a:p>
          <a:p>
            <a:pPr marL="621792" indent="-457200">
              <a:buFont typeface="Arial" panose="020B0604020202020204" pitchFamily="34" charset="0"/>
              <a:buChar char="•"/>
            </a:pPr>
            <a:r>
              <a:rPr lang="en-US" sz="2100" dirty="0"/>
              <a:t>Select your printer and press Test. Make sure the test label prints to the expected printer.</a:t>
            </a:r>
          </a:p>
          <a:p>
            <a:pPr marL="621792" indent="-457200">
              <a:buFont typeface="Arial" panose="020B0604020202020204" pitchFamily="34" charset="0"/>
              <a:buChar char="•"/>
            </a:pPr>
            <a:endParaRPr lang="en-US" sz="2100" dirty="0"/>
          </a:p>
          <a:p>
            <a:pPr marL="621792" indent="-457200">
              <a:buFont typeface="Arial" panose="020B0604020202020204" pitchFamily="34" charset="0"/>
              <a:buChar char="•"/>
            </a:pPr>
            <a:r>
              <a:rPr lang="en-US" sz="2100" dirty="0"/>
              <a:t>Select OK.</a:t>
            </a:r>
          </a:p>
          <a:p>
            <a:pPr marL="621792" indent="-457200">
              <a:buFont typeface="Arial" panose="020B0604020202020204" pitchFamily="34" charset="0"/>
              <a:buChar char="•"/>
            </a:pPr>
            <a:endParaRPr lang="en-US" sz="2100" dirty="0"/>
          </a:p>
          <a:p>
            <a:pPr marL="621792" indent="-457200">
              <a:buFont typeface="Arial" panose="020B0604020202020204" pitchFamily="34" charset="0"/>
              <a:buChar char="•"/>
            </a:pPr>
            <a:r>
              <a:rPr lang="en-US" sz="2100" dirty="0"/>
              <a:t>Select Back to exit.</a:t>
            </a:r>
          </a:p>
          <a:p>
            <a:pPr lvl="2">
              <a:buFont typeface="Arial" panose="020B0604020202020204" pitchFamily="34" charset="0"/>
              <a:buChar char="•"/>
            </a:pPr>
            <a:endParaRPr lang="en-US" sz="2100" dirty="0"/>
          </a:p>
          <a:p>
            <a:pPr marL="36576" indent="0">
              <a:buNone/>
            </a:pPr>
            <a:endParaRPr lang="en-US" dirty="0"/>
          </a:p>
          <a:p>
            <a:pPr>
              <a:buFont typeface="Wingdings" panose="05000000000000000000" pitchFamily="2" charset="2"/>
              <a:buChar char="v"/>
            </a:pPr>
            <a:endParaRPr lang="en-US" dirty="0"/>
          </a:p>
        </p:txBody>
      </p:sp>
      <p:pic>
        <p:nvPicPr>
          <p:cNvPr id="5" name="Picture 4">
            <a:extLst>
              <a:ext uri="{FF2B5EF4-FFF2-40B4-BE49-F238E27FC236}">
                <a16:creationId xmlns:a16="http://schemas.microsoft.com/office/drawing/2014/main" id="{61674DD9-1BCB-4D4B-9FDF-8D7C49E41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14400"/>
            <a:ext cx="4000500" cy="5334000"/>
          </a:xfrm>
          <a:prstGeom prst="rect">
            <a:avLst/>
          </a:prstGeom>
        </p:spPr>
      </p:pic>
      <p:pic>
        <p:nvPicPr>
          <p:cNvPr id="10" name="Picture 9">
            <a:extLst>
              <a:ext uri="{FF2B5EF4-FFF2-40B4-BE49-F238E27FC236}">
                <a16:creationId xmlns:a16="http://schemas.microsoft.com/office/drawing/2014/main" id="{0EF38172-82B0-49C5-A263-2B3CF87D7E24}"/>
              </a:ext>
            </a:extLst>
          </p:cNvPr>
          <p:cNvPicPr>
            <a:picLocks noChangeAspect="1"/>
          </p:cNvPicPr>
          <p:nvPr/>
        </p:nvPicPr>
        <p:blipFill>
          <a:blip r:embed="rId4"/>
          <a:stretch>
            <a:fillRect/>
          </a:stretch>
        </p:blipFill>
        <p:spPr>
          <a:xfrm>
            <a:off x="3733800" y="5181600"/>
            <a:ext cx="562053" cy="457264"/>
          </a:xfrm>
          <a:prstGeom prst="rect">
            <a:avLst/>
          </a:prstGeom>
        </p:spPr>
      </p:pic>
      <p:sp>
        <p:nvSpPr>
          <p:cNvPr id="7" name="Rectangle 6">
            <a:extLst>
              <a:ext uri="{FF2B5EF4-FFF2-40B4-BE49-F238E27FC236}">
                <a16:creationId xmlns:a16="http://schemas.microsoft.com/office/drawing/2014/main" id="{F811F946-51A1-4962-BBD1-1AB6730A6877}"/>
              </a:ext>
            </a:extLst>
          </p:cNvPr>
          <p:cNvSpPr/>
          <p:nvPr/>
        </p:nvSpPr>
        <p:spPr>
          <a:xfrm>
            <a:off x="6019800" y="4191000"/>
            <a:ext cx="762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A2EA5D-273C-4B0D-8E63-ED2A5AFC48F9}"/>
              </a:ext>
            </a:extLst>
          </p:cNvPr>
          <p:cNvSpPr/>
          <p:nvPr/>
        </p:nvSpPr>
        <p:spPr>
          <a:xfrm>
            <a:off x="6858000" y="4191000"/>
            <a:ext cx="762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B08956-6E59-4073-A5E9-A4FDD3494162}"/>
              </a:ext>
            </a:extLst>
          </p:cNvPr>
          <p:cNvSpPr/>
          <p:nvPr/>
        </p:nvSpPr>
        <p:spPr>
          <a:xfrm>
            <a:off x="6324600" y="4572000"/>
            <a:ext cx="990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6CBECA-5C28-422D-B38B-8EFB94807C2A}"/>
              </a:ext>
            </a:extLst>
          </p:cNvPr>
          <p:cNvSpPr/>
          <p:nvPr/>
        </p:nvSpPr>
        <p:spPr>
          <a:xfrm>
            <a:off x="5867400" y="5791200"/>
            <a:ext cx="457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31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5126"/>
          </a:xfrm>
        </p:spPr>
        <p:txBody>
          <a:bodyPr>
            <a:normAutofit fontScale="90000"/>
          </a:bodyPr>
          <a:lstStyle/>
          <a:p>
            <a:r>
              <a:rPr lang="en-US" sz="3600" dirty="0"/>
              <a:t>Hand held TC52 Touch Screen</a:t>
            </a:r>
            <a:br>
              <a:rPr lang="en-US" sz="3600" dirty="0"/>
            </a:br>
            <a:endParaRPr lang="en-US" sz="3600" dirty="0"/>
          </a:p>
        </p:txBody>
      </p:sp>
      <p:sp>
        <p:nvSpPr>
          <p:cNvPr id="3" name="Content Placeholder 2"/>
          <p:cNvSpPr>
            <a:spLocks noGrp="1"/>
          </p:cNvSpPr>
          <p:nvPr>
            <p:ph idx="1"/>
          </p:nvPr>
        </p:nvSpPr>
        <p:spPr>
          <a:xfrm>
            <a:off x="304800" y="1066801"/>
            <a:ext cx="4038600" cy="5512034"/>
          </a:xfrm>
        </p:spPr>
        <p:txBody>
          <a:bodyPr>
            <a:normAutofit fontScale="92500" lnSpcReduction="10000"/>
          </a:bodyPr>
          <a:lstStyle/>
          <a:p>
            <a:pPr>
              <a:buFont typeface="Wingdings" panose="05000000000000000000" pitchFamily="2" charset="2"/>
              <a:buChar char="v"/>
            </a:pPr>
            <a:r>
              <a:rPr lang="en-US" sz="1800" dirty="0"/>
              <a:t>Power the device on by pressing and holding down the top button.</a:t>
            </a:r>
          </a:p>
          <a:p>
            <a:pPr>
              <a:buFont typeface="Wingdings" panose="05000000000000000000" pitchFamily="2" charset="2"/>
              <a:buChar char="v"/>
            </a:pPr>
            <a:endParaRPr lang="en-US" sz="1800" dirty="0"/>
          </a:p>
          <a:p>
            <a:pPr>
              <a:buFont typeface="Wingdings" panose="05000000000000000000" pitchFamily="2" charset="2"/>
              <a:buChar char="v"/>
            </a:pPr>
            <a:r>
              <a:rPr lang="en-US" sz="1800" dirty="0"/>
              <a:t>Scan by pressing either of the 2 side buttons.</a:t>
            </a:r>
          </a:p>
          <a:p>
            <a:pPr>
              <a:buFont typeface="Wingdings" panose="05000000000000000000" pitchFamily="2" charset="2"/>
              <a:buChar char="v"/>
            </a:pPr>
            <a:endParaRPr lang="en-US" sz="1800" dirty="0"/>
          </a:p>
          <a:p>
            <a:pPr>
              <a:buFont typeface="Wingdings" panose="05000000000000000000" pitchFamily="2" charset="2"/>
              <a:buChar char="v"/>
            </a:pPr>
            <a:r>
              <a:rPr lang="en-US" sz="1800" dirty="0"/>
              <a:t>The device will go to sleep after 5 minutes of inactivity.  Press the left  scan button to wake it up.</a:t>
            </a:r>
            <a:endParaRPr lang="en-US" sz="1400" dirty="0"/>
          </a:p>
          <a:p>
            <a:pPr>
              <a:buFont typeface="Wingdings" panose="05000000000000000000" pitchFamily="2" charset="2"/>
              <a:buChar char="v"/>
            </a:pPr>
            <a:endParaRPr lang="en-US" sz="1800" dirty="0"/>
          </a:p>
          <a:p>
            <a:pPr>
              <a:buFont typeface="Wingdings" panose="05000000000000000000" pitchFamily="2" charset="2"/>
              <a:buChar char="v"/>
            </a:pPr>
            <a:r>
              <a:rPr lang="en-US" sz="1800" dirty="0"/>
              <a:t>Back Button- Displays the previous screen. Closes the on-screen keyboard, if open.</a:t>
            </a:r>
          </a:p>
          <a:p>
            <a:pPr>
              <a:buFont typeface="Wingdings" panose="05000000000000000000" pitchFamily="2" charset="2"/>
              <a:buChar char="v"/>
            </a:pPr>
            <a:endParaRPr lang="en-US" sz="1800" dirty="0"/>
          </a:p>
          <a:p>
            <a:pPr>
              <a:buFont typeface="Wingdings" panose="05000000000000000000" pitchFamily="2" charset="2"/>
              <a:buChar char="v"/>
            </a:pPr>
            <a:r>
              <a:rPr lang="en-US" sz="1800" dirty="0"/>
              <a:t>Opens a menu with items that allow switching between </a:t>
            </a:r>
            <a:r>
              <a:rPr lang="en-US" sz="1800" dirty="0" err="1"/>
              <a:t>SoftUpdate</a:t>
            </a:r>
            <a:r>
              <a:rPr lang="en-US" sz="1800" dirty="0"/>
              <a:t> and desktop.</a:t>
            </a:r>
          </a:p>
          <a:p>
            <a:pPr>
              <a:buFont typeface="Wingdings" panose="05000000000000000000" pitchFamily="2" charset="2"/>
              <a:buChar char="v"/>
            </a:pPr>
            <a:endParaRPr lang="en-US" sz="1800" dirty="0"/>
          </a:p>
          <a:p>
            <a:pPr>
              <a:buFont typeface="Wingdings" panose="05000000000000000000" pitchFamily="2" charset="2"/>
              <a:buChar char="v"/>
            </a:pPr>
            <a:r>
              <a:rPr lang="en-US" sz="1800" dirty="0"/>
              <a:t>Displays recently viewed apps and webpages.</a:t>
            </a:r>
          </a:p>
          <a:p>
            <a:pPr>
              <a:buFont typeface="Wingdings" panose="05000000000000000000" pitchFamily="2" charset="2"/>
              <a:buChar char="v"/>
            </a:pPr>
            <a:endParaRPr lang="en-US" sz="1800" dirty="0"/>
          </a:p>
          <a:p>
            <a:pPr lvl="2">
              <a:buFont typeface="Wingdings" panose="05000000000000000000" pitchFamily="2" charset="2"/>
              <a:buChar char="v"/>
            </a:pPr>
            <a:endParaRPr lang="en-US" dirty="0"/>
          </a:p>
          <a:p>
            <a:pPr>
              <a:buFont typeface="Wingdings" panose="05000000000000000000" pitchFamily="2" charset="2"/>
              <a:buChar char="v"/>
            </a:pPr>
            <a:endParaRPr lang="en-US" dirty="0"/>
          </a:p>
          <a:p>
            <a:pPr marL="550926" indent="-514350"/>
            <a:endParaRPr lang="en-US" dirty="0"/>
          </a:p>
          <a:p>
            <a:pPr marL="550926" indent="-514350"/>
            <a:endParaRPr lang="en-US" dirty="0"/>
          </a:p>
          <a:p>
            <a:pPr marL="550926" indent="-514350">
              <a:buNone/>
            </a:pPr>
            <a:endParaRPr lang="en-US" dirty="0"/>
          </a:p>
          <a:p>
            <a:endParaRPr lang="en-US" dirty="0"/>
          </a:p>
        </p:txBody>
      </p:sp>
      <p:pic>
        <p:nvPicPr>
          <p:cNvPr id="7" name="Picture 6">
            <a:extLst>
              <a:ext uri="{FF2B5EF4-FFF2-40B4-BE49-F238E27FC236}">
                <a16:creationId xmlns:a16="http://schemas.microsoft.com/office/drawing/2014/main" id="{7BA06FD5-349E-4490-9944-890839DC3FEA}"/>
              </a:ext>
            </a:extLst>
          </p:cNvPr>
          <p:cNvPicPr>
            <a:picLocks noChangeAspect="1"/>
          </p:cNvPicPr>
          <p:nvPr/>
        </p:nvPicPr>
        <p:blipFill>
          <a:blip r:embed="rId3"/>
          <a:stretch>
            <a:fillRect/>
          </a:stretch>
        </p:blipFill>
        <p:spPr>
          <a:xfrm>
            <a:off x="5544433" y="609599"/>
            <a:ext cx="3256667" cy="5948935"/>
          </a:xfrm>
          <a:prstGeom prst="rect">
            <a:avLst/>
          </a:prstGeom>
        </p:spPr>
      </p:pic>
      <p:cxnSp>
        <p:nvCxnSpPr>
          <p:cNvPr id="9" name="Straight Arrow Connector 8">
            <a:extLst>
              <a:ext uri="{FF2B5EF4-FFF2-40B4-BE49-F238E27FC236}">
                <a16:creationId xmlns:a16="http://schemas.microsoft.com/office/drawing/2014/main" id="{D5529211-984D-40D4-9D5F-4AE1CD36308F}"/>
              </a:ext>
            </a:extLst>
          </p:cNvPr>
          <p:cNvCxnSpPr>
            <a:cxnSpLocks/>
          </p:cNvCxnSpPr>
          <p:nvPr/>
        </p:nvCxnSpPr>
        <p:spPr>
          <a:xfrm flipV="1">
            <a:off x="4198722" y="645997"/>
            <a:ext cx="3345078" cy="8780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F2E011-E84A-4501-87CD-A29CB91DB527}"/>
              </a:ext>
            </a:extLst>
          </p:cNvPr>
          <p:cNvCxnSpPr>
            <a:cxnSpLocks/>
          </p:cNvCxnSpPr>
          <p:nvPr/>
        </p:nvCxnSpPr>
        <p:spPr>
          <a:xfrm>
            <a:off x="3885598" y="2026208"/>
            <a:ext cx="1803513" cy="10779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4C86033-29FA-4CB7-8E64-62CDD6F40922}"/>
              </a:ext>
            </a:extLst>
          </p:cNvPr>
          <p:cNvCxnSpPr>
            <a:cxnSpLocks/>
          </p:cNvCxnSpPr>
          <p:nvPr/>
        </p:nvCxnSpPr>
        <p:spPr>
          <a:xfrm>
            <a:off x="3733800" y="2246450"/>
            <a:ext cx="4495800" cy="51899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B806E9F-F386-4EFE-A582-ED9F27A51AC8}"/>
              </a:ext>
            </a:extLst>
          </p:cNvPr>
          <p:cNvPicPr>
            <a:picLocks noChangeAspect="1"/>
          </p:cNvPicPr>
          <p:nvPr/>
        </p:nvPicPr>
        <p:blipFill>
          <a:blip r:embed="rId4"/>
          <a:stretch>
            <a:fillRect/>
          </a:stretch>
        </p:blipFill>
        <p:spPr>
          <a:xfrm>
            <a:off x="4359327" y="3819887"/>
            <a:ext cx="562053" cy="457264"/>
          </a:xfrm>
          <a:prstGeom prst="rect">
            <a:avLst/>
          </a:prstGeom>
        </p:spPr>
      </p:pic>
      <p:pic>
        <p:nvPicPr>
          <p:cNvPr id="27" name="Picture 26">
            <a:extLst>
              <a:ext uri="{FF2B5EF4-FFF2-40B4-BE49-F238E27FC236}">
                <a16:creationId xmlns:a16="http://schemas.microsoft.com/office/drawing/2014/main" id="{0557530B-1651-4621-BCD6-F132F82894DC}"/>
              </a:ext>
            </a:extLst>
          </p:cNvPr>
          <p:cNvPicPr>
            <a:picLocks noChangeAspect="1"/>
          </p:cNvPicPr>
          <p:nvPr/>
        </p:nvPicPr>
        <p:blipFill>
          <a:blip r:embed="rId5"/>
          <a:stretch>
            <a:fillRect/>
          </a:stretch>
        </p:blipFill>
        <p:spPr>
          <a:xfrm>
            <a:off x="4362810" y="5973031"/>
            <a:ext cx="581106" cy="428685"/>
          </a:xfrm>
          <a:prstGeom prst="rect">
            <a:avLst/>
          </a:prstGeom>
        </p:spPr>
      </p:pic>
      <p:pic>
        <p:nvPicPr>
          <p:cNvPr id="28" name="Picture 27">
            <a:extLst>
              <a:ext uri="{FF2B5EF4-FFF2-40B4-BE49-F238E27FC236}">
                <a16:creationId xmlns:a16="http://schemas.microsoft.com/office/drawing/2014/main" id="{91F9863B-0062-42C6-BB8F-BD4C8D7B172A}"/>
              </a:ext>
            </a:extLst>
          </p:cNvPr>
          <p:cNvPicPr>
            <a:picLocks noChangeAspect="1"/>
          </p:cNvPicPr>
          <p:nvPr/>
        </p:nvPicPr>
        <p:blipFill>
          <a:blip r:embed="rId6"/>
          <a:stretch>
            <a:fillRect/>
          </a:stretch>
        </p:blipFill>
        <p:spPr>
          <a:xfrm>
            <a:off x="4359327" y="4805652"/>
            <a:ext cx="615228" cy="457264"/>
          </a:xfrm>
          <a:prstGeom prst="rect">
            <a:avLst/>
          </a:prstGeom>
        </p:spPr>
      </p:pic>
      <p:sp>
        <p:nvSpPr>
          <p:cNvPr id="33" name="Oval 32">
            <a:extLst>
              <a:ext uri="{FF2B5EF4-FFF2-40B4-BE49-F238E27FC236}">
                <a16:creationId xmlns:a16="http://schemas.microsoft.com/office/drawing/2014/main" id="{FDD4F2AB-E52E-4525-ADD7-4DD549846132}"/>
              </a:ext>
            </a:extLst>
          </p:cNvPr>
          <p:cNvSpPr/>
          <p:nvPr/>
        </p:nvSpPr>
        <p:spPr>
          <a:xfrm>
            <a:off x="6067866" y="5247225"/>
            <a:ext cx="381002" cy="318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7A96E19-A52A-4F83-A57A-30B4D4905DCC}"/>
              </a:ext>
            </a:extLst>
          </p:cNvPr>
          <p:cNvSpPr/>
          <p:nvPr/>
        </p:nvSpPr>
        <p:spPr>
          <a:xfrm>
            <a:off x="4356201" y="3826646"/>
            <a:ext cx="581106" cy="4843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A44BFF3-FFF9-497F-A339-6CA9FE4C835C}"/>
              </a:ext>
            </a:extLst>
          </p:cNvPr>
          <p:cNvSpPr/>
          <p:nvPr/>
        </p:nvSpPr>
        <p:spPr>
          <a:xfrm>
            <a:off x="4375254" y="4821913"/>
            <a:ext cx="615228" cy="45572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1E4709-BA1E-4DF4-930E-F3EF28C92619}"/>
              </a:ext>
            </a:extLst>
          </p:cNvPr>
          <p:cNvSpPr/>
          <p:nvPr/>
        </p:nvSpPr>
        <p:spPr>
          <a:xfrm>
            <a:off x="6610716" y="5247224"/>
            <a:ext cx="465919" cy="3078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3B03A3F-A96C-4D9C-8EB6-EDA33B017C82}"/>
              </a:ext>
            </a:extLst>
          </p:cNvPr>
          <p:cNvSpPr/>
          <p:nvPr/>
        </p:nvSpPr>
        <p:spPr>
          <a:xfrm>
            <a:off x="4359327" y="5978607"/>
            <a:ext cx="615228" cy="466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69B6359-BF7A-4C6F-90FA-4F891F6C6060}"/>
              </a:ext>
            </a:extLst>
          </p:cNvPr>
          <p:cNvSpPr/>
          <p:nvPr/>
        </p:nvSpPr>
        <p:spPr>
          <a:xfrm>
            <a:off x="7267008" y="5247224"/>
            <a:ext cx="381002" cy="3078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B2462E6-8FF4-41FF-AA79-3204C274D46E}"/>
              </a:ext>
            </a:extLst>
          </p:cNvPr>
          <p:cNvCxnSpPr>
            <a:cxnSpLocks/>
          </p:cNvCxnSpPr>
          <p:nvPr/>
        </p:nvCxnSpPr>
        <p:spPr>
          <a:xfrm flipV="1">
            <a:off x="3461524" y="3241717"/>
            <a:ext cx="2329676" cy="2034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563560"/>
          </a:xfrm>
        </p:spPr>
        <p:txBody>
          <a:bodyPr>
            <a:normAutofit fontScale="90000"/>
          </a:bodyPr>
          <a:lstStyle/>
          <a:p>
            <a:r>
              <a:rPr lang="en-US" sz="3600" dirty="0"/>
              <a:t>TC52 Touch Screen Maintenance</a:t>
            </a:r>
          </a:p>
        </p:txBody>
      </p:sp>
      <p:sp>
        <p:nvSpPr>
          <p:cNvPr id="3" name="Content Placeholder 2"/>
          <p:cNvSpPr>
            <a:spLocks noGrp="1"/>
          </p:cNvSpPr>
          <p:nvPr>
            <p:ph idx="1"/>
          </p:nvPr>
        </p:nvSpPr>
        <p:spPr>
          <a:xfrm>
            <a:off x="304800" y="914399"/>
            <a:ext cx="5181600" cy="2057401"/>
          </a:xfrm>
        </p:spPr>
        <p:txBody>
          <a:bodyPr>
            <a:normAutofit/>
          </a:bodyPr>
          <a:lstStyle/>
          <a:p>
            <a:pPr>
              <a:buFont typeface="Wingdings" panose="05000000000000000000" pitchFamily="2" charset="2"/>
              <a:buChar char="v"/>
            </a:pPr>
            <a:r>
              <a:rPr lang="en-US" sz="2000" dirty="0"/>
              <a:t>Devices should be Restarted daily.</a:t>
            </a:r>
          </a:p>
          <a:p>
            <a:pPr>
              <a:buFont typeface="Wingdings" panose="05000000000000000000" pitchFamily="2" charset="2"/>
              <a:buChar char="v"/>
            </a:pPr>
            <a:r>
              <a:rPr lang="en-US" sz="2000" dirty="0"/>
              <a:t>Holding down the Power button on the top of the device will display the power options.</a:t>
            </a:r>
          </a:p>
          <a:p>
            <a:pPr>
              <a:buFont typeface="Wingdings" panose="05000000000000000000" pitchFamily="2" charset="2"/>
              <a:buChar char="v"/>
            </a:pPr>
            <a:r>
              <a:rPr lang="en-US" sz="2000" dirty="0"/>
              <a:t>Select Restart.</a:t>
            </a:r>
          </a:p>
          <a:p>
            <a:pPr marL="36576" indent="0">
              <a:buNone/>
            </a:pPr>
            <a:endParaRPr lang="en-US" sz="2300" dirty="0"/>
          </a:p>
          <a:p>
            <a:pPr>
              <a:buFont typeface="Wingdings" panose="05000000000000000000" pitchFamily="2" charset="2"/>
              <a:buChar char="v"/>
            </a:pPr>
            <a:endParaRPr lang="en-US" sz="2300" dirty="0"/>
          </a:p>
          <a:p>
            <a:pPr>
              <a:buFont typeface="Wingdings" panose="05000000000000000000" pitchFamily="2" charset="2"/>
              <a:buChar char="v"/>
            </a:pPr>
            <a:endParaRPr lang="en-US" sz="2300" dirty="0"/>
          </a:p>
          <a:p>
            <a:pPr>
              <a:buFont typeface="Wingdings" panose="05000000000000000000" pitchFamily="2" charset="2"/>
              <a:buChar char="v"/>
            </a:pPr>
            <a:endParaRPr lang="en-US" sz="2300" dirty="0"/>
          </a:p>
          <a:p>
            <a:pPr>
              <a:buFont typeface="Wingdings" panose="05000000000000000000" pitchFamily="2" charset="2"/>
              <a:buChar char="v"/>
            </a:pPr>
            <a:endParaRPr lang="en-US" sz="1800" dirty="0"/>
          </a:p>
          <a:p>
            <a:pPr>
              <a:buFont typeface="Wingdings" panose="05000000000000000000" pitchFamily="2" charset="2"/>
              <a:buChar char="v"/>
            </a:pPr>
            <a:endParaRPr lang="en-US" sz="1800" dirty="0"/>
          </a:p>
          <a:p>
            <a:pPr lvl="2">
              <a:buFont typeface="Wingdings" panose="05000000000000000000" pitchFamily="2" charset="2"/>
              <a:buChar char="v"/>
            </a:pPr>
            <a:endParaRPr lang="en-US" dirty="0"/>
          </a:p>
          <a:p>
            <a:pPr>
              <a:buFont typeface="Wingdings" panose="05000000000000000000" pitchFamily="2" charset="2"/>
              <a:buChar char="v"/>
            </a:pPr>
            <a:endParaRPr lang="en-US" dirty="0"/>
          </a:p>
          <a:p>
            <a:pPr marL="36576" indent="0">
              <a:buNone/>
            </a:pPr>
            <a:endParaRPr lang="en-US" dirty="0"/>
          </a:p>
          <a:p>
            <a:pPr marL="550926" indent="-514350"/>
            <a:endParaRPr lang="en-US" dirty="0"/>
          </a:p>
          <a:p>
            <a:pPr marL="550926" indent="-514350">
              <a:buNone/>
            </a:pPr>
            <a:endParaRPr lang="en-US" dirty="0"/>
          </a:p>
          <a:p>
            <a:endParaRPr lang="en-US" dirty="0"/>
          </a:p>
        </p:txBody>
      </p:sp>
      <p:sp>
        <p:nvSpPr>
          <p:cNvPr id="38" name="Oval 37">
            <a:extLst>
              <a:ext uri="{FF2B5EF4-FFF2-40B4-BE49-F238E27FC236}">
                <a16:creationId xmlns:a16="http://schemas.microsoft.com/office/drawing/2014/main" id="{269B6359-BF7A-4C6F-90FA-4F891F6C6060}"/>
              </a:ext>
            </a:extLst>
          </p:cNvPr>
          <p:cNvSpPr/>
          <p:nvPr/>
        </p:nvSpPr>
        <p:spPr>
          <a:xfrm>
            <a:off x="7267008" y="5247224"/>
            <a:ext cx="381002" cy="3078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E422973-3495-42E2-818C-B56EAB4379E5}"/>
              </a:ext>
            </a:extLst>
          </p:cNvPr>
          <p:cNvPicPr>
            <a:picLocks noChangeAspect="1"/>
          </p:cNvPicPr>
          <p:nvPr/>
        </p:nvPicPr>
        <p:blipFill>
          <a:blip r:embed="rId3"/>
          <a:stretch>
            <a:fillRect/>
          </a:stretch>
        </p:blipFill>
        <p:spPr>
          <a:xfrm>
            <a:off x="6400014" y="1126824"/>
            <a:ext cx="2438400" cy="4454212"/>
          </a:xfrm>
          <a:prstGeom prst="rect">
            <a:avLst/>
          </a:prstGeom>
        </p:spPr>
      </p:pic>
      <p:cxnSp>
        <p:nvCxnSpPr>
          <p:cNvPr id="20" name="Straight Arrow Connector 19">
            <a:extLst>
              <a:ext uri="{FF2B5EF4-FFF2-40B4-BE49-F238E27FC236}">
                <a16:creationId xmlns:a16="http://schemas.microsoft.com/office/drawing/2014/main" id="{5ED11CF6-350A-4E50-A648-FD621ED9BD41}"/>
              </a:ext>
            </a:extLst>
          </p:cNvPr>
          <p:cNvCxnSpPr>
            <a:cxnSpLocks/>
          </p:cNvCxnSpPr>
          <p:nvPr/>
        </p:nvCxnSpPr>
        <p:spPr>
          <a:xfrm flipV="1">
            <a:off x="5486400" y="1276964"/>
            <a:ext cx="2132814" cy="3232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0CFF51-6EFB-41EC-925D-467A1B42D0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3" t="9524" r="4831" b="7144"/>
          <a:stretch/>
        </p:blipFill>
        <p:spPr>
          <a:xfrm rot="5400000">
            <a:off x="2150594" y="3272474"/>
            <a:ext cx="4102850" cy="2769888"/>
          </a:xfrm>
          <a:prstGeom prst="rect">
            <a:avLst/>
          </a:prstGeom>
        </p:spPr>
      </p:pic>
      <p:sp>
        <p:nvSpPr>
          <p:cNvPr id="11" name="Rectangle 10">
            <a:extLst>
              <a:ext uri="{FF2B5EF4-FFF2-40B4-BE49-F238E27FC236}">
                <a16:creationId xmlns:a16="http://schemas.microsoft.com/office/drawing/2014/main" id="{750BE973-B1AE-4705-96BD-F5B73DE77277}"/>
              </a:ext>
            </a:extLst>
          </p:cNvPr>
          <p:cNvSpPr/>
          <p:nvPr/>
        </p:nvSpPr>
        <p:spPr>
          <a:xfrm>
            <a:off x="4540035" y="3557401"/>
            <a:ext cx="685800" cy="2057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328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563560"/>
          </a:xfrm>
        </p:spPr>
        <p:txBody>
          <a:bodyPr>
            <a:normAutofit fontScale="90000"/>
          </a:bodyPr>
          <a:lstStyle/>
          <a:p>
            <a:r>
              <a:rPr lang="en-US" sz="3600" dirty="0"/>
              <a:t>TC52 Touch Screen Maintenance</a:t>
            </a:r>
          </a:p>
        </p:txBody>
      </p:sp>
      <p:sp>
        <p:nvSpPr>
          <p:cNvPr id="3" name="Content Placeholder 2"/>
          <p:cNvSpPr>
            <a:spLocks noGrp="1"/>
          </p:cNvSpPr>
          <p:nvPr>
            <p:ph idx="1"/>
          </p:nvPr>
        </p:nvSpPr>
        <p:spPr>
          <a:xfrm>
            <a:off x="304800" y="914399"/>
            <a:ext cx="5181600" cy="2057401"/>
          </a:xfrm>
        </p:spPr>
        <p:txBody>
          <a:bodyPr>
            <a:normAutofit/>
          </a:bodyPr>
          <a:lstStyle/>
          <a:p>
            <a:pPr marL="36576" indent="0">
              <a:buNone/>
            </a:pPr>
            <a:r>
              <a:rPr lang="en-US" sz="2000" dirty="0"/>
              <a:t>To change the Battery:</a:t>
            </a:r>
          </a:p>
          <a:p>
            <a:pPr>
              <a:buFont typeface="Wingdings" panose="05000000000000000000" pitchFamily="2" charset="2"/>
              <a:buChar char="v"/>
            </a:pPr>
            <a:r>
              <a:rPr lang="en-US" sz="2000" dirty="0"/>
              <a:t>Hold down the Power button on the top of the device to display the power options.</a:t>
            </a:r>
          </a:p>
          <a:p>
            <a:pPr>
              <a:buFont typeface="Wingdings" panose="05000000000000000000" pitchFamily="2" charset="2"/>
              <a:buChar char="v"/>
            </a:pPr>
            <a:r>
              <a:rPr lang="en-US" sz="2000" dirty="0"/>
              <a:t>Select Battery Swap.</a:t>
            </a:r>
          </a:p>
          <a:p>
            <a:pPr marL="36576" indent="0">
              <a:buNone/>
            </a:pPr>
            <a:endParaRPr lang="en-US" sz="2300" dirty="0"/>
          </a:p>
          <a:p>
            <a:pPr>
              <a:buFont typeface="Wingdings" panose="05000000000000000000" pitchFamily="2" charset="2"/>
              <a:buChar char="v"/>
            </a:pPr>
            <a:endParaRPr lang="en-US" sz="2300" dirty="0"/>
          </a:p>
          <a:p>
            <a:pPr>
              <a:buFont typeface="Wingdings" panose="05000000000000000000" pitchFamily="2" charset="2"/>
              <a:buChar char="v"/>
            </a:pPr>
            <a:endParaRPr lang="en-US" sz="2300" dirty="0"/>
          </a:p>
          <a:p>
            <a:pPr>
              <a:buFont typeface="Wingdings" panose="05000000000000000000" pitchFamily="2" charset="2"/>
              <a:buChar char="v"/>
            </a:pPr>
            <a:endParaRPr lang="en-US" sz="2300" dirty="0"/>
          </a:p>
          <a:p>
            <a:pPr>
              <a:buFont typeface="Wingdings" panose="05000000000000000000" pitchFamily="2" charset="2"/>
              <a:buChar char="v"/>
            </a:pPr>
            <a:endParaRPr lang="en-US" sz="1800" dirty="0"/>
          </a:p>
          <a:p>
            <a:pPr>
              <a:buFont typeface="Wingdings" panose="05000000000000000000" pitchFamily="2" charset="2"/>
              <a:buChar char="v"/>
            </a:pPr>
            <a:endParaRPr lang="en-US" sz="1800" dirty="0"/>
          </a:p>
          <a:p>
            <a:pPr lvl="2">
              <a:buFont typeface="Wingdings" panose="05000000000000000000" pitchFamily="2" charset="2"/>
              <a:buChar char="v"/>
            </a:pPr>
            <a:endParaRPr lang="en-US" dirty="0"/>
          </a:p>
          <a:p>
            <a:pPr>
              <a:buFont typeface="Wingdings" panose="05000000000000000000" pitchFamily="2" charset="2"/>
              <a:buChar char="v"/>
            </a:pPr>
            <a:endParaRPr lang="en-US" dirty="0"/>
          </a:p>
          <a:p>
            <a:pPr marL="36576" indent="0">
              <a:buNone/>
            </a:pPr>
            <a:endParaRPr lang="en-US" dirty="0"/>
          </a:p>
          <a:p>
            <a:pPr marL="550926" indent="-514350"/>
            <a:endParaRPr lang="en-US" dirty="0"/>
          </a:p>
          <a:p>
            <a:pPr marL="550926" indent="-514350">
              <a:buNone/>
            </a:pPr>
            <a:endParaRPr lang="en-US" dirty="0"/>
          </a:p>
          <a:p>
            <a:endParaRPr lang="en-US" dirty="0"/>
          </a:p>
        </p:txBody>
      </p:sp>
      <p:pic>
        <p:nvPicPr>
          <p:cNvPr id="8" name="Picture 7">
            <a:extLst>
              <a:ext uri="{FF2B5EF4-FFF2-40B4-BE49-F238E27FC236}">
                <a16:creationId xmlns:a16="http://schemas.microsoft.com/office/drawing/2014/main" id="{9D0CFF51-6EFB-41EC-925D-467A1B42D0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3" t="9524" r="4831" b="7144"/>
          <a:stretch/>
        </p:blipFill>
        <p:spPr>
          <a:xfrm rot="5400000">
            <a:off x="5596585" y="1222899"/>
            <a:ext cx="4102850" cy="2769888"/>
          </a:xfrm>
          <a:prstGeom prst="rect">
            <a:avLst/>
          </a:prstGeom>
        </p:spPr>
      </p:pic>
      <p:sp>
        <p:nvSpPr>
          <p:cNvPr id="11" name="Rectangle 10">
            <a:extLst>
              <a:ext uri="{FF2B5EF4-FFF2-40B4-BE49-F238E27FC236}">
                <a16:creationId xmlns:a16="http://schemas.microsoft.com/office/drawing/2014/main" id="{750BE973-B1AE-4705-96BD-F5B73DE77277}"/>
              </a:ext>
            </a:extLst>
          </p:cNvPr>
          <p:cNvSpPr/>
          <p:nvPr/>
        </p:nvSpPr>
        <p:spPr>
          <a:xfrm>
            <a:off x="8001000" y="2772082"/>
            <a:ext cx="685800" cy="6569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0C5EE0-4570-43E4-B769-291821121487}"/>
              </a:ext>
            </a:extLst>
          </p:cNvPr>
          <p:cNvSpPr txBox="1"/>
          <p:nvPr/>
        </p:nvSpPr>
        <p:spPr>
          <a:xfrm>
            <a:off x="305586" y="3229282"/>
            <a:ext cx="3123414"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EC66A22F-3BA5-4E4D-82DE-932BB9679D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17" b="7204"/>
          <a:stretch/>
        </p:blipFill>
        <p:spPr>
          <a:xfrm rot="5400000">
            <a:off x="2926706" y="3178872"/>
            <a:ext cx="4483100" cy="2769888"/>
          </a:xfrm>
          <a:prstGeom prst="rect">
            <a:avLst/>
          </a:prstGeom>
        </p:spPr>
      </p:pic>
      <p:sp>
        <p:nvSpPr>
          <p:cNvPr id="6" name="TextBox 5">
            <a:extLst>
              <a:ext uri="{FF2B5EF4-FFF2-40B4-BE49-F238E27FC236}">
                <a16:creationId xmlns:a16="http://schemas.microsoft.com/office/drawing/2014/main" id="{4775C492-4A8B-4E2A-A547-904887822D18}"/>
              </a:ext>
            </a:extLst>
          </p:cNvPr>
          <p:cNvSpPr txBox="1"/>
          <p:nvPr/>
        </p:nvSpPr>
        <p:spPr>
          <a:xfrm>
            <a:off x="305586" y="3429000"/>
            <a:ext cx="3352014" cy="3139321"/>
          </a:xfrm>
          <a:prstGeom prst="rect">
            <a:avLst/>
          </a:prstGeom>
          <a:noFill/>
        </p:spPr>
        <p:txBody>
          <a:bodyPr wrap="square" rtlCol="0">
            <a:spAutoFit/>
          </a:bodyPr>
          <a:lstStyle/>
          <a:p>
            <a:pPr marL="285750" indent="-285750">
              <a:buFont typeface="Wingdings" panose="05000000000000000000" pitchFamily="2" charset="2"/>
              <a:buChar char="v"/>
            </a:pPr>
            <a:r>
              <a:rPr lang="en-US" dirty="0"/>
              <a:t>Follow the on-screen instructions, paying specific attention to the red LED light that will turn on. </a:t>
            </a:r>
          </a:p>
          <a:p>
            <a:pPr marL="285750" indent="-285750">
              <a:buFont typeface="Wingdings" panose="05000000000000000000" pitchFamily="2" charset="2"/>
              <a:buChar char="v"/>
            </a:pPr>
            <a:r>
              <a:rPr lang="en-US" dirty="0"/>
              <a:t>DO NOT Remove the battery until the red LED light turns off.</a:t>
            </a:r>
          </a:p>
          <a:p>
            <a:pPr marL="285750" indent="-285750">
              <a:buFont typeface="Wingdings" panose="05000000000000000000" pitchFamily="2" charset="2"/>
              <a:buChar char="v"/>
            </a:pPr>
            <a:r>
              <a:rPr lang="en-US" dirty="0"/>
              <a:t>Replace the battery by squeezing the two blue side buttons from the back of the device.</a:t>
            </a:r>
          </a:p>
        </p:txBody>
      </p:sp>
    </p:spTree>
    <p:extLst>
      <p:ext uri="{BB962C8B-B14F-4D97-AF65-F5344CB8AC3E}">
        <p14:creationId xmlns:p14="http://schemas.microsoft.com/office/powerpoint/2010/main" val="2525177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normAutofit/>
          </a:bodyPr>
          <a:lstStyle/>
          <a:p>
            <a:r>
              <a:rPr lang="en-US" sz="3600" dirty="0"/>
              <a:t>Printer</a:t>
            </a:r>
          </a:p>
        </p:txBody>
      </p:sp>
      <p:sp>
        <p:nvSpPr>
          <p:cNvPr id="3" name="Content Placeholder 2"/>
          <p:cNvSpPr>
            <a:spLocks noGrp="1"/>
          </p:cNvSpPr>
          <p:nvPr>
            <p:ph idx="1"/>
          </p:nvPr>
        </p:nvSpPr>
        <p:spPr>
          <a:xfrm>
            <a:off x="304800" y="1371601"/>
            <a:ext cx="4038600" cy="4724399"/>
          </a:xfrm>
        </p:spPr>
        <p:txBody>
          <a:bodyPr>
            <a:normAutofit fontScale="77500" lnSpcReduction="20000"/>
          </a:bodyPr>
          <a:lstStyle/>
          <a:p>
            <a:pPr>
              <a:buFont typeface="Wingdings" panose="05000000000000000000" pitchFamily="2" charset="2"/>
              <a:buChar char="v"/>
            </a:pPr>
            <a:r>
              <a:rPr lang="en-US" dirty="0"/>
              <a:t>Power the printer on by hitting the green button.</a:t>
            </a:r>
          </a:p>
          <a:p>
            <a:pPr>
              <a:buFont typeface="Wingdings" panose="05000000000000000000" pitchFamily="2" charset="2"/>
              <a:buChar char="v"/>
            </a:pPr>
            <a:endParaRPr lang="en-US" dirty="0"/>
          </a:p>
          <a:p>
            <a:pPr>
              <a:buFont typeface="Wingdings" panose="05000000000000000000" pitchFamily="2" charset="2"/>
              <a:buChar char="v"/>
            </a:pPr>
            <a:r>
              <a:rPr lang="en-US" dirty="0"/>
              <a:t>Advance the labels once, by pressing the blue button.</a:t>
            </a:r>
          </a:p>
          <a:p>
            <a:pPr>
              <a:buFont typeface="Wingdings" panose="05000000000000000000" pitchFamily="2" charset="2"/>
              <a:buChar char="v"/>
            </a:pPr>
            <a:endParaRPr lang="en-US" dirty="0"/>
          </a:p>
          <a:p>
            <a:pPr>
              <a:buFont typeface="Wingdings" panose="05000000000000000000" pitchFamily="2" charset="2"/>
              <a:buChar char="v"/>
            </a:pPr>
            <a:r>
              <a:rPr lang="en-US" dirty="0"/>
              <a:t>Label stock is the responsibility of each department. Follow your department’s procedure for ordering label supplies.</a:t>
            </a:r>
          </a:p>
          <a:p>
            <a:pPr marL="550926" indent="-514350"/>
            <a:endParaRPr lang="en-US" dirty="0"/>
          </a:p>
          <a:p>
            <a:pPr marL="550926" indent="-514350"/>
            <a:endParaRPr lang="en-US" dirty="0"/>
          </a:p>
          <a:p>
            <a:pPr marL="550926" indent="-514350">
              <a:buNone/>
            </a:pPr>
            <a:endParaRPr lang="en-US" dirty="0"/>
          </a:p>
          <a:p>
            <a:endParaRPr lang="en-US" dirty="0"/>
          </a:p>
        </p:txBody>
      </p:sp>
      <p:pic>
        <p:nvPicPr>
          <p:cNvPr id="8" name="Picture 7">
            <a:extLst>
              <a:ext uri="{FF2B5EF4-FFF2-40B4-BE49-F238E27FC236}">
                <a16:creationId xmlns:a16="http://schemas.microsoft.com/office/drawing/2014/main" id="{3F6CA62F-D271-4183-86ED-DDC24C64B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219200"/>
            <a:ext cx="4267200" cy="3200400"/>
          </a:xfrm>
          <a:prstGeom prst="rect">
            <a:avLst/>
          </a:prstGeom>
        </p:spPr>
      </p:pic>
      <p:cxnSp>
        <p:nvCxnSpPr>
          <p:cNvPr id="10" name="Straight Arrow Connector 9">
            <a:extLst>
              <a:ext uri="{FF2B5EF4-FFF2-40B4-BE49-F238E27FC236}">
                <a16:creationId xmlns:a16="http://schemas.microsoft.com/office/drawing/2014/main" id="{5B108FFA-382D-4808-9536-3CDC94474EFE}"/>
              </a:ext>
            </a:extLst>
          </p:cNvPr>
          <p:cNvCxnSpPr>
            <a:cxnSpLocks/>
          </p:cNvCxnSpPr>
          <p:nvPr/>
        </p:nvCxnSpPr>
        <p:spPr>
          <a:xfrm>
            <a:off x="3886200" y="1676400"/>
            <a:ext cx="1181100" cy="1752600"/>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022F3960-148C-4273-BDF6-7E786C53A253}"/>
              </a:ext>
            </a:extLst>
          </p:cNvPr>
          <p:cNvCxnSpPr>
            <a:cxnSpLocks/>
          </p:cNvCxnSpPr>
          <p:nvPr/>
        </p:nvCxnSpPr>
        <p:spPr>
          <a:xfrm>
            <a:off x="2057400" y="3124200"/>
            <a:ext cx="3429000" cy="609599"/>
          </a:xfrm>
          <a:prstGeom prst="straightConnector1">
            <a:avLst/>
          </a:prstGeom>
          <a:ln w="38100">
            <a:solidFill>
              <a:srgbClr val="00B0F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5923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SoftID Workflow - </a:t>
            </a:r>
            <a:r>
              <a:rPr lang="en-US" sz="3600" b="1" dirty="0"/>
              <a:t>Overview</a:t>
            </a:r>
          </a:p>
        </p:txBody>
      </p:sp>
      <p:sp>
        <p:nvSpPr>
          <p:cNvPr id="3" name="Content Placeholder 2"/>
          <p:cNvSpPr>
            <a:spLocks noGrp="1"/>
          </p:cNvSpPr>
          <p:nvPr>
            <p:ph idx="1"/>
          </p:nvPr>
        </p:nvSpPr>
        <p:spPr>
          <a:xfrm>
            <a:off x="457200" y="1143000"/>
            <a:ext cx="8305800" cy="5410200"/>
          </a:xfrm>
        </p:spPr>
        <p:txBody>
          <a:bodyPr>
            <a:normAutofit fontScale="70000" lnSpcReduction="20000"/>
          </a:bodyPr>
          <a:lstStyle/>
          <a:p>
            <a:pPr marL="550926" indent="-514350">
              <a:buNone/>
            </a:pPr>
            <a:endParaRPr lang="en-US" dirty="0"/>
          </a:p>
          <a:p>
            <a:pPr marL="550926" indent="-514350">
              <a:buFont typeface="+mj-lt"/>
              <a:buAutoNum type="arabicPeriod"/>
            </a:pPr>
            <a:r>
              <a:rPr lang="en-US" dirty="0"/>
              <a:t>Bring the hand held, label printer, and collection tubes/supplies or specimen container to the patient room.</a:t>
            </a:r>
          </a:p>
          <a:p>
            <a:pPr marL="550926" indent="-514350">
              <a:buFont typeface="+mj-lt"/>
              <a:buAutoNum type="arabicPeriod"/>
            </a:pPr>
            <a:r>
              <a:rPr lang="en-US" dirty="0"/>
              <a:t>Turn on printer &amp; advance labels (press blue button).</a:t>
            </a:r>
          </a:p>
          <a:p>
            <a:pPr marL="550926" indent="-514350">
              <a:buFont typeface="+mj-lt"/>
              <a:buAutoNum type="arabicPeriod"/>
            </a:pPr>
            <a:r>
              <a:rPr lang="en-US" dirty="0"/>
              <a:t>Log into SoftID.</a:t>
            </a:r>
          </a:p>
          <a:p>
            <a:pPr marL="550926" indent="-514350">
              <a:buFont typeface="+mj-lt"/>
              <a:buAutoNum type="arabicPeriod"/>
            </a:pPr>
            <a:r>
              <a:rPr lang="en-US" dirty="0"/>
              <a:t>Choose a role, select OK.</a:t>
            </a:r>
          </a:p>
          <a:p>
            <a:pPr marL="550926" indent="-514350">
              <a:buFont typeface="+mj-lt"/>
              <a:buAutoNum type="arabicPeriod"/>
            </a:pPr>
            <a:r>
              <a:rPr lang="en-US" dirty="0"/>
              <a:t>A list of all patients needing specimens collected will display.</a:t>
            </a:r>
          </a:p>
          <a:p>
            <a:pPr marL="550926" indent="-514350">
              <a:buFont typeface="+mj-lt"/>
              <a:buAutoNum type="arabicPeriod"/>
            </a:pPr>
            <a:r>
              <a:rPr lang="en-US" dirty="0"/>
              <a:t>Scan the patient ID band.</a:t>
            </a:r>
          </a:p>
          <a:p>
            <a:pPr marL="550926" indent="-514350">
              <a:buFont typeface="+mj-lt"/>
              <a:buAutoNum type="arabicPeriod"/>
            </a:pPr>
            <a:r>
              <a:rPr lang="en-US" dirty="0"/>
              <a:t>Using 2 identifiers, Verify the patient and click verify.</a:t>
            </a:r>
          </a:p>
          <a:p>
            <a:pPr marL="550926" indent="-514350">
              <a:buFont typeface="+mj-lt"/>
              <a:buAutoNum type="arabicPeriod"/>
            </a:pPr>
            <a:r>
              <a:rPr lang="en-US" dirty="0"/>
              <a:t>Draw blood or collect specimen.</a:t>
            </a:r>
          </a:p>
          <a:p>
            <a:pPr marL="550926" indent="-514350">
              <a:buFont typeface="+mj-lt"/>
              <a:buAutoNum type="arabicPeriod"/>
            </a:pPr>
            <a:r>
              <a:rPr lang="en-US" dirty="0"/>
              <a:t>Select Print.</a:t>
            </a:r>
          </a:p>
          <a:p>
            <a:pPr marL="550926" indent="-514350">
              <a:buFont typeface="+mj-lt"/>
              <a:buAutoNum type="arabicPeriod"/>
            </a:pPr>
            <a:r>
              <a:rPr lang="en-US" dirty="0"/>
              <a:t>Unselect the labels for the tests that were not collected.</a:t>
            </a:r>
          </a:p>
          <a:p>
            <a:pPr marL="550926" indent="-514350">
              <a:buFont typeface="+mj-lt"/>
              <a:buAutoNum type="arabicPeriod"/>
            </a:pPr>
            <a:r>
              <a:rPr lang="en-US" dirty="0"/>
              <a:t>Select Print Labels.</a:t>
            </a:r>
          </a:p>
          <a:p>
            <a:pPr marL="550926" indent="-514350">
              <a:buFont typeface="+mj-lt"/>
              <a:buAutoNum type="arabicPeriod"/>
            </a:pPr>
            <a:r>
              <a:rPr lang="en-US" dirty="0"/>
              <a:t>Label tubes/container (label must match tube color).</a:t>
            </a:r>
          </a:p>
          <a:p>
            <a:pPr marL="550926" indent="-514350">
              <a:buFont typeface="+mj-lt"/>
              <a:buAutoNum type="arabicPeriod"/>
            </a:pPr>
            <a:r>
              <a:rPr lang="en-US" dirty="0"/>
              <a:t>Scan each tube/container.</a:t>
            </a:r>
          </a:p>
          <a:p>
            <a:pPr marL="550926" indent="-514350">
              <a:buFont typeface="+mj-lt"/>
              <a:buAutoNum type="arabicPeriod"/>
            </a:pPr>
            <a:r>
              <a:rPr lang="en-US" dirty="0"/>
              <a:t>Scan patient ID band to submit, log out.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2000" cy="563562"/>
          </a:xfrm>
        </p:spPr>
        <p:txBody>
          <a:bodyPr>
            <a:normAutofit fontScale="90000"/>
          </a:bodyPr>
          <a:lstStyle/>
          <a:p>
            <a:r>
              <a:rPr lang="en-US" sz="3600" dirty="0"/>
              <a:t>Log In</a:t>
            </a:r>
          </a:p>
        </p:txBody>
      </p:sp>
      <p:sp>
        <p:nvSpPr>
          <p:cNvPr id="3" name="Content Placeholder 2"/>
          <p:cNvSpPr>
            <a:spLocks noGrp="1"/>
          </p:cNvSpPr>
          <p:nvPr>
            <p:ph idx="1"/>
          </p:nvPr>
        </p:nvSpPr>
        <p:spPr>
          <a:xfrm>
            <a:off x="76200" y="914400"/>
            <a:ext cx="5105400" cy="5792713"/>
          </a:xfrm>
        </p:spPr>
        <p:txBody>
          <a:bodyPr>
            <a:normAutofit fontScale="92500" lnSpcReduction="20000"/>
          </a:bodyPr>
          <a:lstStyle/>
          <a:p>
            <a:pPr>
              <a:buFont typeface="Wingdings" panose="05000000000000000000" pitchFamily="2" charset="2"/>
              <a:buChar char="v"/>
            </a:pPr>
            <a:r>
              <a:rPr lang="en-US" dirty="0"/>
              <a:t>Log in to SoftID: </a:t>
            </a:r>
          </a:p>
          <a:p>
            <a:pPr lvl="1">
              <a:buFont typeface="Wingdings" panose="05000000000000000000" pitchFamily="2" charset="2"/>
              <a:buChar char="v"/>
            </a:pPr>
            <a:r>
              <a:rPr lang="en-US" dirty="0"/>
              <a:t>Scan your badge or enter your user name, then enter your password and click Login.</a:t>
            </a:r>
          </a:p>
          <a:p>
            <a:pPr marL="448056" lvl="1" indent="0">
              <a:buNone/>
            </a:pPr>
            <a:endParaRPr lang="en-US" dirty="0"/>
          </a:p>
          <a:p>
            <a:pPr>
              <a:buFont typeface="Wingdings" panose="05000000000000000000" pitchFamily="2" charset="2"/>
              <a:buChar char="v"/>
            </a:pPr>
            <a:r>
              <a:rPr lang="en-US" dirty="0"/>
              <a:t>Choose a Role:</a:t>
            </a:r>
          </a:p>
          <a:p>
            <a:pPr marL="795528" lvl="1" indent="-457200">
              <a:buFont typeface="Wingdings" panose="05000000000000000000" pitchFamily="2" charset="2"/>
              <a:buChar char="v"/>
            </a:pPr>
            <a:r>
              <a:rPr lang="en-US" dirty="0"/>
              <a:t>Roles are based on:</a:t>
            </a:r>
          </a:p>
          <a:p>
            <a:pPr marL="1136142" lvl="2" indent="-514350">
              <a:buFont typeface="Arial" panose="020B0604020202020204" pitchFamily="34" charset="0"/>
              <a:buChar char="•"/>
            </a:pPr>
            <a:r>
              <a:rPr lang="en-US" dirty="0"/>
              <a:t>Department (location of the patient)</a:t>
            </a:r>
          </a:p>
          <a:p>
            <a:pPr marL="1136142" lvl="2" indent="-514350">
              <a:buFont typeface="Arial" panose="020B0604020202020204" pitchFamily="34" charset="0"/>
              <a:buChar char="•"/>
            </a:pPr>
            <a:r>
              <a:rPr lang="en-US" dirty="0"/>
              <a:t>Blood vs. Non-blood collections (except ICU and NICU)</a:t>
            </a:r>
          </a:p>
          <a:p>
            <a:pPr marL="379476" indent="-342900">
              <a:buFont typeface="Wingdings" panose="05000000000000000000" pitchFamily="2" charset="2"/>
              <a:buChar char="v"/>
            </a:pPr>
            <a:r>
              <a:rPr lang="en-US" dirty="0"/>
              <a:t>To Change your Role: </a:t>
            </a:r>
          </a:p>
          <a:p>
            <a:pPr marL="681228" lvl="1" indent="-342900">
              <a:buFont typeface="Wingdings" panose="05000000000000000000" pitchFamily="2" charset="2"/>
              <a:buChar char="v"/>
            </a:pPr>
            <a:r>
              <a:rPr lang="en-US" dirty="0"/>
              <a:t>Click the test tube at the top left of the screen, next to “Collection List”. The list of roles will reappear.</a:t>
            </a:r>
          </a:p>
          <a:p>
            <a:pPr marL="852678" lvl="1" indent="-514350"/>
            <a:endParaRPr lang="en-US" dirty="0"/>
          </a:p>
          <a:p>
            <a:pPr marL="550926" indent="-514350"/>
            <a:endParaRPr lang="en-US" dirty="0"/>
          </a:p>
          <a:p>
            <a:pPr marL="550926" indent="-514350"/>
            <a:endParaRPr lang="en-US" dirty="0"/>
          </a:p>
          <a:p>
            <a:pPr marL="550926" indent="-514350"/>
            <a:endParaRPr lang="en-US" dirty="0"/>
          </a:p>
          <a:p>
            <a:pPr marL="550926" indent="-514350">
              <a:buNone/>
            </a:pPr>
            <a:endParaRPr lang="en-US" dirty="0"/>
          </a:p>
          <a:p>
            <a:endParaRPr lang="en-US" dirty="0"/>
          </a:p>
        </p:txBody>
      </p:sp>
      <p:pic>
        <p:nvPicPr>
          <p:cNvPr id="6" name="Picture 5">
            <a:extLst>
              <a:ext uri="{FF2B5EF4-FFF2-40B4-BE49-F238E27FC236}">
                <a16:creationId xmlns:a16="http://schemas.microsoft.com/office/drawing/2014/main" id="{70097C13-5AFF-4C24-86FF-0537D87EC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349" y="76200"/>
            <a:ext cx="1797431" cy="3158169"/>
          </a:xfrm>
          <a:prstGeom prst="rect">
            <a:avLst/>
          </a:prstGeom>
        </p:spPr>
      </p:pic>
      <p:pic>
        <p:nvPicPr>
          <p:cNvPr id="9" name="Picture 8">
            <a:extLst>
              <a:ext uri="{FF2B5EF4-FFF2-40B4-BE49-F238E27FC236}">
                <a16:creationId xmlns:a16="http://schemas.microsoft.com/office/drawing/2014/main" id="{9514C3D8-16EA-4029-88F0-AE042FF08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290" y="1156581"/>
            <a:ext cx="1955419" cy="3476301"/>
          </a:xfrm>
          <a:prstGeom prst="rect">
            <a:avLst/>
          </a:prstGeom>
        </p:spPr>
      </p:pic>
      <p:pic>
        <p:nvPicPr>
          <p:cNvPr id="11" name="Picture 10">
            <a:extLst>
              <a:ext uri="{FF2B5EF4-FFF2-40B4-BE49-F238E27FC236}">
                <a16:creationId xmlns:a16="http://schemas.microsoft.com/office/drawing/2014/main" id="{D9F5B06B-9DED-4394-8053-8FC93B6DC5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41" t="-16667" r="13784" b="50000"/>
          <a:stretch/>
        </p:blipFill>
        <p:spPr>
          <a:xfrm>
            <a:off x="5486400" y="3963914"/>
            <a:ext cx="2590800" cy="2743199"/>
          </a:xfrm>
          <a:prstGeom prst="rect">
            <a:avLst/>
          </a:prstGeom>
        </p:spPr>
      </p:pic>
      <p:cxnSp>
        <p:nvCxnSpPr>
          <p:cNvPr id="13" name="Straight Arrow Connector 12">
            <a:extLst>
              <a:ext uri="{FF2B5EF4-FFF2-40B4-BE49-F238E27FC236}">
                <a16:creationId xmlns:a16="http://schemas.microsoft.com/office/drawing/2014/main" id="{51A073D8-CCEE-4DDF-B756-5F02865E2440}"/>
              </a:ext>
            </a:extLst>
          </p:cNvPr>
          <p:cNvCxnSpPr>
            <a:cxnSpLocks/>
          </p:cNvCxnSpPr>
          <p:nvPr/>
        </p:nvCxnSpPr>
        <p:spPr>
          <a:xfrm flipV="1">
            <a:off x="4648200" y="5335514"/>
            <a:ext cx="1066800" cy="3794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7DA33B4C-8038-48DA-99FE-3F247FFEE31B}"/>
              </a:ext>
            </a:extLst>
          </p:cNvPr>
          <p:cNvSpPr/>
          <p:nvPr/>
        </p:nvSpPr>
        <p:spPr>
          <a:xfrm>
            <a:off x="5715000" y="5105400"/>
            <a:ext cx="3048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731942"/>
      </p:ext>
    </p:extLst>
  </p:cSld>
  <p:clrMapOvr>
    <a:masterClrMapping/>
  </p:clrMapOvr>
</p:sld>
</file>

<file path=ppt/theme/theme1.xml><?xml version="1.0" encoding="utf-8"?>
<a:theme xmlns:a="http://schemas.openxmlformats.org/drawingml/2006/main" name="Technic">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21929</TotalTime>
  <Words>1942</Words>
  <Application>Microsoft Office PowerPoint</Application>
  <PresentationFormat>On-screen Show (4:3)</PresentationFormat>
  <Paragraphs>281</Paragraphs>
  <Slides>30</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Franklin Gothic Book</vt:lpstr>
      <vt:lpstr>Wingdings</vt:lpstr>
      <vt:lpstr>Wingdings 2</vt:lpstr>
      <vt:lpstr>Technic</vt:lpstr>
      <vt:lpstr>Soft ID training  TC52</vt:lpstr>
      <vt:lpstr>What is SoftID?</vt:lpstr>
      <vt:lpstr>Key Points</vt:lpstr>
      <vt:lpstr>Hand held TC52 Touch Screen </vt:lpstr>
      <vt:lpstr>TC52 Touch Screen Maintenance</vt:lpstr>
      <vt:lpstr>TC52 Touch Screen Maintenance</vt:lpstr>
      <vt:lpstr>Printer</vt:lpstr>
      <vt:lpstr>SoftID Workflow - Overview</vt:lpstr>
      <vt:lpstr>Log In</vt:lpstr>
      <vt:lpstr>Patient List Details</vt:lpstr>
      <vt:lpstr>Patient List Details continued</vt:lpstr>
      <vt:lpstr>Patient List Details continued</vt:lpstr>
      <vt:lpstr>Scan the Patient</vt:lpstr>
      <vt:lpstr>Patient Orders</vt:lpstr>
      <vt:lpstr>Draw/Collect Specimen</vt:lpstr>
      <vt:lpstr>Print the Labels</vt:lpstr>
      <vt:lpstr>Label the Specimens</vt:lpstr>
      <vt:lpstr>Scan the Labels</vt:lpstr>
      <vt:lpstr>Rescheduling 1 Test</vt:lpstr>
      <vt:lpstr>Rescheduling All Tests</vt:lpstr>
      <vt:lpstr>Add On Tests/Extra Tubes</vt:lpstr>
      <vt:lpstr>Add On Tests/Extra Tubes</vt:lpstr>
      <vt:lpstr>Micro Tests –Source and Site</vt:lpstr>
      <vt:lpstr>Log out</vt:lpstr>
      <vt:lpstr>Demographic Label</vt:lpstr>
      <vt:lpstr>Demographic Label</vt:lpstr>
      <vt:lpstr>Demographic Label</vt:lpstr>
      <vt:lpstr>Tips to Remember</vt:lpstr>
      <vt:lpstr>Pairing the Hand held and Printer</vt:lpstr>
      <vt:lpstr> Pairing the Hand held and Printer continued:  </vt:lpstr>
    </vt:vector>
  </TitlesOfParts>
  <Company>RCMC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 ID and  Soft Idtx training</dc:title>
  <dc:creator>RCMC</dc:creator>
  <cp:lastModifiedBy>Mary E. Wood</cp:lastModifiedBy>
  <cp:revision>645</cp:revision>
  <cp:lastPrinted>2022-11-17T19:19:23Z</cp:lastPrinted>
  <dcterms:created xsi:type="dcterms:W3CDTF">2015-02-24T20:24:01Z</dcterms:created>
  <dcterms:modified xsi:type="dcterms:W3CDTF">2023-01-25T20:30:10Z</dcterms:modified>
</cp:coreProperties>
</file>