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4"/>
  </p:notesMasterIdLst>
  <p:sldIdLst>
    <p:sldId id="410" r:id="rId5"/>
    <p:sldId id="390" r:id="rId6"/>
    <p:sldId id="396" r:id="rId7"/>
    <p:sldId id="391" r:id="rId8"/>
    <p:sldId id="403" r:id="rId9"/>
    <p:sldId id="400" r:id="rId10"/>
    <p:sldId id="404" r:id="rId11"/>
    <p:sldId id="372" r:id="rId12"/>
    <p:sldId id="412" r:id="rId13"/>
    <p:sldId id="425" r:id="rId14"/>
    <p:sldId id="413" r:id="rId15"/>
    <p:sldId id="411" r:id="rId16"/>
    <p:sldId id="418" r:id="rId17"/>
    <p:sldId id="407" r:id="rId18"/>
    <p:sldId id="424" r:id="rId19"/>
    <p:sldId id="371" r:id="rId20"/>
    <p:sldId id="416" r:id="rId21"/>
    <p:sldId id="414" r:id="rId22"/>
    <p:sldId id="415" r:id="rId23"/>
    <p:sldId id="388" r:id="rId24"/>
    <p:sldId id="420" r:id="rId25"/>
    <p:sldId id="421" r:id="rId26"/>
    <p:sldId id="422" r:id="rId27"/>
    <p:sldId id="423" r:id="rId28"/>
    <p:sldId id="409" r:id="rId29"/>
    <p:sldId id="417" r:id="rId30"/>
    <p:sldId id="419" r:id="rId31"/>
    <p:sldId id="426" r:id="rId32"/>
    <p:sldId id="428" r:id="rId3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598" autoAdjust="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15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923FB2-ABF0-4D89-B63E-F3DDB70484B5}" type="doc">
      <dgm:prSet loTypeId="urn:microsoft.com/office/officeart/2008/layout/LinedList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8110C82-87DB-4D07-A5A1-15C0E62F809A}">
      <dgm:prSet custT="1"/>
      <dgm:spPr/>
      <dgm:t>
        <a:bodyPr/>
        <a:lstStyle/>
        <a:p>
          <a:r>
            <a:rPr lang="en-US" sz="1600" dirty="0"/>
            <a:t>The analyzer screen must show </a:t>
          </a:r>
          <a:r>
            <a:rPr lang="en-US" sz="1600" b="1" dirty="0"/>
            <a:t>READY</a:t>
          </a:r>
          <a:r>
            <a:rPr lang="en-US" sz="1600" dirty="0"/>
            <a:t> in upper left-hand corner</a:t>
          </a:r>
        </a:p>
        <a:p>
          <a:r>
            <a:rPr lang="en-US" sz="1600" dirty="0"/>
            <a:t>All analytes must be Green, indicating no errors are present for sample analysis</a:t>
          </a:r>
        </a:p>
        <a:p>
          <a:endParaRPr lang="en-US" sz="1100" dirty="0"/>
        </a:p>
      </dgm:t>
    </dgm:pt>
    <dgm:pt modelId="{906DD835-AD8A-4DD3-83AA-E19093F5B99E}" type="parTrans" cxnId="{9D2485E1-43BC-4C94-9040-8519E91D1282}">
      <dgm:prSet/>
      <dgm:spPr/>
      <dgm:t>
        <a:bodyPr/>
        <a:lstStyle/>
        <a:p>
          <a:endParaRPr lang="en-US"/>
        </a:p>
      </dgm:t>
    </dgm:pt>
    <dgm:pt modelId="{DDE12BAE-7B33-48BA-8477-4B0267D1CBB9}" type="sibTrans" cxnId="{9D2485E1-43BC-4C94-9040-8519E91D1282}">
      <dgm:prSet/>
      <dgm:spPr/>
      <dgm:t>
        <a:bodyPr/>
        <a:lstStyle/>
        <a:p>
          <a:endParaRPr lang="en-US"/>
        </a:p>
      </dgm:t>
    </dgm:pt>
    <dgm:pt modelId="{AA4411B0-A47B-40F5-ABF5-60EF14A9D262}">
      <dgm:prSet/>
      <dgm:spPr/>
      <dgm:t>
        <a:bodyPr/>
        <a:lstStyle/>
        <a:p>
          <a:r>
            <a:rPr lang="en-US" dirty="0"/>
            <a:t>Make sure that the Inlet probe does not touch the plunger or fiber disk of the syringe as this could lead to incorrect sample aspiration</a:t>
          </a:r>
        </a:p>
      </dgm:t>
    </dgm:pt>
    <dgm:pt modelId="{06F69540-59C2-4942-8519-FCCA912A2D24}" type="parTrans" cxnId="{53579E31-5A4B-4409-B401-2C75C5B82603}">
      <dgm:prSet/>
      <dgm:spPr/>
      <dgm:t>
        <a:bodyPr/>
        <a:lstStyle/>
        <a:p>
          <a:endParaRPr lang="en-US"/>
        </a:p>
      </dgm:t>
    </dgm:pt>
    <dgm:pt modelId="{3A83A658-87F5-4E86-A984-C9EE65C02F1E}" type="sibTrans" cxnId="{53579E31-5A4B-4409-B401-2C75C5B82603}">
      <dgm:prSet/>
      <dgm:spPr/>
      <dgm:t>
        <a:bodyPr/>
        <a:lstStyle/>
        <a:p>
          <a:endParaRPr lang="en-US"/>
        </a:p>
      </dgm:t>
    </dgm:pt>
    <dgm:pt modelId="{98E34F3E-92FC-437A-B3C6-CB8CB5715B96}">
      <dgm:prSet/>
      <dgm:spPr/>
      <dgm:t>
        <a:bodyPr/>
        <a:lstStyle/>
        <a:p>
          <a:r>
            <a:rPr lang="en-US"/>
            <a:t>To avoid bending the Inlet probe, hold the sampling device still during sampling.  </a:t>
          </a:r>
        </a:p>
      </dgm:t>
    </dgm:pt>
    <dgm:pt modelId="{7B0282CB-6413-45DC-B1DA-3BAE51FEDEAF}" type="parTrans" cxnId="{71E19424-9F29-42FA-A210-717E6E6281DD}">
      <dgm:prSet/>
      <dgm:spPr/>
      <dgm:t>
        <a:bodyPr/>
        <a:lstStyle/>
        <a:p>
          <a:endParaRPr lang="en-US"/>
        </a:p>
      </dgm:t>
    </dgm:pt>
    <dgm:pt modelId="{E4DD4C35-8E01-4CCD-A68C-1D8873CE1F33}" type="sibTrans" cxnId="{71E19424-9F29-42FA-A210-717E6E6281DD}">
      <dgm:prSet/>
      <dgm:spPr/>
      <dgm:t>
        <a:bodyPr/>
        <a:lstStyle/>
        <a:p>
          <a:endParaRPr lang="en-US"/>
        </a:p>
      </dgm:t>
    </dgm:pt>
    <dgm:pt modelId="{27743B36-55BC-4589-A9F4-1F7F66CE7237}">
      <dgm:prSet/>
      <dgm:spPr/>
      <dgm:t>
        <a:bodyPr/>
        <a:lstStyle/>
        <a:p>
          <a:r>
            <a:rPr lang="en-US" dirty="0"/>
            <a:t>If the Inlet probe gets bent, do NOT use the analyzer, the probe must be replaced.</a:t>
          </a:r>
        </a:p>
      </dgm:t>
    </dgm:pt>
    <dgm:pt modelId="{5A2C0612-5C6F-496F-BD5A-46CDC84BE90D}" type="parTrans" cxnId="{B56BC140-E5AF-4DC2-B78F-6E490BAB8FCF}">
      <dgm:prSet/>
      <dgm:spPr/>
      <dgm:t>
        <a:bodyPr/>
        <a:lstStyle/>
        <a:p>
          <a:endParaRPr lang="en-US"/>
        </a:p>
      </dgm:t>
    </dgm:pt>
    <dgm:pt modelId="{01BA9979-119A-44C0-A0D4-71CE06AB92A8}" type="sibTrans" cxnId="{B56BC140-E5AF-4DC2-B78F-6E490BAB8FCF}">
      <dgm:prSet/>
      <dgm:spPr/>
      <dgm:t>
        <a:bodyPr/>
        <a:lstStyle/>
        <a:p>
          <a:endParaRPr lang="en-US"/>
        </a:p>
      </dgm:t>
    </dgm:pt>
    <dgm:pt modelId="{E13798EE-3CAB-424C-854F-2B9E6BF77824}">
      <dgm:prSet/>
      <dgm:spPr/>
      <dgm:t>
        <a:bodyPr/>
        <a:lstStyle/>
        <a:p>
          <a:r>
            <a:rPr lang="en-US"/>
            <a:t>Once the Inlet is opened, there is a short time to complete the actions necessary for sampling </a:t>
          </a:r>
        </a:p>
      </dgm:t>
    </dgm:pt>
    <dgm:pt modelId="{17C3BB2E-BAA2-4A5E-A5E8-441C9EBCFA37}" type="parTrans" cxnId="{1653B23F-25F9-4D9A-85D2-B4E6416E32FA}">
      <dgm:prSet/>
      <dgm:spPr/>
      <dgm:t>
        <a:bodyPr/>
        <a:lstStyle/>
        <a:p>
          <a:endParaRPr lang="en-US"/>
        </a:p>
      </dgm:t>
    </dgm:pt>
    <dgm:pt modelId="{BB170011-9012-41FF-A672-35043C66A32E}" type="sibTrans" cxnId="{1653B23F-25F9-4D9A-85D2-B4E6416E32FA}">
      <dgm:prSet/>
      <dgm:spPr/>
      <dgm:t>
        <a:bodyPr/>
        <a:lstStyle/>
        <a:p>
          <a:endParaRPr lang="en-US"/>
        </a:p>
      </dgm:t>
    </dgm:pt>
    <dgm:pt modelId="{991D24C2-051E-444A-8943-FA38F52E9DD9}">
      <dgm:prSet/>
      <dgm:spPr/>
      <dgm:t>
        <a:bodyPr/>
        <a:lstStyle/>
        <a:p>
          <a:r>
            <a:rPr lang="en-US" dirty="0"/>
            <a:t>Delay in removing the sampling device when prompted can cause the sample to be aborted.</a:t>
          </a:r>
        </a:p>
      </dgm:t>
    </dgm:pt>
    <dgm:pt modelId="{AB044BB9-D868-4064-90A9-8ABE3AFB04CD}" type="parTrans" cxnId="{C4E6F495-78B3-4FE4-979E-4DD1B610436A}">
      <dgm:prSet/>
      <dgm:spPr/>
      <dgm:t>
        <a:bodyPr/>
        <a:lstStyle/>
        <a:p>
          <a:endParaRPr lang="en-US"/>
        </a:p>
      </dgm:t>
    </dgm:pt>
    <dgm:pt modelId="{20E85822-AB8D-40EB-A44C-2C26A327A36C}" type="sibTrans" cxnId="{C4E6F495-78B3-4FE4-979E-4DD1B610436A}">
      <dgm:prSet/>
      <dgm:spPr/>
      <dgm:t>
        <a:bodyPr/>
        <a:lstStyle/>
        <a:p>
          <a:endParaRPr lang="en-US"/>
        </a:p>
      </dgm:t>
    </dgm:pt>
    <dgm:pt modelId="{307BFF78-DE5A-4511-B939-1B7E624C0077}" type="pres">
      <dgm:prSet presAssocID="{9F923FB2-ABF0-4D89-B63E-F3DDB70484B5}" presName="vert0" presStyleCnt="0">
        <dgm:presLayoutVars>
          <dgm:dir/>
          <dgm:animOne val="branch"/>
          <dgm:animLvl val="lvl"/>
        </dgm:presLayoutVars>
      </dgm:prSet>
      <dgm:spPr/>
    </dgm:pt>
    <dgm:pt modelId="{BEF20ACB-0948-4159-BC81-DECB0F56C634}" type="pres">
      <dgm:prSet presAssocID="{48110C82-87DB-4D07-A5A1-15C0E62F809A}" presName="thickLine" presStyleLbl="alignNode1" presStyleIdx="0" presStyleCnt="6"/>
      <dgm:spPr/>
    </dgm:pt>
    <dgm:pt modelId="{4941B8BD-5E0D-4D9D-B712-BD9FA65C6CDB}" type="pres">
      <dgm:prSet presAssocID="{48110C82-87DB-4D07-A5A1-15C0E62F809A}" presName="horz1" presStyleCnt="0"/>
      <dgm:spPr/>
    </dgm:pt>
    <dgm:pt modelId="{6E2D3FEF-112E-4B5B-BE0B-17D05BAB32DD}" type="pres">
      <dgm:prSet presAssocID="{48110C82-87DB-4D07-A5A1-15C0E62F809A}" presName="tx1" presStyleLbl="revTx" presStyleIdx="0" presStyleCnt="6" custScaleY="139553"/>
      <dgm:spPr/>
    </dgm:pt>
    <dgm:pt modelId="{8474A3DC-CA28-48D3-8512-006A8345160C}" type="pres">
      <dgm:prSet presAssocID="{48110C82-87DB-4D07-A5A1-15C0E62F809A}" presName="vert1" presStyleCnt="0"/>
      <dgm:spPr/>
    </dgm:pt>
    <dgm:pt modelId="{52FDC854-13B3-4B2B-8CAF-AE278A3455AB}" type="pres">
      <dgm:prSet presAssocID="{AA4411B0-A47B-40F5-ABF5-60EF14A9D262}" presName="thickLine" presStyleLbl="alignNode1" presStyleIdx="1" presStyleCnt="6"/>
      <dgm:spPr/>
    </dgm:pt>
    <dgm:pt modelId="{AEFACF09-B855-4F54-B00A-CAF4E3D11494}" type="pres">
      <dgm:prSet presAssocID="{AA4411B0-A47B-40F5-ABF5-60EF14A9D262}" presName="horz1" presStyleCnt="0"/>
      <dgm:spPr/>
    </dgm:pt>
    <dgm:pt modelId="{C8B89789-4F9F-406A-A40C-B4081A5EFB4A}" type="pres">
      <dgm:prSet presAssocID="{AA4411B0-A47B-40F5-ABF5-60EF14A9D262}" presName="tx1" presStyleLbl="revTx" presStyleIdx="1" presStyleCnt="6"/>
      <dgm:spPr/>
    </dgm:pt>
    <dgm:pt modelId="{3193562D-2140-43C3-9249-266A4891FFBF}" type="pres">
      <dgm:prSet presAssocID="{AA4411B0-A47B-40F5-ABF5-60EF14A9D262}" presName="vert1" presStyleCnt="0"/>
      <dgm:spPr/>
    </dgm:pt>
    <dgm:pt modelId="{0791AC85-6772-480F-B666-39393818AA13}" type="pres">
      <dgm:prSet presAssocID="{98E34F3E-92FC-437A-B3C6-CB8CB5715B96}" presName="thickLine" presStyleLbl="alignNode1" presStyleIdx="2" presStyleCnt="6"/>
      <dgm:spPr/>
    </dgm:pt>
    <dgm:pt modelId="{100F692B-DC5C-458C-BF6E-1852D2FDFB77}" type="pres">
      <dgm:prSet presAssocID="{98E34F3E-92FC-437A-B3C6-CB8CB5715B96}" presName="horz1" presStyleCnt="0"/>
      <dgm:spPr/>
    </dgm:pt>
    <dgm:pt modelId="{AC7E03C1-BD57-45AD-B161-4A2A92FBCB2D}" type="pres">
      <dgm:prSet presAssocID="{98E34F3E-92FC-437A-B3C6-CB8CB5715B96}" presName="tx1" presStyleLbl="revTx" presStyleIdx="2" presStyleCnt="6" custLinFactNeighborX="0" custLinFactNeighborY="16177"/>
      <dgm:spPr/>
    </dgm:pt>
    <dgm:pt modelId="{B6D8B126-FD82-4D49-A507-CF505D2FA2B8}" type="pres">
      <dgm:prSet presAssocID="{98E34F3E-92FC-437A-B3C6-CB8CB5715B96}" presName="vert1" presStyleCnt="0"/>
      <dgm:spPr/>
    </dgm:pt>
    <dgm:pt modelId="{507BDCBD-3FD8-40BF-BE33-8977CAF9CBC2}" type="pres">
      <dgm:prSet presAssocID="{27743B36-55BC-4589-A9F4-1F7F66CE7237}" presName="thickLine" presStyleLbl="alignNode1" presStyleIdx="3" presStyleCnt="6"/>
      <dgm:spPr/>
    </dgm:pt>
    <dgm:pt modelId="{14E8AF17-5532-475A-B89F-C18A364E05C2}" type="pres">
      <dgm:prSet presAssocID="{27743B36-55BC-4589-A9F4-1F7F66CE7237}" presName="horz1" presStyleCnt="0"/>
      <dgm:spPr/>
    </dgm:pt>
    <dgm:pt modelId="{A2AE3C80-D9B7-4135-B30B-5696AC8D62C9}" type="pres">
      <dgm:prSet presAssocID="{27743B36-55BC-4589-A9F4-1F7F66CE7237}" presName="tx1" presStyleLbl="revTx" presStyleIdx="3" presStyleCnt="6" custScaleY="103697"/>
      <dgm:spPr/>
    </dgm:pt>
    <dgm:pt modelId="{C6644541-1321-4AB0-9E7F-C882F36A21C1}" type="pres">
      <dgm:prSet presAssocID="{27743B36-55BC-4589-A9F4-1F7F66CE7237}" presName="vert1" presStyleCnt="0"/>
      <dgm:spPr/>
    </dgm:pt>
    <dgm:pt modelId="{3991D6B9-EBAD-4E66-B39B-BD70624159A6}" type="pres">
      <dgm:prSet presAssocID="{E13798EE-3CAB-424C-854F-2B9E6BF77824}" presName="thickLine" presStyleLbl="alignNode1" presStyleIdx="4" presStyleCnt="6"/>
      <dgm:spPr/>
    </dgm:pt>
    <dgm:pt modelId="{1D47EF73-4422-4957-AA24-2417F19C1500}" type="pres">
      <dgm:prSet presAssocID="{E13798EE-3CAB-424C-854F-2B9E6BF77824}" presName="horz1" presStyleCnt="0"/>
      <dgm:spPr/>
    </dgm:pt>
    <dgm:pt modelId="{39DAC62F-B48F-4A36-8C02-B2193E828633}" type="pres">
      <dgm:prSet presAssocID="{E13798EE-3CAB-424C-854F-2B9E6BF77824}" presName="tx1" presStyleLbl="revTx" presStyleIdx="4" presStyleCnt="6"/>
      <dgm:spPr/>
    </dgm:pt>
    <dgm:pt modelId="{AF4A6A07-4F1D-4496-879A-187CF9917EF7}" type="pres">
      <dgm:prSet presAssocID="{E13798EE-3CAB-424C-854F-2B9E6BF77824}" presName="vert1" presStyleCnt="0"/>
      <dgm:spPr/>
    </dgm:pt>
    <dgm:pt modelId="{46955189-777A-406F-BF11-1EAFE7C184DD}" type="pres">
      <dgm:prSet presAssocID="{991D24C2-051E-444A-8943-FA38F52E9DD9}" presName="thickLine" presStyleLbl="alignNode1" presStyleIdx="5" presStyleCnt="6"/>
      <dgm:spPr/>
    </dgm:pt>
    <dgm:pt modelId="{6488776D-6087-4175-8629-6B664CB89002}" type="pres">
      <dgm:prSet presAssocID="{991D24C2-051E-444A-8943-FA38F52E9DD9}" presName="horz1" presStyleCnt="0"/>
      <dgm:spPr/>
    </dgm:pt>
    <dgm:pt modelId="{2499673D-497F-46FE-902D-5B4CEB0C3E65}" type="pres">
      <dgm:prSet presAssocID="{991D24C2-051E-444A-8943-FA38F52E9DD9}" presName="tx1" presStyleLbl="revTx" presStyleIdx="5" presStyleCnt="6"/>
      <dgm:spPr/>
    </dgm:pt>
    <dgm:pt modelId="{1F7E5686-3270-415F-A680-AD326FC56DD0}" type="pres">
      <dgm:prSet presAssocID="{991D24C2-051E-444A-8943-FA38F52E9DD9}" presName="vert1" presStyleCnt="0"/>
      <dgm:spPr/>
    </dgm:pt>
  </dgm:ptLst>
  <dgm:cxnLst>
    <dgm:cxn modelId="{9C6AD60C-FB27-429C-A7AD-139D7A08A37B}" type="presOf" srcId="{48110C82-87DB-4D07-A5A1-15C0E62F809A}" destId="{6E2D3FEF-112E-4B5B-BE0B-17D05BAB32DD}" srcOrd="0" destOrd="0" presId="urn:microsoft.com/office/officeart/2008/layout/LinedList"/>
    <dgm:cxn modelId="{71E19424-9F29-42FA-A210-717E6E6281DD}" srcId="{9F923FB2-ABF0-4D89-B63E-F3DDB70484B5}" destId="{98E34F3E-92FC-437A-B3C6-CB8CB5715B96}" srcOrd="2" destOrd="0" parTransId="{7B0282CB-6413-45DC-B1DA-3BAE51FEDEAF}" sibTransId="{E4DD4C35-8E01-4CCD-A68C-1D8873CE1F33}"/>
    <dgm:cxn modelId="{53579E31-5A4B-4409-B401-2C75C5B82603}" srcId="{9F923FB2-ABF0-4D89-B63E-F3DDB70484B5}" destId="{AA4411B0-A47B-40F5-ABF5-60EF14A9D262}" srcOrd="1" destOrd="0" parTransId="{06F69540-59C2-4942-8519-FCCA912A2D24}" sibTransId="{3A83A658-87F5-4E86-A984-C9EE65C02F1E}"/>
    <dgm:cxn modelId="{1653B23F-25F9-4D9A-85D2-B4E6416E32FA}" srcId="{9F923FB2-ABF0-4D89-B63E-F3DDB70484B5}" destId="{E13798EE-3CAB-424C-854F-2B9E6BF77824}" srcOrd="4" destOrd="0" parTransId="{17C3BB2E-BAA2-4A5E-A5E8-441C9EBCFA37}" sibTransId="{BB170011-9012-41FF-A672-35043C66A32E}"/>
    <dgm:cxn modelId="{B56BC140-E5AF-4DC2-B78F-6E490BAB8FCF}" srcId="{9F923FB2-ABF0-4D89-B63E-F3DDB70484B5}" destId="{27743B36-55BC-4589-A9F4-1F7F66CE7237}" srcOrd="3" destOrd="0" parTransId="{5A2C0612-5C6F-496F-BD5A-46CDC84BE90D}" sibTransId="{01BA9979-119A-44C0-A0D4-71CE06AB92A8}"/>
    <dgm:cxn modelId="{6B933862-B78A-4949-B84F-905DAC481A51}" type="presOf" srcId="{AA4411B0-A47B-40F5-ABF5-60EF14A9D262}" destId="{C8B89789-4F9F-406A-A40C-B4081A5EFB4A}" srcOrd="0" destOrd="0" presId="urn:microsoft.com/office/officeart/2008/layout/LinedList"/>
    <dgm:cxn modelId="{7EC9E073-9591-4391-9547-EF8C55AC92A3}" type="presOf" srcId="{E13798EE-3CAB-424C-854F-2B9E6BF77824}" destId="{39DAC62F-B48F-4A36-8C02-B2193E828633}" srcOrd="0" destOrd="0" presId="urn:microsoft.com/office/officeart/2008/layout/LinedList"/>
    <dgm:cxn modelId="{5CBF2D7B-D80F-44E4-9EA7-72D730888FBD}" type="presOf" srcId="{98E34F3E-92FC-437A-B3C6-CB8CB5715B96}" destId="{AC7E03C1-BD57-45AD-B161-4A2A92FBCB2D}" srcOrd="0" destOrd="0" presId="urn:microsoft.com/office/officeart/2008/layout/LinedList"/>
    <dgm:cxn modelId="{C4E6F495-78B3-4FE4-979E-4DD1B610436A}" srcId="{9F923FB2-ABF0-4D89-B63E-F3DDB70484B5}" destId="{991D24C2-051E-444A-8943-FA38F52E9DD9}" srcOrd="5" destOrd="0" parTransId="{AB044BB9-D868-4064-90A9-8ABE3AFB04CD}" sibTransId="{20E85822-AB8D-40EB-A44C-2C26A327A36C}"/>
    <dgm:cxn modelId="{869DA397-94B0-41A0-AA7E-A7A88159016A}" type="presOf" srcId="{9F923FB2-ABF0-4D89-B63E-F3DDB70484B5}" destId="{307BFF78-DE5A-4511-B939-1B7E624C0077}" srcOrd="0" destOrd="0" presId="urn:microsoft.com/office/officeart/2008/layout/LinedList"/>
    <dgm:cxn modelId="{9D2485E1-43BC-4C94-9040-8519E91D1282}" srcId="{9F923FB2-ABF0-4D89-B63E-F3DDB70484B5}" destId="{48110C82-87DB-4D07-A5A1-15C0E62F809A}" srcOrd="0" destOrd="0" parTransId="{906DD835-AD8A-4DD3-83AA-E19093F5B99E}" sibTransId="{DDE12BAE-7B33-48BA-8477-4B0267D1CBB9}"/>
    <dgm:cxn modelId="{1AFF01E4-4BC1-46EF-854C-08A6662335A9}" type="presOf" srcId="{27743B36-55BC-4589-A9F4-1F7F66CE7237}" destId="{A2AE3C80-D9B7-4135-B30B-5696AC8D62C9}" srcOrd="0" destOrd="0" presId="urn:microsoft.com/office/officeart/2008/layout/LinedList"/>
    <dgm:cxn modelId="{9D7810FB-938D-4206-AA1E-FF20C5F08DE4}" type="presOf" srcId="{991D24C2-051E-444A-8943-FA38F52E9DD9}" destId="{2499673D-497F-46FE-902D-5B4CEB0C3E65}" srcOrd="0" destOrd="0" presId="urn:microsoft.com/office/officeart/2008/layout/LinedList"/>
    <dgm:cxn modelId="{D6CC5541-801B-45CA-B766-1AAA1EBE61B1}" type="presParOf" srcId="{307BFF78-DE5A-4511-B939-1B7E624C0077}" destId="{BEF20ACB-0948-4159-BC81-DECB0F56C634}" srcOrd="0" destOrd="0" presId="urn:microsoft.com/office/officeart/2008/layout/LinedList"/>
    <dgm:cxn modelId="{E811A3EC-51FC-4B33-A4D1-7C08CC0CC5DF}" type="presParOf" srcId="{307BFF78-DE5A-4511-B939-1B7E624C0077}" destId="{4941B8BD-5E0D-4D9D-B712-BD9FA65C6CDB}" srcOrd="1" destOrd="0" presId="urn:microsoft.com/office/officeart/2008/layout/LinedList"/>
    <dgm:cxn modelId="{C3E41017-933D-45C6-8DC1-30E013B37183}" type="presParOf" srcId="{4941B8BD-5E0D-4D9D-B712-BD9FA65C6CDB}" destId="{6E2D3FEF-112E-4B5B-BE0B-17D05BAB32DD}" srcOrd="0" destOrd="0" presId="urn:microsoft.com/office/officeart/2008/layout/LinedList"/>
    <dgm:cxn modelId="{FC218CCF-10FC-4024-9057-FEF45F1004E3}" type="presParOf" srcId="{4941B8BD-5E0D-4D9D-B712-BD9FA65C6CDB}" destId="{8474A3DC-CA28-48D3-8512-006A8345160C}" srcOrd="1" destOrd="0" presId="urn:microsoft.com/office/officeart/2008/layout/LinedList"/>
    <dgm:cxn modelId="{AA12B281-1959-4C79-9484-2F26D10FAC79}" type="presParOf" srcId="{307BFF78-DE5A-4511-B939-1B7E624C0077}" destId="{52FDC854-13B3-4B2B-8CAF-AE278A3455AB}" srcOrd="2" destOrd="0" presId="urn:microsoft.com/office/officeart/2008/layout/LinedList"/>
    <dgm:cxn modelId="{8D94D65E-9D44-4DDC-9ABD-218357F928E6}" type="presParOf" srcId="{307BFF78-DE5A-4511-B939-1B7E624C0077}" destId="{AEFACF09-B855-4F54-B00A-CAF4E3D11494}" srcOrd="3" destOrd="0" presId="urn:microsoft.com/office/officeart/2008/layout/LinedList"/>
    <dgm:cxn modelId="{B86F0BBB-0D9D-45E7-A186-33BE5F0638F1}" type="presParOf" srcId="{AEFACF09-B855-4F54-B00A-CAF4E3D11494}" destId="{C8B89789-4F9F-406A-A40C-B4081A5EFB4A}" srcOrd="0" destOrd="0" presId="urn:microsoft.com/office/officeart/2008/layout/LinedList"/>
    <dgm:cxn modelId="{4299A11D-DC9F-4C3B-BC14-455EF6F3D15B}" type="presParOf" srcId="{AEFACF09-B855-4F54-B00A-CAF4E3D11494}" destId="{3193562D-2140-43C3-9249-266A4891FFBF}" srcOrd="1" destOrd="0" presId="urn:microsoft.com/office/officeart/2008/layout/LinedList"/>
    <dgm:cxn modelId="{129CB1B4-4A37-4D65-8D40-4812FA02D7EC}" type="presParOf" srcId="{307BFF78-DE5A-4511-B939-1B7E624C0077}" destId="{0791AC85-6772-480F-B666-39393818AA13}" srcOrd="4" destOrd="0" presId="urn:microsoft.com/office/officeart/2008/layout/LinedList"/>
    <dgm:cxn modelId="{35B83A5D-F97A-4A84-99A4-7C998F630801}" type="presParOf" srcId="{307BFF78-DE5A-4511-B939-1B7E624C0077}" destId="{100F692B-DC5C-458C-BF6E-1852D2FDFB77}" srcOrd="5" destOrd="0" presId="urn:microsoft.com/office/officeart/2008/layout/LinedList"/>
    <dgm:cxn modelId="{451DEE08-4DC1-41D5-8E50-23E7A5A27EA4}" type="presParOf" srcId="{100F692B-DC5C-458C-BF6E-1852D2FDFB77}" destId="{AC7E03C1-BD57-45AD-B161-4A2A92FBCB2D}" srcOrd="0" destOrd="0" presId="urn:microsoft.com/office/officeart/2008/layout/LinedList"/>
    <dgm:cxn modelId="{7AFCA032-7574-43B0-A4FE-B74CA0AA0041}" type="presParOf" srcId="{100F692B-DC5C-458C-BF6E-1852D2FDFB77}" destId="{B6D8B126-FD82-4D49-A507-CF505D2FA2B8}" srcOrd="1" destOrd="0" presId="urn:microsoft.com/office/officeart/2008/layout/LinedList"/>
    <dgm:cxn modelId="{AE756BCE-C203-4E73-9934-F1C842958696}" type="presParOf" srcId="{307BFF78-DE5A-4511-B939-1B7E624C0077}" destId="{507BDCBD-3FD8-40BF-BE33-8977CAF9CBC2}" srcOrd="6" destOrd="0" presId="urn:microsoft.com/office/officeart/2008/layout/LinedList"/>
    <dgm:cxn modelId="{0D507477-8B72-4CC8-8C20-6767635CC5C0}" type="presParOf" srcId="{307BFF78-DE5A-4511-B939-1B7E624C0077}" destId="{14E8AF17-5532-475A-B89F-C18A364E05C2}" srcOrd="7" destOrd="0" presId="urn:microsoft.com/office/officeart/2008/layout/LinedList"/>
    <dgm:cxn modelId="{537DE52D-8629-4FF0-B877-A7B1705A53B4}" type="presParOf" srcId="{14E8AF17-5532-475A-B89F-C18A364E05C2}" destId="{A2AE3C80-D9B7-4135-B30B-5696AC8D62C9}" srcOrd="0" destOrd="0" presId="urn:microsoft.com/office/officeart/2008/layout/LinedList"/>
    <dgm:cxn modelId="{4292D409-E1F5-4179-9FC1-901377D1BCBF}" type="presParOf" srcId="{14E8AF17-5532-475A-B89F-C18A364E05C2}" destId="{C6644541-1321-4AB0-9E7F-C882F36A21C1}" srcOrd="1" destOrd="0" presId="urn:microsoft.com/office/officeart/2008/layout/LinedList"/>
    <dgm:cxn modelId="{570EACFE-0661-4093-8349-FEEB438555AE}" type="presParOf" srcId="{307BFF78-DE5A-4511-B939-1B7E624C0077}" destId="{3991D6B9-EBAD-4E66-B39B-BD70624159A6}" srcOrd="8" destOrd="0" presId="urn:microsoft.com/office/officeart/2008/layout/LinedList"/>
    <dgm:cxn modelId="{0471E459-0052-4780-B05E-76FEDAE38C8C}" type="presParOf" srcId="{307BFF78-DE5A-4511-B939-1B7E624C0077}" destId="{1D47EF73-4422-4957-AA24-2417F19C1500}" srcOrd="9" destOrd="0" presId="urn:microsoft.com/office/officeart/2008/layout/LinedList"/>
    <dgm:cxn modelId="{7B8D453B-6B02-43F0-9531-6D0B41A69635}" type="presParOf" srcId="{1D47EF73-4422-4957-AA24-2417F19C1500}" destId="{39DAC62F-B48F-4A36-8C02-B2193E828633}" srcOrd="0" destOrd="0" presId="urn:microsoft.com/office/officeart/2008/layout/LinedList"/>
    <dgm:cxn modelId="{39DE880A-6E0A-40E9-8645-AE524F8C691D}" type="presParOf" srcId="{1D47EF73-4422-4957-AA24-2417F19C1500}" destId="{AF4A6A07-4F1D-4496-879A-187CF9917EF7}" srcOrd="1" destOrd="0" presId="urn:microsoft.com/office/officeart/2008/layout/LinedList"/>
    <dgm:cxn modelId="{C8290920-ABE5-4542-9B42-AD3D7395CB44}" type="presParOf" srcId="{307BFF78-DE5A-4511-B939-1B7E624C0077}" destId="{46955189-777A-406F-BF11-1EAFE7C184DD}" srcOrd="10" destOrd="0" presId="urn:microsoft.com/office/officeart/2008/layout/LinedList"/>
    <dgm:cxn modelId="{645ED06A-9D40-4085-BD53-18D0DE49DE9C}" type="presParOf" srcId="{307BFF78-DE5A-4511-B939-1B7E624C0077}" destId="{6488776D-6087-4175-8629-6B664CB89002}" srcOrd="11" destOrd="0" presId="urn:microsoft.com/office/officeart/2008/layout/LinedList"/>
    <dgm:cxn modelId="{C99B1767-0A52-4EE5-A7C2-C8A6217A6C47}" type="presParOf" srcId="{6488776D-6087-4175-8629-6B664CB89002}" destId="{2499673D-497F-46FE-902D-5B4CEB0C3E65}" srcOrd="0" destOrd="0" presId="urn:microsoft.com/office/officeart/2008/layout/LinedList"/>
    <dgm:cxn modelId="{8B88FC51-4567-4A12-B7CA-48B983DB88A2}" type="presParOf" srcId="{6488776D-6087-4175-8629-6B664CB89002}" destId="{1F7E5686-3270-415F-A680-AD326FC56DD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6F79EB-FBBB-46B6-A7B4-F3A8C1169CD5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634B01-CBBD-4F85-B0DC-5E02E905B41D}">
      <dgm:prSet/>
      <dgm:spPr/>
      <dgm:t>
        <a:bodyPr/>
        <a:lstStyle/>
        <a:p>
          <a:r>
            <a:rPr lang="en-US"/>
            <a:t>Verify</a:t>
          </a:r>
        </a:p>
      </dgm:t>
    </dgm:pt>
    <dgm:pt modelId="{0E42B4C9-BE1F-4E08-9548-E346B93CEDA2}" type="parTrans" cxnId="{25E20866-058C-4C52-956A-28B666FBF016}">
      <dgm:prSet/>
      <dgm:spPr/>
      <dgm:t>
        <a:bodyPr/>
        <a:lstStyle/>
        <a:p>
          <a:endParaRPr lang="en-US"/>
        </a:p>
      </dgm:t>
    </dgm:pt>
    <dgm:pt modelId="{803979DC-6C90-4DBD-942C-294B9CBC6976}" type="sibTrans" cxnId="{25E20866-058C-4C52-956A-28B666FBF016}">
      <dgm:prSet/>
      <dgm:spPr/>
      <dgm:t>
        <a:bodyPr/>
        <a:lstStyle/>
        <a:p>
          <a:endParaRPr lang="en-US"/>
        </a:p>
      </dgm:t>
    </dgm:pt>
    <dgm:pt modelId="{0C3120CD-2EC5-4133-8D2C-0DE12FF12A83}">
      <dgm:prSet/>
      <dgm:spPr/>
      <dgm:t>
        <a:bodyPr/>
        <a:lstStyle/>
        <a:p>
          <a:r>
            <a:rPr lang="en-US" dirty="0"/>
            <a:t>Verify that READY appears in the upper left-hand corner</a:t>
          </a:r>
        </a:p>
      </dgm:t>
    </dgm:pt>
    <dgm:pt modelId="{25031766-AD61-4068-BBFB-9B3F027A6C41}" type="parTrans" cxnId="{0A653BDA-A93D-4ACF-9FD5-C76E0C540A31}">
      <dgm:prSet/>
      <dgm:spPr/>
      <dgm:t>
        <a:bodyPr/>
        <a:lstStyle/>
        <a:p>
          <a:endParaRPr lang="en-US"/>
        </a:p>
      </dgm:t>
    </dgm:pt>
    <dgm:pt modelId="{DF24BE9C-0867-4FA2-98E8-3232F356A7B6}" type="sibTrans" cxnId="{0A653BDA-A93D-4ACF-9FD5-C76E0C540A31}">
      <dgm:prSet/>
      <dgm:spPr/>
      <dgm:t>
        <a:bodyPr/>
        <a:lstStyle/>
        <a:p>
          <a:endParaRPr lang="en-US"/>
        </a:p>
      </dgm:t>
    </dgm:pt>
    <dgm:pt modelId="{08F2C942-1EDA-4B24-A639-C995F840261D}">
      <dgm:prSet/>
      <dgm:spPr/>
      <dgm:t>
        <a:bodyPr/>
        <a:lstStyle/>
        <a:p>
          <a:r>
            <a:rPr lang="en-US"/>
            <a:t>Verify</a:t>
          </a:r>
        </a:p>
      </dgm:t>
    </dgm:pt>
    <dgm:pt modelId="{6D54DC79-B2AF-4694-9259-F3ECF0CA9559}" type="parTrans" cxnId="{B73195B9-AF99-4363-B71F-57561666553C}">
      <dgm:prSet/>
      <dgm:spPr/>
      <dgm:t>
        <a:bodyPr/>
        <a:lstStyle/>
        <a:p>
          <a:endParaRPr lang="en-US"/>
        </a:p>
      </dgm:t>
    </dgm:pt>
    <dgm:pt modelId="{678DC597-BA82-4796-B61F-8E582A7AF25C}" type="sibTrans" cxnId="{B73195B9-AF99-4363-B71F-57561666553C}">
      <dgm:prSet/>
      <dgm:spPr/>
      <dgm:t>
        <a:bodyPr/>
        <a:lstStyle/>
        <a:p>
          <a:endParaRPr lang="en-US"/>
        </a:p>
      </dgm:t>
    </dgm:pt>
    <dgm:pt modelId="{245B759F-13A1-45E8-9AB5-6C7FBF8BCB03}">
      <dgm:prSet/>
      <dgm:spPr/>
      <dgm:t>
        <a:bodyPr/>
        <a:lstStyle/>
        <a:p>
          <a:r>
            <a:rPr lang="en-US"/>
            <a:t>Verify that all Parameters are GREEN and the Analyzer Status is GREEN</a:t>
          </a:r>
        </a:p>
      </dgm:t>
    </dgm:pt>
    <dgm:pt modelId="{2B6B3493-348A-4DB9-A709-4DE68F2355D7}" type="parTrans" cxnId="{984F7B9E-1400-40BE-BFE4-005562E736E1}">
      <dgm:prSet/>
      <dgm:spPr/>
      <dgm:t>
        <a:bodyPr/>
        <a:lstStyle/>
        <a:p>
          <a:endParaRPr lang="en-US"/>
        </a:p>
      </dgm:t>
    </dgm:pt>
    <dgm:pt modelId="{3FF4C76E-19EA-4646-8C03-15773FED7F54}" type="sibTrans" cxnId="{984F7B9E-1400-40BE-BFE4-005562E736E1}">
      <dgm:prSet/>
      <dgm:spPr/>
      <dgm:t>
        <a:bodyPr/>
        <a:lstStyle/>
        <a:p>
          <a:endParaRPr lang="en-US"/>
        </a:p>
      </dgm:t>
    </dgm:pt>
    <dgm:pt modelId="{7363325E-826C-4588-9EA4-369B2B99FBE0}">
      <dgm:prSet/>
      <dgm:spPr/>
      <dgm:t>
        <a:bodyPr/>
        <a:lstStyle/>
        <a:p>
          <a:r>
            <a:rPr lang="en-US"/>
            <a:t>Scan</a:t>
          </a:r>
        </a:p>
      </dgm:t>
    </dgm:pt>
    <dgm:pt modelId="{A375EE75-4EE6-4F9F-BD38-14C80215206D}" type="parTrans" cxnId="{83444A09-0D12-4F8F-B15E-6AB2359F0D80}">
      <dgm:prSet/>
      <dgm:spPr/>
      <dgm:t>
        <a:bodyPr/>
        <a:lstStyle/>
        <a:p>
          <a:endParaRPr lang="en-US"/>
        </a:p>
      </dgm:t>
    </dgm:pt>
    <dgm:pt modelId="{47B9F56F-6163-4F98-B44F-1499E9A67B10}" type="sibTrans" cxnId="{83444A09-0D12-4F8F-B15E-6AB2359F0D80}">
      <dgm:prSet/>
      <dgm:spPr/>
      <dgm:t>
        <a:bodyPr/>
        <a:lstStyle/>
        <a:p>
          <a:endParaRPr lang="en-US"/>
        </a:p>
      </dgm:t>
    </dgm:pt>
    <dgm:pt modelId="{112B821A-9DFF-4602-988E-ECCBB17368AC}">
      <dgm:prSet/>
      <dgm:spPr/>
      <dgm:t>
        <a:bodyPr/>
        <a:lstStyle/>
        <a:p>
          <a:r>
            <a:rPr lang="en-US" dirty="0"/>
            <a:t>Scan employee badge (or enter badge number) to access the instrument  </a:t>
          </a:r>
        </a:p>
      </dgm:t>
    </dgm:pt>
    <dgm:pt modelId="{3FDC0976-DB0F-4A43-83A8-51651F6811C5}" type="parTrans" cxnId="{FD9B5A19-5735-49AB-A012-BE66E4DAA8EC}">
      <dgm:prSet/>
      <dgm:spPr/>
      <dgm:t>
        <a:bodyPr/>
        <a:lstStyle/>
        <a:p>
          <a:endParaRPr lang="en-US"/>
        </a:p>
      </dgm:t>
    </dgm:pt>
    <dgm:pt modelId="{399041B1-A1FD-4929-89BC-95A55121989B}" type="sibTrans" cxnId="{FD9B5A19-5735-49AB-A012-BE66E4DAA8EC}">
      <dgm:prSet/>
      <dgm:spPr/>
      <dgm:t>
        <a:bodyPr/>
        <a:lstStyle/>
        <a:p>
          <a:endParaRPr lang="en-US"/>
        </a:p>
      </dgm:t>
    </dgm:pt>
    <dgm:pt modelId="{E6105F6C-D702-4ACC-85BF-98F436F876F5}">
      <dgm:prSet/>
      <dgm:spPr/>
      <dgm:t>
        <a:bodyPr/>
        <a:lstStyle/>
        <a:p>
          <a:r>
            <a:rPr lang="en-US"/>
            <a:t>Select</a:t>
          </a:r>
        </a:p>
      </dgm:t>
    </dgm:pt>
    <dgm:pt modelId="{E6E5B812-6D8B-41DF-928B-0885B2F614EF}" type="parTrans" cxnId="{6BAC1A70-4C4B-44FB-9571-E61C38B9959E}">
      <dgm:prSet/>
      <dgm:spPr/>
      <dgm:t>
        <a:bodyPr/>
        <a:lstStyle/>
        <a:p>
          <a:endParaRPr lang="en-US"/>
        </a:p>
      </dgm:t>
    </dgm:pt>
    <dgm:pt modelId="{4FF418CF-239E-493B-9937-35A1226936A3}" type="sibTrans" cxnId="{6BAC1A70-4C4B-44FB-9571-E61C38B9959E}">
      <dgm:prSet/>
      <dgm:spPr/>
      <dgm:t>
        <a:bodyPr/>
        <a:lstStyle/>
        <a:p>
          <a:endParaRPr lang="en-US"/>
        </a:p>
      </dgm:t>
    </dgm:pt>
    <dgm:pt modelId="{15591990-B0C7-402F-8500-1901F37DCA0D}">
      <dgm:prSet/>
      <dgm:spPr/>
      <dgm:t>
        <a:bodyPr/>
        <a:lstStyle/>
        <a:p>
          <a:r>
            <a:rPr lang="en-US" dirty="0"/>
            <a:t>Select either the SYRINGE or CAPILLARY icon to initiate the processing sequence</a:t>
          </a:r>
        </a:p>
      </dgm:t>
    </dgm:pt>
    <dgm:pt modelId="{CDAB4476-02B9-45E5-8C6B-945ADBE04157}" type="parTrans" cxnId="{6C1E5FBB-37CE-4EAE-A2F7-AF9460BB1B60}">
      <dgm:prSet/>
      <dgm:spPr/>
      <dgm:t>
        <a:bodyPr/>
        <a:lstStyle/>
        <a:p>
          <a:endParaRPr lang="en-US"/>
        </a:p>
      </dgm:t>
    </dgm:pt>
    <dgm:pt modelId="{E501F87D-47DC-4C79-BB30-28C622C9E5BE}" type="sibTrans" cxnId="{6C1E5FBB-37CE-4EAE-A2F7-AF9460BB1B60}">
      <dgm:prSet/>
      <dgm:spPr/>
      <dgm:t>
        <a:bodyPr/>
        <a:lstStyle/>
        <a:p>
          <a:endParaRPr lang="en-US"/>
        </a:p>
      </dgm:t>
    </dgm:pt>
    <dgm:pt modelId="{EEEC13A2-BC6B-44C8-80B6-4127C9CF11F2}">
      <dgm:prSet/>
      <dgm:spPr/>
      <dgm:t>
        <a:bodyPr/>
        <a:lstStyle/>
        <a:p>
          <a:r>
            <a:rPr lang="en-US" dirty="0"/>
            <a:t>Select</a:t>
          </a:r>
        </a:p>
      </dgm:t>
    </dgm:pt>
    <dgm:pt modelId="{ECEC43C9-8BBB-4EE1-9FE5-3B73C528BC23}" type="parTrans" cxnId="{991ECC35-15B6-4B2E-A033-606610679F65}">
      <dgm:prSet/>
      <dgm:spPr/>
      <dgm:t>
        <a:bodyPr/>
        <a:lstStyle/>
        <a:p>
          <a:endParaRPr lang="en-US"/>
        </a:p>
      </dgm:t>
    </dgm:pt>
    <dgm:pt modelId="{3D42C365-EBA5-43F9-88B3-0CFD927C0610}" type="sibTrans" cxnId="{991ECC35-15B6-4B2E-A033-606610679F65}">
      <dgm:prSet/>
      <dgm:spPr/>
      <dgm:t>
        <a:bodyPr/>
        <a:lstStyle/>
        <a:p>
          <a:endParaRPr lang="en-US"/>
        </a:p>
      </dgm:t>
    </dgm:pt>
    <dgm:pt modelId="{229187C0-2478-4D91-B403-36BCD5C71D29}">
      <dgm:prSet custT="1"/>
      <dgm:spPr/>
      <dgm:t>
        <a:bodyPr/>
        <a:lstStyle/>
        <a:p>
          <a:r>
            <a:rPr lang="en-US" sz="1100" dirty="0"/>
            <a:t>Select the correct </a:t>
          </a:r>
          <a:r>
            <a:rPr lang="en-US" sz="1200" dirty="0"/>
            <a:t>Sample Mode/Panel </a:t>
          </a:r>
          <a:r>
            <a:rPr lang="en-US" sz="1100" dirty="0"/>
            <a:t>for the sample type selected </a:t>
          </a:r>
        </a:p>
      </dgm:t>
    </dgm:pt>
    <dgm:pt modelId="{955C2E1B-A8D4-43C3-8FDD-1EDA2BD7D78B}" type="parTrans" cxnId="{CBF0294E-9346-44F0-B12D-FDF47A880AC3}">
      <dgm:prSet/>
      <dgm:spPr/>
      <dgm:t>
        <a:bodyPr/>
        <a:lstStyle/>
        <a:p>
          <a:endParaRPr lang="en-US"/>
        </a:p>
      </dgm:t>
    </dgm:pt>
    <dgm:pt modelId="{F80BD8F9-2275-4813-949D-DC9C1F707293}" type="sibTrans" cxnId="{CBF0294E-9346-44F0-B12D-FDF47A880AC3}">
      <dgm:prSet/>
      <dgm:spPr/>
      <dgm:t>
        <a:bodyPr/>
        <a:lstStyle/>
        <a:p>
          <a:endParaRPr lang="en-US"/>
        </a:p>
      </dgm:t>
    </dgm:pt>
    <dgm:pt modelId="{C5D5C127-9BA9-4333-8E84-F04D1C62A8DA}" type="pres">
      <dgm:prSet presAssocID="{DC6F79EB-FBBB-46B6-A7B4-F3A8C1169CD5}" presName="Name0" presStyleCnt="0">
        <dgm:presLayoutVars>
          <dgm:dir/>
          <dgm:animLvl val="lvl"/>
          <dgm:resizeHandles val="exact"/>
        </dgm:presLayoutVars>
      </dgm:prSet>
      <dgm:spPr/>
    </dgm:pt>
    <dgm:pt modelId="{15FAD207-C76B-4FF6-8E15-9B6AC4303F27}" type="pres">
      <dgm:prSet presAssocID="{EEEC13A2-BC6B-44C8-80B6-4127C9CF11F2}" presName="boxAndChildren" presStyleCnt="0"/>
      <dgm:spPr/>
    </dgm:pt>
    <dgm:pt modelId="{46EAF445-EF68-4EAD-9DDA-261121A9AD30}" type="pres">
      <dgm:prSet presAssocID="{EEEC13A2-BC6B-44C8-80B6-4127C9CF11F2}" presName="parentTextBox" presStyleLbl="alignNode1" presStyleIdx="0" presStyleCnt="5" custLinFactNeighborX="-408" custLinFactNeighborY="3936"/>
      <dgm:spPr/>
    </dgm:pt>
    <dgm:pt modelId="{A80E3502-51B3-4FDA-B26E-AAAE121B35AE}" type="pres">
      <dgm:prSet presAssocID="{EEEC13A2-BC6B-44C8-80B6-4127C9CF11F2}" presName="descendantBox" presStyleLbl="bgAccFollowNode1" presStyleIdx="0" presStyleCnt="5"/>
      <dgm:spPr/>
    </dgm:pt>
    <dgm:pt modelId="{6EFFADBC-44DC-4315-89DD-4175E4AAB4A1}" type="pres">
      <dgm:prSet presAssocID="{4FF418CF-239E-493B-9937-35A1226936A3}" presName="sp" presStyleCnt="0"/>
      <dgm:spPr/>
    </dgm:pt>
    <dgm:pt modelId="{16B0F051-6E37-4B61-9159-DF3250E99877}" type="pres">
      <dgm:prSet presAssocID="{E6105F6C-D702-4ACC-85BF-98F436F876F5}" presName="arrowAndChildren" presStyleCnt="0"/>
      <dgm:spPr/>
    </dgm:pt>
    <dgm:pt modelId="{5B669109-54F8-4809-9D53-79DB5FD3C2CE}" type="pres">
      <dgm:prSet presAssocID="{E6105F6C-D702-4ACC-85BF-98F436F876F5}" presName="parentTextArrow" presStyleLbl="node1" presStyleIdx="0" presStyleCnt="0"/>
      <dgm:spPr/>
    </dgm:pt>
    <dgm:pt modelId="{16EDF307-8615-4748-AED4-005142C3D6A9}" type="pres">
      <dgm:prSet presAssocID="{E6105F6C-D702-4ACC-85BF-98F436F876F5}" presName="arrow" presStyleLbl="alignNode1" presStyleIdx="1" presStyleCnt="5"/>
      <dgm:spPr/>
    </dgm:pt>
    <dgm:pt modelId="{7059782A-3ED7-4B2C-8BDE-0CE105CEDE8F}" type="pres">
      <dgm:prSet presAssocID="{E6105F6C-D702-4ACC-85BF-98F436F876F5}" presName="descendantArrow" presStyleLbl="bgAccFollowNode1" presStyleIdx="1" presStyleCnt="5"/>
      <dgm:spPr/>
    </dgm:pt>
    <dgm:pt modelId="{80DA226E-6B99-4F5E-98A0-EA9EEDDC0075}" type="pres">
      <dgm:prSet presAssocID="{47B9F56F-6163-4F98-B44F-1499E9A67B10}" presName="sp" presStyleCnt="0"/>
      <dgm:spPr/>
    </dgm:pt>
    <dgm:pt modelId="{87BFACC1-ACF8-478E-A20E-3A5A4448B9B6}" type="pres">
      <dgm:prSet presAssocID="{7363325E-826C-4588-9EA4-369B2B99FBE0}" presName="arrowAndChildren" presStyleCnt="0"/>
      <dgm:spPr/>
    </dgm:pt>
    <dgm:pt modelId="{DDC5E671-A9CF-411F-8116-270E99C3A136}" type="pres">
      <dgm:prSet presAssocID="{7363325E-826C-4588-9EA4-369B2B99FBE0}" presName="parentTextArrow" presStyleLbl="node1" presStyleIdx="0" presStyleCnt="0"/>
      <dgm:spPr/>
    </dgm:pt>
    <dgm:pt modelId="{177178E7-C20B-481A-823F-4A327C5A357C}" type="pres">
      <dgm:prSet presAssocID="{7363325E-826C-4588-9EA4-369B2B99FBE0}" presName="arrow" presStyleLbl="alignNode1" presStyleIdx="2" presStyleCnt="5"/>
      <dgm:spPr/>
    </dgm:pt>
    <dgm:pt modelId="{F6BDB000-856A-4424-A31B-A163D6302546}" type="pres">
      <dgm:prSet presAssocID="{7363325E-826C-4588-9EA4-369B2B99FBE0}" presName="descendantArrow" presStyleLbl="bgAccFollowNode1" presStyleIdx="2" presStyleCnt="5"/>
      <dgm:spPr/>
    </dgm:pt>
    <dgm:pt modelId="{5166598B-D989-4BC0-B53C-4DA4E365845E}" type="pres">
      <dgm:prSet presAssocID="{678DC597-BA82-4796-B61F-8E582A7AF25C}" presName="sp" presStyleCnt="0"/>
      <dgm:spPr/>
    </dgm:pt>
    <dgm:pt modelId="{52D37C26-8050-4A24-A98E-0953651793FF}" type="pres">
      <dgm:prSet presAssocID="{08F2C942-1EDA-4B24-A639-C995F840261D}" presName="arrowAndChildren" presStyleCnt="0"/>
      <dgm:spPr/>
    </dgm:pt>
    <dgm:pt modelId="{B5600A31-7053-4E8D-9661-A03A67501948}" type="pres">
      <dgm:prSet presAssocID="{08F2C942-1EDA-4B24-A639-C995F840261D}" presName="parentTextArrow" presStyleLbl="node1" presStyleIdx="0" presStyleCnt="0"/>
      <dgm:spPr/>
    </dgm:pt>
    <dgm:pt modelId="{0FC9AE0C-7F0F-4BB0-B745-2F2BE5D4FC45}" type="pres">
      <dgm:prSet presAssocID="{08F2C942-1EDA-4B24-A639-C995F840261D}" presName="arrow" presStyleLbl="alignNode1" presStyleIdx="3" presStyleCnt="5"/>
      <dgm:spPr/>
    </dgm:pt>
    <dgm:pt modelId="{D9F5116A-271B-4456-BCD8-C5CD08FE5324}" type="pres">
      <dgm:prSet presAssocID="{08F2C942-1EDA-4B24-A639-C995F840261D}" presName="descendantArrow" presStyleLbl="bgAccFollowNode1" presStyleIdx="3" presStyleCnt="5"/>
      <dgm:spPr/>
    </dgm:pt>
    <dgm:pt modelId="{B90C270F-57F0-4AB9-B3BC-369A2944438B}" type="pres">
      <dgm:prSet presAssocID="{803979DC-6C90-4DBD-942C-294B9CBC6976}" presName="sp" presStyleCnt="0"/>
      <dgm:spPr/>
    </dgm:pt>
    <dgm:pt modelId="{858C34AC-0D86-419B-9368-BC16A8B76884}" type="pres">
      <dgm:prSet presAssocID="{37634B01-CBBD-4F85-B0DC-5E02E905B41D}" presName="arrowAndChildren" presStyleCnt="0"/>
      <dgm:spPr/>
    </dgm:pt>
    <dgm:pt modelId="{2FA3A4D9-DC57-4C89-BD4C-CB373F5CDC0F}" type="pres">
      <dgm:prSet presAssocID="{37634B01-CBBD-4F85-B0DC-5E02E905B41D}" presName="parentTextArrow" presStyleLbl="node1" presStyleIdx="0" presStyleCnt="0"/>
      <dgm:spPr/>
    </dgm:pt>
    <dgm:pt modelId="{C3655B92-6F1F-44AD-9F65-9C3E4218285E}" type="pres">
      <dgm:prSet presAssocID="{37634B01-CBBD-4F85-B0DC-5E02E905B41D}" presName="arrow" presStyleLbl="alignNode1" presStyleIdx="4" presStyleCnt="5"/>
      <dgm:spPr/>
    </dgm:pt>
    <dgm:pt modelId="{1EFA5622-8630-44C4-BA9B-F8FCE99EB344}" type="pres">
      <dgm:prSet presAssocID="{37634B01-CBBD-4F85-B0DC-5E02E905B41D}" presName="descendantArrow" presStyleLbl="bgAccFollowNode1" presStyleIdx="4" presStyleCnt="5" custLinFactNeighborX="204" custLinFactNeighborY="-7871"/>
      <dgm:spPr/>
    </dgm:pt>
  </dgm:ptLst>
  <dgm:cxnLst>
    <dgm:cxn modelId="{83444A09-0D12-4F8F-B15E-6AB2359F0D80}" srcId="{DC6F79EB-FBBB-46B6-A7B4-F3A8C1169CD5}" destId="{7363325E-826C-4588-9EA4-369B2B99FBE0}" srcOrd="2" destOrd="0" parTransId="{A375EE75-4EE6-4F9F-BD38-14C80215206D}" sibTransId="{47B9F56F-6163-4F98-B44F-1499E9A67B10}"/>
    <dgm:cxn modelId="{AB11860D-20D0-4410-96CC-B8A5FBFE73E0}" type="presOf" srcId="{EEEC13A2-BC6B-44C8-80B6-4127C9CF11F2}" destId="{46EAF445-EF68-4EAD-9DDA-261121A9AD30}" srcOrd="0" destOrd="0" presId="urn:microsoft.com/office/officeart/2016/7/layout/VerticalDownArrowProcess"/>
    <dgm:cxn modelId="{03B4B310-0C58-4DCE-A2C2-1942009CD0A7}" type="presOf" srcId="{DC6F79EB-FBBB-46B6-A7B4-F3A8C1169CD5}" destId="{C5D5C127-9BA9-4333-8E84-F04D1C62A8DA}" srcOrd="0" destOrd="0" presId="urn:microsoft.com/office/officeart/2016/7/layout/VerticalDownArrowProcess"/>
    <dgm:cxn modelId="{FD9B5A19-5735-49AB-A012-BE66E4DAA8EC}" srcId="{7363325E-826C-4588-9EA4-369B2B99FBE0}" destId="{112B821A-9DFF-4602-988E-ECCBB17368AC}" srcOrd="0" destOrd="0" parTransId="{3FDC0976-DB0F-4A43-83A8-51651F6811C5}" sibTransId="{399041B1-A1FD-4929-89BC-95A55121989B}"/>
    <dgm:cxn modelId="{ECA4D62B-AB45-443C-A903-2D0E99606CE5}" type="presOf" srcId="{7363325E-826C-4588-9EA4-369B2B99FBE0}" destId="{DDC5E671-A9CF-411F-8116-270E99C3A136}" srcOrd="0" destOrd="0" presId="urn:microsoft.com/office/officeart/2016/7/layout/VerticalDownArrowProcess"/>
    <dgm:cxn modelId="{02119535-E4BB-458D-A11F-567FB3FE2596}" type="presOf" srcId="{245B759F-13A1-45E8-9AB5-6C7FBF8BCB03}" destId="{D9F5116A-271B-4456-BCD8-C5CD08FE5324}" srcOrd="0" destOrd="0" presId="urn:microsoft.com/office/officeart/2016/7/layout/VerticalDownArrowProcess"/>
    <dgm:cxn modelId="{991ECC35-15B6-4B2E-A033-606610679F65}" srcId="{DC6F79EB-FBBB-46B6-A7B4-F3A8C1169CD5}" destId="{EEEC13A2-BC6B-44C8-80B6-4127C9CF11F2}" srcOrd="4" destOrd="0" parTransId="{ECEC43C9-8BBB-4EE1-9FE5-3B73C528BC23}" sibTransId="{3D42C365-EBA5-43F9-88B3-0CFD927C0610}"/>
    <dgm:cxn modelId="{D6FB3D5F-A747-4849-B0B9-4A3C21F3DCB3}" type="presOf" srcId="{37634B01-CBBD-4F85-B0DC-5E02E905B41D}" destId="{2FA3A4D9-DC57-4C89-BD4C-CB373F5CDC0F}" srcOrd="0" destOrd="0" presId="urn:microsoft.com/office/officeart/2016/7/layout/VerticalDownArrowProcess"/>
    <dgm:cxn modelId="{F37EEF42-95A3-4E4D-B482-2FFF27A0B65B}" type="presOf" srcId="{112B821A-9DFF-4602-988E-ECCBB17368AC}" destId="{F6BDB000-856A-4424-A31B-A163D6302546}" srcOrd="0" destOrd="0" presId="urn:microsoft.com/office/officeart/2016/7/layout/VerticalDownArrowProcess"/>
    <dgm:cxn modelId="{25E20866-058C-4C52-956A-28B666FBF016}" srcId="{DC6F79EB-FBBB-46B6-A7B4-F3A8C1169CD5}" destId="{37634B01-CBBD-4F85-B0DC-5E02E905B41D}" srcOrd="0" destOrd="0" parTransId="{0E42B4C9-BE1F-4E08-9548-E346B93CEDA2}" sibTransId="{803979DC-6C90-4DBD-942C-294B9CBC6976}"/>
    <dgm:cxn modelId="{E223054E-334A-4723-A936-818FB05613D2}" type="presOf" srcId="{E6105F6C-D702-4ACC-85BF-98F436F876F5}" destId="{16EDF307-8615-4748-AED4-005142C3D6A9}" srcOrd="1" destOrd="0" presId="urn:microsoft.com/office/officeart/2016/7/layout/VerticalDownArrowProcess"/>
    <dgm:cxn modelId="{CBF0294E-9346-44F0-B12D-FDF47A880AC3}" srcId="{EEEC13A2-BC6B-44C8-80B6-4127C9CF11F2}" destId="{229187C0-2478-4D91-B403-36BCD5C71D29}" srcOrd="0" destOrd="0" parTransId="{955C2E1B-A8D4-43C3-8FDD-1EDA2BD7D78B}" sibTransId="{F80BD8F9-2275-4813-949D-DC9C1F707293}"/>
    <dgm:cxn modelId="{6BAC1A70-4C4B-44FB-9571-E61C38B9959E}" srcId="{DC6F79EB-FBBB-46B6-A7B4-F3A8C1169CD5}" destId="{E6105F6C-D702-4ACC-85BF-98F436F876F5}" srcOrd="3" destOrd="0" parTransId="{E6E5B812-6D8B-41DF-928B-0885B2F614EF}" sibTransId="{4FF418CF-239E-493B-9937-35A1226936A3}"/>
    <dgm:cxn modelId="{3FB4F89B-B00D-4458-97D3-47C0905A2331}" type="presOf" srcId="{15591990-B0C7-402F-8500-1901F37DCA0D}" destId="{7059782A-3ED7-4B2C-8BDE-0CE105CEDE8F}" srcOrd="0" destOrd="0" presId="urn:microsoft.com/office/officeart/2016/7/layout/VerticalDownArrowProcess"/>
    <dgm:cxn modelId="{984F7B9E-1400-40BE-BFE4-005562E736E1}" srcId="{08F2C942-1EDA-4B24-A639-C995F840261D}" destId="{245B759F-13A1-45E8-9AB5-6C7FBF8BCB03}" srcOrd="0" destOrd="0" parTransId="{2B6B3493-348A-4DB9-A709-4DE68F2355D7}" sibTransId="{3FF4C76E-19EA-4646-8C03-15773FED7F54}"/>
    <dgm:cxn modelId="{B73195B9-AF99-4363-B71F-57561666553C}" srcId="{DC6F79EB-FBBB-46B6-A7B4-F3A8C1169CD5}" destId="{08F2C942-1EDA-4B24-A639-C995F840261D}" srcOrd="1" destOrd="0" parTransId="{6D54DC79-B2AF-4694-9259-F3ECF0CA9559}" sibTransId="{678DC597-BA82-4796-B61F-8E582A7AF25C}"/>
    <dgm:cxn modelId="{5444B5B9-BA18-4775-88E6-23E9F54AC2D9}" type="presOf" srcId="{7363325E-826C-4588-9EA4-369B2B99FBE0}" destId="{177178E7-C20B-481A-823F-4A327C5A357C}" srcOrd="1" destOrd="0" presId="urn:microsoft.com/office/officeart/2016/7/layout/VerticalDownArrowProcess"/>
    <dgm:cxn modelId="{6C1E5FBB-37CE-4EAE-A2F7-AF9460BB1B60}" srcId="{E6105F6C-D702-4ACC-85BF-98F436F876F5}" destId="{15591990-B0C7-402F-8500-1901F37DCA0D}" srcOrd="0" destOrd="0" parTransId="{CDAB4476-02B9-45E5-8C6B-945ADBE04157}" sibTransId="{E501F87D-47DC-4C79-BB30-28C622C9E5BE}"/>
    <dgm:cxn modelId="{A835D7D2-5047-477A-84B8-C0B94F311D66}" type="presOf" srcId="{37634B01-CBBD-4F85-B0DC-5E02E905B41D}" destId="{C3655B92-6F1F-44AD-9F65-9C3E4218285E}" srcOrd="1" destOrd="0" presId="urn:microsoft.com/office/officeart/2016/7/layout/VerticalDownArrowProcess"/>
    <dgm:cxn modelId="{6FE872D3-C3D1-433E-9E94-3EC087C17E78}" type="presOf" srcId="{229187C0-2478-4D91-B403-36BCD5C71D29}" destId="{A80E3502-51B3-4FDA-B26E-AAAE121B35AE}" srcOrd="0" destOrd="0" presId="urn:microsoft.com/office/officeart/2016/7/layout/VerticalDownArrowProcess"/>
    <dgm:cxn modelId="{097E86D5-61FF-43DD-A497-D5395022B4CF}" type="presOf" srcId="{E6105F6C-D702-4ACC-85BF-98F436F876F5}" destId="{5B669109-54F8-4809-9D53-79DB5FD3C2CE}" srcOrd="0" destOrd="0" presId="urn:microsoft.com/office/officeart/2016/7/layout/VerticalDownArrowProcess"/>
    <dgm:cxn modelId="{0A653BDA-A93D-4ACF-9FD5-C76E0C540A31}" srcId="{37634B01-CBBD-4F85-B0DC-5E02E905B41D}" destId="{0C3120CD-2EC5-4133-8D2C-0DE12FF12A83}" srcOrd="0" destOrd="0" parTransId="{25031766-AD61-4068-BBFB-9B3F027A6C41}" sibTransId="{DF24BE9C-0867-4FA2-98E8-3232F356A7B6}"/>
    <dgm:cxn modelId="{D3AC02E7-047A-4CB9-ADD7-F3D11930648D}" type="presOf" srcId="{08F2C942-1EDA-4B24-A639-C995F840261D}" destId="{B5600A31-7053-4E8D-9661-A03A67501948}" srcOrd="0" destOrd="0" presId="urn:microsoft.com/office/officeart/2016/7/layout/VerticalDownArrowProcess"/>
    <dgm:cxn modelId="{F1D9BEF9-3AD4-4223-AAC1-2FE4D5B2312C}" type="presOf" srcId="{08F2C942-1EDA-4B24-A639-C995F840261D}" destId="{0FC9AE0C-7F0F-4BB0-B745-2F2BE5D4FC45}" srcOrd="1" destOrd="0" presId="urn:microsoft.com/office/officeart/2016/7/layout/VerticalDownArrowProcess"/>
    <dgm:cxn modelId="{45D687FB-1619-4807-BC85-F7912E4B83FE}" type="presOf" srcId="{0C3120CD-2EC5-4133-8D2C-0DE12FF12A83}" destId="{1EFA5622-8630-44C4-BA9B-F8FCE99EB344}" srcOrd="0" destOrd="0" presId="urn:microsoft.com/office/officeart/2016/7/layout/VerticalDownArrowProcess"/>
    <dgm:cxn modelId="{684A26E7-7B62-4E38-A28F-06CA7A1A6FB1}" type="presParOf" srcId="{C5D5C127-9BA9-4333-8E84-F04D1C62A8DA}" destId="{15FAD207-C76B-4FF6-8E15-9B6AC4303F27}" srcOrd="0" destOrd="0" presId="urn:microsoft.com/office/officeart/2016/7/layout/VerticalDownArrowProcess"/>
    <dgm:cxn modelId="{BAD3D14F-D612-4ED2-8C59-EFA4FF4CE5ED}" type="presParOf" srcId="{15FAD207-C76B-4FF6-8E15-9B6AC4303F27}" destId="{46EAF445-EF68-4EAD-9DDA-261121A9AD30}" srcOrd="0" destOrd="0" presId="urn:microsoft.com/office/officeart/2016/7/layout/VerticalDownArrowProcess"/>
    <dgm:cxn modelId="{C2EC868C-09DD-40C2-B277-83208AC94AD9}" type="presParOf" srcId="{15FAD207-C76B-4FF6-8E15-9B6AC4303F27}" destId="{A80E3502-51B3-4FDA-B26E-AAAE121B35AE}" srcOrd="1" destOrd="0" presId="urn:microsoft.com/office/officeart/2016/7/layout/VerticalDownArrowProcess"/>
    <dgm:cxn modelId="{F7891382-72E4-4ADD-A855-D801BB39FE00}" type="presParOf" srcId="{C5D5C127-9BA9-4333-8E84-F04D1C62A8DA}" destId="{6EFFADBC-44DC-4315-89DD-4175E4AAB4A1}" srcOrd="1" destOrd="0" presId="urn:microsoft.com/office/officeart/2016/7/layout/VerticalDownArrowProcess"/>
    <dgm:cxn modelId="{FFF228A5-ED77-4A46-ADAE-1847AA589466}" type="presParOf" srcId="{C5D5C127-9BA9-4333-8E84-F04D1C62A8DA}" destId="{16B0F051-6E37-4B61-9159-DF3250E99877}" srcOrd="2" destOrd="0" presId="urn:microsoft.com/office/officeart/2016/7/layout/VerticalDownArrowProcess"/>
    <dgm:cxn modelId="{07B6E9FE-37E3-421E-B992-B106B6A8BC65}" type="presParOf" srcId="{16B0F051-6E37-4B61-9159-DF3250E99877}" destId="{5B669109-54F8-4809-9D53-79DB5FD3C2CE}" srcOrd="0" destOrd="0" presId="urn:microsoft.com/office/officeart/2016/7/layout/VerticalDownArrowProcess"/>
    <dgm:cxn modelId="{679242A6-E602-4DFC-93F6-0E34FE300DDD}" type="presParOf" srcId="{16B0F051-6E37-4B61-9159-DF3250E99877}" destId="{16EDF307-8615-4748-AED4-005142C3D6A9}" srcOrd="1" destOrd="0" presId="urn:microsoft.com/office/officeart/2016/7/layout/VerticalDownArrowProcess"/>
    <dgm:cxn modelId="{41EEAFAA-0245-4846-A72D-0CBFB461A767}" type="presParOf" srcId="{16B0F051-6E37-4B61-9159-DF3250E99877}" destId="{7059782A-3ED7-4B2C-8BDE-0CE105CEDE8F}" srcOrd="2" destOrd="0" presId="urn:microsoft.com/office/officeart/2016/7/layout/VerticalDownArrowProcess"/>
    <dgm:cxn modelId="{A22965C6-36D8-41A5-B0D7-F771703D576C}" type="presParOf" srcId="{C5D5C127-9BA9-4333-8E84-F04D1C62A8DA}" destId="{80DA226E-6B99-4F5E-98A0-EA9EEDDC0075}" srcOrd="3" destOrd="0" presId="urn:microsoft.com/office/officeart/2016/7/layout/VerticalDownArrowProcess"/>
    <dgm:cxn modelId="{0BCD72A9-B54A-47D0-896D-1577622B9D89}" type="presParOf" srcId="{C5D5C127-9BA9-4333-8E84-F04D1C62A8DA}" destId="{87BFACC1-ACF8-478E-A20E-3A5A4448B9B6}" srcOrd="4" destOrd="0" presId="urn:microsoft.com/office/officeart/2016/7/layout/VerticalDownArrowProcess"/>
    <dgm:cxn modelId="{7BE7391F-0F37-49DA-858A-FEF96AFBA4D8}" type="presParOf" srcId="{87BFACC1-ACF8-478E-A20E-3A5A4448B9B6}" destId="{DDC5E671-A9CF-411F-8116-270E99C3A136}" srcOrd="0" destOrd="0" presId="urn:microsoft.com/office/officeart/2016/7/layout/VerticalDownArrowProcess"/>
    <dgm:cxn modelId="{CCA33697-B5E6-4096-936C-89F8FC3C9308}" type="presParOf" srcId="{87BFACC1-ACF8-478E-A20E-3A5A4448B9B6}" destId="{177178E7-C20B-481A-823F-4A327C5A357C}" srcOrd="1" destOrd="0" presId="urn:microsoft.com/office/officeart/2016/7/layout/VerticalDownArrowProcess"/>
    <dgm:cxn modelId="{B102B8A4-F786-4661-8D1C-2E666274C15C}" type="presParOf" srcId="{87BFACC1-ACF8-478E-A20E-3A5A4448B9B6}" destId="{F6BDB000-856A-4424-A31B-A163D6302546}" srcOrd="2" destOrd="0" presId="urn:microsoft.com/office/officeart/2016/7/layout/VerticalDownArrowProcess"/>
    <dgm:cxn modelId="{898DDC04-DE99-4A43-8FBC-C4F590FB07A6}" type="presParOf" srcId="{C5D5C127-9BA9-4333-8E84-F04D1C62A8DA}" destId="{5166598B-D989-4BC0-B53C-4DA4E365845E}" srcOrd="5" destOrd="0" presId="urn:microsoft.com/office/officeart/2016/7/layout/VerticalDownArrowProcess"/>
    <dgm:cxn modelId="{6C72B2E5-BFA5-4899-B603-08751A6B3A7C}" type="presParOf" srcId="{C5D5C127-9BA9-4333-8E84-F04D1C62A8DA}" destId="{52D37C26-8050-4A24-A98E-0953651793FF}" srcOrd="6" destOrd="0" presId="urn:microsoft.com/office/officeart/2016/7/layout/VerticalDownArrowProcess"/>
    <dgm:cxn modelId="{ECF13B9A-4A69-4573-AAA7-4F35FDFC6226}" type="presParOf" srcId="{52D37C26-8050-4A24-A98E-0953651793FF}" destId="{B5600A31-7053-4E8D-9661-A03A67501948}" srcOrd="0" destOrd="0" presId="urn:microsoft.com/office/officeart/2016/7/layout/VerticalDownArrowProcess"/>
    <dgm:cxn modelId="{D46B0D55-E67E-4801-89A6-002E4BE76BF4}" type="presParOf" srcId="{52D37C26-8050-4A24-A98E-0953651793FF}" destId="{0FC9AE0C-7F0F-4BB0-B745-2F2BE5D4FC45}" srcOrd="1" destOrd="0" presId="urn:microsoft.com/office/officeart/2016/7/layout/VerticalDownArrowProcess"/>
    <dgm:cxn modelId="{9E99C8F2-12C5-46AF-A994-909039A8E829}" type="presParOf" srcId="{52D37C26-8050-4A24-A98E-0953651793FF}" destId="{D9F5116A-271B-4456-BCD8-C5CD08FE5324}" srcOrd="2" destOrd="0" presId="urn:microsoft.com/office/officeart/2016/7/layout/VerticalDownArrowProcess"/>
    <dgm:cxn modelId="{AC112900-F983-411D-87EC-A60CA508133B}" type="presParOf" srcId="{C5D5C127-9BA9-4333-8E84-F04D1C62A8DA}" destId="{B90C270F-57F0-4AB9-B3BC-369A2944438B}" srcOrd="7" destOrd="0" presId="urn:microsoft.com/office/officeart/2016/7/layout/VerticalDownArrowProcess"/>
    <dgm:cxn modelId="{E1E6455B-84DA-43DF-B495-BFE9243493E5}" type="presParOf" srcId="{C5D5C127-9BA9-4333-8E84-F04D1C62A8DA}" destId="{858C34AC-0D86-419B-9368-BC16A8B76884}" srcOrd="8" destOrd="0" presId="urn:microsoft.com/office/officeart/2016/7/layout/VerticalDownArrowProcess"/>
    <dgm:cxn modelId="{8BFEFA2E-51A0-4E42-856F-E33BB1F6F5D4}" type="presParOf" srcId="{858C34AC-0D86-419B-9368-BC16A8B76884}" destId="{2FA3A4D9-DC57-4C89-BD4C-CB373F5CDC0F}" srcOrd="0" destOrd="0" presId="urn:microsoft.com/office/officeart/2016/7/layout/VerticalDownArrowProcess"/>
    <dgm:cxn modelId="{D51B0181-FF27-4618-93D0-C65CF100191B}" type="presParOf" srcId="{858C34AC-0D86-419B-9368-BC16A8B76884}" destId="{C3655B92-6F1F-44AD-9F65-9C3E4218285E}" srcOrd="1" destOrd="0" presId="urn:microsoft.com/office/officeart/2016/7/layout/VerticalDownArrowProcess"/>
    <dgm:cxn modelId="{C399FEE1-B979-47C4-B426-D6D596284CAB}" type="presParOf" srcId="{858C34AC-0D86-419B-9368-BC16A8B76884}" destId="{1EFA5622-8630-44C4-BA9B-F8FCE99EB344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F20ACB-0948-4159-BC81-DECB0F56C634}">
      <dsp:nvSpPr>
        <dsp:cNvPr id="0" name=""/>
        <dsp:cNvSpPr/>
      </dsp:nvSpPr>
      <dsp:spPr>
        <a:xfrm>
          <a:off x="0" y="2627"/>
          <a:ext cx="6148874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E2D3FEF-112E-4B5B-BE0B-17D05BAB32DD}">
      <dsp:nvSpPr>
        <dsp:cNvPr id="0" name=""/>
        <dsp:cNvSpPr/>
      </dsp:nvSpPr>
      <dsp:spPr>
        <a:xfrm>
          <a:off x="0" y="2627"/>
          <a:ext cx="6142869" cy="946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 analyzer screen must show </a:t>
          </a:r>
          <a:r>
            <a:rPr lang="en-US" sz="1600" b="1" kern="1200" dirty="0"/>
            <a:t>READY</a:t>
          </a:r>
          <a:r>
            <a:rPr lang="en-US" sz="1600" kern="1200" dirty="0"/>
            <a:t> in upper left-hand corner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All analytes must be Green, indicating no errors are present for sample analysis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0" y="2627"/>
        <a:ext cx="6142869" cy="946220"/>
      </dsp:txXfrm>
    </dsp:sp>
    <dsp:sp modelId="{52FDC854-13B3-4B2B-8CAF-AE278A3455AB}">
      <dsp:nvSpPr>
        <dsp:cNvPr id="0" name=""/>
        <dsp:cNvSpPr/>
      </dsp:nvSpPr>
      <dsp:spPr>
        <a:xfrm>
          <a:off x="0" y="948848"/>
          <a:ext cx="6148874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8B89789-4F9F-406A-A40C-B4081A5EFB4A}">
      <dsp:nvSpPr>
        <dsp:cNvPr id="0" name=""/>
        <dsp:cNvSpPr/>
      </dsp:nvSpPr>
      <dsp:spPr>
        <a:xfrm>
          <a:off x="0" y="948848"/>
          <a:ext cx="6148874" cy="678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Make sure that the Inlet probe does not touch the plunger or fiber disk of the syringe as this could lead to incorrect sample aspiration</a:t>
          </a:r>
        </a:p>
      </dsp:txBody>
      <dsp:txXfrm>
        <a:off x="0" y="948848"/>
        <a:ext cx="6148874" cy="678036"/>
      </dsp:txXfrm>
    </dsp:sp>
    <dsp:sp modelId="{0791AC85-6772-480F-B666-39393818AA13}">
      <dsp:nvSpPr>
        <dsp:cNvPr id="0" name=""/>
        <dsp:cNvSpPr/>
      </dsp:nvSpPr>
      <dsp:spPr>
        <a:xfrm>
          <a:off x="0" y="1626884"/>
          <a:ext cx="6148874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C7E03C1-BD57-45AD-B161-4A2A92FBCB2D}">
      <dsp:nvSpPr>
        <dsp:cNvPr id="0" name=""/>
        <dsp:cNvSpPr/>
      </dsp:nvSpPr>
      <dsp:spPr>
        <a:xfrm>
          <a:off x="0" y="1736570"/>
          <a:ext cx="6148874" cy="678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To avoid bending the Inlet probe, hold the sampling device still during sampling.  </a:t>
          </a:r>
        </a:p>
      </dsp:txBody>
      <dsp:txXfrm>
        <a:off x="0" y="1736570"/>
        <a:ext cx="6148874" cy="678036"/>
      </dsp:txXfrm>
    </dsp:sp>
    <dsp:sp modelId="{507BDCBD-3FD8-40BF-BE33-8977CAF9CBC2}">
      <dsp:nvSpPr>
        <dsp:cNvPr id="0" name=""/>
        <dsp:cNvSpPr/>
      </dsp:nvSpPr>
      <dsp:spPr>
        <a:xfrm>
          <a:off x="0" y="2304921"/>
          <a:ext cx="6148874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2AE3C80-D9B7-4135-B30B-5696AC8D62C9}">
      <dsp:nvSpPr>
        <dsp:cNvPr id="0" name=""/>
        <dsp:cNvSpPr/>
      </dsp:nvSpPr>
      <dsp:spPr>
        <a:xfrm>
          <a:off x="0" y="2304921"/>
          <a:ext cx="6142869" cy="703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If the Inlet probe gets bent, do NOT use the analyzer, the probe must be replaced.</a:t>
          </a:r>
        </a:p>
      </dsp:txBody>
      <dsp:txXfrm>
        <a:off x="0" y="2304921"/>
        <a:ext cx="6142869" cy="703103"/>
      </dsp:txXfrm>
    </dsp:sp>
    <dsp:sp modelId="{3991D6B9-EBAD-4E66-B39B-BD70624159A6}">
      <dsp:nvSpPr>
        <dsp:cNvPr id="0" name=""/>
        <dsp:cNvSpPr/>
      </dsp:nvSpPr>
      <dsp:spPr>
        <a:xfrm>
          <a:off x="0" y="3008024"/>
          <a:ext cx="6148874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9DAC62F-B48F-4A36-8C02-B2193E828633}">
      <dsp:nvSpPr>
        <dsp:cNvPr id="0" name=""/>
        <dsp:cNvSpPr/>
      </dsp:nvSpPr>
      <dsp:spPr>
        <a:xfrm>
          <a:off x="0" y="3008024"/>
          <a:ext cx="6148874" cy="678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Once the Inlet is opened, there is a short time to complete the actions necessary for sampling </a:t>
          </a:r>
        </a:p>
      </dsp:txBody>
      <dsp:txXfrm>
        <a:off x="0" y="3008024"/>
        <a:ext cx="6148874" cy="678036"/>
      </dsp:txXfrm>
    </dsp:sp>
    <dsp:sp modelId="{46955189-777A-406F-BF11-1EAFE7C184DD}">
      <dsp:nvSpPr>
        <dsp:cNvPr id="0" name=""/>
        <dsp:cNvSpPr/>
      </dsp:nvSpPr>
      <dsp:spPr>
        <a:xfrm>
          <a:off x="0" y="3686061"/>
          <a:ext cx="6148874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499673D-497F-46FE-902D-5B4CEB0C3E65}">
      <dsp:nvSpPr>
        <dsp:cNvPr id="0" name=""/>
        <dsp:cNvSpPr/>
      </dsp:nvSpPr>
      <dsp:spPr>
        <a:xfrm>
          <a:off x="0" y="3686061"/>
          <a:ext cx="6148874" cy="678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Delay in removing the sampling device when prompted can cause the sample to be aborted.</a:t>
          </a:r>
        </a:p>
      </dsp:txBody>
      <dsp:txXfrm>
        <a:off x="0" y="3686061"/>
        <a:ext cx="6148874" cy="6780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EAF445-EF68-4EAD-9DDA-261121A9AD30}">
      <dsp:nvSpPr>
        <dsp:cNvPr id="0" name=""/>
        <dsp:cNvSpPr/>
      </dsp:nvSpPr>
      <dsp:spPr>
        <a:xfrm>
          <a:off x="0" y="3700192"/>
          <a:ext cx="1524000" cy="6067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387" tIns="149352" rIns="108387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Select</a:t>
          </a:r>
        </a:p>
      </dsp:txBody>
      <dsp:txXfrm>
        <a:off x="0" y="3700192"/>
        <a:ext cx="1524000" cy="606709"/>
      </dsp:txXfrm>
    </dsp:sp>
    <dsp:sp modelId="{A80E3502-51B3-4FDA-B26E-AAAE121B35AE}">
      <dsp:nvSpPr>
        <dsp:cNvPr id="0" name=""/>
        <dsp:cNvSpPr/>
      </dsp:nvSpPr>
      <dsp:spPr>
        <a:xfrm>
          <a:off x="1523999" y="3698133"/>
          <a:ext cx="4572000" cy="6067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742" tIns="139700" rIns="92742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Select the correct </a:t>
          </a:r>
          <a:r>
            <a:rPr lang="en-US" sz="1200" kern="1200" dirty="0"/>
            <a:t>Sample Mode/Panel </a:t>
          </a:r>
          <a:r>
            <a:rPr lang="en-US" sz="1100" kern="1200" dirty="0"/>
            <a:t>for the sample type selected </a:t>
          </a:r>
        </a:p>
      </dsp:txBody>
      <dsp:txXfrm>
        <a:off x="1523999" y="3698133"/>
        <a:ext cx="4572000" cy="606709"/>
      </dsp:txXfrm>
    </dsp:sp>
    <dsp:sp modelId="{16EDF307-8615-4748-AED4-005142C3D6A9}">
      <dsp:nvSpPr>
        <dsp:cNvPr id="0" name=""/>
        <dsp:cNvSpPr/>
      </dsp:nvSpPr>
      <dsp:spPr>
        <a:xfrm rot="10800000">
          <a:off x="0" y="2774114"/>
          <a:ext cx="1524000" cy="93311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387" tIns="149352" rIns="108387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Select</a:t>
          </a:r>
        </a:p>
      </dsp:txBody>
      <dsp:txXfrm rot="-10800000">
        <a:off x="0" y="2774114"/>
        <a:ext cx="1524000" cy="606527"/>
      </dsp:txXfrm>
    </dsp:sp>
    <dsp:sp modelId="{7059782A-3ED7-4B2C-8BDE-0CE105CEDE8F}">
      <dsp:nvSpPr>
        <dsp:cNvPr id="0" name=""/>
        <dsp:cNvSpPr/>
      </dsp:nvSpPr>
      <dsp:spPr>
        <a:xfrm>
          <a:off x="1523999" y="2774114"/>
          <a:ext cx="4572000" cy="60652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742" tIns="139700" rIns="92742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Select either the SYRINGE or CAPILLARY icon to initiate the processing sequence</a:t>
          </a:r>
        </a:p>
      </dsp:txBody>
      <dsp:txXfrm>
        <a:off x="1523999" y="2774114"/>
        <a:ext cx="4572000" cy="606527"/>
      </dsp:txXfrm>
    </dsp:sp>
    <dsp:sp modelId="{177178E7-C20B-481A-823F-4A327C5A357C}">
      <dsp:nvSpPr>
        <dsp:cNvPr id="0" name=""/>
        <dsp:cNvSpPr/>
      </dsp:nvSpPr>
      <dsp:spPr>
        <a:xfrm rot="10800000">
          <a:off x="0" y="1850096"/>
          <a:ext cx="1524000" cy="93311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387" tIns="149352" rIns="108387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Scan</a:t>
          </a:r>
        </a:p>
      </dsp:txBody>
      <dsp:txXfrm rot="-10800000">
        <a:off x="0" y="1850096"/>
        <a:ext cx="1524000" cy="606527"/>
      </dsp:txXfrm>
    </dsp:sp>
    <dsp:sp modelId="{F6BDB000-856A-4424-A31B-A163D6302546}">
      <dsp:nvSpPr>
        <dsp:cNvPr id="0" name=""/>
        <dsp:cNvSpPr/>
      </dsp:nvSpPr>
      <dsp:spPr>
        <a:xfrm>
          <a:off x="1523999" y="1850096"/>
          <a:ext cx="4572000" cy="60652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742" tIns="139700" rIns="92742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Scan employee badge (or enter badge number) to access the instrument  </a:t>
          </a:r>
        </a:p>
      </dsp:txBody>
      <dsp:txXfrm>
        <a:off x="1523999" y="1850096"/>
        <a:ext cx="4572000" cy="606527"/>
      </dsp:txXfrm>
    </dsp:sp>
    <dsp:sp modelId="{0FC9AE0C-7F0F-4BB0-B745-2F2BE5D4FC45}">
      <dsp:nvSpPr>
        <dsp:cNvPr id="0" name=""/>
        <dsp:cNvSpPr/>
      </dsp:nvSpPr>
      <dsp:spPr>
        <a:xfrm rot="10800000">
          <a:off x="0" y="926077"/>
          <a:ext cx="1524000" cy="93311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387" tIns="149352" rIns="108387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Verify</a:t>
          </a:r>
        </a:p>
      </dsp:txBody>
      <dsp:txXfrm rot="-10800000">
        <a:off x="0" y="926077"/>
        <a:ext cx="1524000" cy="606527"/>
      </dsp:txXfrm>
    </dsp:sp>
    <dsp:sp modelId="{D9F5116A-271B-4456-BCD8-C5CD08FE5324}">
      <dsp:nvSpPr>
        <dsp:cNvPr id="0" name=""/>
        <dsp:cNvSpPr/>
      </dsp:nvSpPr>
      <dsp:spPr>
        <a:xfrm>
          <a:off x="1523999" y="926077"/>
          <a:ext cx="4572000" cy="60652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742" tIns="139700" rIns="92742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Verify that all Parameters are GREEN and the Analyzer Status is GREEN</a:t>
          </a:r>
        </a:p>
      </dsp:txBody>
      <dsp:txXfrm>
        <a:off x="1523999" y="926077"/>
        <a:ext cx="4572000" cy="606527"/>
      </dsp:txXfrm>
    </dsp:sp>
    <dsp:sp modelId="{C3655B92-6F1F-44AD-9F65-9C3E4218285E}">
      <dsp:nvSpPr>
        <dsp:cNvPr id="0" name=""/>
        <dsp:cNvSpPr/>
      </dsp:nvSpPr>
      <dsp:spPr>
        <a:xfrm rot="10800000">
          <a:off x="0" y="2058"/>
          <a:ext cx="1524000" cy="93311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387" tIns="149352" rIns="108387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Verify</a:t>
          </a:r>
        </a:p>
      </dsp:txBody>
      <dsp:txXfrm rot="-10800000">
        <a:off x="0" y="2058"/>
        <a:ext cx="1524000" cy="606527"/>
      </dsp:txXfrm>
    </dsp:sp>
    <dsp:sp modelId="{1EFA5622-8630-44C4-BA9B-F8FCE99EB344}">
      <dsp:nvSpPr>
        <dsp:cNvPr id="0" name=""/>
        <dsp:cNvSpPr/>
      </dsp:nvSpPr>
      <dsp:spPr>
        <a:xfrm>
          <a:off x="1523999" y="0"/>
          <a:ext cx="4572000" cy="60652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742" tIns="139700" rIns="92742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Verify that READY appears in the upper left-hand corner</a:t>
          </a:r>
        </a:p>
      </dsp:txBody>
      <dsp:txXfrm>
        <a:off x="1523999" y="0"/>
        <a:ext cx="4572000" cy="6065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34AB06A-EEDC-421C-B5A0-5E9E5241A8E5}" type="datetimeFigureOut">
              <a:rPr lang="en-US" smtClean="0"/>
              <a:t>4/7/2023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2BF9438-3EEF-4192-9815-F6F44770AE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2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D177CC8-001B-43AD-8769-8F49681EBE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273115" cy="6858000"/>
          </a:xfrm>
          <a:custGeom>
            <a:avLst/>
            <a:gdLst>
              <a:gd name="connsiteX0" fmla="*/ 3348090 w 11273115"/>
              <a:gd name="connsiteY0" fmla="*/ 0 h 6858000"/>
              <a:gd name="connsiteX1" fmla="*/ 3350669 w 11273115"/>
              <a:gd name="connsiteY1" fmla="*/ 66 h 6858000"/>
              <a:gd name="connsiteX2" fmla="*/ 3350669 w 11273115"/>
              <a:gd name="connsiteY2" fmla="*/ 0 h 6858000"/>
              <a:gd name="connsiteX3" fmla="*/ 11272195 w 11273115"/>
              <a:gd name="connsiteY3" fmla="*/ 0 h 6858000"/>
              <a:gd name="connsiteX4" fmla="*/ 11272195 w 11273115"/>
              <a:gd name="connsiteY4" fmla="*/ 2961216 h 6858000"/>
              <a:gd name="connsiteX5" fmla="*/ 11271695 w 11273115"/>
              <a:gd name="connsiteY5" fmla="*/ 2961216 h 6858000"/>
              <a:gd name="connsiteX6" fmla="*/ 11273115 w 11273115"/>
              <a:gd name="connsiteY6" fmla="*/ 3017366 h 6858000"/>
              <a:gd name="connsiteX7" fmla="*/ 7818094 w 11273115"/>
              <a:gd name="connsiteY7" fmla="*/ 6846005 h 6858000"/>
              <a:gd name="connsiteX8" fmla="*/ 7660345 w 11273115"/>
              <a:gd name="connsiteY8" fmla="*/ 6858000 h 6858000"/>
              <a:gd name="connsiteX9" fmla="*/ 0 w 11273115"/>
              <a:gd name="connsiteY9" fmla="*/ 6858000 h 6858000"/>
              <a:gd name="connsiteX10" fmla="*/ 0 w 11273115"/>
              <a:gd name="connsiteY10" fmla="*/ 3105006 h 6858000"/>
              <a:gd name="connsiteX11" fmla="*/ 1984 w 11273115"/>
              <a:gd name="connsiteY11" fmla="*/ 3078405 h 6858000"/>
              <a:gd name="connsiteX12" fmla="*/ 3348090 w 11273115"/>
              <a:gd name="connsiteY1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3115" h="6858000">
                <a:moveTo>
                  <a:pt x="3348090" y="0"/>
                </a:moveTo>
                <a:lnTo>
                  <a:pt x="3350669" y="66"/>
                </a:lnTo>
                <a:lnTo>
                  <a:pt x="3350669" y="0"/>
                </a:lnTo>
                <a:lnTo>
                  <a:pt x="11272195" y="0"/>
                </a:lnTo>
                <a:lnTo>
                  <a:pt x="11272195" y="2961216"/>
                </a:lnTo>
                <a:lnTo>
                  <a:pt x="11271695" y="2961216"/>
                </a:lnTo>
                <a:lnTo>
                  <a:pt x="11273115" y="3017366"/>
                </a:lnTo>
                <a:cubicBezTo>
                  <a:pt x="11273115" y="5009996"/>
                  <a:pt x="9758729" y="6648923"/>
                  <a:pt x="7818094" y="6846005"/>
                </a:cubicBezTo>
                <a:lnTo>
                  <a:pt x="7660345" y="6858000"/>
                </a:lnTo>
                <a:lnTo>
                  <a:pt x="0" y="6858000"/>
                </a:lnTo>
                <a:lnTo>
                  <a:pt x="0" y="3105006"/>
                </a:lnTo>
                <a:lnTo>
                  <a:pt x="1984" y="3078405"/>
                </a:lnTo>
                <a:cubicBezTo>
                  <a:pt x="174228" y="1349311"/>
                  <a:pt x="1606596" y="0"/>
                  <a:pt x="334809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D724945-48CE-43AA-A2D7-D18FC7CB7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0" y="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4C4F21-0086-44BC-AE2C-731756B16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21" y="4330696"/>
            <a:ext cx="11582479" cy="2527304"/>
          </a:xfrm>
          <a:custGeom>
            <a:avLst/>
            <a:gdLst>
              <a:gd name="connsiteX0" fmla="*/ 326075 w 8600365"/>
              <a:gd name="connsiteY0" fmla="*/ 0 h 1224926"/>
              <a:gd name="connsiteX1" fmla="*/ 8274290 w 8600365"/>
              <a:gd name="connsiteY1" fmla="*/ 0 h 1224926"/>
              <a:gd name="connsiteX2" fmla="*/ 8600365 w 8600365"/>
              <a:gd name="connsiteY2" fmla="*/ 32607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87289"/>
              <a:gd name="connsiteY0" fmla="*/ 0 h 1224926"/>
              <a:gd name="connsiteX1" fmla="*/ 8609570 w 8687289"/>
              <a:gd name="connsiteY1" fmla="*/ 0 h 1224926"/>
              <a:gd name="connsiteX2" fmla="*/ 8600365 w 8687289"/>
              <a:gd name="connsiteY2" fmla="*/ 326075 h 1224926"/>
              <a:gd name="connsiteX3" fmla="*/ 8600365 w 8687289"/>
              <a:gd name="connsiteY3" fmla="*/ 1224926 h 1224926"/>
              <a:gd name="connsiteX4" fmla="*/ 8600365 w 8687289"/>
              <a:gd name="connsiteY4" fmla="*/ 1224926 h 1224926"/>
              <a:gd name="connsiteX5" fmla="*/ 0 w 8687289"/>
              <a:gd name="connsiteY5" fmla="*/ 1224926 h 1224926"/>
              <a:gd name="connsiteX6" fmla="*/ 0 w 8687289"/>
              <a:gd name="connsiteY6" fmla="*/ 1224926 h 1224926"/>
              <a:gd name="connsiteX7" fmla="*/ 0 w 8687289"/>
              <a:gd name="connsiteY7" fmla="*/ 326075 h 1224926"/>
              <a:gd name="connsiteX8" fmla="*/ 326075 w 8687289"/>
              <a:gd name="connsiteY8" fmla="*/ 0 h 1224926"/>
              <a:gd name="connsiteX0" fmla="*/ 326075 w 8635417"/>
              <a:gd name="connsiteY0" fmla="*/ 0 h 1224926"/>
              <a:gd name="connsiteX1" fmla="*/ 8533370 w 8635417"/>
              <a:gd name="connsiteY1" fmla="*/ 0 h 1224926"/>
              <a:gd name="connsiteX2" fmla="*/ 8600365 w 8635417"/>
              <a:gd name="connsiteY2" fmla="*/ 326075 h 1224926"/>
              <a:gd name="connsiteX3" fmla="*/ 8600365 w 8635417"/>
              <a:gd name="connsiteY3" fmla="*/ 1224926 h 1224926"/>
              <a:gd name="connsiteX4" fmla="*/ 8600365 w 8635417"/>
              <a:gd name="connsiteY4" fmla="*/ 1224926 h 1224926"/>
              <a:gd name="connsiteX5" fmla="*/ 0 w 8635417"/>
              <a:gd name="connsiteY5" fmla="*/ 1224926 h 1224926"/>
              <a:gd name="connsiteX6" fmla="*/ 0 w 8635417"/>
              <a:gd name="connsiteY6" fmla="*/ 1224926 h 1224926"/>
              <a:gd name="connsiteX7" fmla="*/ 0 w 8635417"/>
              <a:gd name="connsiteY7" fmla="*/ 326075 h 1224926"/>
              <a:gd name="connsiteX8" fmla="*/ 326075 w 8635417"/>
              <a:gd name="connsiteY8" fmla="*/ 0 h 1224926"/>
              <a:gd name="connsiteX0" fmla="*/ 326075 w 8626903"/>
              <a:gd name="connsiteY0" fmla="*/ 0 h 1224926"/>
              <a:gd name="connsiteX1" fmla="*/ 8518130 w 8626903"/>
              <a:gd name="connsiteY1" fmla="*/ 0 h 1224926"/>
              <a:gd name="connsiteX2" fmla="*/ 8600365 w 8626903"/>
              <a:gd name="connsiteY2" fmla="*/ 326075 h 1224926"/>
              <a:gd name="connsiteX3" fmla="*/ 8600365 w 8626903"/>
              <a:gd name="connsiteY3" fmla="*/ 1224926 h 1224926"/>
              <a:gd name="connsiteX4" fmla="*/ 8600365 w 8626903"/>
              <a:gd name="connsiteY4" fmla="*/ 1224926 h 1224926"/>
              <a:gd name="connsiteX5" fmla="*/ 0 w 8626903"/>
              <a:gd name="connsiteY5" fmla="*/ 1224926 h 1224926"/>
              <a:gd name="connsiteX6" fmla="*/ 0 w 8626903"/>
              <a:gd name="connsiteY6" fmla="*/ 1224926 h 1224926"/>
              <a:gd name="connsiteX7" fmla="*/ 0 w 8626903"/>
              <a:gd name="connsiteY7" fmla="*/ 326075 h 1224926"/>
              <a:gd name="connsiteX8" fmla="*/ 326075 w 8626903"/>
              <a:gd name="connsiteY8" fmla="*/ 0 h 1224926"/>
              <a:gd name="connsiteX0" fmla="*/ 326075 w 8600365"/>
              <a:gd name="connsiteY0" fmla="*/ 0 h 1224926"/>
              <a:gd name="connsiteX1" fmla="*/ 8518130 w 8600365"/>
              <a:gd name="connsiteY1" fmla="*/ 0 h 1224926"/>
              <a:gd name="connsiteX2" fmla="*/ 8600365 w 8600365"/>
              <a:gd name="connsiteY2" fmla="*/ 32607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00365"/>
              <a:gd name="connsiteY0" fmla="*/ 0 h 1224926"/>
              <a:gd name="connsiteX1" fmla="*/ 8518130 w 8600365"/>
              <a:gd name="connsiteY1" fmla="*/ 0 h 1224926"/>
              <a:gd name="connsiteX2" fmla="*/ 8600365 w 8600365"/>
              <a:gd name="connsiteY2" fmla="*/ 76422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11111"/>
              <a:gd name="connsiteY0" fmla="*/ 0 h 1224926"/>
              <a:gd name="connsiteX1" fmla="*/ 8603855 w 8611111"/>
              <a:gd name="connsiteY1" fmla="*/ 0 h 1224926"/>
              <a:gd name="connsiteX2" fmla="*/ 8600365 w 8611111"/>
              <a:gd name="connsiteY2" fmla="*/ 764225 h 1224926"/>
              <a:gd name="connsiteX3" fmla="*/ 8600365 w 8611111"/>
              <a:gd name="connsiteY3" fmla="*/ 1224926 h 1224926"/>
              <a:gd name="connsiteX4" fmla="*/ 8600365 w 8611111"/>
              <a:gd name="connsiteY4" fmla="*/ 1224926 h 1224926"/>
              <a:gd name="connsiteX5" fmla="*/ 0 w 8611111"/>
              <a:gd name="connsiteY5" fmla="*/ 1224926 h 1224926"/>
              <a:gd name="connsiteX6" fmla="*/ 0 w 8611111"/>
              <a:gd name="connsiteY6" fmla="*/ 1224926 h 1224926"/>
              <a:gd name="connsiteX7" fmla="*/ 0 w 8611111"/>
              <a:gd name="connsiteY7" fmla="*/ 326075 h 1224926"/>
              <a:gd name="connsiteX8" fmla="*/ 326075 w 8611111"/>
              <a:gd name="connsiteY8" fmla="*/ 0 h 1224926"/>
              <a:gd name="connsiteX0" fmla="*/ 326075 w 8611111"/>
              <a:gd name="connsiteY0" fmla="*/ 0 h 1224926"/>
              <a:gd name="connsiteX1" fmla="*/ 8603855 w 8611111"/>
              <a:gd name="connsiteY1" fmla="*/ 0 h 1224926"/>
              <a:gd name="connsiteX2" fmla="*/ 8600365 w 8611111"/>
              <a:gd name="connsiteY2" fmla="*/ 764225 h 1224926"/>
              <a:gd name="connsiteX3" fmla="*/ 8600365 w 8611111"/>
              <a:gd name="connsiteY3" fmla="*/ 1224926 h 1224926"/>
              <a:gd name="connsiteX4" fmla="*/ 8600365 w 8611111"/>
              <a:gd name="connsiteY4" fmla="*/ 1224926 h 1224926"/>
              <a:gd name="connsiteX5" fmla="*/ 0 w 8611111"/>
              <a:gd name="connsiteY5" fmla="*/ 1224926 h 1224926"/>
              <a:gd name="connsiteX6" fmla="*/ 0 w 8611111"/>
              <a:gd name="connsiteY6" fmla="*/ 1224926 h 1224926"/>
              <a:gd name="connsiteX7" fmla="*/ 0 w 8611111"/>
              <a:gd name="connsiteY7" fmla="*/ 326075 h 1224926"/>
              <a:gd name="connsiteX8" fmla="*/ 326075 w 8611111"/>
              <a:gd name="connsiteY8" fmla="*/ 0 h 1224926"/>
              <a:gd name="connsiteX0" fmla="*/ 326075 w 8606958"/>
              <a:gd name="connsiteY0" fmla="*/ 0 h 1224926"/>
              <a:gd name="connsiteX1" fmla="*/ 8603855 w 8606958"/>
              <a:gd name="connsiteY1" fmla="*/ 0 h 1224926"/>
              <a:gd name="connsiteX2" fmla="*/ 8600365 w 8606958"/>
              <a:gd name="connsiteY2" fmla="*/ 764225 h 1224926"/>
              <a:gd name="connsiteX3" fmla="*/ 8600365 w 8606958"/>
              <a:gd name="connsiteY3" fmla="*/ 1224926 h 1224926"/>
              <a:gd name="connsiteX4" fmla="*/ 8600365 w 8606958"/>
              <a:gd name="connsiteY4" fmla="*/ 1224926 h 1224926"/>
              <a:gd name="connsiteX5" fmla="*/ 0 w 8606958"/>
              <a:gd name="connsiteY5" fmla="*/ 1224926 h 1224926"/>
              <a:gd name="connsiteX6" fmla="*/ 0 w 8606958"/>
              <a:gd name="connsiteY6" fmla="*/ 1224926 h 1224926"/>
              <a:gd name="connsiteX7" fmla="*/ 0 w 8606958"/>
              <a:gd name="connsiteY7" fmla="*/ 326075 h 1224926"/>
              <a:gd name="connsiteX8" fmla="*/ 326075 w 8606958"/>
              <a:gd name="connsiteY8" fmla="*/ 0 h 1224926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0 w 8606958"/>
              <a:gd name="connsiteY7" fmla="*/ 338448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585122 w 8606958"/>
              <a:gd name="connsiteY6" fmla="*/ 909415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585122 w 8606958"/>
              <a:gd name="connsiteY6" fmla="*/ 909415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932911 w 8817050"/>
              <a:gd name="connsiteY0" fmla="*/ 0 h 1237299"/>
              <a:gd name="connsiteX1" fmla="*/ 8813947 w 8817050"/>
              <a:gd name="connsiteY1" fmla="*/ 12373 h 1237299"/>
              <a:gd name="connsiteX2" fmla="*/ 8810457 w 8817050"/>
              <a:gd name="connsiteY2" fmla="*/ 776598 h 1237299"/>
              <a:gd name="connsiteX3" fmla="*/ 8810457 w 8817050"/>
              <a:gd name="connsiteY3" fmla="*/ 1237299 h 1237299"/>
              <a:gd name="connsiteX4" fmla="*/ 8810457 w 8817050"/>
              <a:gd name="connsiteY4" fmla="*/ 1237299 h 1237299"/>
              <a:gd name="connsiteX5" fmla="*/ 210092 w 8817050"/>
              <a:gd name="connsiteY5" fmla="*/ 1237299 h 1237299"/>
              <a:gd name="connsiteX6" fmla="*/ 313904 w 8817050"/>
              <a:gd name="connsiteY6" fmla="*/ 810431 h 1237299"/>
              <a:gd name="connsiteX7" fmla="*/ 615903 w 8817050"/>
              <a:gd name="connsiteY7" fmla="*/ 480737 h 1237299"/>
              <a:gd name="connsiteX8" fmla="*/ 1932911 w 8817050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103812 w 8606958"/>
              <a:gd name="connsiteY6" fmla="*/ 810431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414334 w 8615481"/>
              <a:gd name="connsiteY7" fmla="*/ 4807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27632 w 8611771"/>
              <a:gd name="connsiteY0" fmla="*/ 0 h 1237299"/>
              <a:gd name="connsiteX1" fmla="*/ 8608668 w 8611771"/>
              <a:gd name="connsiteY1" fmla="*/ 12373 h 1237299"/>
              <a:gd name="connsiteX2" fmla="*/ 8605178 w 8611771"/>
              <a:gd name="connsiteY2" fmla="*/ 776598 h 1237299"/>
              <a:gd name="connsiteX3" fmla="*/ 8605178 w 8611771"/>
              <a:gd name="connsiteY3" fmla="*/ 1237299 h 1237299"/>
              <a:gd name="connsiteX4" fmla="*/ 8605178 w 8611771"/>
              <a:gd name="connsiteY4" fmla="*/ 1237299 h 1237299"/>
              <a:gd name="connsiteX5" fmla="*/ 4813 w 8611771"/>
              <a:gd name="connsiteY5" fmla="*/ 1237299 h 1237299"/>
              <a:gd name="connsiteX6" fmla="*/ 108625 w 8611771"/>
              <a:gd name="connsiteY6" fmla="*/ 810431 h 1237299"/>
              <a:gd name="connsiteX7" fmla="*/ 778685 w 8611771"/>
              <a:gd name="connsiteY7" fmla="*/ 251837 h 1237299"/>
              <a:gd name="connsiteX8" fmla="*/ 1727632 w 8611771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103812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6697 w 8610836"/>
              <a:gd name="connsiteY0" fmla="*/ 0 h 1237299"/>
              <a:gd name="connsiteX1" fmla="*/ 8607733 w 8610836"/>
              <a:gd name="connsiteY1" fmla="*/ 12373 h 1237299"/>
              <a:gd name="connsiteX2" fmla="*/ 8604243 w 8610836"/>
              <a:gd name="connsiteY2" fmla="*/ 776598 h 1237299"/>
              <a:gd name="connsiteX3" fmla="*/ 8604243 w 8610836"/>
              <a:gd name="connsiteY3" fmla="*/ 1237299 h 1237299"/>
              <a:gd name="connsiteX4" fmla="*/ 8604243 w 8610836"/>
              <a:gd name="connsiteY4" fmla="*/ 1237299 h 1237299"/>
              <a:gd name="connsiteX5" fmla="*/ 3878 w 8610836"/>
              <a:gd name="connsiteY5" fmla="*/ 1237299 h 1237299"/>
              <a:gd name="connsiteX6" fmla="*/ 88815 w 8610836"/>
              <a:gd name="connsiteY6" fmla="*/ 810431 h 1237299"/>
              <a:gd name="connsiteX7" fmla="*/ 777750 w 8610836"/>
              <a:gd name="connsiteY7" fmla="*/ 251837 h 1237299"/>
              <a:gd name="connsiteX8" fmla="*/ 1726697 w 8610836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637882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637882 w 8606958"/>
              <a:gd name="connsiteY8" fmla="*/ 0 h 1237299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745560 w 8606958"/>
              <a:gd name="connsiteY7" fmla="*/ 251837 h 1249672"/>
              <a:gd name="connsiteX8" fmla="*/ 2298504 w 8606958"/>
              <a:gd name="connsiteY8" fmla="*/ 0 h 1249672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745560 w 8606958"/>
              <a:gd name="connsiteY7" fmla="*/ 251837 h 1249672"/>
              <a:gd name="connsiteX8" fmla="*/ 2298504 w 8606958"/>
              <a:gd name="connsiteY8" fmla="*/ 0 h 1249672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2298504 w 8606958"/>
              <a:gd name="connsiteY7" fmla="*/ 0 h 1249672"/>
              <a:gd name="connsiteX0" fmla="*/ 2600441 w 8908895"/>
              <a:gd name="connsiteY0" fmla="*/ 0 h 1249672"/>
              <a:gd name="connsiteX1" fmla="*/ 8905792 w 8908895"/>
              <a:gd name="connsiteY1" fmla="*/ 24746 h 1249672"/>
              <a:gd name="connsiteX2" fmla="*/ 8902302 w 8908895"/>
              <a:gd name="connsiteY2" fmla="*/ 788971 h 1249672"/>
              <a:gd name="connsiteX3" fmla="*/ 8902302 w 8908895"/>
              <a:gd name="connsiteY3" fmla="*/ 1249672 h 1249672"/>
              <a:gd name="connsiteX4" fmla="*/ 8902302 w 8908895"/>
              <a:gd name="connsiteY4" fmla="*/ 1249672 h 1249672"/>
              <a:gd name="connsiteX5" fmla="*/ 301937 w 8908895"/>
              <a:gd name="connsiteY5" fmla="*/ 1249672 h 1249672"/>
              <a:gd name="connsiteX6" fmla="*/ 2600441 w 8908895"/>
              <a:gd name="connsiteY6" fmla="*/ 0 h 1249672"/>
              <a:gd name="connsiteX0" fmla="*/ 2600441 w 8908895"/>
              <a:gd name="connsiteY0" fmla="*/ 0 h 1231113"/>
              <a:gd name="connsiteX1" fmla="*/ 8905792 w 8908895"/>
              <a:gd name="connsiteY1" fmla="*/ 6187 h 1231113"/>
              <a:gd name="connsiteX2" fmla="*/ 8902302 w 8908895"/>
              <a:gd name="connsiteY2" fmla="*/ 770412 h 1231113"/>
              <a:gd name="connsiteX3" fmla="*/ 8902302 w 8908895"/>
              <a:gd name="connsiteY3" fmla="*/ 1231113 h 1231113"/>
              <a:gd name="connsiteX4" fmla="*/ 8902302 w 8908895"/>
              <a:gd name="connsiteY4" fmla="*/ 1231113 h 1231113"/>
              <a:gd name="connsiteX5" fmla="*/ 301937 w 8908895"/>
              <a:gd name="connsiteY5" fmla="*/ 1231113 h 1231113"/>
              <a:gd name="connsiteX6" fmla="*/ 2600441 w 8908895"/>
              <a:gd name="connsiteY6" fmla="*/ 0 h 1231113"/>
              <a:gd name="connsiteX0" fmla="*/ 2716264 w 9024718"/>
              <a:gd name="connsiteY0" fmla="*/ 0 h 1231113"/>
              <a:gd name="connsiteX1" fmla="*/ 9021615 w 9024718"/>
              <a:gd name="connsiteY1" fmla="*/ 6187 h 1231113"/>
              <a:gd name="connsiteX2" fmla="*/ 9018125 w 9024718"/>
              <a:gd name="connsiteY2" fmla="*/ 770412 h 1231113"/>
              <a:gd name="connsiteX3" fmla="*/ 9018125 w 9024718"/>
              <a:gd name="connsiteY3" fmla="*/ 1231113 h 1231113"/>
              <a:gd name="connsiteX4" fmla="*/ 9018125 w 9024718"/>
              <a:gd name="connsiteY4" fmla="*/ 1231113 h 1231113"/>
              <a:gd name="connsiteX5" fmla="*/ 417760 w 9024718"/>
              <a:gd name="connsiteY5" fmla="*/ 1231113 h 1231113"/>
              <a:gd name="connsiteX6" fmla="*/ 2716264 w 9024718"/>
              <a:gd name="connsiteY6" fmla="*/ 0 h 1231113"/>
              <a:gd name="connsiteX0" fmla="*/ 2300894 w 8609348"/>
              <a:gd name="connsiteY0" fmla="*/ 0 h 1231113"/>
              <a:gd name="connsiteX1" fmla="*/ 8606245 w 8609348"/>
              <a:gd name="connsiteY1" fmla="*/ 6187 h 1231113"/>
              <a:gd name="connsiteX2" fmla="*/ 8602755 w 8609348"/>
              <a:gd name="connsiteY2" fmla="*/ 770412 h 1231113"/>
              <a:gd name="connsiteX3" fmla="*/ 8602755 w 8609348"/>
              <a:gd name="connsiteY3" fmla="*/ 1231113 h 1231113"/>
              <a:gd name="connsiteX4" fmla="*/ 8602755 w 8609348"/>
              <a:gd name="connsiteY4" fmla="*/ 1231113 h 1231113"/>
              <a:gd name="connsiteX5" fmla="*/ 2390 w 8609348"/>
              <a:gd name="connsiteY5" fmla="*/ 1231113 h 1231113"/>
              <a:gd name="connsiteX6" fmla="*/ 2300894 w 8609348"/>
              <a:gd name="connsiteY6" fmla="*/ 0 h 1231113"/>
              <a:gd name="connsiteX0" fmla="*/ 2299332 w 8607786"/>
              <a:gd name="connsiteY0" fmla="*/ 0 h 1231113"/>
              <a:gd name="connsiteX1" fmla="*/ 8604683 w 8607786"/>
              <a:gd name="connsiteY1" fmla="*/ 6187 h 1231113"/>
              <a:gd name="connsiteX2" fmla="*/ 8601193 w 8607786"/>
              <a:gd name="connsiteY2" fmla="*/ 770412 h 1231113"/>
              <a:gd name="connsiteX3" fmla="*/ 8601193 w 8607786"/>
              <a:gd name="connsiteY3" fmla="*/ 1231113 h 1231113"/>
              <a:gd name="connsiteX4" fmla="*/ 8601193 w 8607786"/>
              <a:gd name="connsiteY4" fmla="*/ 1231113 h 1231113"/>
              <a:gd name="connsiteX5" fmla="*/ 828 w 8607786"/>
              <a:gd name="connsiteY5" fmla="*/ 1231113 h 1231113"/>
              <a:gd name="connsiteX6" fmla="*/ 2299332 w 8607786"/>
              <a:gd name="connsiteY6" fmla="*/ 0 h 1231113"/>
              <a:gd name="connsiteX0" fmla="*/ 2298564 w 8607018"/>
              <a:gd name="connsiteY0" fmla="*/ 0 h 1231113"/>
              <a:gd name="connsiteX1" fmla="*/ 8603915 w 8607018"/>
              <a:gd name="connsiteY1" fmla="*/ 6187 h 1231113"/>
              <a:gd name="connsiteX2" fmla="*/ 8600425 w 8607018"/>
              <a:gd name="connsiteY2" fmla="*/ 770412 h 1231113"/>
              <a:gd name="connsiteX3" fmla="*/ 8600425 w 8607018"/>
              <a:gd name="connsiteY3" fmla="*/ 1231113 h 1231113"/>
              <a:gd name="connsiteX4" fmla="*/ 8600425 w 8607018"/>
              <a:gd name="connsiteY4" fmla="*/ 1231113 h 1231113"/>
              <a:gd name="connsiteX5" fmla="*/ 60 w 8607018"/>
              <a:gd name="connsiteY5" fmla="*/ 1231113 h 1231113"/>
              <a:gd name="connsiteX6" fmla="*/ 2298564 w 8607018"/>
              <a:gd name="connsiteY6" fmla="*/ 0 h 123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7018" h="1231113">
                <a:moveTo>
                  <a:pt x="2298564" y="0"/>
                </a:moveTo>
                <a:lnTo>
                  <a:pt x="8603915" y="6187"/>
                </a:lnTo>
                <a:cubicBezTo>
                  <a:pt x="8612551" y="339562"/>
                  <a:pt x="8600425" y="590326"/>
                  <a:pt x="8600425" y="770412"/>
                </a:cubicBezTo>
                <a:lnTo>
                  <a:pt x="8600425" y="1231113"/>
                </a:lnTo>
                <a:lnTo>
                  <a:pt x="8600425" y="1231113"/>
                </a:lnTo>
                <a:lnTo>
                  <a:pt x="60" y="1231113"/>
                </a:lnTo>
                <a:cubicBezTo>
                  <a:pt x="-2693" y="979529"/>
                  <a:pt x="81279" y="0"/>
                  <a:pt x="2298564" y="0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 anchor="t">
            <a:noAutofit/>
          </a:bodyPr>
          <a:lstStyle>
            <a:lvl1pPr marL="1371600">
              <a:lnSpc>
                <a:spcPct val="280000"/>
              </a:lnSpc>
              <a:spcBef>
                <a:spcPts val="1800"/>
              </a:spcBef>
              <a:defRPr>
                <a:solidFill>
                  <a:schemeClr val="bg2"/>
                </a:solidFill>
              </a:defRPr>
            </a:lvl1pPr>
          </a:lstStyle>
          <a:p>
            <a:r>
              <a:rPr lang="en-US" sz="4400">
                <a:solidFill>
                  <a:srgbClr val="FFFFFF"/>
                </a:solidFill>
              </a:rPr>
              <a:t>Click to edit Master title style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A0315CC-EC7D-4E65-936E-03F3BE220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77125" y="0"/>
            <a:ext cx="4714875" cy="6858000"/>
          </a:xfrm>
          <a:custGeom>
            <a:avLst/>
            <a:gdLst>
              <a:gd name="connsiteX0" fmla="*/ 3611850 w 4528607"/>
              <a:gd name="connsiteY0" fmla="*/ 0 h 6858000"/>
              <a:gd name="connsiteX1" fmla="*/ 4528607 w 4528607"/>
              <a:gd name="connsiteY1" fmla="*/ 0 h 6858000"/>
              <a:gd name="connsiteX2" fmla="*/ 4528607 w 4528607"/>
              <a:gd name="connsiteY2" fmla="*/ 6858000 h 6858000"/>
              <a:gd name="connsiteX3" fmla="*/ 0 w 4528607"/>
              <a:gd name="connsiteY3" fmla="*/ 6858000 h 6858000"/>
              <a:gd name="connsiteX4" fmla="*/ 157749 w 4528607"/>
              <a:gd name="connsiteY4" fmla="*/ 6846005 h 6858000"/>
              <a:gd name="connsiteX5" fmla="*/ 3612770 w 4528607"/>
              <a:gd name="connsiteY5" fmla="*/ 3017366 h 6858000"/>
              <a:gd name="connsiteX6" fmla="*/ 3611350 w 4528607"/>
              <a:gd name="connsiteY6" fmla="*/ 2961216 h 6858000"/>
              <a:gd name="connsiteX7" fmla="*/ 3611850 w 4528607"/>
              <a:gd name="connsiteY7" fmla="*/ 2961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8607" h="6858000">
                <a:moveTo>
                  <a:pt x="3611850" y="0"/>
                </a:moveTo>
                <a:lnTo>
                  <a:pt x="4528607" y="0"/>
                </a:lnTo>
                <a:lnTo>
                  <a:pt x="4528607" y="6858000"/>
                </a:lnTo>
                <a:lnTo>
                  <a:pt x="0" y="6858000"/>
                </a:lnTo>
                <a:lnTo>
                  <a:pt x="157749" y="6846005"/>
                </a:lnTo>
                <a:cubicBezTo>
                  <a:pt x="2098384" y="6648923"/>
                  <a:pt x="3612770" y="5009996"/>
                  <a:pt x="3612770" y="3017366"/>
                </a:cubicBezTo>
                <a:lnTo>
                  <a:pt x="3611350" y="2961216"/>
                </a:lnTo>
                <a:lnTo>
                  <a:pt x="3611850" y="2961216"/>
                </a:lnTo>
                <a:close/>
              </a:path>
            </a:pathLst>
          </a:custGeom>
          <a:solidFill>
            <a:schemeClr val="accent2">
              <a:lumMod val="75000"/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B5A3B-4D59-4E0D-9EA9-FAFC9BFBB5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00614" y="5920740"/>
            <a:ext cx="5476512" cy="723900"/>
          </a:xfrm>
        </p:spPr>
        <p:txBody>
          <a:bodyPr>
            <a:noAutofit/>
          </a:bodyPr>
          <a:lstStyle>
            <a:lvl1pPr>
              <a:buNone/>
              <a:defRPr sz="2000">
                <a:solidFill>
                  <a:schemeClr val="bg2"/>
                </a:solidFill>
              </a:defRPr>
            </a:lvl1pPr>
            <a:lvl2pPr>
              <a:buNone/>
              <a:defRPr sz="2000">
                <a:solidFill>
                  <a:schemeClr val="bg2"/>
                </a:solidFill>
              </a:defRPr>
            </a:lvl2pPr>
            <a:lvl3pPr>
              <a:buNone/>
              <a:defRPr sz="2000">
                <a:solidFill>
                  <a:schemeClr val="bg2"/>
                </a:solidFill>
              </a:defRPr>
            </a:lvl3pPr>
            <a:lvl4pPr>
              <a:buNone/>
              <a:defRPr sz="2000">
                <a:solidFill>
                  <a:schemeClr val="bg2"/>
                </a:solidFill>
              </a:defRPr>
            </a:lvl4pPr>
            <a:lvl5pPr>
              <a:buNone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53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05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00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3200400" cy="3554039"/>
          </a:xfrm>
        </p:spPr>
        <p:txBody>
          <a:bodyPr>
            <a:normAutofit/>
          </a:bodyPr>
          <a:lstStyle>
            <a:lvl1pPr marL="283464" indent="-283464">
              <a:defRPr sz="1400"/>
            </a:lvl1pPr>
            <a:lvl2pPr marL="283464" indent="-283464">
              <a:defRPr sz="1400"/>
            </a:lvl2pPr>
            <a:lvl3pPr marL="283464" indent="-283464">
              <a:defRPr sz="14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6597" y="1679012"/>
            <a:ext cx="3200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6597" y="2633472"/>
            <a:ext cx="3200400" cy="3554040"/>
          </a:xfrm>
        </p:spPr>
        <p:txBody>
          <a:bodyPr>
            <a:normAutofit/>
          </a:bodyPr>
          <a:lstStyle>
            <a:lvl1pPr marL="283464" indent="-283464">
              <a:defRPr sz="1400"/>
            </a:lvl1pPr>
            <a:lvl2pPr marL="283464" indent="-283464">
              <a:defRPr sz="1400"/>
            </a:lvl2pPr>
            <a:lvl3pPr marL="283464" indent="-283464">
              <a:defRPr sz="14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55FA165-37DF-4E15-9395-3DD34C0F1C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3406" y="1682496"/>
            <a:ext cx="3200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AFAE5B4-E9C2-4CEE-AE3C-EAD0E422778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3406" y="2633472"/>
            <a:ext cx="3200400" cy="3554040"/>
          </a:xfrm>
        </p:spPr>
        <p:txBody>
          <a:bodyPr>
            <a:normAutofit/>
          </a:bodyPr>
          <a:lstStyle>
            <a:lvl1pPr marL="283464" indent="-283464">
              <a:defRPr sz="1400"/>
            </a:lvl1pPr>
            <a:lvl2pPr marL="283464" indent="-283464">
              <a:defRPr sz="1400"/>
            </a:lvl2pPr>
            <a:lvl3pPr marL="283464" indent="-283464">
              <a:defRPr sz="14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797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F77B68-7FA5-4C67-BB5E-544A66A74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289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459E3D4-4913-4324-9732-B962CCA5D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443553"/>
            <a:ext cx="9914859" cy="132588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FE71C6AE-BA35-4C02-9C7B-2A2D9775D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709080"/>
            <a:ext cx="5868537" cy="3467881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F8E2564-CCE3-4E5F-BA7A-BE1CD195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4851" y="1"/>
            <a:ext cx="2347150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0E4796D-B53A-4567-BE9E-482FEC3EDB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26184" y="2126134"/>
            <a:ext cx="2434622" cy="2503056"/>
          </a:xfrm>
          <a:custGeom>
            <a:avLst/>
            <a:gdLst>
              <a:gd name="connsiteX0" fmla="*/ 0 w 2434622"/>
              <a:gd name="connsiteY0" fmla="*/ 0 h 2381427"/>
              <a:gd name="connsiteX1" fmla="*/ 2434622 w 2434622"/>
              <a:gd name="connsiteY1" fmla="*/ 0 h 2381427"/>
              <a:gd name="connsiteX2" fmla="*/ 2434622 w 2434622"/>
              <a:gd name="connsiteY2" fmla="*/ 2381427 h 2381427"/>
              <a:gd name="connsiteX3" fmla="*/ 0 w 2434622"/>
              <a:gd name="connsiteY3" fmla="*/ 2381427 h 238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622" h="2381427">
                <a:moveTo>
                  <a:pt x="0" y="0"/>
                </a:moveTo>
                <a:lnTo>
                  <a:pt x="2434622" y="0"/>
                </a:lnTo>
                <a:lnTo>
                  <a:pt x="2434622" y="2381427"/>
                </a:lnTo>
                <a:lnTo>
                  <a:pt x="0" y="2381427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1FD357AB-C536-40A5-BB4E-AD59A1D930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59092" y="2118839"/>
            <a:ext cx="2432908" cy="2498880"/>
          </a:xfrm>
          <a:custGeom>
            <a:avLst/>
            <a:gdLst>
              <a:gd name="connsiteX0" fmla="*/ 0 w 2425326"/>
              <a:gd name="connsiteY0" fmla="*/ 0 h 2381426"/>
              <a:gd name="connsiteX1" fmla="*/ 254330 w 2425326"/>
              <a:gd name="connsiteY1" fmla="*/ 0 h 2381426"/>
              <a:gd name="connsiteX2" fmla="*/ 433844 w 2425326"/>
              <a:gd name="connsiteY2" fmla="*/ 25132 h 2381426"/>
              <a:gd name="connsiteX3" fmla="*/ 2424547 w 2425326"/>
              <a:gd name="connsiteY3" fmla="*/ 2186765 h 2381426"/>
              <a:gd name="connsiteX4" fmla="*/ 2425326 w 2425326"/>
              <a:gd name="connsiteY4" fmla="*/ 2202193 h 2381426"/>
              <a:gd name="connsiteX5" fmla="*/ 2425326 w 2425326"/>
              <a:gd name="connsiteY5" fmla="*/ 2381426 h 2381426"/>
              <a:gd name="connsiteX6" fmla="*/ 0 w 2425326"/>
              <a:gd name="connsiteY6" fmla="*/ 2381426 h 2381426"/>
              <a:gd name="connsiteX0" fmla="*/ 0 w 2701627"/>
              <a:gd name="connsiteY0" fmla="*/ 0 h 2419519"/>
              <a:gd name="connsiteX1" fmla="*/ 254330 w 2701627"/>
              <a:gd name="connsiteY1" fmla="*/ 0 h 2419519"/>
              <a:gd name="connsiteX2" fmla="*/ 433844 w 2701627"/>
              <a:gd name="connsiteY2" fmla="*/ 25132 h 2419519"/>
              <a:gd name="connsiteX3" fmla="*/ 2424547 w 2701627"/>
              <a:gd name="connsiteY3" fmla="*/ 2186765 h 2419519"/>
              <a:gd name="connsiteX4" fmla="*/ 2425326 w 2701627"/>
              <a:gd name="connsiteY4" fmla="*/ 2381426 h 2419519"/>
              <a:gd name="connsiteX5" fmla="*/ 0 w 2701627"/>
              <a:gd name="connsiteY5" fmla="*/ 2381426 h 2419519"/>
              <a:gd name="connsiteX6" fmla="*/ 0 w 2701627"/>
              <a:gd name="connsiteY6" fmla="*/ 0 h 2419519"/>
              <a:gd name="connsiteX0" fmla="*/ 0 w 2427563"/>
              <a:gd name="connsiteY0" fmla="*/ 0 h 2381426"/>
              <a:gd name="connsiteX1" fmla="*/ 254330 w 2427563"/>
              <a:gd name="connsiteY1" fmla="*/ 0 h 2381426"/>
              <a:gd name="connsiteX2" fmla="*/ 433844 w 2427563"/>
              <a:gd name="connsiteY2" fmla="*/ 25132 h 2381426"/>
              <a:gd name="connsiteX3" fmla="*/ 2425326 w 2427563"/>
              <a:gd name="connsiteY3" fmla="*/ 2381426 h 2381426"/>
              <a:gd name="connsiteX4" fmla="*/ 0 w 2427563"/>
              <a:gd name="connsiteY4" fmla="*/ 2381426 h 2381426"/>
              <a:gd name="connsiteX5" fmla="*/ 0 w 2427563"/>
              <a:gd name="connsiteY5" fmla="*/ 0 h 2381426"/>
              <a:gd name="connsiteX0" fmla="*/ 0 w 2425384"/>
              <a:gd name="connsiteY0" fmla="*/ 0 h 2381426"/>
              <a:gd name="connsiteX1" fmla="*/ 254330 w 2425384"/>
              <a:gd name="connsiteY1" fmla="*/ 0 h 2381426"/>
              <a:gd name="connsiteX2" fmla="*/ 433844 w 2425384"/>
              <a:gd name="connsiteY2" fmla="*/ 25132 h 2381426"/>
              <a:gd name="connsiteX3" fmla="*/ 2425326 w 2425384"/>
              <a:gd name="connsiteY3" fmla="*/ 2381426 h 2381426"/>
              <a:gd name="connsiteX4" fmla="*/ 0 w 2425384"/>
              <a:gd name="connsiteY4" fmla="*/ 2381426 h 2381426"/>
              <a:gd name="connsiteX5" fmla="*/ 0 w 2425384"/>
              <a:gd name="connsiteY5" fmla="*/ 0 h 2381426"/>
              <a:gd name="connsiteX0" fmla="*/ 0 w 2425326"/>
              <a:gd name="connsiteY0" fmla="*/ 0 h 2381426"/>
              <a:gd name="connsiteX1" fmla="*/ 254330 w 2425326"/>
              <a:gd name="connsiteY1" fmla="*/ 0 h 2381426"/>
              <a:gd name="connsiteX2" fmla="*/ 2425326 w 2425326"/>
              <a:gd name="connsiteY2" fmla="*/ 2381426 h 2381426"/>
              <a:gd name="connsiteX3" fmla="*/ 0 w 2425326"/>
              <a:gd name="connsiteY3" fmla="*/ 2381426 h 2381426"/>
              <a:gd name="connsiteX4" fmla="*/ 0 w 2425326"/>
              <a:gd name="connsiteY4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14 h 2381440"/>
              <a:gd name="connsiteX1" fmla="*/ 2425326 w 2425326"/>
              <a:gd name="connsiteY1" fmla="*/ 2381440 h 2381440"/>
              <a:gd name="connsiteX2" fmla="*/ 0 w 2425326"/>
              <a:gd name="connsiteY2" fmla="*/ 2381440 h 2381440"/>
              <a:gd name="connsiteX3" fmla="*/ 0 w 2425326"/>
              <a:gd name="connsiteY3" fmla="*/ 14 h 2381440"/>
              <a:gd name="connsiteX0" fmla="*/ 0 w 2427169"/>
              <a:gd name="connsiteY0" fmla="*/ 14 h 2381440"/>
              <a:gd name="connsiteX1" fmla="*/ 2425326 w 2427169"/>
              <a:gd name="connsiteY1" fmla="*/ 2381440 h 2381440"/>
              <a:gd name="connsiteX2" fmla="*/ 0 w 2427169"/>
              <a:gd name="connsiteY2" fmla="*/ 2381440 h 2381440"/>
              <a:gd name="connsiteX3" fmla="*/ 0 w 2427169"/>
              <a:gd name="connsiteY3" fmla="*/ 14 h 238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7169" h="2381440">
                <a:moveTo>
                  <a:pt x="0" y="14"/>
                </a:moveTo>
                <a:cubicBezTo>
                  <a:pt x="1692362" y="-4985"/>
                  <a:pt x="2470324" y="1326204"/>
                  <a:pt x="2425326" y="2381440"/>
                </a:cubicBezTo>
                <a:lnTo>
                  <a:pt x="0" y="2381440"/>
                </a:lnTo>
                <a:lnTo>
                  <a:pt x="0" y="1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EF54B49C-CC16-4438-9923-F41C8E75273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24344" y="4503573"/>
            <a:ext cx="2434622" cy="2354427"/>
          </a:xfrm>
          <a:custGeom>
            <a:avLst/>
            <a:gdLst>
              <a:gd name="connsiteX0" fmla="*/ 0 w 2434622"/>
              <a:gd name="connsiteY0" fmla="*/ 0 h 2381427"/>
              <a:gd name="connsiteX1" fmla="*/ 2434622 w 2434622"/>
              <a:gd name="connsiteY1" fmla="*/ 0 h 2381427"/>
              <a:gd name="connsiteX2" fmla="*/ 2434622 w 2434622"/>
              <a:gd name="connsiteY2" fmla="*/ 2381427 h 2381427"/>
              <a:gd name="connsiteX3" fmla="*/ 0 w 2434622"/>
              <a:gd name="connsiteY3" fmla="*/ 2381427 h 238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622" h="2381427">
                <a:moveTo>
                  <a:pt x="0" y="0"/>
                </a:moveTo>
                <a:lnTo>
                  <a:pt x="2434622" y="0"/>
                </a:lnTo>
                <a:lnTo>
                  <a:pt x="2434622" y="2381427"/>
                </a:lnTo>
                <a:lnTo>
                  <a:pt x="0" y="2381427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BC1AB157-27FC-4B7D-9CCA-71C57045CEE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58966" y="4507560"/>
            <a:ext cx="2434622" cy="2350439"/>
          </a:xfrm>
          <a:custGeom>
            <a:avLst/>
            <a:gdLst>
              <a:gd name="connsiteX0" fmla="*/ 0 w 2434622"/>
              <a:gd name="connsiteY0" fmla="*/ 0 h 2342635"/>
              <a:gd name="connsiteX1" fmla="*/ 2434622 w 2434622"/>
              <a:gd name="connsiteY1" fmla="*/ 0 h 2342635"/>
              <a:gd name="connsiteX2" fmla="*/ 2434622 w 2434622"/>
              <a:gd name="connsiteY2" fmla="*/ 2342635 h 2342635"/>
              <a:gd name="connsiteX3" fmla="*/ 0 w 2434622"/>
              <a:gd name="connsiteY3" fmla="*/ 2342635 h 234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622" h="2342635">
                <a:moveTo>
                  <a:pt x="0" y="0"/>
                </a:moveTo>
                <a:lnTo>
                  <a:pt x="2434622" y="0"/>
                </a:lnTo>
                <a:lnTo>
                  <a:pt x="2434622" y="2342635"/>
                </a:lnTo>
                <a:lnTo>
                  <a:pt x="0" y="234263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389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BAB19D3-90A9-40E5-BED8-289A8919A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AD247D9-20CF-4BAD-906D-66DB8B852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79" y="596393"/>
            <a:ext cx="5618922" cy="154250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0E4B7A8-67F1-4290-B537-DE49AD9FBFF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5181600" cy="6857999"/>
          </a:xfrm>
          <a:custGeom>
            <a:avLst/>
            <a:gdLst>
              <a:gd name="connsiteX0" fmla="*/ 0 w 5181600"/>
              <a:gd name="connsiteY0" fmla="*/ 0 h 6857999"/>
              <a:gd name="connsiteX1" fmla="*/ 5181600 w 5181600"/>
              <a:gd name="connsiteY1" fmla="*/ 0 h 6857999"/>
              <a:gd name="connsiteX2" fmla="*/ 5181600 w 5181600"/>
              <a:gd name="connsiteY2" fmla="*/ 4504871 h 6857999"/>
              <a:gd name="connsiteX3" fmla="*/ 5181598 w 5181600"/>
              <a:gd name="connsiteY3" fmla="*/ 4504830 h 6857999"/>
              <a:gd name="connsiteX4" fmla="*/ 5175215 w 5181600"/>
              <a:gd name="connsiteY4" fmla="*/ 4639646 h 6857999"/>
              <a:gd name="connsiteX5" fmla="*/ 2983485 w 5181600"/>
              <a:gd name="connsiteY5" fmla="*/ 6845334 h 6857999"/>
              <a:gd name="connsiteX6" fmla="*/ 2749639 w 5181600"/>
              <a:gd name="connsiteY6" fmla="*/ 6857142 h 6857999"/>
              <a:gd name="connsiteX7" fmla="*/ 2749639 w 5181600"/>
              <a:gd name="connsiteY7" fmla="*/ 6857999 h 6857999"/>
              <a:gd name="connsiteX8" fmla="*/ 0 w 5181600"/>
              <a:gd name="connsiteY8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6857999">
                <a:moveTo>
                  <a:pt x="0" y="0"/>
                </a:moveTo>
                <a:lnTo>
                  <a:pt x="5181600" y="0"/>
                </a:lnTo>
                <a:lnTo>
                  <a:pt x="5181600" y="4504871"/>
                </a:lnTo>
                <a:lnTo>
                  <a:pt x="5181598" y="4504830"/>
                </a:lnTo>
                <a:lnTo>
                  <a:pt x="5175215" y="4639646"/>
                </a:lnTo>
                <a:cubicBezTo>
                  <a:pt x="5064605" y="5801747"/>
                  <a:pt x="4143475" y="6727530"/>
                  <a:pt x="2983485" y="6845334"/>
                </a:cubicBezTo>
                <a:lnTo>
                  <a:pt x="2749639" y="6857142"/>
                </a:lnTo>
                <a:lnTo>
                  <a:pt x="274963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5EAFE93-40B7-4FF8-BEE7-E39911ECD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478" y="2138901"/>
            <a:ext cx="5618922" cy="4033299"/>
          </a:xfrm>
        </p:spPr>
        <p:txBody>
          <a:bodyPr>
            <a:normAutofit/>
          </a:bodyPr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>
                <a:solidFill>
                  <a:srgbClr val="FFFFFF"/>
                </a:solidFill>
              </a:rPr>
              <a:t>Click to edit Master text styles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752B41F-4B4E-4E1F-9191-6BB3F421E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005014" y="3249456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EFD1DB-7478-445F-ACEF-64BE4DFEC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005012" y="3249456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0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2D13D15-77CA-4B50-9E08-0F58009A8E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7635" y="4626592"/>
            <a:ext cx="8600365" cy="1224926"/>
          </a:xfrm>
        </p:spPr>
        <p:txBody>
          <a:bodyPr anchor="b">
            <a:no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Click to edit Master title style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BB8E73D-B3E6-4E0A-8295-A9EB15722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7636" y="5936776"/>
            <a:ext cx="6660107" cy="625497"/>
          </a:xfrm>
        </p:spPr>
        <p:txBody>
          <a:bodyPr>
            <a:norm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Click to edit Master subtitle style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989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9960-406F-4187-A0E6-BD19C6840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6" y="919716"/>
            <a:ext cx="8504275" cy="355127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7E7FE-647D-4B2F-BA13-AB3ED4C5C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6" y="4795284"/>
            <a:ext cx="8504275" cy="1084522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F785-E0A7-4496-A5BA-49B0156F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4706" y="6433202"/>
            <a:ext cx="2426446" cy="36784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2C627-38A1-4A14-8822-D8D33751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BE346-5F34-48CD-8928-DA8567AE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3203"/>
            <a:ext cx="702781" cy="36784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08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8A94B-011C-4B13-8C12-E91BF7A4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20800"/>
            <a:ext cx="9144000" cy="3095813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6D5F3-887C-4A8F-842A-0294A9FB0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3999" y="4589463"/>
            <a:ext cx="91440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4588B-131A-42F3-B76C-62BD65E4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AB28-20BD-4CD8-9840-985C3EDBA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3C85C-3801-46F0-A100-616F5F2F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016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CB06-0454-4BF1-8011-F8B1A959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20A70-D33B-4461-B74C-3F59ADB16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8813" y="2163725"/>
            <a:ext cx="4610986" cy="4013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1BDF9-836E-431C-8EFA-417A9BEE9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260" y="2163725"/>
            <a:ext cx="4853763" cy="4013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D9F59-B591-4E2F-899E-3CA78CE8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CFD12-B3EC-432C-B264-8AB571CA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3CBBA-71B3-4857-80E7-525E89FD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128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3E062-B7F5-4D30-B416-1BBB4A7D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BDFF7A-EBD3-4FEB-8451-5D735506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F54A2D-2C4B-4E1D-AC16-E3B1F1DDB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1F373-DB96-4AEA-8E3E-7EDEA213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571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9F8C-8071-4BE5-AD6F-C98F481D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135B3-14BA-4A88-B6B3-88B77B1C6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C3A4D-5B69-44B4-B17F-770E83F00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1C41D-2A59-4512-8034-6DB70578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5C494-778C-4EE6-9402-242E1CDD9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677B9-C338-4033-9AFE-B8B81C5D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714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B77DE-4C2E-476F-A419-57470FB6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9FD1A0-93AE-469A-ADDF-2453B64CA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19C9C-EF97-4910-9419-6D7202609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87172-A64E-4C38-82ED-2A7050B0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C3E24-28E2-4512-BEA0-DAEC5E84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04F0D-DA84-434D-B136-BEE9FD80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360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6C91E54-DBE4-467A-A827-2C5C88E61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880244"/>
            <a:ext cx="12192000" cy="397775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BAED78D-8293-4554-BA23-D14EC617A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525440"/>
            <a:ext cx="5390983" cy="196331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9EFAE44-6509-43CD-AB03-7B4944875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3377821"/>
            <a:ext cx="5181600" cy="2799142"/>
          </a:xfrm>
        </p:spPr>
        <p:txBody>
          <a:bodyPr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5749D8A-F20A-4228-9136-5891AE0352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4166" y="-1798"/>
            <a:ext cx="2846566" cy="2872294"/>
          </a:xfrm>
          <a:custGeom>
            <a:avLst/>
            <a:gdLst>
              <a:gd name="connsiteX0" fmla="*/ 2797 w 2846566"/>
              <a:gd name="connsiteY0" fmla="*/ 0 h 2838450"/>
              <a:gd name="connsiteX1" fmla="*/ 2846566 w 2846566"/>
              <a:gd name="connsiteY1" fmla="*/ 0 h 2838450"/>
              <a:gd name="connsiteX2" fmla="*/ 2846566 w 2846566"/>
              <a:gd name="connsiteY2" fmla="*/ 2838450 h 2838450"/>
              <a:gd name="connsiteX3" fmla="*/ 2091122 w 2846566"/>
              <a:gd name="connsiteY3" fmla="*/ 2838450 h 2838450"/>
              <a:gd name="connsiteX4" fmla="*/ 1974232 w 2846566"/>
              <a:gd name="connsiteY4" fmla="*/ 2820914 h 2838450"/>
              <a:gd name="connsiteX5" fmla="*/ 0 w 2846566"/>
              <a:gd name="connsiteY5" fmla="*/ 404262 h 2838450"/>
              <a:gd name="connsiteX6" fmla="*/ 2797 w 2846566"/>
              <a:gd name="connsiteY6" fmla="*/ 293225 h 283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46566" h="2838450">
                <a:moveTo>
                  <a:pt x="2797" y="0"/>
                </a:moveTo>
                <a:lnTo>
                  <a:pt x="2846566" y="0"/>
                </a:lnTo>
                <a:lnTo>
                  <a:pt x="2846566" y="2838450"/>
                </a:lnTo>
                <a:lnTo>
                  <a:pt x="2091122" y="2838450"/>
                </a:lnTo>
                <a:lnTo>
                  <a:pt x="1974232" y="2820914"/>
                </a:lnTo>
                <a:cubicBezTo>
                  <a:pt x="848632" y="2597020"/>
                  <a:pt x="0" y="1600146"/>
                  <a:pt x="0" y="404262"/>
                </a:cubicBezTo>
                <a:lnTo>
                  <a:pt x="2797" y="29322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A3C6DC1-25FD-4947-8211-89B20E599A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60733" y="-1798"/>
            <a:ext cx="2826990" cy="2854594"/>
          </a:xfrm>
          <a:custGeom>
            <a:avLst/>
            <a:gdLst>
              <a:gd name="connsiteX0" fmla="*/ 0 w 2826990"/>
              <a:gd name="connsiteY0" fmla="*/ 0 h 2854594"/>
              <a:gd name="connsiteX1" fmla="*/ 2826990 w 2826990"/>
              <a:gd name="connsiteY1" fmla="*/ 0 h 2854594"/>
              <a:gd name="connsiteX2" fmla="*/ 2826990 w 2826990"/>
              <a:gd name="connsiteY2" fmla="*/ 2854594 h 2854594"/>
              <a:gd name="connsiteX3" fmla="*/ 0 w 2826990"/>
              <a:gd name="connsiteY3" fmla="*/ 2854594 h 285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6990" h="2854594">
                <a:moveTo>
                  <a:pt x="0" y="0"/>
                </a:moveTo>
                <a:lnTo>
                  <a:pt x="2826990" y="0"/>
                </a:lnTo>
                <a:lnTo>
                  <a:pt x="2826990" y="2854594"/>
                </a:lnTo>
                <a:lnTo>
                  <a:pt x="0" y="285459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3C819AA-E73C-44C7-9928-5E1A8A22BC5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4169" y="2856391"/>
            <a:ext cx="2846565" cy="4001609"/>
          </a:xfrm>
          <a:custGeom>
            <a:avLst/>
            <a:gdLst>
              <a:gd name="connsiteX0" fmla="*/ 2436721 w 2846565"/>
              <a:gd name="connsiteY0" fmla="*/ 0 h 4001609"/>
              <a:gd name="connsiteX1" fmla="*/ 2846565 w 2846565"/>
              <a:gd name="connsiteY1" fmla="*/ 0 h 4001609"/>
              <a:gd name="connsiteX2" fmla="*/ 2846565 w 2846565"/>
              <a:gd name="connsiteY2" fmla="*/ 4001609 h 4001609"/>
              <a:gd name="connsiteX3" fmla="*/ 2796 w 2846565"/>
              <a:gd name="connsiteY3" fmla="*/ 4001608 h 4001609"/>
              <a:gd name="connsiteX4" fmla="*/ 2796 w 2846565"/>
              <a:gd name="connsiteY4" fmla="*/ 2564348 h 4001609"/>
              <a:gd name="connsiteX5" fmla="*/ 0 w 2846565"/>
              <a:gd name="connsiteY5" fmla="*/ 2453758 h 4001609"/>
              <a:gd name="connsiteX6" fmla="*/ 2202875 w 2846565"/>
              <a:gd name="connsiteY6" fmla="*/ 12668 h 4001609"/>
              <a:gd name="connsiteX7" fmla="*/ 2436721 w 2846565"/>
              <a:gd name="connsiteY7" fmla="*/ 860 h 4001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46565" h="4001609">
                <a:moveTo>
                  <a:pt x="2436721" y="0"/>
                </a:moveTo>
                <a:lnTo>
                  <a:pt x="2846565" y="0"/>
                </a:lnTo>
                <a:lnTo>
                  <a:pt x="2846565" y="4001609"/>
                </a:lnTo>
                <a:lnTo>
                  <a:pt x="2796" y="4001608"/>
                </a:lnTo>
                <a:lnTo>
                  <a:pt x="2796" y="2564348"/>
                </a:lnTo>
                <a:lnTo>
                  <a:pt x="0" y="2453758"/>
                </a:lnTo>
                <a:cubicBezTo>
                  <a:pt x="0" y="1183283"/>
                  <a:pt x="965553" y="138326"/>
                  <a:pt x="2202875" y="12668"/>
                </a:cubicBezTo>
                <a:lnTo>
                  <a:pt x="2436721" y="86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64635F40-0058-44E0-95CD-8FFAE18764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56456" y="2828943"/>
            <a:ext cx="2835544" cy="4038805"/>
          </a:xfrm>
          <a:custGeom>
            <a:avLst/>
            <a:gdLst>
              <a:gd name="connsiteX0" fmla="*/ 0 w 2835544"/>
              <a:gd name="connsiteY0" fmla="*/ 0 h 4038805"/>
              <a:gd name="connsiteX1" fmla="*/ 2835544 w 2835544"/>
              <a:gd name="connsiteY1" fmla="*/ 0 h 4038805"/>
              <a:gd name="connsiteX2" fmla="*/ 2835544 w 2835544"/>
              <a:gd name="connsiteY2" fmla="*/ 4038805 h 4038805"/>
              <a:gd name="connsiteX3" fmla="*/ 0 w 2835544"/>
              <a:gd name="connsiteY3" fmla="*/ 4038805 h 40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544" h="4038805">
                <a:moveTo>
                  <a:pt x="0" y="0"/>
                </a:moveTo>
                <a:lnTo>
                  <a:pt x="2835544" y="0"/>
                </a:lnTo>
                <a:lnTo>
                  <a:pt x="2835544" y="4038805"/>
                </a:lnTo>
                <a:lnTo>
                  <a:pt x="0" y="403880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78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624BCA1-E0EF-42A1-B762-D68E4B984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5C258CF-58AC-4C7A-A953-392693E55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537"/>
            <a:ext cx="12192000" cy="4463002"/>
          </a:xfrm>
          <a:custGeom>
            <a:avLst/>
            <a:gdLst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6051190 w 12192000"/>
              <a:gd name="connsiteY11" fmla="*/ 2210393 h 4463002"/>
              <a:gd name="connsiteX12" fmla="*/ 5343524 w 12192000"/>
              <a:gd name="connsiteY12" fmla="*/ 2210393 h 4463002"/>
              <a:gd name="connsiteX13" fmla="*/ 5343524 w 12192000"/>
              <a:gd name="connsiteY13" fmla="*/ 2209238 h 4463002"/>
              <a:gd name="connsiteX14" fmla="*/ 0 w 12192000"/>
              <a:gd name="connsiteY14" fmla="*/ 2209238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5343524 w 12192000"/>
              <a:gd name="connsiteY11" fmla="*/ 2210393 h 4463002"/>
              <a:gd name="connsiteX12" fmla="*/ 5343524 w 12192000"/>
              <a:gd name="connsiteY12" fmla="*/ 2209238 h 4463002"/>
              <a:gd name="connsiteX13" fmla="*/ 0 w 12192000"/>
              <a:gd name="connsiteY13" fmla="*/ 2209238 h 4463002"/>
              <a:gd name="connsiteX14" fmla="*/ 0 w 12192000"/>
              <a:gd name="connsiteY14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5343524 w 12192000"/>
              <a:gd name="connsiteY10" fmla="*/ 2210393 h 4463002"/>
              <a:gd name="connsiteX11" fmla="*/ 5343524 w 12192000"/>
              <a:gd name="connsiteY11" fmla="*/ 2209238 h 4463002"/>
              <a:gd name="connsiteX12" fmla="*/ 0 w 12192000"/>
              <a:gd name="connsiteY12" fmla="*/ 2209238 h 4463002"/>
              <a:gd name="connsiteX13" fmla="*/ 0 w 12192000"/>
              <a:gd name="connsiteY13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5343524 w 12192000"/>
              <a:gd name="connsiteY9" fmla="*/ 2210393 h 4463002"/>
              <a:gd name="connsiteX10" fmla="*/ 5343524 w 12192000"/>
              <a:gd name="connsiteY10" fmla="*/ 2209238 h 4463002"/>
              <a:gd name="connsiteX11" fmla="*/ 0 w 12192000"/>
              <a:gd name="connsiteY11" fmla="*/ 2209238 h 4463002"/>
              <a:gd name="connsiteX12" fmla="*/ 0 w 12192000"/>
              <a:gd name="connsiteY12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5343524 w 12192000"/>
              <a:gd name="connsiteY9" fmla="*/ 2209238 h 4463002"/>
              <a:gd name="connsiteX10" fmla="*/ 0 w 12192000"/>
              <a:gd name="connsiteY10" fmla="*/ 2209238 h 4463002"/>
              <a:gd name="connsiteX11" fmla="*/ 0 w 12192000"/>
              <a:gd name="connsiteY11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0 w 12192000"/>
              <a:gd name="connsiteY9" fmla="*/ 2209238 h 4463002"/>
              <a:gd name="connsiteX10" fmla="*/ 0 w 12192000"/>
              <a:gd name="connsiteY10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0 w 12192000"/>
              <a:gd name="connsiteY8" fmla="*/ 2209238 h 4463002"/>
              <a:gd name="connsiteX9" fmla="*/ 0 w 12192000"/>
              <a:gd name="connsiteY9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0 w 12192000"/>
              <a:gd name="connsiteY7" fmla="*/ 2209238 h 4463002"/>
              <a:gd name="connsiteX8" fmla="*/ 0 w 12192000"/>
              <a:gd name="connsiteY8" fmla="*/ 0 h 446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463002">
                <a:moveTo>
                  <a:pt x="0" y="0"/>
                </a:moveTo>
                <a:lnTo>
                  <a:pt x="12192000" y="0"/>
                </a:lnTo>
                <a:lnTo>
                  <a:pt x="12192000" y="4463002"/>
                </a:lnTo>
                <a:cubicBezTo>
                  <a:pt x="12191459" y="4451584"/>
                  <a:pt x="12190919" y="4440167"/>
                  <a:pt x="12190378" y="4428749"/>
                </a:cubicBezTo>
                <a:cubicBezTo>
                  <a:pt x="12079768" y="3266647"/>
                  <a:pt x="11158638" y="2340865"/>
                  <a:pt x="9998648" y="2223060"/>
                </a:cubicBezTo>
                <a:lnTo>
                  <a:pt x="9764803" y="2211252"/>
                </a:lnTo>
                <a:lnTo>
                  <a:pt x="9764803" y="2210393"/>
                </a:lnTo>
                <a:lnTo>
                  <a:pt x="0" y="22092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9CDC83-34B8-4E32-84EC-92854CEE4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537"/>
            <a:ext cx="12192000" cy="4463002"/>
          </a:xfrm>
          <a:custGeom>
            <a:avLst/>
            <a:gdLst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6051190 w 12192000"/>
              <a:gd name="connsiteY11" fmla="*/ 2210393 h 4463002"/>
              <a:gd name="connsiteX12" fmla="*/ 5343524 w 12192000"/>
              <a:gd name="connsiteY12" fmla="*/ 2210393 h 4463002"/>
              <a:gd name="connsiteX13" fmla="*/ 5343524 w 12192000"/>
              <a:gd name="connsiteY13" fmla="*/ 2209238 h 4463002"/>
              <a:gd name="connsiteX14" fmla="*/ 0 w 12192000"/>
              <a:gd name="connsiteY14" fmla="*/ 2209238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5343524 w 12192000"/>
              <a:gd name="connsiteY11" fmla="*/ 2210393 h 4463002"/>
              <a:gd name="connsiteX12" fmla="*/ 5343524 w 12192000"/>
              <a:gd name="connsiteY12" fmla="*/ 2209238 h 4463002"/>
              <a:gd name="connsiteX13" fmla="*/ 0 w 12192000"/>
              <a:gd name="connsiteY13" fmla="*/ 2209238 h 4463002"/>
              <a:gd name="connsiteX14" fmla="*/ 0 w 12192000"/>
              <a:gd name="connsiteY14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5343524 w 12192000"/>
              <a:gd name="connsiteY10" fmla="*/ 2210393 h 4463002"/>
              <a:gd name="connsiteX11" fmla="*/ 5343524 w 12192000"/>
              <a:gd name="connsiteY11" fmla="*/ 2209238 h 4463002"/>
              <a:gd name="connsiteX12" fmla="*/ 0 w 12192000"/>
              <a:gd name="connsiteY12" fmla="*/ 2209238 h 4463002"/>
              <a:gd name="connsiteX13" fmla="*/ 0 w 12192000"/>
              <a:gd name="connsiteY13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5343524 w 12192000"/>
              <a:gd name="connsiteY9" fmla="*/ 2210393 h 4463002"/>
              <a:gd name="connsiteX10" fmla="*/ 5343524 w 12192000"/>
              <a:gd name="connsiteY10" fmla="*/ 2209238 h 4463002"/>
              <a:gd name="connsiteX11" fmla="*/ 0 w 12192000"/>
              <a:gd name="connsiteY11" fmla="*/ 2209238 h 4463002"/>
              <a:gd name="connsiteX12" fmla="*/ 0 w 12192000"/>
              <a:gd name="connsiteY12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5343524 w 12192000"/>
              <a:gd name="connsiteY9" fmla="*/ 2209238 h 4463002"/>
              <a:gd name="connsiteX10" fmla="*/ 0 w 12192000"/>
              <a:gd name="connsiteY10" fmla="*/ 2209238 h 4463002"/>
              <a:gd name="connsiteX11" fmla="*/ 0 w 12192000"/>
              <a:gd name="connsiteY11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0 w 12192000"/>
              <a:gd name="connsiteY9" fmla="*/ 2209238 h 4463002"/>
              <a:gd name="connsiteX10" fmla="*/ 0 w 12192000"/>
              <a:gd name="connsiteY10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0 w 12192000"/>
              <a:gd name="connsiteY8" fmla="*/ 2209238 h 4463002"/>
              <a:gd name="connsiteX9" fmla="*/ 0 w 12192000"/>
              <a:gd name="connsiteY9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0 w 12192000"/>
              <a:gd name="connsiteY7" fmla="*/ 2209238 h 4463002"/>
              <a:gd name="connsiteX8" fmla="*/ 0 w 12192000"/>
              <a:gd name="connsiteY8" fmla="*/ 0 h 446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463002">
                <a:moveTo>
                  <a:pt x="0" y="0"/>
                </a:moveTo>
                <a:lnTo>
                  <a:pt x="12192000" y="0"/>
                </a:lnTo>
                <a:lnTo>
                  <a:pt x="12192000" y="4463002"/>
                </a:lnTo>
                <a:cubicBezTo>
                  <a:pt x="12191459" y="4451584"/>
                  <a:pt x="12190919" y="4440167"/>
                  <a:pt x="12190378" y="4428749"/>
                </a:cubicBezTo>
                <a:cubicBezTo>
                  <a:pt x="12079768" y="3266647"/>
                  <a:pt x="11158638" y="2340865"/>
                  <a:pt x="9998648" y="2223060"/>
                </a:cubicBezTo>
                <a:lnTo>
                  <a:pt x="9764803" y="2211252"/>
                </a:lnTo>
                <a:lnTo>
                  <a:pt x="9764803" y="2210393"/>
                </a:lnTo>
                <a:lnTo>
                  <a:pt x="0" y="22092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1E215A6-E6FC-4D5A-9881-E87CC7507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1"/>
            <a:ext cx="9432315" cy="2198972"/>
          </a:xfrm>
          <a:custGeom>
            <a:avLst/>
            <a:gdLst>
              <a:gd name="connsiteX0" fmla="*/ 0 w 10240035"/>
              <a:gd name="connsiteY0" fmla="*/ 0 h 2198971"/>
              <a:gd name="connsiteX1" fmla="*/ 10240035 w 10240035"/>
              <a:gd name="connsiteY1" fmla="*/ 0 h 2198971"/>
              <a:gd name="connsiteX2" fmla="*/ 10240035 w 10240035"/>
              <a:gd name="connsiteY2" fmla="*/ 0 h 2198971"/>
              <a:gd name="connsiteX3" fmla="*/ 10240035 w 10240035"/>
              <a:gd name="connsiteY3" fmla="*/ 1099486 h 2198971"/>
              <a:gd name="connsiteX4" fmla="*/ 9140549 w 10240035"/>
              <a:gd name="connsiteY4" fmla="*/ 2198972 h 2198971"/>
              <a:gd name="connsiteX5" fmla="*/ 1099486 w 10240035"/>
              <a:gd name="connsiteY5" fmla="*/ 2198971 h 2198971"/>
              <a:gd name="connsiteX6" fmla="*/ 0 w 10240035"/>
              <a:gd name="connsiteY6" fmla="*/ 1099485 h 2198971"/>
              <a:gd name="connsiteX7" fmla="*/ 0 w 10240035"/>
              <a:gd name="connsiteY7" fmla="*/ 0 h 2198971"/>
              <a:gd name="connsiteX8" fmla="*/ 0 w 10240035"/>
              <a:gd name="connsiteY8" fmla="*/ 0 h 2198971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914054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914054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89670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69858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31758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661291"/>
              <a:gd name="connsiteY0" fmla="*/ 0 h 2198972"/>
              <a:gd name="connsiteX1" fmla="*/ 10240035 w 10661291"/>
              <a:gd name="connsiteY1" fmla="*/ 0 h 2198972"/>
              <a:gd name="connsiteX2" fmla="*/ 7951829 w 10661291"/>
              <a:gd name="connsiteY2" fmla="*/ 2198972 h 2198972"/>
              <a:gd name="connsiteX3" fmla="*/ 1099486 w 10661291"/>
              <a:gd name="connsiteY3" fmla="*/ 2198971 h 2198972"/>
              <a:gd name="connsiteX4" fmla="*/ 0 w 10661291"/>
              <a:gd name="connsiteY4" fmla="*/ 1099485 h 2198972"/>
              <a:gd name="connsiteX5" fmla="*/ 0 w 10661291"/>
              <a:gd name="connsiteY5" fmla="*/ 0 h 2198972"/>
              <a:gd name="connsiteX6" fmla="*/ 0 w 10661291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0 h 2198972"/>
              <a:gd name="connsiteX5" fmla="*/ 0 w 10240035"/>
              <a:gd name="connsiteY5" fmla="*/ 0 h 2198972"/>
              <a:gd name="connsiteX0" fmla="*/ 80772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0 h 2198972"/>
              <a:gd name="connsiteX5" fmla="*/ 807720 w 10240035"/>
              <a:gd name="connsiteY5" fmla="*/ 0 h 2198972"/>
              <a:gd name="connsiteX0" fmla="*/ 900020 w 10332335"/>
              <a:gd name="connsiteY0" fmla="*/ 0 h 2198972"/>
              <a:gd name="connsiteX1" fmla="*/ 10332335 w 10332335"/>
              <a:gd name="connsiteY1" fmla="*/ 0 h 2198972"/>
              <a:gd name="connsiteX2" fmla="*/ 8044129 w 10332335"/>
              <a:gd name="connsiteY2" fmla="*/ 2198972 h 2198972"/>
              <a:gd name="connsiteX3" fmla="*/ 1191786 w 10332335"/>
              <a:gd name="connsiteY3" fmla="*/ 2198971 h 2198972"/>
              <a:gd name="connsiteX4" fmla="*/ 900020 w 10332335"/>
              <a:gd name="connsiteY4" fmla="*/ 0 h 2198972"/>
              <a:gd name="connsiteX0" fmla="*/ 325154 w 9757469"/>
              <a:gd name="connsiteY0" fmla="*/ 0 h 2198972"/>
              <a:gd name="connsiteX1" fmla="*/ 9757469 w 9757469"/>
              <a:gd name="connsiteY1" fmla="*/ 0 h 2198972"/>
              <a:gd name="connsiteX2" fmla="*/ 7469263 w 9757469"/>
              <a:gd name="connsiteY2" fmla="*/ 2198972 h 2198972"/>
              <a:gd name="connsiteX3" fmla="*/ 616920 w 9757469"/>
              <a:gd name="connsiteY3" fmla="*/ 2198971 h 2198972"/>
              <a:gd name="connsiteX4" fmla="*/ 325154 w 9757469"/>
              <a:gd name="connsiteY4" fmla="*/ 0 h 2198972"/>
              <a:gd name="connsiteX0" fmla="*/ 0 w 9432315"/>
              <a:gd name="connsiteY0" fmla="*/ 0 h 2198972"/>
              <a:gd name="connsiteX1" fmla="*/ 9432315 w 9432315"/>
              <a:gd name="connsiteY1" fmla="*/ 0 h 2198972"/>
              <a:gd name="connsiteX2" fmla="*/ 7144109 w 9432315"/>
              <a:gd name="connsiteY2" fmla="*/ 2198972 h 2198972"/>
              <a:gd name="connsiteX3" fmla="*/ 291766 w 9432315"/>
              <a:gd name="connsiteY3" fmla="*/ 2198971 h 2198972"/>
              <a:gd name="connsiteX4" fmla="*/ 0 w 9432315"/>
              <a:gd name="connsiteY4" fmla="*/ 0 h 2198972"/>
              <a:gd name="connsiteX0" fmla="*/ 69347 w 9501662"/>
              <a:gd name="connsiteY0" fmla="*/ 0 h 2198972"/>
              <a:gd name="connsiteX1" fmla="*/ 9501662 w 9501662"/>
              <a:gd name="connsiteY1" fmla="*/ 0 h 2198972"/>
              <a:gd name="connsiteX2" fmla="*/ 7213456 w 9501662"/>
              <a:gd name="connsiteY2" fmla="*/ 2198972 h 2198972"/>
              <a:gd name="connsiteX3" fmla="*/ 86793 w 9501662"/>
              <a:gd name="connsiteY3" fmla="*/ 2198971 h 2198972"/>
              <a:gd name="connsiteX4" fmla="*/ 69347 w 9501662"/>
              <a:gd name="connsiteY4" fmla="*/ 0 h 2198972"/>
              <a:gd name="connsiteX0" fmla="*/ 0 w 9432315"/>
              <a:gd name="connsiteY0" fmla="*/ 0 h 2198972"/>
              <a:gd name="connsiteX1" fmla="*/ 9432315 w 9432315"/>
              <a:gd name="connsiteY1" fmla="*/ 0 h 2198972"/>
              <a:gd name="connsiteX2" fmla="*/ 7144109 w 9432315"/>
              <a:gd name="connsiteY2" fmla="*/ 2198972 h 2198972"/>
              <a:gd name="connsiteX3" fmla="*/ 17446 w 9432315"/>
              <a:gd name="connsiteY3" fmla="*/ 2198971 h 2198972"/>
              <a:gd name="connsiteX4" fmla="*/ 0 w 9432315"/>
              <a:gd name="connsiteY4" fmla="*/ 0 h 219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2315" h="2198972">
                <a:moveTo>
                  <a:pt x="0" y="0"/>
                </a:moveTo>
                <a:lnTo>
                  <a:pt x="9432315" y="0"/>
                </a:lnTo>
                <a:cubicBezTo>
                  <a:pt x="9248860" y="1235175"/>
                  <a:pt x="8210334" y="2137277"/>
                  <a:pt x="7144109" y="2198972"/>
                </a:cubicBezTo>
                <a:lnTo>
                  <a:pt x="17446" y="2198971"/>
                </a:lnTo>
                <a:cubicBezTo>
                  <a:pt x="30721" y="1146676"/>
                  <a:pt x="575" y="838935"/>
                  <a:pt x="0" y="0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/>
          <a:lstStyle>
            <a:lvl1pPr marL="548640"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04EC18E-B48D-4AD7-A5B5-3D57255D1A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483" y="0"/>
            <a:ext cx="2773332" cy="2202508"/>
          </a:xfrm>
          <a:custGeom>
            <a:avLst/>
            <a:gdLst>
              <a:gd name="connsiteX0" fmla="*/ 0 w 2773332"/>
              <a:gd name="connsiteY0" fmla="*/ 0 h 2202508"/>
              <a:gd name="connsiteX1" fmla="*/ 2773332 w 2773332"/>
              <a:gd name="connsiteY1" fmla="*/ 0 h 2202508"/>
              <a:gd name="connsiteX2" fmla="*/ 2773332 w 2773332"/>
              <a:gd name="connsiteY2" fmla="*/ 2202508 h 2202508"/>
              <a:gd name="connsiteX3" fmla="*/ 0 w 2773332"/>
              <a:gd name="connsiteY3" fmla="*/ 2202508 h 220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202508">
                <a:moveTo>
                  <a:pt x="0" y="0"/>
                </a:moveTo>
                <a:lnTo>
                  <a:pt x="2773332" y="0"/>
                </a:lnTo>
                <a:lnTo>
                  <a:pt x="2773332" y="2202508"/>
                </a:lnTo>
                <a:lnTo>
                  <a:pt x="0" y="2202508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FAE5A08C-2BA6-4754-806E-3BEAE8D2EC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6484" y="2202508"/>
            <a:ext cx="2773332" cy="2327746"/>
          </a:xfrm>
          <a:custGeom>
            <a:avLst/>
            <a:gdLst>
              <a:gd name="connsiteX0" fmla="*/ 0 w 2773332"/>
              <a:gd name="connsiteY0" fmla="*/ 0 h 2327746"/>
              <a:gd name="connsiteX1" fmla="*/ 2773332 w 2773332"/>
              <a:gd name="connsiteY1" fmla="*/ 0 h 2327746"/>
              <a:gd name="connsiteX2" fmla="*/ 2773332 w 2773332"/>
              <a:gd name="connsiteY2" fmla="*/ 2327746 h 2327746"/>
              <a:gd name="connsiteX3" fmla="*/ 0 w 2773332"/>
              <a:gd name="connsiteY3" fmla="*/ 2327746 h 232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327746">
                <a:moveTo>
                  <a:pt x="0" y="0"/>
                </a:moveTo>
                <a:lnTo>
                  <a:pt x="2773332" y="0"/>
                </a:lnTo>
                <a:lnTo>
                  <a:pt x="2773332" y="2327746"/>
                </a:lnTo>
                <a:lnTo>
                  <a:pt x="0" y="232774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BBE1FA0E-416C-4623-840A-A04A5237BC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6484" y="4530254"/>
            <a:ext cx="2773332" cy="2327746"/>
          </a:xfrm>
          <a:custGeom>
            <a:avLst/>
            <a:gdLst>
              <a:gd name="connsiteX0" fmla="*/ 0 w 2773332"/>
              <a:gd name="connsiteY0" fmla="*/ 0 h 2327746"/>
              <a:gd name="connsiteX1" fmla="*/ 2773332 w 2773332"/>
              <a:gd name="connsiteY1" fmla="*/ 0 h 2327746"/>
              <a:gd name="connsiteX2" fmla="*/ 2773332 w 2773332"/>
              <a:gd name="connsiteY2" fmla="*/ 2327746 h 2327746"/>
              <a:gd name="connsiteX3" fmla="*/ 0 w 2773332"/>
              <a:gd name="connsiteY3" fmla="*/ 2327746 h 232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327746">
                <a:moveTo>
                  <a:pt x="0" y="0"/>
                </a:moveTo>
                <a:lnTo>
                  <a:pt x="2773332" y="0"/>
                </a:lnTo>
                <a:lnTo>
                  <a:pt x="2773332" y="2327746"/>
                </a:lnTo>
                <a:lnTo>
                  <a:pt x="0" y="2327746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3BD1FF0-3229-401F-AEC3-09AE70428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2794177"/>
            <a:ext cx="7476460" cy="33827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24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755B30B-7677-4AAC-9890-81A7EFF6B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E5F686-1654-4CE7-8DA0-0D626B36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A6281C-6C47-45BE-9BDA-1518A016E9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685798"/>
            <a:ext cx="4770783" cy="3217461"/>
          </a:xfrm>
        </p:spPr>
        <p:txBody>
          <a:bodyPr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l"/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C1FE5B8-D695-49EA-BEA4-B9282CC4EF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57901" y="1"/>
            <a:ext cx="6134099" cy="6857999"/>
          </a:xfrm>
          <a:custGeom>
            <a:avLst/>
            <a:gdLst>
              <a:gd name="connsiteX0" fmla="*/ 2378699 w 6134099"/>
              <a:gd name="connsiteY0" fmla="*/ 0 h 6857999"/>
              <a:gd name="connsiteX1" fmla="*/ 6134099 w 6134099"/>
              <a:gd name="connsiteY1" fmla="*/ 0 h 6857999"/>
              <a:gd name="connsiteX2" fmla="*/ 6134099 w 6134099"/>
              <a:gd name="connsiteY2" fmla="*/ 6857999 h 6857999"/>
              <a:gd name="connsiteX3" fmla="*/ 2401766 w 6134099"/>
              <a:gd name="connsiteY3" fmla="*/ 6857999 h 6857999"/>
              <a:gd name="connsiteX4" fmla="*/ 2397402 w 6134099"/>
              <a:gd name="connsiteY4" fmla="*/ 6856523 h 6857999"/>
              <a:gd name="connsiteX5" fmla="*/ 0 w 6134099"/>
              <a:gd name="connsiteY5" fmla="*/ 3424574 h 6857999"/>
              <a:gd name="connsiteX6" fmla="*/ 2231484 w 6134099"/>
              <a:gd name="connsiteY6" fmla="*/ 5804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34099" h="6857999">
                <a:moveTo>
                  <a:pt x="2378699" y="0"/>
                </a:moveTo>
                <a:lnTo>
                  <a:pt x="6134099" y="0"/>
                </a:lnTo>
                <a:lnTo>
                  <a:pt x="6134099" y="6857999"/>
                </a:lnTo>
                <a:lnTo>
                  <a:pt x="2401766" y="6857999"/>
                </a:lnTo>
                <a:lnTo>
                  <a:pt x="2397402" y="6856523"/>
                </a:lnTo>
                <a:cubicBezTo>
                  <a:pt x="998410" y="6344283"/>
                  <a:pt x="0" y="5001024"/>
                  <a:pt x="0" y="3424574"/>
                </a:cubicBezTo>
                <a:cubicBezTo>
                  <a:pt x="0" y="1911182"/>
                  <a:pt x="920134" y="612699"/>
                  <a:pt x="2231484" y="58045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24FC61A-6DA9-444C-9D55-2FE464BD5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327140"/>
            <a:ext cx="11576868" cy="2530860"/>
          </a:xfrm>
          <a:custGeom>
            <a:avLst/>
            <a:gdLst>
              <a:gd name="connsiteX0" fmla="*/ 0 w 11576868"/>
              <a:gd name="connsiteY0" fmla="*/ 0 h 2500380"/>
              <a:gd name="connsiteX1" fmla="*/ 10326678 w 11576868"/>
              <a:gd name="connsiteY1" fmla="*/ 0 h 2500380"/>
              <a:gd name="connsiteX2" fmla="*/ 11576868 w 11576868"/>
              <a:gd name="connsiteY2" fmla="*/ 1250190 h 2500380"/>
              <a:gd name="connsiteX3" fmla="*/ 11576868 w 11576868"/>
              <a:gd name="connsiteY3" fmla="*/ 2500380 h 2500380"/>
              <a:gd name="connsiteX4" fmla="*/ 0 w 11576868"/>
              <a:gd name="connsiteY4" fmla="*/ 2500380 h 2500380"/>
              <a:gd name="connsiteX5" fmla="*/ 0 w 11576868"/>
              <a:gd name="connsiteY5" fmla="*/ 0 h 2500380"/>
              <a:gd name="connsiteX0" fmla="*/ 0 w 12449160"/>
              <a:gd name="connsiteY0" fmla="*/ 0 h 2500380"/>
              <a:gd name="connsiteX1" fmla="*/ 10326678 w 12449160"/>
              <a:gd name="connsiteY1" fmla="*/ 0 h 2500380"/>
              <a:gd name="connsiteX2" fmla="*/ 11576868 w 12449160"/>
              <a:gd name="connsiteY2" fmla="*/ 2500380 h 2500380"/>
              <a:gd name="connsiteX3" fmla="*/ 0 w 12449160"/>
              <a:gd name="connsiteY3" fmla="*/ 2500380 h 2500380"/>
              <a:gd name="connsiteX4" fmla="*/ 0 w 12449160"/>
              <a:gd name="connsiteY4" fmla="*/ 0 h 2500380"/>
              <a:gd name="connsiteX0" fmla="*/ 0 w 11640738"/>
              <a:gd name="connsiteY0" fmla="*/ 0 h 2500380"/>
              <a:gd name="connsiteX1" fmla="*/ 10326678 w 11640738"/>
              <a:gd name="connsiteY1" fmla="*/ 0 h 2500380"/>
              <a:gd name="connsiteX2" fmla="*/ 11576868 w 11640738"/>
              <a:gd name="connsiteY2" fmla="*/ 2500380 h 2500380"/>
              <a:gd name="connsiteX3" fmla="*/ 0 w 11640738"/>
              <a:gd name="connsiteY3" fmla="*/ 2500380 h 2500380"/>
              <a:gd name="connsiteX4" fmla="*/ 0 w 11640738"/>
              <a:gd name="connsiteY4" fmla="*/ 0 h 2500380"/>
              <a:gd name="connsiteX0" fmla="*/ 0 w 11576868"/>
              <a:gd name="connsiteY0" fmla="*/ 0 h 2500380"/>
              <a:gd name="connsiteX1" fmla="*/ 1032667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973231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909223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881791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855883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10567 h 2510947"/>
              <a:gd name="connsiteX1" fmla="*/ 8558838 w 11576868"/>
              <a:gd name="connsiteY1" fmla="*/ 10567 h 2510947"/>
              <a:gd name="connsiteX2" fmla="*/ 11576868 w 11576868"/>
              <a:gd name="connsiteY2" fmla="*/ 2510947 h 2510947"/>
              <a:gd name="connsiteX3" fmla="*/ 0 w 11576868"/>
              <a:gd name="connsiteY3" fmla="*/ 2510947 h 2510947"/>
              <a:gd name="connsiteX4" fmla="*/ 0 w 11576868"/>
              <a:gd name="connsiteY4" fmla="*/ 10567 h 2510947"/>
              <a:gd name="connsiteX0" fmla="*/ 0 w 11576868"/>
              <a:gd name="connsiteY0" fmla="*/ 462 h 2500842"/>
              <a:gd name="connsiteX1" fmla="*/ 8558838 w 11576868"/>
              <a:gd name="connsiteY1" fmla="*/ 462 h 2500842"/>
              <a:gd name="connsiteX2" fmla="*/ 11576868 w 11576868"/>
              <a:gd name="connsiteY2" fmla="*/ 2500842 h 2500842"/>
              <a:gd name="connsiteX3" fmla="*/ 0 w 11576868"/>
              <a:gd name="connsiteY3" fmla="*/ 2500842 h 2500842"/>
              <a:gd name="connsiteX4" fmla="*/ 0 w 11576868"/>
              <a:gd name="connsiteY4" fmla="*/ 462 h 2500842"/>
              <a:gd name="connsiteX0" fmla="*/ 0 w 11576868"/>
              <a:gd name="connsiteY0" fmla="*/ 30928 h 2531308"/>
              <a:gd name="connsiteX1" fmla="*/ 8558838 w 11576868"/>
              <a:gd name="connsiteY1" fmla="*/ 448 h 2531308"/>
              <a:gd name="connsiteX2" fmla="*/ 11576868 w 11576868"/>
              <a:gd name="connsiteY2" fmla="*/ 2531308 h 2531308"/>
              <a:gd name="connsiteX3" fmla="*/ 0 w 11576868"/>
              <a:gd name="connsiteY3" fmla="*/ 2531308 h 2531308"/>
              <a:gd name="connsiteX4" fmla="*/ 0 w 11576868"/>
              <a:gd name="connsiteY4" fmla="*/ 30928 h 2531308"/>
              <a:gd name="connsiteX0" fmla="*/ 0 w 11576868"/>
              <a:gd name="connsiteY0" fmla="*/ 30480 h 2530860"/>
              <a:gd name="connsiteX1" fmla="*/ 8558838 w 11576868"/>
              <a:gd name="connsiteY1" fmla="*/ 0 h 2530860"/>
              <a:gd name="connsiteX2" fmla="*/ 11576868 w 11576868"/>
              <a:gd name="connsiteY2" fmla="*/ 2530860 h 2530860"/>
              <a:gd name="connsiteX3" fmla="*/ 0 w 11576868"/>
              <a:gd name="connsiteY3" fmla="*/ 2530860 h 2530860"/>
              <a:gd name="connsiteX4" fmla="*/ 0 w 11576868"/>
              <a:gd name="connsiteY4" fmla="*/ 30480 h 2530860"/>
              <a:gd name="connsiteX0" fmla="*/ 0 w 11576868"/>
              <a:gd name="connsiteY0" fmla="*/ 30480 h 2530860"/>
              <a:gd name="connsiteX1" fmla="*/ 8558838 w 11576868"/>
              <a:gd name="connsiteY1" fmla="*/ 0 h 2530860"/>
              <a:gd name="connsiteX2" fmla="*/ 11576868 w 11576868"/>
              <a:gd name="connsiteY2" fmla="*/ 2530860 h 2530860"/>
              <a:gd name="connsiteX3" fmla="*/ 0 w 11576868"/>
              <a:gd name="connsiteY3" fmla="*/ 2530860 h 2530860"/>
              <a:gd name="connsiteX4" fmla="*/ 0 w 11576868"/>
              <a:gd name="connsiteY4" fmla="*/ 30480 h 2530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76868" h="2530860">
                <a:moveTo>
                  <a:pt x="0" y="30480"/>
                </a:moveTo>
                <a:lnTo>
                  <a:pt x="8558838" y="0"/>
                </a:lnTo>
                <a:cubicBezTo>
                  <a:pt x="10335916" y="20490"/>
                  <a:pt x="11453941" y="1016850"/>
                  <a:pt x="11576868" y="2530860"/>
                </a:cubicBezTo>
                <a:lnTo>
                  <a:pt x="0" y="2530860"/>
                </a:lnTo>
                <a:lnTo>
                  <a:pt x="0" y="30480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</p:spPr>
        <p:txBody>
          <a:bodyPr anchor="t"/>
          <a:lstStyle>
            <a:lvl1pPr marL="914400" indent="0">
              <a:lnSpc>
                <a:spcPct val="400000"/>
              </a:lnSpc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subtitle style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901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448056"/>
            <a:ext cx="9914859" cy="13290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19673"/>
            <a:ext cx="9914860" cy="412331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7376"/>
            <a:ext cx="3775914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54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448056"/>
            <a:ext cx="9914859" cy="13290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1825625"/>
            <a:ext cx="1050036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7376"/>
            <a:ext cx="3775914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635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F47EA1B-2641-431A-B894-4A66FC5A0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46663" y="-1789711"/>
            <a:ext cx="3354778" cy="6934200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21A2820-A76E-454D-9A0E-F8F7B2136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7" y="919717"/>
            <a:ext cx="5761074" cy="3423684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ED9A69A-6A32-4722-924D-7FEFEA919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7" y="4795284"/>
            <a:ext cx="4846674" cy="1084522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subtitle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1587820-C6FA-402E-9F8D-2DAE5BF95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513861" y="3447061"/>
            <a:ext cx="3354778" cy="3467100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2728" y="6434560"/>
            <a:ext cx="34280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1E70801-1BA4-4276-9934-E418115C03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4800" y="1"/>
            <a:ext cx="4267200" cy="6858000"/>
          </a:xfrm>
          <a:custGeom>
            <a:avLst/>
            <a:gdLst>
              <a:gd name="connsiteX0" fmla="*/ 3466352 w 4267200"/>
              <a:gd name="connsiteY0" fmla="*/ 0 h 6858000"/>
              <a:gd name="connsiteX1" fmla="*/ 4267200 w 4267200"/>
              <a:gd name="connsiteY1" fmla="*/ 0 h 6858000"/>
              <a:gd name="connsiteX2" fmla="*/ 4267200 w 4267200"/>
              <a:gd name="connsiteY2" fmla="*/ 6858000 h 6858000"/>
              <a:gd name="connsiteX3" fmla="*/ 0 w 4267200"/>
              <a:gd name="connsiteY3" fmla="*/ 6858000 h 6858000"/>
              <a:gd name="connsiteX4" fmla="*/ 0 w 4267200"/>
              <a:gd name="connsiteY4" fmla="*/ 3338980 h 6858000"/>
              <a:gd name="connsiteX5" fmla="*/ 8352 w 4267200"/>
              <a:gd name="connsiteY5" fmla="*/ 3162578 h 6858000"/>
              <a:gd name="connsiteX6" fmla="*/ 3132972 w 4267200"/>
              <a:gd name="connsiteY6" fmla="*/ 18059 h 6858000"/>
              <a:gd name="connsiteX7" fmla="*/ 3466352 w 4267200"/>
              <a:gd name="connsiteY7" fmla="*/ 12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7200" h="6858000">
                <a:moveTo>
                  <a:pt x="3466352" y="0"/>
                </a:moveTo>
                <a:lnTo>
                  <a:pt x="4267200" y="0"/>
                </a:lnTo>
                <a:lnTo>
                  <a:pt x="4267200" y="6858000"/>
                </a:lnTo>
                <a:lnTo>
                  <a:pt x="0" y="6858000"/>
                </a:lnTo>
                <a:lnTo>
                  <a:pt x="0" y="3338980"/>
                </a:lnTo>
                <a:lnTo>
                  <a:pt x="8352" y="3162578"/>
                </a:lnTo>
                <a:cubicBezTo>
                  <a:pt x="166042" y="1505839"/>
                  <a:pt x="1479242" y="186005"/>
                  <a:pt x="3132972" y="18059"/>
                </a:cubicBezTo>
                <a:lnTo>
                  <a:pt x="3466352" y="122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77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CA75F14-4851-4FA1-AF45-240D9124B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E08278-E6C4-4B25-8343-43C881C00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4850" y="1"/>
            <a:ext cx="2347151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0CC2109-6984-401D-BF1D-B4F0C35B0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4850" y="-770"/>
            <a:ext cx="2347151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510ECF1-6DD2-4E35-8398-66D763897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159"/>
            <a:ext cx="12191999" cy="2128731"/>
          </a:xfrm>
          <a:custGeom>
            <a:avLst/>
            <a:gdLst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12191999 w 12191999"/>
              <a:gd name="connsiteY3" fmla="*/ 1061932 h 2123863"/>
              <a:gd name="connsiteX4" fmla="*/ 11130067 w 12191999"/>
              <a:gd name="connsiteY4" fmla="*/ 2123864 h 2123863"/>
              <a:gd name="connsiteX5" fmla="*/ 1061932 w 12191999"/>
              <a:gd name="connsiteY5" fmla="*/ 2123863 h 2123863"/>
              <a:gd name="connsiteX6" fmla="*/ 0 w 12191999"/>
              <a:gd name="connsiteY6" fmla="*/ 1061931 h 2123863"/>
              <a:gd name="connsiteX7" fmla="*/ 0 w 12191999"/>
              <a:gd name="connsiteY7" fmla="*/ 0 h 2123863"/>
              <a:gd name="connsiteX8" fmla="*/ 0 w 12191999"/>
              <a:gd name="connsiteY8" fmla="*/ 0 h 2123863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1113006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10261387 w 12191999"/>
              <a:gd name="connsiteY3" fmla="*/ 2108624 h 2123863"/>
              <a:gd name="connsiteX4" fmla="*/ 1061932 w 12191999"/>
              <a:gd name="connsiteY4" fmla="*/ 2123863 h 2123863"/>
              <a:gd name="connsiteX5" fmla="*/ 0 w 12191999"/>
              <a:gd name="connsiteY5" fmla="*/ 1061931 h 2123863"/>
              <a:gd name="connsiteX6" fmla="*/ 0 w 12191999"/>
              <a:gd name="connsiteY6" fmla="*/ 0 h 2123863"/>
              <a:gd name="connsiteX7" fmla="*/ 0 w 12191999"/>
              <a:gd name="connsiteY7" fmla="*/ 0 h 2123863"/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9758467 w 12191999"/>
              <a:gd name="connsiteY3" fmla="*/ 2108624 h 2123863"/>
              <a:gd name="connsiteX4" fmla="*/ 1061932 w 12191999"/>
              <a:gd name="connsiteY4" fmla="*/ 2123863 h 2123863"/>
              <a:gd name="connsiteX5" fmla="*/ 0 w 12191999"/>
              <a:gd name="connsiteY5" fmla="*/ 1061931 h 2123863"/>
              <a:gd name="connsiteX6" fmla="*/ 0 w 12191999"/>
              <a:gd name="connsiteY6" fmla="*/ 0 h 2123863"/>
              <a:gd name="connsiteX7" fmla="*/ 0 w 12191999"/>
              <a:gd name="connsiteY7" fmla="*/ 0 h 2123863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1612879 w 12191999"/>
              <a:gd name="connsiteY2" fmla="*/ 38100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1612879 w 12191999"/>
              <a:gd name="connsiteY2" fmla="*/ 38100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732723"/>
              <a:gd name="connsiteY0" fmla="*/ 0 h 2123864"/>
              <a:gd name="connsiteX1" fmla="*/ 12191999 w 12732723"/>
              <a:gd name="connsiteY1" fmla="*/ 0 h 2123864"/>
              <a:gd name="connsiteX2" fmla="*/ 9636547 w 12732723"/>
              <a:gd name="connsiteY2" fmla="*/ 2123864 h 2123864"/>
              <a:gd name="connsiteX3" fmla="*/ 1061932 w 12732723"/>
              <a:gd name="connsiteY3" fmla="*/ 2123863 h 2123864"/>
              <a:gd name="connsiteX4" fmla="*/ 0 w 12732723"/>
              <a:gd name="connsiteY4" fmla="*/ 1061931 h 2123864"/>
              <a:gd name="connsiteX5" fmla="*/ 0 w 12732723"/>
              <a:gd name="connsiteY5" fmla="*/ 0 h 2123864"/>
              <a:gd name="connsiteX6" fmla="*/ 0 w 12732723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6534"/>
              <a:gd name="connsiteX1" fmla="*/ 12191999 w 12191999"/>
              <a:gd name="connsiteY1" fmla="*/ 0 h 2126534"/>
              <a:gd name="connsiteX2" fmla="*/ 9636547 w 12191999"/>
              <a:gd name="connsiteY2" fmla="*/ 2123864 h 2126534"/>
              <a:gd name="connsiteX3" fmla="*/ 1061932 w 12191999"/>
              <a:gd name="connsiteY3" fmla="*/ 2123863 h 2126534"/>
              <a:gd name="connsiteX4" fmla="*/ 0 w 12191999"/>
              <a:gd name="connsiteY4" fmla="*/ 1061931 h 2126534"/>
              <a:gd name="connsiteX5" fmla="*/ 0 w 12191999"/>
              <a:gd name="connsiteY5" fmla="*/ 0 h 2126534"/>
              <a:gd name="connsiteX6" fmla="*/ 0 w 12191999"/>
              <a:gd name="connsiteY6" fmla="*/ 0 h 2126534"/>
              <a:gd name="connsiteX0" fmla="*/ 0 w 12191999"/>
              <a:gd name="connsiteY0" fmla="*/ 0 h 2388136"/>
              <a:gd name="connsiteX1" fmla="*/ 12191999 w 12191999"/>
              <a:gd name="connsiteY1" fmla="*/ 0 h 2388136"/>
              <a:gd name="connsiteX2" fmla="*/ 9636547 w 12191999"/>
              <a:gd name="connsiteY2" fmla="*/ 2123864 h 2388136"/>
              <a:gd name="connsiteX3" fmla="*/ 1061932 w 12191999"/>
              <a:gd name="connsiteY3" fmla="*/ 2123863 h 2388136"/>
              <a:gd name="connsiteX4" fmla="*/ 0 w 12191999"/>
              <a:gd name="connsiteY4" fmla="*/ 2128731 h 2388136"/>
              <a:gd name="connsiteX5" fmla="*/ 0 w 12191999"/>
              <a:gd name="connsiteY5" fmla="*/ 0 h 2388136"/>
              <a:gd name="connsiteX6" fmla="*/ 0 w 12191999"/>
              <a:gd name="connsiteY6" fmla="*/ 0 h 2388136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2128731">
                <a:moveTo>
                  <a:pt x="0" y="0"/>
                </a:moveTo>
                <a:lnTo>
                  <a:pt x="12191999" y="0"/>
                </a:lnTo>
                <a:cubicBezTo>
                  <a:pt x="12045490" y="887377"/>
                  <a:pt x="11262958" y="2196607"/>
                  <a:pt x="9636547" y="2123864"/>
                </a:cubicBezTo>
                <a:lnTo>
                  <a:pt x="0" y="212873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/>
          <a:lstStyle>
            <a:lvl1pPr marL="914400"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Picture Placeholder 36">
            <a:extLst>
              <a:ext uri="{FF2B5EF4-FFF2-40B4-BE49-F238E27FC236}">
                <a16:creationId xmlns:a16="http://schemas.microsoft.com/office/drawing/2014/main" id="{22F784D1-8CE5-4710-ADC3-2F70D5766F7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3600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1F2D6BF5-159D-4F01-BDEB-0FBD75D3F4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1298" y="3970230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18C033F-CC28-477A-8A72-AD0398D3680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64181" y="4948171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36">
            <a:extLst>
              <a:ext uri="{FF2B5EF4-FFF2-40B4-BE49-F238E27FC236}">
                <a16:creationId xmlns:a16="http://schemas.microsoft.com/office/drawing/2014/main" id="{599604B7-B0E5-4112-9123-341EB9C6267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593592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B4836FAA-F9D8-465B-8985-A5A10F5F2E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93592" y="3971853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3A2A0BF-0F76-4FDC-97BF-55EBAD5FFFE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593592" y="4948171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Picture Placeholder 36">
            <a:extLst>
              <a:ext uri="{FF2B5EF4-FFF2-40B4-BE49-F238E27FC236}">
                <a16:creationId xmlns:a16="http://schemas.microsoft.com/office/drawing/2014/main" id="{811A58E2-70B8-4F18-AF4A-136F58682C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09360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51A90A66-376F-4665-B6E9-475C686D79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360" y="3971853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FD8E69F-7035-465B-98F7-47AAF27D3AD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309360" y="4949098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Picture Placeholder 36">
            <a:extLst>
              <a:ext uri="{FF2B5EF4-FFF2-40B4-BE49-F238E27FC236}">
                <a16:creationId xmlns:a16="http://schemas.microsoft.com/office/drawing/2014/main" id="{D390D85C-0A55-413E-9301-4F451686AB8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015984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4C70777F-7849-4350-9858-AB46DD43F2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5984" y="3976192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8918885-EB29-485A-A99A-D589B7ABAD71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9015984" y="4945456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113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4805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5157787" cy="3554039"/>
          </a:xfrm>
        </p:spPr>
        <p:txBody>
          <a:bodyPr>
            <a:noAutofit/>
          </a:bodyPr>
          <a:lstStyle>
            <a:lvl1pPr marL="283464" indent="-283464">
              <a:defRPr sz="2000"/>
            </a:lvl1pPr>
            <a:lvl2pPr marL="283464" indent="-283464">
              <a:defRPr sz="1800"/>
            </a:lvl2pPr>
            <a:lvl3pPr marL="283464" indent="-283464">
              <a:defRPr sz="16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5623"/>
            <a:ext cx="5183188" cy="3554040"/>
          </a:xfrm>
        </p:spPr>
        <p:txBody>
          <a:bodyPr>
            <a:noAutofit/>
          </a:bodyPr>
          <a:lstStyle>
            <a:lvl1pPr marL="283464" indent="-283464">
              <a:defRPr sz="2000"/>
            </a:lvl1pPr>
            <a:lvl2pPr marL="283464" indent="-283464">
              <a:defRPr sz="1800"/>
            </a:lvl2pPr>
            <a:lvl3pPr marL="283464" indent="-283464">
              <a:defRPr sz="16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568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A08E557-10DB-421A-876E-1AE58F8E07C4}"/>
              </a:ext>
            </a:extLst>
          </p:cNvPr>
          <p:cNvSpPr/>
          <p:nvPr/>
        </p:nvSpPr>
        <p:spPr>
          <a:xfrm>
            <a:off x="8839807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EBCA0-8609-4F35-8CA7-7AD35FDAC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434560"/>
            <a:ext cx="342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50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sz="1000" dirty="0"/>
              <a:t>Sample Footer Text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DA9639-38D2-4CD4-A861-F6B4C6CB9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775" y="590372"/>
            <a:ext cx="10202248" cy="1325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F00B1-16C1-47B3-A7A0-B71468312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8825" y="1916262"/>
            <a:ext cx="10192198" cy="4133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F9501-5B6B-4DAF-B59D-3C129ED80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17000" y="6433202"/>
            <a:ext cx="2374150" cy="3678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50" baseline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85DBD-B7AE-41D8-8CF1-B21CD58E1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1150" y="6433203"/>
            <a:ext cx="693263" cy="367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63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3" r:id="rId2"/>
    <p:sldLayoutId id="2147483674" r:id="rId3"/>
    <p:sldLayoutId id="2147483675" r:id="rId4"/>
    <p:sldLayoutId id="2147483662" r:id="rId5"/>
    <p:sldLayoutId id="2147483688" r:id="rId6"/>
    <p:sldLayoutId id="2147483679" r:id="rId7"/>
    <p:sldLayoutId id="2147483685" r:id="rId8"/>
    <p:sldLayoutId id="2147483665" r:id="rId9"/>
    <p:sldLayoutId id="2147483681" r:id="rId10"/>
    <p:sldLayoutId id="2147483678" r:id="rId11"/>
    <p:sldLayoutId id="2147483683" r:id="rId12"/>
    <p:sldLayoutId id="2147483684" r:id="rId13"/>
    <p:sldLayoutId id="2147483661" r:id="rId14"/>
    <p:sldLayoutId id="2147483663" r:id="rId15"/>
    <p:sldLayoutId id="2147483664" r:id="rId16"/>
    <p:sldLayoutId id="2147483666" r:id="rId17"/>
    <p:sldLayoutId id="2147483668" r:id="rId18"/>
    <p:sldLayoutId id="2147483669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736">
          <p15:clr>
            <a:srgbClr val="F26B43"/>
          </p15:clr>
        </p15:guide>
        <p15:guide id="4" orient="horz" pos="3312">
          <p15:clr>
            <a:srgbClr val="F26B43"/>
          </p15:clr>
        </p15:guide>
        <p15:guide id="5" orient="horz" pos="432">
          <p15:clr>
            <a:srgbClr val="F26B43"/>
          </p15:clr>
        </p15:guide>
        <p15:guide id="7" pos="4416">
          <p15:clr>
            <a:srgbClr val="F26B43"/>
          </p15:clr>
        </p15:guide>
        <p15:guide id="8" pos="5568">
          <p15:clr>
            <a:srgbClr val="F26B43"/>
          </p15:clr>
        </p15:guide>
        <p15:guide id="9" pos="7296">
          <p15:clr>
            <a:srgbClr val="F26B43"/>
          </p15:clr>
        </p15:guide>
        <p15:guide id="10" pos="2688">
          <p15:clr>
            <a:srgbClr val="F26B43"/>
          </p15:clr>
        </p15:guide>
        <p15:guide id="11" pos="1536">
          <p15:clr>
            <a:srgbClr val="F26B43"/>
          </p15:clr>
        </p15:guide>
        <p15:guide id="12" pos="384">
          <p15:clr>
            <a:srgbClr val="F26B43"/>
          </p15:clr>
        </p15:guide>
        <p15:guide id="13" pos="2112">
          <p15:clr>
            <a:srgbClr val="F26B43"/>
          </p15:clr>
        </p15:guide>
        <p15:guide id="14" pos="4992">
          <p15:clr>
            <a:srgbClr val="F26B43"/>
          </p15:clr>
        </p15:guide>
        <p15:guide id="15" pos="6720">
          <p15:clr>
            <a:srgbClr val="F26B43"/>
          </p15:clr>
        </p15:guide>
        <p15:guide id="16" pos="960">
          <p15:clr>
            <a:srgbClr val="F26B43"/>
          </p15:clr>
        </p15:guide>
        <p15:guide id="17" pos="3264">
          <p15:clr>
            <a:srgbClr val="F26B43"/>
          </p15:clr>
        </p15:guide>
        <p15:guide id="18" orient="horz" pos="1008">
          <p15:clr>
            <a:srgbClr val="F26B43"/>
          </p15:clr>
        </p15:guide>
        <p15:guide id="19" orient="horz" pos="3888">
          <p15:clr>
            <a:srgbClr val="F26B43"/>
          </p15:clr>
        </p15:guide>
        <p15:guide id="20" pos="6144">
          <p15:clr>
            <a:srgbClr val="F26B43"/>
          </p15:clr>
        </p15:guide>
        <p15:guide id="21" orient="horz" pos="1584">
          <p15:clr>
            <a:srgbClr val="F26B43"/>
          </p15:clr>
        </p15:guide>
        <p15:guide id="22" pos="576">
          <p15:clr>
            <a:srgbClr val="F26B43"/>
          </p15:clr>
        </p15:guide>
        <p15:guide id="23" pos="7104">
          <p15:clr>
            <a:srgbClr val="F26B43"/>
          </p15:clr>
        </p15:guide>
        <p15:guide id="24" pos="768">
          <p15:clr>
            <a:srgbClr val="F26B43"/>
          </p15:clr>
        </p15:guide>
        <p15:guide id="25" pos="6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0.jpeg"/><Relationship Id="rId7" Type="http://schemas.openxmlformats.org/officeDocument/2006/relationships/diagramLayout" Target="../diagrams/layout1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42.jpeg"/><Relationship Id="rId10" Type="http://schemas.microsoft.com/office/2007/relationships/diagramDrawing" Target="../diagrams/drawing1.xml"/><Relationship Id="rId4" Type="http://schemas.openxmlformats.org/officeDocument/2006/relationships/image" Target="../media/image41.jpeg"/><Relationship Id="rId9" Type="http://schemas.openxmlformats.org/officeDocument/2006/relationships/diagramColors" Target="../diagrams/colors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4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picture containing nature, night sky, northern lights">
            <a:extLst>
              <a:ext uri="{FF2B5EF4-FFF2-40B4-BE49-F238E27FC236}">
                <a16:creationId xmlns:a16="http://schemas.microsoft.com/office/drawing/2014/main" id="{973A7C7E-C448-42BB-B732-541A6CC83C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1273115" cy="6858000"/>
          </a:xfrm>
        </p:spPr>
      </p:pic>
      <p:sp>
        <p:nvSpPr>
          <p:cNvPr id="30" name="Title 29">
            <a:extLst>
              <a:ext uri="{FF2B5EF4-FFF2-40B4-BE49-F238E27FC236}">
                <a16:creationId xmlns:a16="http://schemas.microsoft.com/office/drawing/2014/main" id="{9DAE0213-8971-4F41-9E3D-5FCCD40DC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21" y="4330696"/>
            <a:ext cx="11582479" cy="2527304"/>
          </a:xfrm>
        </p:spPr>
        <p:txBody>
          <a:bodyPr/>
          <a:lstStyle/>
          <a:p>
            <a:r>
              <a:rPr lang="en-US" dirty="0"/>
              <a:t>ABL 90 FLEX PLUS </a:t>
            </a:r>
            <a:r>
              <a:rPr lang="en-US" sz="1400" dirty="0"/>
              <a:t>by Radiometer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623FB30D-4353-4FDD-9FA6-2C7A5AF303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00613" y="5920740"/>
            <a:ext cx="6551204" cy="871946"/>
          </a:xfrm>
        </p:spPr>
        <p:txBody>
          <a:bodyPr/>
          <a:lstStyle/>
          <a:p>
            <a:r>
              <a:rPr lang="en-US" dirty="0"/>
              <a:t>POC Blood Gas Analyzer Operation &amp; Maintenance 2023</a:t>
            </a:r>
          </a:p>
          <a:p>
            <a:r>
              <a:rPr lang="en-US" sz="1600" dirty="0"/>
              <a:t>Laura Sandor </a:t>
            </a:r>
            <a:r>
              <a:rPr lang="en-US" sz="1400" dirty="0"/>
              <a:t>MT(ASCP)</a:t>
            </a:r>
          </a:p>
        </p:txBody>
      </p:sp>
    </p:spTree>
    <p:extLst>
      <p:ext uri="{BB962C8B-B14F-4D97-AF65-F5344CB8AC3E}">
        <p14:creationId xmlns:p14="http://schemas.microsoft.com/office/powerpoint/2010/main" val="1032804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49F58-6892-49D8-820A-0355F5161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Consumables: Sensor cassette </a:t>
            </a:r>
            <a:r>
              <a:rPr lang="en-US" dirty="0" err="1"/>
              <a:t>cont</a:t>
            </a:r>
            <a:r>
              <a:rPr lang="en-US" dirty="0"/>
              <a:t>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95BC2-9362-4591-9937-523F79BE0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2183" y="2163725"/>
            <a:ext cx="4310743" cy="401323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sensors are located on sensor boards in the Sensor Cassette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C9A591-0804-405A-89E9-9B0836C61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260" y="2163725"/>
            <a:ext cx="5177095" cy="40132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4 different measuring principles are employed</a:t>
            </a:r>
          </a:p>
          <a:p>
            <a:pPr>
              <a:lnSpc>
                <a:spcPct val="150000"/>
              </a:lnSpc>
            </a:pPr>
            <a:r>
              <a:rPr lang="en-US" dirty="0"/>
              <a:t>Potentiometry: measures pH, </a:t>
            </a:r>
            <a:r>
              <a:rPr lang="en-US" i="1" dirty="0"/>
              <a:t>p</a:t>
            </a:r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, K</a:t>
            </a:r>
            <a:r>
              <a:rPr lang="en-US" baseline="30000" dirty="0"/>
              <a:t>+</a:t>
            </a:r>
            <a:r>
              <a:rPr lang="en-US" dirty="0"/>
              <a:t>, Na</a:t>
            </a:r>
            <a:r>
              <a:rPr lang="en-US" baseline="30000" dirty="0"/>
              <a:t>+</a:t>
            </a:r>
            <a:r>
              <a:rPr lang="en-US" dirty="0"/>
              <a:t>, </a:t>
            </a:r>
            <a:r>
              <a:rPr lang="en-US" i="1" dirty="0"/>
              <a:t>i</a:t>
            </a:r>
            <a:r>
              <a:rPr lang="en-US" dirty="0"/>
              <a:t>Ca</a:t>
            </a:r>
            <a:r>
              <a:rPr lang="en-US" baseline="30000" dirty="0"/>
              <a:t>2+ </a:t>
            </a:r>
            <a:r>
              <a:rPr lang="en-US" dirty="0"/>
              <a:t>&amp; Cl</a:t>
            </a:r>
            <a:r>
              <a:rPr lang="en-US" baseline="30000" dirty="0"/>
              <a:t>-</a:t>
            </a:r>
          </a:p>
          <a:p>
            <a:pPr>
              <a:lnSpc>
                <a:spcPct val="150000"/>
              </a:lnSpc>
            </a:pPr>
            <a:r>
              <a:rPr lang="en-US" dirty="0"/>
              <a:t>Amperometry: Glu and Lac</a:t>
            </a:r>
          </a:p>
          <a:p>
            <a:pPr>
              <a:lnSpc>
                <a:spcPct val="150000"/>
              </a:lnSpc>
            </a:pPr>
            <a:r>
              <a:rPr lang="en-US" dirty="0"/>
              <a:t>Optical </a:t>
            </a:r>
            <a:r>
              <a:rPr lang="en-US" i="1" dirty="0"/>
              <a:t>p</a:t>
            </a:r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: </a:t>
            </a:r>
            <a:r>
              <a:rPr lang="en-US" i="1" dirty="0"/>
              <a:t>p</a:t>
            </a:r>
            <a:r>
              <a:rPr lang="en-US" dirty="0"/>
              <a:t>O</a:t>
            </a:r>
            <a:r>
              <a:rPr lang="en-US" baseline="-25000" dirty="0"/>
              <a:t>2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Spectrophotometry: </a:t>
            </a:r>
            <a:r>
              <a:rPr lang="en-US" i="1" dirty="0" err="1"/>
              <a:t>t</a:t>
            </a:r>
            <a:r>
              <a:rPr lang="en-US" dirty="0" err="1"/>
              <a:t>Hb</a:t>
            </a:r>
            <a:r>
              <a:rPr lang="en-US" dirty="0"/>
              <a:t>, </a:t>
            </a:r>
            <a:r>
              <a:rPr lang="en-US" i="1" dirty="0"/>
              <a:t>s</a:t>
            </a:r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i="1" dirty="0"/>
              <a:t>F</a:t>
            </a:r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Hb, </a:t>
            </a:r>
            <a:r>
              <a:rPr lang="en-US" i="1" dirty="0" err="1"/>
              <a:t>F</a:t>
            </a:r>
            <a:r>
              <a:rPr lang="en-US" dirty="0" err="1"/>
              <a:t>COHb</a:t>
            </a:r>
            <a:r>
              <a:rPr lang="en-US" dirty="0"/>
              <a:t>, </a:t>
            </a:r>
            <a:r>
              <a:rPr lang="en-US" i="1" dirty="0" err="1"/>
              <a:t>F</a:t>
            </a:r>
            <a:r>
              <a:rPr lang="en-US" dirty="0" err="1"/>
              <a:t>HHb</a:t>
            </a:r>
            <a:r>
              <a:rPr lang="en-US" dirty="0"/>
              <a:t>, </a:t>
            </a:r>
            <a:r>
              <a:rPr lang="en-US" i="1" dirty="0" err="1"/>
              <a:t>F</a:t>
            </a:r>
            <a:r>
              <a:rPr lang="en-US" dirty="0" err="1"/>
              <a:t>MetHb</a:t>
            </a:r>
            <a:r>
              <a:rPr lang="en-US" dirty="0"/>
              <a:t>, </a:t>
            </a:r>
            <a:r>
              <a:rPr lang="en-US" i="1" dirty="0" err="1"/>
              <a:t>F</a:t>
            </a:r>
            <a:r>
              <a:rPr lang="en-US" dirty="0" err="1"/>
              <a:t>HbF</a:t>
            </a:r>
            <a:r>
              <a:rPr lang="en-US" dirty="0"/>
              <a:t> &amp; </a:t>
            </a:r>
            <a:r>
              <a:rPr lang="en-US" i="1" dirty="0" err="1"/>
              <a:t>t</a:t>
            </a:r>
            <a:r>
              <a:rPr lang="en-US" dirty="0" err="1"/>
              <a:t>Bili</a:t>
            </a:r>
            <a:endParaRPr lang="en-US" dirty="0"/>
          </a:p>
          <a:p>
            <a:pPr marL="0" indent="0">
              <a:buNone/>
            </a:pPr>
            <a:endParaRPr lang="en-US" baseline="300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1C80E-BEEF-4A35-9A93-66A23F933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C4E365-365D-49CC-B069-0E53057D6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45" y="3366815"/>
            <a:ext cx="5262154" cy="1890046"/>
          </a:xfrm>
          <a:prstGeom prst="rect">
            <a:avLst/>
          </a:prstGeom>
        </p:spPr>
      </p:pic>
      <p:sp>
        <p:nvSpPr>
          <p:cNvPr id="10" name="Footer Placeholder 16">
            <a:extLst>
              <a:ext uri="{FF2B5EF4-FFF2-40B4-BE49-F238E27FC236}">
                <a16:creationId xmlns:a16="http://schemas.microsoft.com/office/drawing/2014/main" id="{B80E8FF0-B654-4BBD-9C94-350966FB8CC4}"/>
              </a:ext>
            </a:extLst>
          </p:cNvPr>
          <p:cNvSpPr txBox="1">
            <a:spLocks/>
          </p:cNvSpPr>
          <p:nvPr/>
        </p:nvSpPr>
        <p:spPr>
          <a:xfrm>
            <a:off x="329337" y="6342289"/>
            <a:ext cx="1158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spc="5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APRIL 2023</a:t>
            </a:r>
          </a:p>
        </p:txBody>
      </p:sp>
    </p:spTree>
    <p:extLst>
      <p:ext uri="{BB962C8B-B14F-4D97-AF65-F5344CB8AC3E}">
        <p14:creationId xmlns:p14="http://schemas.microsoft.com/office/powerpoint/2010/main" val="2312624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58">
            <a:extLst>
              <a:ext uri="{FF2B5EF4-FFF2-40B4-BE49-F238E27FC236}">
                <a16:creationId xmlns:a16="http://schemas.microsoft.com/office/drawing/2014/main" id="{FD483A78-48D6-4682-BE37-B2D0C566D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1"/>
            <a:ext cx="9432315" cy="2198972"/>
          </a:xfrm>
        </p:spPr>
        <p:txBody>
          <a:bodyPr/>
          <a:lstStyle/>
          <a:p>
            <a:r>
              <a:rPr lang="en-US" dirty="0"/>
              <a:t>Consumables</a:t>
            </a:r>
          </a:p>
        </p:txBody>
      </p:sp>
      <p:pic>
        <p:nvPicPr>
          <p:cNvPr id="12" name="Picture Placeholder 11" descr="Star in the evening sky">
            <a:extLst>
              <a:ext uri="{FF2B5EF4-FFF2-40B4-BE49-F238E27FC236}">
                <a16:creationId xmlns:a16="http://schemas.microsoft.com/office/drawing/2014/main" id="{09C1E283-54F6-4BE3-BD4B-B4C5888D08C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" b="24"/>
          <a:stretch/>
        </p:blipFill>
        <p:spPr>
          <a:xfrm>
            <a:off x="0" y="2332486"/>
            <a:ext cx="2773332" cy="2327746"/>
          </a:xfrm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2598B45-0899-4C64-A088-FE0583534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4560"/>
            <a:ext cx="3428012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87B0019-071E-4C19-9139-35D5377D2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/>
          <a:lstStyle/>
          <a:p>
            <a:r>
              <a:rPr lang="en-US" dirty="0"/>
              <a:t>11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387B86-2112-488D-8E1D-862A26F42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7703" y="2332486"/>
            <a:ext cx="7981557" cy="3844477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Inlet Gasket Holder</a:t>
            </a:r>
          </a:p>
          <a:p>
            <a:pPr algn="l"/>
            <a:endParaRPr lang="en-US" sz="1400" dirty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400" dirty="0"/>
              <a:t>Holds the Inlet Gasket where you place your sampling device for sample aspiration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400" dirty="0"/>
              <a:t>Changed during scheduled service but may need to be changed off-schedule</a:t>
            </a:r>
          </a:p>
          <a:p>
            <a:pPr algn="l"/>
            <a:endParaRPr lang="en-US" sz="1400" dirty="0"/>
          </a:p>
          <a:p>
            <a:pPr algn="l"/>
            <a:r>
              <a:rPr lang="en-US" dirty="0"/>
              <a:t>Thermal Printer Paper</a:t>
            </a:r>
          </a:p>
          <a:p>
            <a:pPr algn="l"/>
            <a:endParaRPr lang="en-US" sz="1400" dirty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400" dirty="0"/>
              <a:t>Unwinds from underneath, paper needs to extend out of printer before closing chamber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0000"/>
                </a:solidFill>
              </a:rPr>
              <a:t>Instrument does NOT inform operator when paper roll needs to be replaced!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Keep unused rolls of paper in dark, away from heat</a:t>
            </a:r>
          </a:p>
          <a:p>
            <a:pPr algn="l"/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D2D05E-0DE8-4711-95F5-9A2F190F4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428" y="2213325"/>
            <a:ext cx="1571625" cy="904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3630F4-0311-4990-91C2-6C17434DB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2847671" cy="2295040"/>
          </a:xfrm>
          <a:prstGeom prst="rect">
            <a:avLst/>
          </a:prstGeo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F35FE7A5-BF76-4165-BF4F-DF10E5A5019E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>
          <a:blip r:embed="rId5"/>
          <a:srcRect l="5502" r="5502"/>
          <a:stretch>
            <a:fillRect/>
          </a:stretch>
        </p:blipFill>
        <p:spPr>
          <a:xfrm>
            <a:off x="0" y="4562961"/>
            <a:ext cx="2847671" cy="2295039"/>
          </a:xfrm>
          <a:prstGeom prst="rect">
            <a:avLst/>
          </a:prstGeom>
        </p:spPr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8819CB74-2142-4A42-BA80-FA5BC5A7AF07}"/>
              </a:ext>
            </a:extLst>
          </p:cNvPr>
          <p:cNvPicPr>
            <a:picLocks noGrp="1"/>
          </p:cNvPicPr>
          <p:nvPr>
            <p:ph type="pic" sz="quarter" idx="14"/>
          </p:nvPr>
        </p:nvPicPr>
        <p:blipFill>
          <a:blip r:embed="rId6"/>
          <a:srcRect t="3076" b="3076"/>
          <a:stretch>
            <a:fillRect/>
          </a:stretch>
        </p:blipFill>
        <p:spPr>
          <a:xfrm>
            <a:off x="0" y="2295041"/>
            <a:ext cx="2847672" cy="23236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40BCEC-82BA-450C-981C-4AB13196E0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1869" y="3907584"/>
            <a:ext cx="1417184" cy="1154486"/>
          </a:xfrm>
          <a:prstGeom prst="rect">
            <a:avLst/>
          </a:prstGeom>
        </p:spPr>
      </p:pic>
      <p:sp>
        <p:nvSpPr>
          <p:cNvPr id="16" name="Footer Placeholder 16">
            <a:extLst>
              <a:ext uri="{FF2B5EF4-FFF2-40B4-BE49-F238E27FC236}">
                <a16:creationId xmlns:a16="http://schemas.microsoft.com/office/drawing/2014/main" id="{9C2BF03A-E09B-4CBE-9843-4905AC94BC3B}"/>
              </a:ext>
            </a:extLst>
          </p:cNvPr>
          <p:cNvSpPr txBox="1">
            <a:spLocks/>
          </p:cNvSpPr>
          <p:nvPr/>
        </p:nvSpPr>
        <p:spPr>
          <a:xfrm>
            <a:off x="361036" y="6434523"/>
            <a:ext cx="1158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spc="5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APRIL 2023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540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84C88-9468-43F0-84FE-87E6F8995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448056"/>
            <a:ext cx="9914859" cy="702320"/>
          </a:xfrm>
        </p:spPr>
        <p:txBody>
          <a:bodyPr>
            <a:normAutofit/>
          </a:bodyPr>
          <a:lstStyle/>
          <a:p>
            <a:r>
              <a:rPr lang="en-US" dirty="0"/>
              <a:t>Analyzer Status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5FE9D48-DCC3-4E19-9896-4271E48C1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1219200"/>
            <a:ext cx="10500360" cy="4957763"/>
          </a:xfrm>
        </p:spPr>
        <p:txBody>
          <a:bodyPr>
            <a:normAutofit fontScale="92500" lnSpcReduction="10000"/>
          </a:bodyPr>
          <a:lstStyle/>
          <a:p>
            <a:r>
              <a:rPr lang="en-US" sz="1600" b="1" dirty="0">
                <a:solidFill>
                  <a:schemeClr val="tx1"/>
                </a:solidFill>
              </a:rPr>
              <a:t>The analyzer functions on the traffic light system of GREEN, YELLOW &amp; RED</a:t>
            </a:r>
          </a:p>
          <a:p>
            <a:r>
              <a:rPr lang="en-US" sz="1600" b="1" dirty="0">
                <a:solidFill>
                  <a:schemeClr val="tx1"/>
                </a:solidFill>
              </a:rPr>
              <a:t>The Analyzer status icon is found on the main screen at the top of the banner</a:t>
            </a:r>
          </a:p>
          <a:p>
            <a:endParaRPr lang="en-US" sz="1600" b="1" dirty="0">
              <a:solidFill>
                <a:schemeClr val="tx1"/>
              </a:solidFill>
            </a:endParaRPr>
          </a:p>
          <a:p>
            <a:endParaRPr lang="en-US" sz="1600" b="1" dirty="0">
              <a:solidFill>
                <a:schemeClr val="tx1"/>
              </a:solidFill>
            </a:endParaRPr>
          </a:p>
          <a:p>
            <a:endParaRPr lang="en-US" sz="1600" b="1" dirty="0">
              <a:solidFill>
                <a:schemeClr val="tx1"/>
              </a:solidFill>
            </a:endParaRPr>
          </a:p>
          <a:p>
            <a:endParaRPr lang="en-US" sz="1600" b="1" dirty="0">
              <a:solidFill>
                <a:schemeClr val="tx1"/>
              </a:solidFill>
            </a:endParaRPr>
          </a:p>
          <a:p>
            <a:endParaRPr lang="en-US" sz="1600" b="1" dirty="0">
              <a:solidFill>
                <a:schemeClr val="tx1"/>
              </a:solidFill>
            </a:endParaRPr>
          </a:p>
          <a:p>
            <a:endParaRPr lang="en-US" sz="1600" b="1" dirty="0">
              <a:solidFill>
                <a:schemeClr val="tx1"/>
              </a:solidFill>
            </a:endParaRPr>
          </a:p>
          <a:p>
            <a:endParaRPr lang="en-US" sz="1600" b="1" dirty="0">
              <a:solidFill>
                <a:schemeClr val="tx1"/>
              </a:solidFill>
            </a:endParaRPr>
          </a:p>
          <a:p>
            <a:endParaRPr lang="en-US" sz="1600" b="1" dirty="0">
              <a:solidFill>
                <a:schemeClr val="tx1"/>
              </a:solidFill>
            </a:endParaRPr>
          </a:p>
          <a:p>
            <a:endParaRPr lang="en-US" sz="1600" b="1" dirty="0">
              <a:solidFill>
                <a:schemeClr val="tx1"/>
              </a:solidFill>
            </a:endParaRPr>
          </a:p>
          <a:p>
            <a:r>
              <a:rPr lang="en-US" sz="1600" b="1" dirty="0">
                <a:solidFill>
                  <a:schemeClr val="tx1"/>
                </a:solidFill>
              </a:rPr>
              <a:t>Press the button to access detailed status information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Verify all errors are corrected prior to sample processing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A9107-342C-447F-BD0F-E20064E5F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en-US" sz="19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en-US" sz="190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DA4DB5-E80A-4C0D-BCA3-8533318BF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821" y="2148959"/>
            <a:ext cx="5644716" cy="6414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2B709D-499C-40B4-96E3-A8D99DCBF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776" y="2859228"/>
            <a:ext cx="3962224" cy="25695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538B2A-F6B5-477B-85D0-0A1733D41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3716" y="2924495"/>
            <a:ext cx="5129548" cy="2286203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DA237728-FE96-4D35-BBCF-40AC01037C89}"/>
              </a:ext>
            </a:extLst>
          </p:cNvPr>
          <p:cNvSpPr/>
          <p:nvPr/>
        </p:nvSpPr>
        <p:spPr>
          <a:xfrm rot="5400000" flipV="1">
            <a:off x="4477079" y="2425422"/>
            <a:ext cx="426472" cy="713691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FA0A16D-BB5D-40DE-9C7A-F446C9AE7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7877" y="6410112"/>
            <a:ext cx="1131888" cy="365125"/>
          </a:xfrm>
        </p:spPr>
        <p:txBody>
          <a:bodyPr/>
          <a:lstStyle/>
          <a:p>
            <a:r>
              <a:rPr lang="en-US" dirty="0"/>
              <a:t>APRIL 2023</a:t>
            </a:r>
          </a:p>
        </p:txBody>
      </p:sp>
    </p:spTree>
    <p:extLst>
      <p:ext uri="{BB962C8B-B14F-4D97-AF65-F5344CB8AC3E}">
        <p14:creationId xmlns:p14="http://schemas.microsoft.com/office/powerpoint/2010/main" val="568354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8C3D5A3-92BF-45E7-A326-86A6B9649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7D9149D-66A0-44D4-8D0B-B72E5D568335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 rotWithShape="1">
          <a:blip r:embed="rId2"/>
          <a:srcRect r="2" b="18978"/>
          <a:stretch/>
        </p:blipFill>
        <p:spPr>
          <a:xfrm>
            <a:off x="4846544" y="10"/>
            <a:ext cx="7345455" cy="6857989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3AB61F4-6725-4877-AB5E-0AA409E6C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7629526" cy="6858001"/>
          </a:xfrm>
          <a:custGeom>
            <a:avLst/>
            <a:gdLst>
              <a:gd name="connsiteX0" fmla="*/ 0 w 7629526"/>
              <a:gd name="connsiteY0" fmla="*/ 0 h 6858001"/>
              <a:gd name="connsiteX1" fmla="*/ 619126 w 7629526"/>
              <a:gd name="connsiteY1" fmla="*/ 0 h 6858001"/>
              <a:gd name="connsiteX2" fmla="*/ 941496 w 7629526"/>
              <a:gd name="connsiteY2" fmla="*/ 0 h 6858001"/>
              <a:gd name="connsiteX3" fmla="*/ 1481455 w 7629526"/>
              <a:gd name="connsiteY3" fmla="*/ 0 h 6858001"/>
              <a:gd name="connsiteX4" fmla="*/ 2219956 w 7629526"/>
              <a:gd name="connsiteY4" fmla="*/ 0 h 6858001"/>
              <a:gd name="connsiteX5" fmla="*/ 2362200 w 7629526"/>
              <a:gd name="connsiteY5" fmla="*/ 0 h 6858001"/>
              <a:gd name="connsiteX6" fmla="*/ 2620379 w 7629526"/>
              <a:gd name="connsiteY6" fmla="*/ 0 h 6858001"/>
              <a:gd name="connsiteX7" fmla="*/ 3743390 w 7629526"/>
              <a:gd name="connsiteY7" fmla="*/ 0 h 6858001"/>
              <a:gd name="connsiteX8" fmla="*/ 3813033 w 7629526"/>
              <a:gd name="connsiteY8" fmla="*/ 0 h 6858001"/>
              <a:gd name="connsiteX9" fmla="*/ 7629526 w 7629526"/>
              <a:gd name="connsiteY9" fmla="*/ 1 h 6858001"/>
              <a:gd name="connsiteX10" fmla="*/ 7559730 w 7629526"/>
              <a:gd name="connsiteY10" fmla="*/ 1 h 6858001"/>
              <a:gd name="connsiteX11" fmla="*/ 7559730 w 7629526"/>
              <a:gd name="connsiteY11" fmla="*/ 3526 h 6858001"/>
              <a:gd name="connsiteX12" fmla="*/ 7346056 w 7629526"/>
              <a:gd name="connsiteY12" fmla="*/ 14315 h 6858001"/>
              <a:gd name="connsiteX13" fmla="*/ 4857039 w 7629526"/>
              <a:gd name="connsiteY13" fmla="*/ 2772489 h 6858001"/>
              <a:gd name="connsiteX14" fmla="*/ 4858958 w 7629526"/>
              <a:gd name="connsiteY14" fmla="*/ 2848416 h 6858001"/>
              <a:gd name="connsiteX15" fmla="*/ 4857040 w 7629526"/>
              <a:gd name="connsiteY15" fmla="*/ 2848416 h 6858001"/>
              <a:gd name="connsiteX16" fmla="*/ 4857040 w 7629526"/>
              <a:gd name="connsiteY16" fmla="*/ 6858001 h 6858001"/>
              <a:gd name="connsiteX17" fmla="*/ 3095567 w 7629526"/>
              <a:gd name="connsiteY17" fmla="*/ 6858001 h 6858001"/>
              <a:gd name="connsiteX18" fmla="*/ 1481455 w 7629526"/>
              <a:gd name="connsiteY18" fmla="*/ 6858001 h 6858001"/>
              <a:gd name="connsiteX19" fmla="*/ 941496 w 7629526"/>
              <a:gd name="connsiteY19" fmla="*/ 6858001 h 6858001"/>
              <a:gd name="connsiteX20" fmla="*/ 941496 w 7629526"/>
              <a:gd name="connsiteY20" fmla="*/ 6858000 h 6858001"/>
              <a:gd name="connsiteX21" fmla="*/ 619126 w 7629526"/>
              <a:gd name="connsiteY21" fmla="*/ 6858000 h 6858001"/>
              <a:gd name="connsiteX22" fmla="*/ 0 w 7629526"/>
              <a:gd name="connsiteY22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629526" h="6858001">
                <a:moveTo>
                  <a:pt x="0" y="0"/>
                </a:moveTo>
                <a:lnTo>
                  <a:pt x="619126" y="0"/>
                </a:lnTo>
                <a:lnTo>
                  <a:pt x="941496" y="0"/>
                </a:lnTo>
                <a:lnTo>
                  <a:pt x="1481455" y="0"/>
                </a:lnTo>
                <a:lnTo>
                  <a:pt x="2219956" y="0"/>
                </a:lnTo>
                <a:lnTo>
                  <a:pt x="2362200" y="0"/>
                </a:lnTo>
                <a:lnTo>
                  <a:pt x="2620379" y="0"/>
                </a:lnTo>
                <a:lnTo>
                  <a:pt x="3743390" y="0"/>
                </a:lnTo>
                <a:lnTo>
                  <a:pt x="3813033" y="0"/>
                </a:lnTo>
                <a:lnTo>
                  <a:pt x="7629526" y="1"/>
                </a:lnTo>
                <a:lnTo>
                  <a:pt x="7559730" y="1"/>
                </a:lnTo>
                <a:lnTo>
                  <a:pt x="7559730" y="3526"/>
                </a:lnTo>
                <a:lnTo>
                  <a:pt x="7346056" y="14315"/>
                </a:lnTo>
                <a:cubicBezTo>
                  <a:pt x="5948012" y="156294"/>
                  <a:pt x="4857039" y="1336986"/>
                  <a:pt x="4857039" y="2772489"/>
                </a:cubicBezTo>
                <a:cubicBezTo>
                  <a:pt x="4857679" y="2797798"/>
                  <a:pt x="4858318" y="2823107"/>
                  <a:pt x="4858958" y="2848416"/>
                </a:cubicBezTo>
                <a:lnTo>
                  <a:pt x="4857040" y="2848416"/>
                </a:lnTo>
                <a:lnTo>
                  <a:pt x="4857040" y="6858001"/>
                </a:lnTo>
                <a:lnTo>
                  <a:pt x="3095567" y="6858001"/>
                </a:lnTo>
                <a:lnTo>
                  <a:pt x="1481455" y="6858001"/>
                </a:lnTo>
                <a:lnTo>
                  <a:pt x="941496" y="6858001"/>
                </a:lnTo>
                <a:lnTo>
                  <a:pt x="941496" y="6858000"/>
                </a:lnTo>
                <a:lnTo>
                  <a:pt x="6191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FDBD4F9-FE5F-4708-9D31-321F03A60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85801"/>
            <a:ext cx="12191999" cy="6172199"/>
          </a:xfrm>
          <a:custGeom>
            <a:avLst/>
            <a:gdLst>
              <a:gd name="connsiteX0" fmla="*/ 0 w 12191999"/>
              <a:gd name="connsiteY0" fmla="*/ 388716 h 6172199"/>
              <a:gd name="connsiteX1" fmla="*/ 3848509 w 12191999"/>
              <a:gd name="connsiteY1" fmla="*/ 4237225 h 6172199"/>
              <a:gd name="connsiteX2" fmla="*/ 3904658 w 12191999"/>
              <a:gd name="connsiteY2" fmla="*/ 4235805 h 6172199"/>
              <a:gd name="connsiteX3" fmla="*/ 3904658 w 12191999"/>
              <a:gd name="connsiteY3" fmla="*/ 4236304 h 6172199"/>
              <a:gd name="connsiteX4" fmla="*/ 12191999 w 12191999"/>
              <a:gd name="connsiteY4" fmla="*/ 4246836 h 6172199"/>
              <a:gd name="connsiteX5" fmla="*/ 12191999 w 12191999"/>
              <a:gd name="connsiteY5" fmla="*/ 6172199 h 6172199"/>
              <a:gd name="connsiteX6" fmla="*/ 0 w 12191999"/>
              <a:gd name="connsiteY6" fmla="*/ 6172199 h 6172199"/>
              <a:gd name="connsiteX7" fmla="*/ 0 w 12191999"/>
              <a:gd name="connsiteY7" fmla="*/ 5558957 h 6172199"/>
              <a:gd name="connsiteX8" fmla="*/ 0 w 12191999"/>
              <a:gd name="connsiteY8" fmla="*/ 4246836 h 6172199"/>
              <a:gd name="connsiteX9" fmla="*/ 0 w 12191999"/>
              <a:gd name="connsiteY9" fmla="*/ 0 h 6172199"/>
              <a:gd name="connsiteX10" fmla="*/ 2 w 12191999"/>
              <a:gd name="connsiteY10" fmla="*/ 0 h 6172199"/>
              <a:gd name="connsiteX11" fmla="*/ 2 w 12191999"/>
              <a:gd name="connsiteY11" fmla="*/ 283322 h 6172199"/>
              <a:gd name="connsiteX12" fmla="*/ 2666 w 12191999"/>
              <a:gd name="connsiteY12" fmla="*/ 283322 h 6172199"/>
              <a:gd name="connsiteX13" fmla="*/ 0 w 12191999"/>
              <a:gd name="connsiteY13" fmla="*/ 388716 h 6172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1999" h="6172199">
                <a:moveTo>
                  <a:pt x="0" y="388716"/>
                </a:moveTo>
                <a:cubicBezTo>
                  <a:pt x="0" y="2514189"/>
                  <a:pt x="1723036" y="4237225"/>
                  <a:pt x="3848509" y="4237225"/>
                </a:cubicBezTo>
                <a:cubicBezTo>
                  <a:pt x="3867225" y="4236752"/>
                  <a:pt x="3885942" y="4236278"/>
                  <a:pt x="3904658" y="4235805"/>
                </a:cubicBezTo>
                <a:lnTo>
                  <a:pt x="3904658" y="4236304"/>
                </a:lnTo>
                <a:cubicBezTo>
                  <a:pt x="6667105" y="4239815"/>
                  <a:pt x="9429553" y="4243325"/>
                  <a:pt x="12191999" y="4246836"/>
                </a:cubicBezTo>
                <a:lnTo>
                  <a:pt x="12191999" y="6172199"/>
                </a:lnTo>
                <a:lnTo>
                  <a:pt x="0" y="6172199"/>
                </a:lnTo>
                <a:lnTo>
                  <a:pt x="0" y="5558957"/>
                </a:lnTo>
                <a:lnTo>
                  <a:pt x="0" y="4246836"/>
                </a:lnTo>
                <a:close/>
                <a:moveTo>
                  <a:pt x="0" y="0"/>
                </a:moveTo>
                <a:lnTo>
                  <a:pt x="2" y="0"/>
                </a:lnTo>
                <a:lnTo>
                  <a:pt x="2" y="283322"/>
                </a:lnTo>
                <a:lnTo>
                  <a:pt x="2666" y="283322"/>
                </a:lnTo>
                <a:lnTo>
                  <a:pt x="0" y="388716"/>
                </a:lnTo>
                <a:close/>
              </a:path>
            </a:pathLst>
          </a:cu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DBF27F-D2B7-465F-8DD7-B8943D2B19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04" y="116633"/>
            <a:ext cx="4980249" cy="148823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400" dirty="0">
                <a:solidFill>
                  <a:srgbClr val="FFFFFF"/>
                </a:solidFill>
              </a:rPr>
              <a:t>Instrument Access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0B48B8A-DB70-4D0B-A9D7-10A5A25FF1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435" y="5216434"/>
            <a:ext cx="4082918" cy="14222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>
              <a:lnSpc>
                <a:spcPct val="120000"/>
              </a:lnSpc>
            </a:pPr>
            <a:r>
              <a:rPr lang="en-US" sz="1800" b="1" cap="all" spc="300" dirty="0">
                <a:solidFill>
                  <a:srgbClr val="FFFFFF"/>
                </a:solidFill>
              </a:rPr>
              <a:t>Scan your badge or enter your logon using the keypad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BD4EA7-00E7-4418-97C6-8BC04B9BB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94" y="2073884"/>
            <a:ext cx="3840446" cy="2923278"/>
          </a:xfrm>
          <a:prstGeom prst="rect">
            <a:avLst/>
          </a:prstGeom>
        </p:spPr>
      </p:pic>
      <p:sp>
        <p:nvSpPr>
          <p:cNvPr id="11" name="Footer Placeholder 16">
            <a:extLst>
              <a:ext uri="{FF2B5EF4-FFF2-40B4-BE49-F238E27FC236}">
                <a16:creationId xmlns:a16="http://schemas.microsoft.com/office/drawing/2014/main" id="{9D35B3E5-ED5F-47C9-A9B7-85B2AE43CB9A}"/>
              </a:ext>
            </a:extLst>
          </p:cNvPr>
          <p:cNvSpPr txBox="1">
            <a:spLocks/>
          </p:cNvSpPr>
          <p:nvPr/>
        </p:nvSpPr>
        <p:spPr>
          <a:xfrm>
            <a:off x="361036" y="6434523"/>
            <a:ext cx="1158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spc="5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APRIL 2023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75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09CA6CC-C9DF-440F-BE30-1167A921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82D7C3-4329-485C-9C81-FB5BA3FA9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8146" y="0"/>
            <a:ext cx="7643854" cy="6858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F924B7-710C-4A57-8CFD-02AED0241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79" y="596393"/>
            <a:ext cx="5618922" cy="15425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</a:rPr>
              <a:t>Quality control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3FEA48-CF99-426D-9B65-AEC6EC4722B7}"/>
              </a:ext>
            </a:extLst>
          </p:cNvPr>
          <p:cNvPicPr/>
          <p:nvPr/>
        </p:nvPicPr>
        <p:blipFill rotWithShape="1">
          <a:blip r:embed="rId2"/>
          <a:srcRect l="17221" r="22901"/>
          <a:stretch/>
        </p:blipFill>
        <p:spPr>
          <a:xfrm>
            <a:off x="-4896" y="0"/>
            <a:ext cx="5181578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A8907-8F83-4D28-A679-FA8F63B9A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478" y="2138901"/>
            <a:ext cx="5618922" cy="4033299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3 levels of Internal Quality Control (QC) are contained in the Solution Pack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One level of QC is processed every 8 hours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The traffic light for each parameter must be green in order to produce a result for that parameter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Resolve any QC issue prior to processing patient samples</a:t>
            </a:r>
          </a:p>
          <a:p>
            <a:pPr>
              <a:buFont typeface="Arial" panose="020B0604020202020204" pitchFamily="34" charset="0"/>
              <a:buChar char="•"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4A844BD-14AA-428F-A577-AF00BC374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05014" y="3249456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5E57564-AF5B-45C2-9B42-165C77BE88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05012" y="3249456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93E6D-52CE-414C-A9A9-7A3C0CE0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en-US" sz="19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13" name="Footer Placeholder 16">
            <a:extLst>
              <a:ext uri="{FF2B5EF4-FFF2-40B4-BE49-F238E27FC236}">
                <a16:creationId xmlns:a16="http://schemas.microsoft.com/office/drawing/2014/main" id="{15415B78-EA59-494F-ABA7-8E8440D32A1E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377865" y="6434523"/>
            <a:ext cx="1098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spc="5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APRIL 2023</a:t>
            </a:r>
          </a:p>
        </p:txBody>
      </p:sp>
    </p:spTree>
    <p:extLst>
      <p:ext uri="{BB962C8B-B14F-4D97-AF65-F5344CB8AC3E}">
        <p14:creationId xmlns:p14="http://schemas.microsoft.com/office/powerpoint/2010/main" val="1994895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B6D74-96C4-45DC-BEE8-331852A5C3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Quality Control Measurement Status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84C909CC-02F9-4A9F-A45A-9DA720315898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 rotWithShape="1">
          <a:blip r:embed="rId2"/>
          <a:srcRect l="24276" r="24276"/>
          <a:stretch/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A0E395-03E1-483C-8E9F-5A89238667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14800"/>
            <a:ext cx="12192000" cy="274320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/>
              <a:t>Tap MENU</a:t>
            </a:r>
            <a:r>
              <a:rPr lang="en-US" dirty="0">
                <a:sym typeface="Wingdings" panose="05000000000000000000" pitchFamily="2" charset="2"/>
              </a:rPr>
              <a:t> ANALYZER STATUS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>
                <a:sym typeface="Wingdings" panose="05000000000000000000" pitchFamily="2" charset="2"/>
              </a:rPr>
              <a:t>Tap the QUALITY CONTROL button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04315-4904-4451-9C27-88B50DDA747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99850" y="6432550"/>
            <a:ext cx="692150" cy="368300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439F43-2E24-45C8-A32F-E72C15FD1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843" y="4613681"/>
            <a:ext cx="5690443" cy="1918967"/>
          </a:xfrm>
          <a:prstGeom prst="rect">
            <a:avLst/>
          </a:prstGeom>
        </p:spPr>
      </p:pic>
      <p:sp>
        <p:nvSpPr>
          <p:cNvPr id="8" name="Footer Placeholder 16">
            <a:extLst>
              <a:ext uri="{FF2B5EF4-FFF2-40B4-BE49-F238E27FC236}">
                <a16:creationId xmlns:a16="http://schemas.microsoft.com/office/drawing/2014/main" id="{BA4361C4-1D22-4082-A0D0-0F15D67F388E}"/>
              </a:ext>
            </a:extLst>
          </p:cNvPr>
          <p:cNvSpPr txBox="1">
            <a:spLocks/>
          </p:cNvSpPr>
          <p:nvPr/>
        </p:nvSpPr>
        <p:spPr>
          <a:xfrm>
            <a:off x="361036" y="6434523"/>
            <a:ext cx="1158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spc="5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APRIL 2023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658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2B4C93-1272-417B-B393-AEB6FB57D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3EAAE56-51DF-4981-9E2E-1EA4406B86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289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54C35C-37D3-49D5-A60F-7917C912B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529936"/>
            <a:ext cx="9994789" cy="12365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Sample Processing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         General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7FE11169-BE63-402A-932C-99320BCF5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70109" y="0"/>
            <a:ext cx="2721891" cy="2128964"/>
          </a:xfrm>
          <a:custGeom>
            <a:avLst/>
            <a:gdLst>
              <a:gd name="connsiteX0" fmla="*/ 2413805 w 2730658"/>
              <a:gd name="connsiteY0" fmla="*/ 0 h 2134280"/>
              <a:gd name="connsiteX1" fmla="*/ 2431960 w 2730658"/>
              <a:gd name="connsiteY1" fmla="*/ 0 h 2134280"/>
              <a:gd name="connsiteX2" fmla="*/ 2431960 w 2730658"/>
              <a:gd name="connsiteY2" fmla="*/ 14296 h 2134280"/>
              <a:gd name="connsiteX3" fmla="*/ 2730658 w 2730658"/>
              <a:gd name="connsiteY3" fmla="*/ 14296 h 2134280"/>
              <a:gd name="connsiteX4" fmla="*/ 2730658 w 2730658"/>
              <a:gd name="connsiteY4" fmla="*/ 2134280 h 2134280"/>
              <a:gd name="connsiteX5" fmla="*/ 2428878 w 2730658"/>
              <a:gd name="connsiteY5" fmla="*/ 2134280 h 2134280"/>
              <a:gd name="connsiteX6" fmla="*/ 0 w 2730658"/>
              <a:gd name="connsiteY6" fmla="*/ 2134280 h 2134280"/>
              <a:gd name="connsiteX7" fmla="*/ 0 w 2730658"/>
              <a:gd name="connsiteY7" fmla="*/ 2133420 h 2134280"/>
              <a:gd name="connsiteX8" fmla="*/ 233846 w 2730658"/>
              <a:gd name="connsiteY8" fmla="*/ 2121612 h 2134280"/>
              <a:gd name="connsiteX9" fmla="*/ 2395478 w 2730658"/>
              <a:gd name="connsiteY9" fmla="*/ 130909 h 2134280"/>
              <a:gd name="connsiteX0" fmla="*/ 2413805 w 2730658"/>
              <a:gd name="connsiteY0" fmla="*/ 0 h 2134280"/>
              <a:gd name="connsiteX1" fmla="*/ 2431960 w 2730658"/>
              <a:gd name="connsiteY1" fmla="*/ 0 h 2134280"/>
              <a:gd name="connsiteX2" fmla="*/ 2730658 w 2730658"/>
              <a:gd name="connsiteY2" fmla="*/ 14296 h 2134280"/>
              <a:gd name="connsiteX3" fmla="*/ 2730658 w 2730658"/>
              <a:gd name="connsiteY3" fmla="*/ 2134280 h 2134280"/>
              <a:gd name="connsiteX4" fmla="*/ 2428878 w 2730658"/>
              <a:gd name="connsiteY4" fmla="*/ 2134280 h 2134280"/>
              <a:gd name="connsiteX5" fmla="*/ 0 w 2730658"/>
              <a:gd name="connsiteY5" fmla="*/ 2134280 h 2134280"/>
              <a:gd name="connsiteX6" fmla="*/ 0 w 2730658"/>
              <a:gd name="connsiteY6" fmla="*/ 2133420 h 2134280"/>
              <a:gd name="connsiteX7" fmla="*/ 233846 w 2730658"/>
              <a:gd name="connsiteY7" fmla="*/ 2121612 h 2134280"/>
              <a:gd name="connsiteX8" fmla="*/ 2395478 w 2730658"/>
              <a:gd name="connsiteY8" fmla="*/ 130909 h 2134280"/>
              <a:gd name="connsiteX9" fmla="*/ 2413805 w 2730658"/>
              <a:gd name="connsiteY9" fmla="*/ 0 h 2134280"/>
              <a:gd name="connsiteX0" fmla="*/ 2413805 w 2730658"/>
              <a:gd name="connsiteY0" fmla="*/ 0 h 2134280"/>
              <a:gd name="connsiteX1" fmla="*/ 2431960 w 2730658"/>
              <a:gd name="connsiteY1" fmla="*/ 0 h 2134280"/>
              <a:gd name="connsiteX2" fmla="*/ 2730658 w 2730658"/>
              <a:gd name="connsiteY2" fmla="*/ 1596 h 2134280"/>
              <a:gd name="connsiteX3" fmla="*/ 2730658 w 2730658"/>
              <a:gd name="connsiteY3" fmla="*/ 2134280 h 2134280"/>
              <a:gd name="connsiteX4" fmla="*/ 2428878 w 2730658"/>
              <a:gd name="connsiteY4" fmla="*/ 2134280 h 2134280"/>
              <a:gd name="connsiteX5" fmla="*/ 0 w 2730658"/>
              <a:gd name="connsiteY5" fmla="*/ 2134280 h 2134280"/>
              <a:gd name="connsiteX6" fmla="*/ 0 w 2730658"/>
              <a:gd name="connsiteY6" fmla="*/ 2133420 h 2134280"/>
              <a:gd name="connsiteX7" fmla="*/ 233846 w 2730658"/>
              <a:gd name="connsiteY7" fmla="*/ 2121612 h 2134280"/>
              <a:gd name="connsiteX8" fmla="*/ 2395478 w 2730658"/>
              <a:gd name="connsiteY8" fmla="*/ 130909 h 2134280"/>
              <a:gd name="connsiteX9" fmla="*/ 2413805 w 2730658"/>
              <a:gd name="connsiteY9" fmla="*/ 0 h 213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30658" h="2134280">
                <a:moveTo>
                  <a:pt x="2413805" y="0"/>
                </a:moveTo>
                <a:lnTo>
                  <a:pt x="2431960" y="0"/>
                </a:lnTo>
                <a:lnTo>
                  <a:pt x="2730658" y="1596"/>
                </a:lnTo>
                <a:lnTo>
                  <a:pt x="2730658" y="2134280"/>
                </a:lnTo>
                <a:lnTo>
                  <a:pt x="2428878" y="2134280"/>
                </a:lnTo>
                <a:lnTo>
                  <a:pt x="0" y="2134280"/>
                </a:lnTo>
                <a:lnTo>
                  <a:pt x="0" y="2133420"/>
                </a:lnTo>
                <a:lnTo>
                  <a:pt x="233846" y="2121612"/>
                </a:lnTo>
                <a:cubicBezTo>
                  <a:pt x="1321337" y="2011171"/>
                  <a:pt x="2198892" y="1190592"/>
                  <a:pt x="2395478" y="130909"/>
                </a:cubicBezTo>
                <a:lnTo>
                  <a:pt x="2413805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4" name="Picture Placeholder 13" descr="A spiral galaxy in space">
            <a:extLst>
              <a:ext uri="{FF2B5EF4-FFF2-40B4-BE49-F238E27FC236}">
                <a16:creationId xmlns:a16="http://schemas.microsoft.com/office/drawing/2014/main" id="{1EAE460E-5FC8-45EA-B10F-E699814E8EA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" b="3758"/>
          <a:stretch/>
        </p:blipFill>
        <p:spPr>
          <a:xfrm>
            <a:off x="9773184" y="2128963"/>
            <a:ext cx="2434622" cy="2361017"/>
          </a:xfrm>
          <a:prstGeom prst="rect">
            <a:avLst/>
          </a:prstGeom>
        </p:spPr>
      </p:pic>
      <p:pic>
        <p:nvPicPr>
          <p:cNvPr id="18" name="Picture Placeholder 17" descr="Star in the evening sky">
            <a:extLst>
              <a:ext uri="{FF2B5EF4-FFF2-40B4-BE49-F238E27FC236}">
                <a16:creationId xmlns:a16="http://schemas.microsoft.com/office/drawing/2014/main" id="{D9F63E76-B657-482E-810D-3321F4B962A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2" r="5" b="856"/>
          <a:stretch/>
        </p:blipFill>
        <p:spPr>
          <a:xfrm>
            <a:off x="7342114" y="2128962"/>
            <a:ext cx="2434622" cy="2361017"/>
          </a:xfrm>
          <a:prstGeom prst="rect">
            <a:avLst/>
          </a:prstGeom>
        </p:spPr>
      </p:pic>
      <p:sp useBgFill="1">
        <p:nvSpPr>
          <p:cNvPr id="45" name="Freeform: Shape 44">
            <a:extLst>
              <a:ext uri="{FF2B5EF4-FFF2-40B4-BE49-F238E27FC236}">
                <a16:creationId xmlns:a16="http://schemas.microsoft.com/office/drawing/2014/main" id="{15867EF1-9FF2-437D-A3FC-BBCC7F64E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71792" y="2091427"/>
            <a:ext cx="2353172" cy="2431959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Placeholder 15" descr="The Northern Lights ">
            <a:extLst>
              <a:ext uri="{FF2B5EF4-FFF2-40B4-BE49-F238E27FC236}">
                <a16:creationId xmlns:a16="http://schemas.microsoft.com/office/drawing/2014/main" id="{0B4EBE43-9BF3-4053-9882-9A8FE1110EE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3" r="-2" b="11218"/>
          <a:stretch/>
        </p:blipFill>
        <p:spPr>
          <a:xfrm>
            <a:off x="9760806" y="4489979"/>
            <a:ext cx="2434622" cy="2376998"/>
          </a:xfrm>
          <a:prstGeom prst="rect">
            <a:avLst/>
          </a:prstGeom>
        </p:spPr>
      </p:pic>
      <p:pic>
        <p:nvPicPr>
          <p:cNvPr id="12" name="Picture Placeholder 11" descr="A galaxy in space">
            <a:extLst>
              <a:ext uri="{FF2B5EF4-FFF2-40B4-BE49-F238E27FC236}">
                <a16:creationId xmlns:a16="http://schemas.microsoft.com/office/drawing/2014/main" id="{74CBA211-37A0-4CC8-ACD3-522C5BE677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" b="3106"/>
          <a:stretch/>
        </p:blipFill>
        <p:spPr>
          <a:xfrm>
            <a:off x="7335480" y="4489979"/>
            <a:ext cx="2434622" cy="2376998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04AC6251-86B6-46D0-9E3A-E833E8CCD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16</a:t>
            </a:r>
          </a:p>
        </p:txBody>
      </p:sp>
      <p:graphicFrame>
        <p:nvGraphicFramePr>
          <p:cNvPr id="32" name="Content Placeholder 6">
            <a:extLst>
              <a:ext uri="{FF2B5EF4-FFF2-40B4-BE49-F238E27FC236}">
                <a16:creationId xmlns:a16="http://schemas.microsoft.com/office/drawing/2014/main" id="{15A5DED0-BC9E-48DD-ADDF-7B278C5E51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4471420"/>
              </p:ext>
            </p:extLst>
          </p:nvPr>
        </p:nvGraphicFramePr>
        <p:xfrm>
          <a:off x="914399" y="2211355"/>
          <a:ext cx="6148874" cy="4366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32FF2CF5-33D8-4B35-8E72-BCB433A0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221" y="6434524"/>
            <a:ext cx="946150" cy="365125"/>
          </a:xfrm>
        </p:spPr>
        <p:txBody>
          <a:bodyPr/>
          <a:lstStyle/>
          <a:p>
            <a:r>
              <a:rPr lang="en-US" dirty="0"/>
              <a:t>APRIL 2023</a:t>
            </a:r>
          </a:p>
        </p:txBody>
      </p:sp>
    </p:spTree>
    <p:extLst>
      <p:ext uri="{BB962C8B-B14F-4D97-AF65-F5344CB8AC3E}">
        <p14:creationId xmlns:p14="http://schemas.microsoft.com/office/powerpoint/2010/main" val="1544838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38E59FE-7D5E-44AE-9A51-08FBB00B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584C88-9468-43F0-84FE-87E6F8995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591669"/>
            <a:ext cx="6397496" cy="667704"/>
          </a:xfrm>
        </p:spPr>
        <p:txBody>
          <a:bodyPr>
            <a:normAutofit fontScale="90000"/>
          </a:bodyPr>
          <a:lstStyle/>
          <a:p>
            <a:r>
              <a:rPr lang="en-US" dirty="0"/>
              <a:t>Sample Processing</a:t>
            </a:r>
          </a:p>
        </p:txBody>
      </p:sp>
      <p:graphicFrame>
        <p:nvGraphicFramePr>
          <p:cNvPr id="25" name="Content Placeholder 11">
            <a:extLst>
              <a:ext uri="{FF2B5EF4-FFF2-40B4-BE49-F238E27FC236}">
                <a16:creationId xmlns:a16="http://schemas.microsoft.com/office/drawing/2014/main" id="{62F4FA9C-7CEF-4BD6-A307-B2CCFBF243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0161511"/>
              </p:ext>
            </p:extLst>
          </p:nvPr>
        </p:nvGraphicFramePr>
        <p:xfrm>
          <a:off x="480865" y="2198141"/>
          <a:ext cx="6096000" cy="4306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67E44-A438-462D-80F7-973D8E22B2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AUG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A9107-342C-447F-BD0F-E20064E5F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en-US" sz="19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en-US" sz="1900">
              <a:solidFill>
                <a:srgbClr val="FFFF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C344A71-25CE-4AF0-BB47-7891B93E17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879" r="9725" b="3"/>
          <a:stretch/>
        </p:blipFill>
        <p:spPr>
          <a:xfrm>
            <a:off x="7924803" y="1"/>
            <a:ext cx="4267197" cy="6870626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54757A4-999E-4582-917C-9C73BFEA9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748214" y="3262081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BAE6AD2-77FD-438C-B9EE-3347535CE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748214" y="3262081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8E0986-C367-4DDB-B646-A537C55BE2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168" y="1259373"/>
            <a:ext cx="5756015" cy="784587"/>
          </a:xfrm>
          <a:prstGeom prst="rect">
            <a:avLst/>
          </a:prstGeom>
        </p:spPr>
      </p:pic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AC8742F2-1F9A-4574-A8C8-6B29EC6FE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038" y="6437313"/>
            <a:ext cx="1060144" cy="365125"/>
          </a:xfrm>
        </p:spPr>
        <p:txBody>
          <a:bodyPr/>
          <a:lstStyle/>
          <a:p>
            <a:r>
              <a:rPr lang="en-US" dirty="0"/>
              <a:t>APRIL 2023</a:t>
            </a:r>
          </a:p>
        </p:txBody>
      </p:sp>
    </p:spTree>
    <p:extLst>
      <p:ext uri="{BB962C8B-B14F-4D97-AF65-F5344CB8AC3E}">
        <p14:creationId xmlns:p14="http://schemas.microsoft.com/office/powerpoint/2010/main" val="1188939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FB74CA4-1B7D-47CE-A9C6-6BE73D5052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964C215-56CD-489F-8C44-98B33191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4590" y="-11561"/>
            <a:ext cx="4321790" cy="68695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584C88-9468-43F0-84FE-87E6F8995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799"/>
            <a:ext cx="3143693" cy="3716079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Sample Processing Syringe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31B07A2-BD3E-406A-9861-96A8727DD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070697" y="3244525"/>
            <a:ext cx="2377104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4C22ED6-37D0-4B0B-98DC-AB78486F2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070697" y="3244525"/>
            <a:ext cx="2377104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5FE9D48-DCC3-4E19-9896-4271E48C1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537" y="335902"/>
            <a:ext cx="4105785" cy="584106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/>
              <a:t>Syringe samples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The Analyzer opens the Inlet after Syringe is selected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Select the measurement/panel required for the sample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Follow the directions on the screen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If the sample is collected in a </a:t>
            </a:r>
            <a:r>
              <a:rPr lang="en-US" sz="1600" i="1" dirty="0" err="1"/>
              <a:t>safe</a:t>
            </a:r>
            <a:r>
              <a:rPr lang="en-US" sz="1600" dirty="0" err="1"/>
              <a:t>PICO</a:t>
            </a:r>
            <a:r>
              <a:rPr lang="en-US" sz="1600" dirty="0"/>
              <a:t> with a </a:t>
            </a:r>
            <a:r>
              <a:rPr lang="en-US" sz="1600" i="1" dirty="0" err="1"/>
              <a:t>safe</a:t>
            </a:r>
            <a:r>
              <a:rPr lang="en-US" sz="1600" dirty="0" err="1"/>
              <a:t>TIPCAP</a:t>
            </a:r>
            <a:r>
              <a:rPr lang="en-US" sz="1600" dirty="0"/>
              <a:t> cap, do not remove the cap prior to analysis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Holding the syringe by the barrel, place &amp; hold the tip of the syringe in the center of the Inlet gasket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Push the syringe into the analyzer as far as it will go and hold it in position as instructed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Remove the syringe when directed, the analyzer will close the Inlet.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Scan the patient barcode into the system</a:t>
            </a:r>
          </a:p>
          <a:p>
            <a:pPr>
              <a:lnSpc>
                <a:spcPct val="110000"/>
              </a:lnSpc>
            </a:pPr>
            <a:endParaRPr lang="en-US" sz="1600" dirty="0"/>
          </a:p>
          <a:p>
            <a:pPr>
              <a:lnSpc>
                <a:spcPct val="110000"/>
              </a:lnSpc>
            </a:pPr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0F2FF9-FF89-4D83-822E-AC7A789DE4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4" r="23905" b="-1"/>
          <a:stretch/>
        </p:blipFill>
        <p:spPr>
          <a:xfrm>
            <a:off x="9430230" y="335902"/>
            <a:ext cx="2307552" cy="2512486"/>
          </a:xfrm>
          <a:custGeom>
            <a:avLst/>
            <a:gdLst/>
            <a:ahLst/>
            <a:cxnLst/>
            <a:rect l="l" t="t" r="r" b="b"/>
            <a:pathLst>
              <a:path w="3352800" h="3650563">
                <a:moveTo>
                  <a:pt x="2436721" y="0"/>
                </a:moveTo>
                <a:lnTo>
                  <a:pt x="2453758" y="0"/>
                </a:lnTo>
                <a:lnTo>
                  <a:pt x="3352800" y="0"/>
                </a:lnTo>
                <a:lnTo>
                  <a:pt x="3352800" y="3650563"/>
                </a:lnTo>
                <a:lnTo>
                  <a:pt x="900" y="3650563"/>
                </a:lnTo>
                <a:lnTo>
                  <a:pt x="0" y="2453758"/>
                </a:lnTo>
                <a:cubicBezTo>
                  <a:pt x="0" y="1183283"/>
                  <a:pt x="965553" y="138325"/>
                  <a:pt x="2202875" y="12668"/>
                </a:cubicBezTo>
                <a:lnTo>
                  <a:pt x="2436721" y="860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04DFBB-5F1C-4E79-B223-26D9861473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73" r="26043" b="-3"/>
          <a:stretch/>
        </p:blipFill>
        <p:spPr>
          <a:xfrm>
            <a:off x="9451825" y="3060097"/>
            <a:ext cx="2067867" cy="30895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1DB815-CCA0-463A-ACFE-1377AC066E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11" r="19805" b="3"/>
          <a:stretch/>
        </p:blipFill>
        <p:spPr>
          <a:xfrm>
            <a:off x="824381" y="3093540"/>
            <a:ext cx="1853682" cy="278878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67E44-A438-462D-80F7-973D8E22B2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AUGAUG 2021AUG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A9107-342C-447F-BD0F-E20064E5F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en-US" sz="19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14" name="Footer Placeholder 16">
            <a:extLst>
              <a:ext uri="{FF2B5EF4-FFF2-40B4-BE49-F238E27FC236}">
                <a16:creationId xmlns:a16="http://schemas.microsoft.com/office/drawing/2014/main" id="{9A67F51A-9136-4C1F-BE89-165C880489D0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173038" y="6437313"/>
            <a:ext cx="1111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spc="5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APRIL 2023</a:t>
            </a:r>
          </a:p>
        </p:txBody>
      </p:sp>
    </p:spTree>
    <p:extLst>
      <p:ext uri="{BB962C8B-B14F-4D97-AF65-F5344CB8AC3E}">
        <p14:creationId xmlns:p14="http://schemas.microsoft.com/office/powerpoint/2010/main" val="728715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FB74CA4-1B7D-47CE-A9C6-6BE73D5052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964C215-56CD-489F-8C44-98B33191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4590" y="-11561"/>
            <a:ext cx="4321790" cy="68695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584C88-9468-43F0-84FE-87E6F8995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799"/>
            <a:ext cx="3143693" cy="3716079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Sample Processing Capillary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31B07A2-BD3E-406A-9861-96A8727DD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070697" y="3244525"/>
            <a:ext cx="2377104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4C22ED6-37D0-4B0B-98DC-AB78486F2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070697" y="3244525"/>
            <a:ext cx="2377104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5FE9D48-DCC3-4E19-9896-4271E48C1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6239" y="335902"/>
            <a:ext cx="4321790" cy="5841061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/>
              <a:t>Capillary samples (not typically done in Yorkville)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Remove the capillary end caps and attach the Clot Catcher to one end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The Analyzer opens the Inlet after Capillary is selected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Select the measurement mode/panel required for the sample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Follow the directions on the screen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Holding the capillary by the Clot Catcher, place &amp; hold the tip of the Clot Catcher in the center of the Inlet gasket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Push the capillary into the analyzer as far as it will go and hold it in position as instructed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Remove the capillary when directed, the analyzer will close the Inlet.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Scan the patient barcode into the system</a:t>
            </a:r>
          </a:p>
          <a:p>
            <a:pPr>
              <a:lnSpc>
                <a:spcPct val="110000"/>
              </a:lnSpc>
            </a:pPr>
            <a:endParaRPr lang="en-US" sz="1600" dirty="0"/>
          </a:p>
          <a:p>
            <a:pPr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67E44-A438-462D-80F7-973D8E22B2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AUGAUG 2021AUG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A9107-342C-447F-BD0F-E20064E5F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en-US" sz="19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en-US" sz="190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E08654-DAB2-40F8-9CB3-2D7F79465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4127" y="1806196"/>
            <a:ext cx="2771775" cy="1895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5C9B80-93A6-440D-8865-30BAFC47E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552" y="4275963"/>
            <a:ext cx="2800350" cy="1905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B64998-A144-429C-8803-5DF96EBC9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5821" y="685799"/>
            <a:ext cx="1959811" cy="7932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075B64-DA98-4AFC-BA77-B51FFAD4E8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36" y="3130676"/>
            <a:ext cx="3775567" cy="2022315"/>
          </a:xfrm>
          <a:prstGeom prst="rect">
            <a:avLst/>
          </a:prstGeom>
        </p:spPr>
      </p:pic>
      <p:sp>
        <p:nvSpPr>
          <p:cNvPr id="15" name="Footer Placeholder 16">
            <a:extLst>
              <a:ext uri="{FF2B5EF4-FFF2-40B4-BE49-F238E27FC236}">
                <a16:creationId xmlns:a16="http://schemas.microsoft.com/office/drawing/2014/main" id="{50CF027C-DE93-4AC9-96F7-4DB22F83BEBA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173038" y="6437313"/>
            <a:ext cx="9604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spc="5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APRIL 2023</a:t>
            </a:r>
          </a:p>
        </p:txBody>
      </p:sp>
    </p:spTree>
    <p:extLst>
      <p:ext uri="{BB962C8B-B14F-4D97-AF65-F5344CB8AC3E}">
        <p14:creationId xmlns:p14="http://schemas.microsoft.com/office/powerpoint/2010/main" val="164218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CFAFE48-F595-4AD0-9646-A2A0F804D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7336F6-08C5-43A0-BE4E-7A9463211E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8" r="5505" b="-1"/>
          <a:stretch/>
        </p:blipFill>
        <p:spPr>
          <a:xfrm>
            <a:off x="8118283" y="4556"/>
            <a:ext cx="4073717" cy="6853444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E5930DD-AC18-4308-B425-71C1E6511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82405" cy="6858000"/>
          </a:xfrm>
          <a:custGeom>
            <a:avLst/>
            <a:gdLst>
              <a:gd name="connsiteX0" fmla="*/ 0 w 11582405"/>
              <a:gd name="connsiteY0" fmla="*/ 0 h 6858000"/>
              <a:gd name="connsiteX1" fmla="*/ 914405 w 11582405"/>
              <a:gd name="connsiteY1" fmla="*/ 0 h 6858000"/>
              <a:gd name="connsiteX2" fmla="*/ 5713050 w 11582405"/>
              <a:gd name="connsiteY2" fmla="*/ 0 h 6858000"/>
              <a:gd name="connsiteX3" fmla="*/ 6305384 w 11582405"/>
              <a:gd name="connsiteY3" fmla="*/ 0 h 6858000"/>
              <a:gd name="connsiteX4" fmla="*/ 7474231 w 11582405"/>
              <a:gd name="connsiteY4" fmla="*/ 0 h 6858000"/>
              <a:gd name="connsiteX5" fmla="*/ 11582405 w 11582405"/>
              <a:gd name="connsiteY5" fmla="*/ 0 h 6858000"/>
              <a:gd name="connsiteX6" fmla="*/ 8151450 w 11582405"/>
              <a:gd name="connsiteY6" fmla="*/ 3430955 h 6858000"/>
              <a:gd name="connsiteX7" fmla="*/ 11405849 w 11582405"/>
              <a:gd name="connsiteY7" fmla="*/ 6857446 h 6858000"/>
              <a:gd name="connsiteX8" fmla="*/ 11427761 w 11582405"/>
              <a:gd name="connsiteY8" fmla="*/ 6858000 h 6858000"/>
              <a:gd name="connsiteX9" fmla="*/ 7474231 w 11582405"/>
              <a:gd name="connsiteY9" fmla="*/ 6858000 h 6858000"/>
              <a:gd name="connsiteX10" fmla="*/ 6305384 w 11582405"/>
              <a:gd name="connsiteY10" fmla="*/ 6858000 h 6858000"/>
              <a:gd name="connsiteX11" fmla="*/ 5713050 w 11582405"/>
              <a:gd name="connsiteY11" fmla="*/ 6858000 h 6858000"/>
              <a:gd name="connsiteX12" fmla="*/ 914405 w 11582405"/>
              <a:gd name="connsiteY12" fmla="*/ 6858000 h 6858000"/>
              <a:gd name="connsiteX13" fmla="*/ 0 w 11582405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82405" h="6858000">
                <a:moveTo>
                  <a:pt x="0" y="0"/>
                </a:moveTo>
                <a:lnTo>
                  <a:pt x="914405" y="0"/>
                </a:lnTo>
                <a:lnTo>
                  <a:pt x="5713050" y="0"/>
                </a:lnTo>
                <a:lnTo>
                  <a:pt x="6305384" y="0"/>
                </a:lnTo>
                <a:lnTo>
                  <a:pt x="7474231" y="0"/>
                </a:lnTo>
                <a:lnTo>
                  <a:pt x="11582405" y="0"/>
                </a:lnTo>
                <a:cubicBezTo>
                  <a:pt x="9687541" y="0"/>
                  <a:pt x="8151450" y="1536091"/>
                  <a:pt x="8151450" y="3430955"/>
                </a:cubicBezTo>
                <a:cubicBezTo>
                  <a:pt x="8151450" y="5266604"/>
                  <a:pt x="9593035" y="6765554"/>
                  <a:pt x="11405849" y="6857446"/>
                </a:cubicBezTo>
                <a:lnTo>
                  <a:pt x="11427761" y="6858000"/>
                </a:lnTo>
                <a:lnTo>
                  <a:pt x="7474231" y="6858000"/>
                </a:lnTo>
                <a:lnTo>
                  <a:pt x="6305384" y="6858000"/>
                </a:lnTo>
                <a:lnTo>
                  <a:pt x="5713050" y="6858000"/>
                </a:lnTo>
                <a:lnTo>
                  <a:pt x="91440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187E792-FEA2-4A41-B758-2F6A89601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39"/>
            <a:ext cx="11582405" cy="6858000"/>
          </a:xfrm>
          <a:custGeom>
            <a:avLst/>
            <a:gdLst>
              <a:gd name="connsiteX0" fmla="*/ 0 w 11582405"/>
              <a:gd name="connsiteY0" fmla="*/ 0 h 6858000"/>
              <a:gd name="connsiteX1" fmla="*/ 914405 w 11582405"/>
              <a:gd name="connsiteY1" fmla="*/ 0 h 6858000"/>
              <a:gd name="connsiteX2" fmla="*/ 5713050 w 11582405"/>
              <a:gd name="connsiteY2" fmla="*/ 0 h 6858000"/>
              <a:gd name="connsiteX3" fmla="*/ 6305384 w 11582405"/>
              <a:gd name="connsiteY3" fmla="*/ 0 h 6858000"/>
              <a:gd name="connsiteX4" fmla="*/ 7474231 w 11582405"/>
              <a:gd name="connsiteY4" fmla="*/ 0 h 6858000"/>
              <a:gd name="connsiteX5" fmla="*/ 11582405 w 11582405"/>
              <a:gd name="connsiteY5" fmla="*/ 0 h 6858000"/>
              <a:gd name="connsiteX6" fmla="*/ 8151450 w 11582405"/>
              <a:gd name="connsiteY6" fmla="*/ 3430955 h 6858000"/>
              <a:gd name="connsiteX7" fmla="*/ 11405849 w 11582405"/>
              <a:gd name="connsiteY7" fmla="*/ 6857446 h 6858000"/>
              <a:gd name="connsiteX8" fmla="*/ 11427761 w 11582405"/>
              <a:gd name="connsiteY8" fmla="*/ 6858000 h 6858000"/>
              <a:gd name="connsiteX9" fmla="*/ 7474231 w 11582405"/>
              <a:gd name="connsiteY9" fmla="*/ 6858000 h 6858000"/>
              <a:gd name="connsiteX10" fmla="*/ 6305384 w 11582405"/>
              <a:gd name="connsiteY10" fmla="*/ 6858000 h 6858000"/>
              <a:gd name="connsiteX11" fmla="*/ 5713050 w 11582405"/>
              <a:gd name="connsiteY11" fmla="*/ 6858000 h 6858000"/>
              <a:gd name="connsiteX12" fmla="*/ 914405 w 11582405"/>
              <a:gd name="connsiteY12" fmla="*/ 6858000 h 6858000"/>
              <a:gd name="connsiteX13" fmla="*/ 0 w 11582405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82405" h="6858000">
                <a:moveTo>
                  <a:pt x="0" y="0"/>
                </a:moveTo>
                <a:lnTo>
                  <a:pt x="914405" y="0"/>
                </a:lnTo>
                <a:lnTo>
                  <a:pt x="5713050" y="0"/>
                </a:lnTo>
                <a:lnTo>
                  <a:pt x="6305384" y="0"/>
                </a:lnTo>
                <a:lnTo>
                  <a:pt x="7474231" y="0"/>
                </a:lnTo>
                <a:lnTo>
                  <a:pt x="11582405" y="0"/>
                </a:lnTo>
                <a:cubicBezTo>
                  <a:pt x="9687541" y="0"/>
                  <a:pt x="8151450" y="1536091"/>
                  <a:pt x="8151450" y="3430955"/>
                </a:cubicBezTo>
                <a:cubicBezTo>
                  <a:pt x="8151450" y="5266604"/>
                  <a:pt x="9593035" y="6765554"/>
                  <a:pt x="11405849" y="6857446"/>
                </a:cubicBezTo>
                <a:lnTo>
                  <a:pt x="11427761" y="6858000"/>
                </a:lnTo>
                <a:lnTo>
                  <a:pt x="7474231" y="6858000"/>
                </a:lnTo>
                <a:lnTo>
                  <a:pt x="6305384" y="6858000"/>
                </a:lnTo>
                <a:lnTo>
                  <a:pt x="5713050" y="6858000"/>
                </a:lnTo>
                <a:lnTo>
                  <a:pt x="91440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9306CCF-A6EE-4717-9203-A6934CAF7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8161601" cy="6853443"/>
          </a:xfrm>
          <a:custGeom>
            <a:avLst/>
            <a:gdLst>
              <a:gd name="connsiteX0" fmla="*/ 0 w 8161601"/>
              <a:gd name="connsiteY0" fmla="*/ 0 h 6853443"/>
              <a:gd name="connsiteX1" fmla="*/ 8161601 w 8161601"/>
              <a:gd name="connsiteY1" fmla="*/ 0 h 6853443"/>
              <a:gd name="connsiteX2" fmla="*/ 8143927 w 8161601"/>
              <a:gd name="connsiteY2" fmla="*/ 3773283 h 6853443"/>
              <a:gd name="connsiteX3" fmla="*/ 4730685 w 8161601"/>
              <a:gd name="connsiteY3" fmla="*/ 6853443 h 6853443"/>
              <a:gd name="connsiteX4" fmla="*/ 0 w 8161601"/>
              <a:gd name="connsiteY4" fmla="*/ 6851154 h 6853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61601" h="6853443">
                <a:moveTo>
                  <a:pt x="0" y="0"/>
                </a:moveTo>
                <a:lnTo>
                  <a:pt x="8161601" y="0"/>
                </a:lnTo>
                <a:lnTo>
                  <a:pt x="8143927" y="3773283"/>
                </a:lnTo>
                <a:cubicBezTo>
                  <a:pt x="7968227" y="5503363"/>
                  <a:pt x="6507120" y="6853443"/>
                  <a:pt x="4730685" y="6853443"/>
                </a:cubicBezTo>
                <a:lnTo>
                  <a:pt x="0" y="6851154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9A0FD-000E-4BE6-AF65-BB86C656D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81037"/>
            <a:ext cx="6514773" cy="138630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ABL 90 FLEX PLUS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E79E23-28C0-44AD-BAE5-91F24C2BE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2162755"/>
            <a:ext cx="6289482" cy="401420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rgbClr val="FFFFFF"/>
                </a:solidFill>
              </a:rPr>
              <a:t>The ABL 90FLEX PLUS blood gas analyzer is designed for POC testing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FFFFFF"/>
                </a:solidFill>
              </a:rPr>
              <a:t>Results available in as little as 35 seconds on up to 17 parameters: blood gas, electrolytes, metabolites and oximetry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FFFFFF"/>
                </a:solidFill>
              </a:rPr>
              <a:t>Areas of use include Yorkville FEC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FFFFFF"/>
                </a:solidFill>
              </a:rPr>
              <a:t>Test panels can be designed for areas of use to best serve the patient’s treatment &amp; outcome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rgbClr val="FFFFFF"/>
                </a:solidFill>
              </a:rPr>
              <a:t>         **</a:t>
            </a:r>
            <a:r>
              <a:rPr lang="en-US" dirty="0" err="1">
                <a:solidFill>
                  <a:srgbClr val="FFFFFF"/>
                </a:solidFill>
              </a:rPr>
              <a:t>tBili</a:t>
            </a:r>
            <a:r>
              <a:rPr lang="en-US" dirty="0">
                <a:solidFill>
                  <a:srgbClr val="FFFFFF"/>
                </a:solidFill>
              </a:rPr>
              <a:t> only available for neonatal specimens </a:t>
            </a:r>
          </a:p>
          <a:p>
            <a:pPr>
              <a:lnSpc>
                <a:spcPct val="110000"/>
              </a:lnSpc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5D7998-ED26-4436-85BB-287CF3B07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736" y="6437376"/>
            <a:ext cx="871293" cy="365125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APRIL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8698A3-3CB3-4698-8F42-F3D81D37F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87300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01ED9-04DB-4CDE-9061-CBB220C82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-52920"/>
            <a:ext cx="4770783" cy="2954740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Measurement Process</a:t>
            </a:r>
          </a:p>
        </p:txBody>
      </p:sp>
      <p:pic>
        <p:nvPicPr>
          <p:cNvPr id="6" name="Picture Placeholder 5" descr="Moon in the evening sky">
            <a:extLst>
              <a:ext uri="{FF2B5EF4-FFF2-40B4-BE49-F238E27FC236}">
                <a16:creationId xmlns:a16="http://schemas.microsoft.com/office/drawing/2014/main" id="{F5199BAF-8671-4A5C-B912-4B2556FF9B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7901" y="1"/>
            <a:ext cx="6134099" cy="6857999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55FC34B-AEBB-4162-8BC0-9234A2B839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901820"/>
            <a:ext cx="10627567" cy="3956180"/>
          </a:xfrm>
        </p:spPr>
        <p:txBody>
          <a:bodyPr/>
          <a:lstStyle/>
          <a:p>
            <a:pPr marL="1257300" indent="-3429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dirty="0"/>
              <a:t>Patient, Quality Control and Calibration samples are all processed similarly</a:t>
            </a:r>
          </a:p>
          <a:p>
            <a:pPr marL="1257300" indent="-3429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dirty="0"/>
              <a:t>The sample is drawn into the Sensor measurement chamber and Oximetry measurement chamber</a:t>
            </a:r>
          </a:p>
          <a:p>
            <a:pPr marL="1257300" indent="-3429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dirty="0"/>
              <a:t>Liquid sensors control the measurement process and can detect inhomogeneity and air bubbles in the sample</a:t>
            </a:r>
          </a:p>
          <a:p>
            <a:pPr marL="1257300" indent="-3429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dirty="0"/>
              <a:t>If a measurement is aborted, a message is attached to the result if problems are detected or the sample volume is too low.</a:t>
            </a:r>
          </a:p>
          <a:p>
            <a:pPr marL="1257300" indent="-3429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dirty="0"/>
              <a:t>A rinse of solution and air/gas occurs after each sample</a:t>
            </a:r>
          </a:p>
          <a:p>
            <a:pPr marL="1257300" indent="-3429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dirty="0"/>
              <a:t>A status calibration is done for all parameters after each sample 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5" name="Footer Placeholder 16">
            <a:extLst>
              <a:ext uri="{FF2B5EF4-FFF2-40B4-BE49-F238E27FC236}">
                <a16:creationId xmlns:a16="http://schemas.microsoft.com/office/drawing/2014/main" id="{96B1885E-233B-4911-9F38-51C20FF49DDB}"/>
              </a:ext>
            </a:extLst>
          </p:cNvPr>
          <p:cNvSpPr txBox="1">
            <a:spLocks/>
          </p:cNvSpPr>
          <p:nvPr/>
        </p:nvSpPr>
        <p:spPr>
          <a:xfrm>
            <a:off x="361036" y="6434523"/>
            <a:ext cx="1158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spc="5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APRIL 2023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076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9A4CA-3F15-4996-9291-7E8CDB707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154576"/>
            <a:ext cx="5731329" cy="1478904"/>
          </a:xfrm>
        </p:spPr>
        <p:txBody>
          <a:bodyPr/>
          <a:lstStyle/>
          <a:p>
            <a:r>
              <a:rPr lang="en-US" dirty="0"/>
              <a:t>Sample Result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B4F5CB3-452A-4B04-A638-47B96052864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9974" r="19974"/>
          <a:stretch/>
        </p:blipFill>
        <p:spPr>
          <a:xfrm>
            <a:off x="6460671" y="1"/>
            <a:ext cx="5731329" cy="6857999"/>
          </a:xfr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67584C7D-C745-4294-AF02-8E1181C4F1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633480"/>
            <a:ext cx="6783977" cy="5276771"/>
          </a:xfrm>
        </p:spPr>
        <p:txBody>
          <a:bodyPr/>
          <a:lstStyle/>
          <a:p>
            <a:pPr marL="12573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/>
              <a:t>Sample results are generated in approximately 35 seconds</a:t>
            </a:r>
          </a:p>
          <a:p>
            <a:pPr marL="12573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/>
              <a:t>Verify the patient results match the patient conditions</a:t>
            </a:r>
          </a:p>
          <a:p>
            <a:pPr marL="12573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/>
              <a:t>Verify all parameters have generated a result</a:t>
            </a:r>
          </a:p>
          <a:p>
            <a:pPr marL="12573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/>
              <a:t>Results with a </a:t>
            </a:r>
            <a:r>
              <a:rPr lang="en-US" sz="2800" b="1" dirty="0"/>
              <a:t>?</a:t>
            </a:r>
            <a:r>
              <a:rPr lang="en-US" dirty="0"/>
              <a:t> indicate that an error has occurred</a:t>
            </a:r>
          </a:p>
          <a:p>
            <a:pPr marL="12573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/>
              <a:t>Accept or reject the results using the icon at the bottom of the results screen</a:t>
            </a:r>
          </a:p>
          <a:p>
            <a:pPr marL="12573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/>
              <a:t>Results that have been accepted will automatically be sent to the patient’s chart</a:t>
            </a:r>
          </a:p>
          <a:p>
            <a:pPr marL="12573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/>
              <a:t>Print results using the Print icon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5" name="Footer Placeholder 16">
            <a:extLst>
              <a:ext uri="{FF2B5EF4-FFF2-40B4-BE49-F238E27FC236}">
                <a16:creationId xmlns:a16="http://schemas.microsoft.com/office/drawing/2014/main" id="{B24B9970-F7F4-4A23-B751-4CCF6CCD17DD}"/>
              </a:ext>
            </a:extLst>
          </p:cNvPr>
          <p:cNvSpPr txBox="1">
            <a:spLocks/>
          </p:cNvSpPr>
          <p:nvPr/>
        </p:nvSpPr>
        <p:spPr>
          <a:xfrm>
            <a:off x="361036" y="6434523"/>
            <a:ext cx="1158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spc="5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APRIL 2023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658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C488-B1BC-4B2A-958F-DC8C5C3C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Results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4D3AFA-2746-45AD-8033-9BEB1B678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126" y="2290354"/>
            <a:ext cx="7781260" cy="4353042"/>
          </a:xfrm>
        </p:spPr>
        <p:txBody>
          <a:bodyPr/>
          <a:lstStyle/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</a:rPr>
              <a:t>Measurement results are marked by symbols to show where they fall in relation to reference ranges, critical limits and reportable ranges. The diagram illustrates these relationships.</a:t>
            </a:r>
          </a:p>
          <a:p>
            <a:pPr algn="l"/>
            <a:endParaRPr lang="en-US" sz="1800" dirty="0">
              <a:solidFill>
                <a:srgbClr val="000000"/>
              </a:solidFill>
            </a:endParaRPr>
          </a:p>
          <a:p>
            <a:pPr algn="l"/>
            <a:endParaRPr lang="en-US" sz="1800" b="0" i="0" u="none" strike="noStrike" baseline="0" dirty="0">
              <a:solidFill>
                <a:srgbClr val="000000"/>
              </a:solidFill>
            </a:endParaRPr>
          </a:p>
          <a:p>
            <a:pPr algn="l"/>
            <a:endParaRPr lang="en-US" sz="1800" dirty="0">
              <a:solidFill>
                <a:srgbClr val="000000"/>
              </a:solidFill>
            </a:endParaRPr>
          </a:p>
          <a:p>
            <a:pPr algn="l"/>
            <a:endParaRPr lang="en-US" sz="1800" b="0" i="0" u="none" strike="noStrike" baseline="0" dirty="0">
              <a:solidFill>
                <a:srgbClr val="000000"/>
              </a:solidFill>
            </a:endParaRPr>
          </a:p>
          <a:p>
            <a:pPr algn="l"/>
            <a:endParaRPr lang="en-US" sz="1800" dirty="0">
              <a:solidFill>
                <a:srgbClr val="000000"/>
              </a:solidFill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</a:rPr>
              <a:t>No values are issued for any analyte marked with the 3 arrows (up or down</a:t>
            </a:r>
            <a:r>
              <a:rPr lang="en-US" sz="1800" dirty="0">
                <a:solidFill>
                  <a:srgbClr val="000000"/>
                </a:solidFill>
              </a:rPr>
              <a:t>) as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the range of indication is the instrument range not the reportable range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0E0FC7-4302-43E7-8183-3E50238C2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F35890-9469-48B0-9B14-5BE831249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290" y="3271573"/>
            <a:ext cx="5273371" cy="2517361"/>
          </a:xfrm>
          <a:prstGeom prst="rect">
            <a:avLst/>
          </a:prstGeo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8AEB7D6-FD86-4FEF-A7E2-2A4E11E85A3B}"/>
              </a:ext>
            </a:extLst>
          </p:cNvPr>
          <p:cNvPicPr>
            <a:picLocks noGrp="1"/>
          </p:cNvPicPr>
          <p:nvPr>
            <p:ph type="pic" sz="quarter" idx="14"/>
          </p:nvPr>
        </p:nvPicPr>
        <p:blipFill>
          <a:blip r:embed="rId3"/>
          <a:srcRect t="13032" b="1303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C38B5706-7D6C-464C-933B-C16AA7E94F3D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>
          <a:blip r:embed="rId4"/>
          <a:srcRect l="3745" r="374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43765623-818D-4587-B2B3-0CEA2B418A3B}"/>
              </a:ext>
            </a:extLst>
          </p:cNvPr>
          <p:cNvPicPr>
            <a:picLocks noGrp="1"/>
          </p:cNvPicPr>
          <p:nvPr>
            <p:ph type="pic" sz="quarter" idx="15"/>
          </p:nvPr>
        </p:nvPicPr>
        <p:blipFill>
          <a:blip r:embed="rId5"/>
          <a:srcRect l="6319" r="631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0" name="Footer Placeholder 16">
            <a:extLst>
              <a:ext uri="{FF2B5EF4-FFF2-40B4-BE49-F238E27FC236}">
                <a16:creationId xmlns:a16="http://schemas.microsoft.com/office/drawing/2014/main" id="{110CA10D-D474-4A36-BC6A-F4A359A3B289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361036" y="6434523"/>
            <a:ext cx="1158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spc="5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APRIL 2023</a:t>
            </a:r>
          </a:p>
        </p:txBody>
      </p:sp>
    </p:spTree>
    <p:extLst>
      <p:ext uri="{BB962C8B-B14F-4D97-AF65-F5344CB8AC3E}">
        <p14:creationId xmlns:p14="http://schemas.microsoft.com/office/powerpoint/2010/main" val="3794789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26E3F-D2DD-4337-B887-EC027A72A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Troubleshooting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A5059-BEF1-4E1D-8D75-90AF9415A8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Troubleshooting a recommended action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8E9E8-FC62-46DF-83E4-6623B2DB9C0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Follow the instructions on the screen for resolution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61925D-9242-4A18-B82E-92BD66C3BB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Troubleshooting quality control errors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9747B5-8593-48AE-B456-91B4DC52A8C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Select the QC measurement marked by                             symbol</a:t>
            </a:r>
          </a:p>
          <a:p>
            <a:r>
              <a:rPr lang="en-US" dirty="0"/>
              <a:t>Tap the RESULT button</a:t>
            </a:r>
          </a:p>
          <a:p>
            <a:r>
              <a:rPr lang="en-US" dirty="0"/>
              <a:t>Tap the MESSAGES button</a:t>
            </a:r>
          </a:p>
          <a:p>
            <a:r>
              <a:rPr lang="en-US" dirty="0"/>
              <a:t>Select the message</a:t>
            </a:r>
          </a:p>
          <a:p>
            <a:r>
              <a:rPr lang="en-US" dirty="0"/>
              <a:t>Tap the TROUBLESHOOT button</a:t>
            </a:r>
          </a:p>
          <a:p>
            <a:r>
              <a:rPr lang="en-US" dirty="0"/>
              <a:t>Follow the instructions on the screen for resolution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C7FE2D-7331-483B-8227-A4663B74F2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Troubleshooting quality control messages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3EE9E0-A664-4060-B6BF-63D036FC288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Select the QC MESSAGE</a:t>
            </a:r>
          </a:p>
          <a:p>
            <a:r>
              <a:rPr lang="en-US" dirty="0"/>
              <a:t>Tap the TROUBLESHOOT button</a:t>
            </a:r>
          </a:p>
          <a:p>
            <a:r>
              <a:rPr lang="en-US" dirty="0"/>
              <a:t>Follow the instructions on the screen for resolution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B1046C3-ACDD-46E9-887F-4508D526D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F84573-315D-4012-A0BD-E73EF7949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459" y="2880496"/>
            <a:ext cx="1082312" cy="428079"/>
          </a:xfrm>
          <a:prstGeom prst="rect">
            <a:avLst/>
          </a:prstGeom>
        </p:spPr>
      </p:pic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D63973B9-64FF-4327-A568-2323BA03F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3674" y="6433203"/>
            <a:ext cx="947956" cy="365125"/>
          </a:xfrm>
        </p:spPr>
        <p:txBody>
          <a:bodyPr/>
          <a:lstStyle/>
          <a:p>
            <a:r>
              <a:rPr lang="en-US" dirty="0"/>
              <a:t>APRIL 2023</a:t>
            </a:r>
          </a:p>
        </p:txBody>
      </p:sp>
    </p:spTree>
    <p:extLst>
      <p:ext uri="{BB962C8B-B14F-4D97-AF65-F5344CB8AC3E}">
        <p14:creationId xmlns:p14="http://schemas.microsoft.com/office/powerpoint/2010/main" val="341596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02EDA-CCA5-4E56-9C3A-2092A2D81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Troubleshooting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F579C-7109-46F6-A023-91702BD6CB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500" dirty="0"/>
              <a:t>Troubleshooting calibrations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BB8BD2-1D29-45A9-9A64-7731B131F57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Select the calibration measurement marked by a                         symbol</a:t>
            </a:r>
          </a:p>
          <a:p>
            <a:r>
              <a:rPr lang="en-US" dirty="0"/>
              <a:t>Tap the RESULT button</a:t>
            </a:r>
          </a:p>
          <a:p>
            <a:r>
              <a:rPr lang="en-US" dirty="0"/>
              <a:t>Tap the MESSAGES button</a:t>
            </a:r>
          </a:p>
          <a:p>
            <a:r>
              <a:rPr lang="en-US" dirty="0"/>
              <a:t>Select the message</a:t>
            </a:r>
          </a:p>
          <a:p>
            <a:r>
              <a:rPr lang="en-US" dirty="0"/>
              <a:t>Tap the TROUBLESHOOT button</a:t>
            </a:r>
          </a:p>
          <a:p>
            <a:r>
              <a:rPr lang="en-US" dirty="0"/>
              <a:t>Follow the instructions on the screen for resolution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5A8995-1EF1-4092-B231-FCB1798C6A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Troubleshooting calibration messages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0AD121-9C04-4E9B-AB04-7C119A2115B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Select the CALIBRATION MESSAGE</a:t>
            </a:r>
          </a:p>
          <a:p>
            <a:r>
              <a:rPr lang="en-US" dirty="0"/>
              <a:t>Tap the TROUBLESHOOT button</a:t>
            </a:r>
          </a:p>
          <a:p>
            <a:r>
              <a:rPr lang="en-US" dirty="0"/>
              <a:t>Follow the instructions on the screen for resolution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85E416-4822-47FF-A9EA-45DEAE5CD2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Troubleshooting consumables or system messages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546F719-616B-4EE0-83DA-A2A340B108E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Select the message on the screen</a:t>
            </a:r>
          </a:p>
          <a:p>
            <a:r>
              <a:rPr lang="en-US" dirty="0"/>
              <a:t>Tap the TROUBLESHOOT button</a:t>
            </a:r>
          </a:p>
          <a:p>
            <a:r>
              <a:rPr lang="en-US" dirty="0"/>
              <a:t>Follow the instructions on the screen for resolution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D233E19-4DB4-4C4D-9C8D-CDBBC28EB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EEC586-3BF6-4886-A6BA-9C5D69809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821" y="2871925"/>
            <a:ext cx="1091020" cy="431523"/>
          </a:xfrm>
          <a:prstGeom prst="rect">
            <a:avLst/>
          </a:prstGeom>
        </p:spPr>
      </p:pic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3D1C0596-B241-424D-A219-9A83F151D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6896" y="6409944"/>
            <a:ext cx="1166813" cy="365125"/>
          </a:xfrm>
        </p:spPr>
        <p:txBody>
          <a:bodyPr/>
          <a:lstStyle/>
          <a:p>
            <a:r>
              <a:rPr lang="en-US" dirty="0"/>
              <a:t>APRIL 2023</a:t>
            </a:r>
          </a:p>
        </p:txBody>
      </p:sp>
    </p:spTree>
    <p:extLst>
      <p:ext uri="{BB962C8B-B14F-4D97-AF65-F5344CB8AC3E}">
        <p14:creationId xmlns:p14="http://schemas.microsoft.com/office/powerpoint/2010/main" val="1085750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7496544-4334-4110-B1D9-65FE527F8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159"/>
            <a:ext cx="12191999" cy="2128731"/>
          </a:xfrm>
        </p:spPr>
        <p:txBody>
          <a:bodyPr/>
          <a:lstStyle/>
          <a:p>
            <a:r>
              <a:rPr lang="en-US" dirty="0"/>
              <a:t>Maintenance:</a:t>
            </a:r>
            <a:br>
              <a:rPr lang="en-US" dirty="0"/>
            </a:br>
            <a:r>
              <a:rPr lang="en-US" sz="2800" dirty="0"/>
              <a:t>Video aids on board for performing each function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5838314-5D0A-4E7C-BB42-A1707DB8F22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71298" y="3970230"/>
            <a:ext cx="2286000" cy="471141"/>
          </a:xfrm>
        </p:spPr>
        <p:txBody>
          <a:bodyPr/>
          <a:lstStyle/>
          <a:p>
            <a:r>
              <a:rPr lang="en-US" i="1" dirty="0"/>
              <a:t>Solution Pack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AB75FE-2640-4947-B06C-DFA29481475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64181" y="4479681"/>
            <a:ext cx="2286000" cy="2214994"/>
          </a:xfrm>
        </p:spPr>
        <p:txBody>
          <a:bodyPr/>
          <a:lstStyle/>
          <a:p>
            <a:r>
              <a:rPr lang="en-US" dirty="0"/>
              <a:t>Stable for up to 30 days on analyzer</a:t>
            </a:r>
          </a:p>
          <a:p>
            <a:r>
              <a:rPr lang="en-US" dirty="0"/>
              <a:t>Follow directions provided by the on- board video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C4FB226-1060-423A-BC5D-62E7313228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93592" y="3971853"/>
            <a:ext cx="2286000" cy="469518"/>
          </a:xfrm>
        </p:spPr>
        <p:txBody>
          <a:bodyPr/>
          <a:lstStyle/>
          <a:p>
            <a:r>
              <a:rPr lang="en-US" i="1" dirty="0"/>
              <a:t>Sensor Cassette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31EF79C-1E78-4E82-ACF2-E84A72CA084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593592" y="4545874"/>
            <a:ext cx="2286000" cy="2148801"/>
          </a:xfrm>
        </p:spPr>
        <p:txBody>
          <a:bodyPr/>
          <a:lstStyle/>
          <a:p>
            <a:r>
              <a:rPr lang="en-US" dirty="0"/>
              <a:t>Stable for up to 30 days on analyzer</a:t>
            </a:r>
          </a:p>
          <a:p>
            <a:r>
              <a:rPr lang="en-US" dirty="0"/>
              <a:t>Follow directions provided by the on- board video</a:t>
            </a:r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6E44146-895B-419B-B760-449E9D78DE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09360" y="3971853"/>
            <a:ext cx="2286000" cy="809153"/>
          </a:xfrm>
        </p:spPr>
        <p:txBody>
          <a:bodyPr/>
          <a:lstStyle/>
          <a:p>
            <a:r>
              <a:rPr lang="en-US" i="1" dirty="0"/>
              <a:t>Inlet Gasket Module &amp; Holder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DFF11AF-0289-4922-A3E6-B0B84A64B79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309360" y="4820939"/>
            <a:ext cx="2286000" cy="1771450"/>
          </a:xfrm>
        </p:spPr>
        <p:txBody>
          <a:bodyPr/>
          <a:lstStyle/>
          <a:p>
            <a:r>
              <a:rPr lang="en-US" dirty="0"/>
              <a:t>Replaced by service or as needed</a:t>
            </a:r>
          </a:p>
          <a:p>
            <a:r>
              <a:rPr lang="en-US" dirty="0"/>
              <a:t>Follow directions provided by the on- board video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DDCF0F5-861F-4C2A-A703-F4ADFA5DAFB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15984" y="3976192"/>
            <a:ext cx="2286000" cy="465179"/>
          </a:xfrm>
        </p:spPr>
        <p:txBody>
          <a:bodyPr/>
          <a:lstStyle/>
          <a:p>
            <a:r>
              <a:rPr lang="en-US" i="1" dirty="0"/>
              <a:t>Printer Paper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347E121-F0AD-4219-87A9-85693B4666C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9015984" y="4479681"/>
            <a:ext cx="2286000" cy="2112708"/>
          </a:xfrm>
        </p:spPr>
        <p:txBody>
          <a:bodyPr/>
          <a:lstStyle/>
          <a:p>
            <a:r>
              <a:rPr lang="en-US" dirty="0"/>
              <a:t>Change as needed, analyzer does not notify operator.</a:t>
            </a:r>
          </a:p>
          <a:p>
            <a:r>
              <a:rPr lang="en-US" dirty="0"/>
              <a:t>Cover must “click” into place after replacement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19822-361A-45A6-B3BA-8B87B20A7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23DBC1A6-D716-4192-8CD6-F873B67A024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t="7808" b="7808"/>
          <a:stretch/>
        </p:blipFill>
        <p:spPr/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BDADB9F-8230-4E10-949A-2600ED9A16D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BF22ED3-E9B2-4D03-8516-84942A7D2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918" y="2178823"/>
            <a:ext cx="2328818" cy="1772232"/>
          </a:xfrm>
          <a:prstGeom prst="rect">
            <a:avLst/>
          </a:prstGeom>
        </p:spPr>
      </p:pic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487147BC-27E1-454B-8C1F-A80947E408F6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4"/>
          <a:srcRect t="1852" b="1852"/>
          <a:stretch/>
        </p:blipFill>
        <p:spPr/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44E239F7-6F0B-4E2E-BAD2-18DB0C7CCFF1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5"/>
          <a:srcRect t="12664" b="12664"/>
          <a:stretch/>
        </p:blipFill>
        <p:spPr/>
      </p:pic>
      <p:sp>
        <p:nvSpPr>
          <p:cNvPr id="20" name="Footer Placeholder 16">
            <a:extLst>
              <a:ext uri="{FF2B5EF4-FFF2-40B4-BE49-F238E27FC236}">
                <a16:creationId xmlns:a16="http://schemas.microsoft.com/office/drawing/2014/main" id="{BF8D900D-C0F3-4FE8-AFFB-16C567BD00C1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716608" y="6513143"/>
            <a:ext cx="981512" cy="207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spc="5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APRIL 2023</a:t>
            </a:r>
          </a:p>
        </p:txBody>
      </p:sp>
    </p:spTree>
    <p:extLst>
      <p:ext uri="{BB962C8B-B14F-4D97-AF65-F5344CB8AC3E}">
        <p14:creationId xmlns:p14="http://schemas.microsoft.com/office/powerpoint/2010/main" val="2875688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A3DD0-0AD9-4E24-8784-661030C63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1"/>
            <a:ext cx="9432315" cy="2007734"/>
          </a:xfrm>
        </p:spPr>
        <p:txBody>
          <a:bodyPr/>
          <a:lstStyle/>
          <a:p>
            <a:r>
              <a:rPr lang="en-US" dirty="0"/>
              <a:t>Maintenance:</a:t>
            </a:r>
            <a:br>
              <a:rPr lang="en-US" dirty="0"/>
            </a:br>
            <a:r>
              <a:rPr lang="en-US" dirty="0"/>
              <a:t>Flushing/Cleaning as needed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CB90C7-6B58-4ABC-8BA3-FC5731BE5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7433" y="2198972"/>
            <a:ext cx="8091827" cy="462518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b="1" dirty="0"/>
              <a:t>Fluid Transport System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Flushing of the Fluid Transport System is indicated when a clot may be present, follow the on-board video </a:t>
            </a:r>
          </a:p>
          <a:p>
            <a:endParaRPr lang="en-US" sz="1700" dirty="0"/>
          </a:p>
          <a:p>
            <a:endParaRPr lang="en-US" sz="17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700" dirty="0"/>
          </a:p>
          <a:p>
            <a:pPr>
              <a:lnSpc>
                <a:spcPct val="100000"/>
              </a:lnSpc>
            </a:pPr>
            <a:r>
              <a:rPr lang="en-US" b="1" dirty="0"/>
              <a:t>Inlet Gasket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Clean to verify correct sample aspiration, use lint-free cloth &amp; water</a:t>
            </a:r>
          </a:p>
          <a:p>
            <a:pPr>
              <a:lnSpc>
                <a:spcPct val="110000"/>
              </a:lnSpc>
            </a:pPr>
            <a:r>
              <a:rPr lang="en-US" b="1" dirty="0"/>
              <a:t>Touch Screen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Use tap water &amp; lint-free cloth to clean, 70% alcohol to disinfect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Analyzer exterior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Cleaning wet wipes have not been validated, use soapy water &amp; lint-free cloth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1398A91-8C80-40F1-8BB3-7F6F6DFF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32345F-7343-4ECD-8E3F-DABFE78FB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5D15F35A-A01B-4910-A8A5-AE155E99AAE8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>
          <a:blip r:embed="rId2"/>
          <a:srcRect l="11819" r="11819"/>
          <a:stretch>
            <a:fillRect/>
          </a:stretch>
        </p:blipFill>
        <p:spPr>
          <a:xfrm>
            <a:off x="-38740" y="-4477"/>
            <a:ext cx="2773363" cy="2203450"/>
          </a:xfrm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4121B7E-EEE3-403A-AE7B-C2153C221125}"/>
              </a:ext>
            </a:extLst>
          </p:cNvPr>
          <p:cNvPicPr>
            <a:picLocks noGrp="1"/>
          </p:cNvPicPr>
          <p:nvPr>
            <p:ph type="pic" sz="quarter" idx="14"/>
          </p:nvPr>
        </p:nvPicPr>
        <p:blipFill>
          <a:blip r:embed="rId3"/>
          <a:srcRect l="3445" r="3445"/>
          <a:stretch>
            <a:fillRect/>
          </a:stretch>
        </p:blipFill>
        <p:spPr>
          <a:xfrm>
            <a:off x="-44476" y="2202508"/>
            <a:ext cx="2773332" cy="2327746"/>
          </a:xfrm>
          <a:prstGeom prst="rect">
            <a:avLst/>
          </a:prstGeo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247C0632-3ED4-4C17-9D30-523ED6B9F35E}"/>
              </a:ext>
            </a:extLst>
          </p:cNvPr>
          <p:cNvPicPr>
            <a:picLocks noGrp="1"/>
          </p:cNvPicPr>
          <p:nvPr>
            <p:ph type="pic" sz="quarter" idx="15"/>
          </p:nvPr>
        </p:nvPicPr>
        <p:blipFill>
          <a:blip r:embed="rId4"/>
          <a:srcRect l="2546" r="2546"/>
          <a:stretch>
            <a:fillRect/>
          </a:stretch>
        </p:blipFill>
        <p:spPr>
          <a:xfrm>
            <a:off x="-44476" y="4530254"/>
            <a:ext cx="2773332" cy="23277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A1D78D-A3D2-4259-A0EA-792BB4EB9B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7520" y="3127220"/>
            <a:ext cx="1607291" cy="1093248"/>
          </a:xfrm>
          <a:prstGeom prst="rect">
            <a:avLst/>
          </a:prstGeom>
        </p:spPr>
      </p:pic>
      <p:sp>
        <p:nvSpPr>
          <p:cNvPr id="13" name="Footer Placeholder 16">
            <a:extLst>
              <a:ext uri="{FF2B5EF4-FFF2-40B4-BE49-F238E27FC236}">
                <a16:creationId xmlns:a16="http://schemas.microsoft.com/office/drawing/2014/main" id="{9900BF84-B3D3-4C10-AD41-7E30C17B6496}"/>
              </a:ext>
            </a:extLst>
          </p:cNvPr>
          <p:cNvSpPr txBox="1">
            <a:spLocks/>
          </p:cNvSpPr>
          <p:nvPr/>
        </p:nvSpPr>
        <p:spPr>
          <a:xfrm>
            <a:off x="361036" y="6434523"/>
            <a:ext cx="1158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spc="5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APRIL 2023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6079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19659DD-50BA-4864-9033-9492FB724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679462-0B1C-4E18-AFCC-2B44C031D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B05CB8-4E89-40EB-8660-0E4B66DA0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808" y="55499"/>
            <a:ext cx="5181599" cy="14458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FFFFFF"/>
                </a:solidFill>
              </a:rPr>
              <a:t>Limitations of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52AA1-D4B6-4DD5-B9F2-CF19B8090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736" y="1184988"/>
            <a:ext cx="5982260" cy="4991975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 i="1" dirty="0" err="1">
                <a:solidFill>
                  <a:srgbClr val="FFFFFF"/>
                </a:solidFill>
              </a:rPr>
              <a:t>tBili</a:t>
            </a:r>
            <a:r>
              <a:rPr lang="en-US" sz="1900" dirty="0">
                <a:solidFill>
                  <a:srgbClr val="FFFFFF"/>
                </a:solidFill>
              </a:rPr>
              <a:t> results are only valid on neonatal samples-do not expose to artificial light or sunlight! (Not done in Yorkville)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All consumables are to be treated as biohazardous waste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Heparin is the only anticoagulant acceptable for use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Homogeneity and time restrictions are critical for sample integrity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If the Inlet Probe is bent, it must be changed before the instrument may be used for sample analysis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Use a Clot Catcher when analyzing a capillary sample (Capillary not done in Yorkville)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The color of the battery symbol changes from green to red when the power falls below 14%.  The analyzer shuts down when less than 11%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A08DDC-332B-4594-A62C-D2FD1BB06738}"/>
              </a:ext>
            </a:extLst>
          </p:cNvPr>
          <p:cNvPicPr/>
          <p:nvPr/>
        </p:nvPicPr>
        <p:blipFill rotWithShape="1">
          <a:blip r:embed="rId2"/>
          <a:srcRect l="6714" r="44444" b="-2"/>
          <a:stretch/>
        </p:blipFill>
        <p:spPr>
          <a:xfrm>
            <a:off x="6661214" y="-5178"/>
            <a:ext cx="2765982" cy="3440465"/>
          </a:xfrm>
          <a:prstGeom prst="rect">
            <a:avLst/>
          </a:prstGeom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1E9E475A-5B06-4C54-B980-12DCFD80C240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 rotWithShape="1">
          <a:blip r:embed="rId3"/>
          <a:srcRect l="27256" r="21693" b="-1"/>
          <a:stretch/>
        </p:blipFill>
        <p:spPr>
          <a:xfrm>
            <a:off x="6660036" y="3417535"/>
            <a:ext cx="2765982" cy="3440465"/>
          </a:xfrm>
          <a:prstGeom prst="rect">
            <a:avLst/>
          </a:pr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5B82BB5F-359B-49EC-9548-1FD9C331A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557370" y="3498708"/>
            <a:ext cx="2343647" cy="4385568"/>
          </a:xfrm>
          <a:custGeom>
            <a:avLst/>
            <a:gdLst>
              <a:gd name="connsiteX0" fmla="*/ 0 w 2343647"/>
              <a:gd name="connsiteY0" fmla="*/ 0 h 4385568"/>
              <a:gd name="connsiteX1" fmla="*/ 13818 w 2343647"/>
              <a:gd name="connsiteY1" fmla="*/ 0 h 4385568"/>
              <a:gd name="connsiteX2" fmla="*/ 34560 w 2343647"/>
              <a:gd name="connsiteY2" fmla="*/ 141658 h 4385568"/>
              <a:gd name="connsiteX3" fmla="*/ 2208831 w 2343647"/>
              <a:gd name="connsiteY3" fmla="*/ 2118828 h 4385568"/>
              <a:gd name="connsiteX4" fmla="*/ 2343647 w 2343647"/>
              <a:gd name="connsiteY4" fmla="*/ 2125211 h 4385568"/>
              <a:gd name="connsiteX5" fmla="*/ 2208831 w 2343647"/>
              <a:gd name="connsiteY5" fmla="*/ 2131594 h 4385568"/>
              <a:gd name="connsiteX6" fmla="*/ 3143 w 2343647"/>
              <a:gd name="connsiteY6" fmla="*/ 4323325 h 4385568"/>
              <a:gd name="connsiteX7" fmla="*/ 0 w 2343647"/>
              <a:gd name="connsiteY7" fmla="*/ 4385568 h 438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3647" h="4385568">
                <a:moveTo>
                  <a:pt x="0" y="0"/>
                </a:moveTo>
                <a:lnTo>
                  <a:pt x="13818" y="0"/>
                </a:lnTo>
                <a:lnTo>
                  <a:pt x="34560" y="141658"/>
                </a:lnTo>
                <a:cubicBezTo>
                  <a:pt x="237593" y="1199063"/>
                  <a:pt x="1119361" y="2015131"/>
                  <a:pt x="2208831" y="2118828"/>
                </a:cubicBezTo>
                <a:lnTo>
                  <a:pt x="2343647" y="2125211"/>
                </a:lnTo>
                <a:lnTo>
                  <a:pt x="2208831" y="2131594"/>
                </a:lnTo>
                <a:cubicBezTo>
                  <a:pt x="1046730" y="2242204"/>
                  <a:pt x="120947" y="3163335"/>
                  <a:pt x="3143" y="4323325"/>
                </a:cubicBezTo>
                <a:lnTo>
                  <a:pt x="0" y="43855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8A9F016-CEEE-4062-9A80-0738DC7A1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557370" y="3493392"/>
            <a:ext cx="2343647" cy="4385568"/>
          </a:xfrm>
          <a:custGeom>
            <a:avLst/>
            <a:gdLst>
              <a:gd name="connsiteX0" fmla="*/ 0 w 2343647"/>
              <a:gd name="connsiteY0" fmla="*/ 0 h 4385568"/>
              <a:gd name="connsiteX1" fmla="*/ 13818 w 2343647"/>
              <a:gd name="connsiteY1" fmla="*/ 0 h 4385568"/>
              <a:gd name="connsiteX2" fmla="*/ 34560 w 2343647"/>
              <a:gd name="connsiteY2" fmla="*/ 141658 h 4385568"/>
              <a:gd name="connsiteX3" fmla="*/ 2208831 w 2343647"/>
              <a:gd name="connsiteY3" fmla="*/ 2118828 h 4385568"/>
              <a:gd name="connsiteX4" fmla="*/ 2343647 w 2343647"/>
              <a:gd name="connsiteY4" fmla="*/ 2125211 h 4385568"/>
              <a:gd name="connsiteX5" fmla="*/ 2208831 w 2343647"/>
              <a:gd name="connsiteY5" fmla="*/ 2131594 h 4385568"/>
              <a:gd name="connsiteX6" fmla="*/ 3143 w 2343647"/>
              <a:gd name="connsiteY6" fmla="*/ 4323325 h 4385568"/>
              <a:gd name="connsiteX7" fmla="*/ 0 w 2343647"/>
              <a:gd name="connsiteY7" fmla="*/ 4385568 h 438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3647" h="4385568">
                <a:moveTo>
                  <a:pt x="0" y="0"/>
                </a:moveTo>
                <a:lnTo>
                  <a:pt x="13818" y="0"/>
                </a:lnTo>
                <a:lnTo>
                  <a:pt x="34560" y="141658"/>
                </a:lnTo>
                <a:cubicBezTo>
                  <a:pt x="237593" y="1199063"/>
                  <a:pt x="1119361" y="2015131"/>
                  <a:pt x="2208831" y="2118828"/>
                </a:cubicBezTo>
                <a:lnTo>
                  <a:pt x="2343647" y="2125211"/>
                </a:lnTo>
                <a:lnTo>
                  <a:pt x="2208831" y="2131594"/>
                </a:lnTo>
                <a:cubicBezTo>
                  <a:pt x="1046730" y="2242204"/>
                  <a:pt x="120947" y="3163335"/>
                  <a:pt x="3143" y="4323325"/>
                </a:cubicBezTo>
                <a:lnTo>
                  <a:pt x="0" y="4385568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835BCD70-9F17-4D6A-95D5-C51CB6C17D62}"/>
              </a:ext>
            </a:extLst>
          </p:cNvPr>
          <p:cNvPicPr>
            <a:picLocks noGrp="1"/>
          </p:cNvPicPr>
          <p:nvPr>
            <p:ph type="pic" sz="quarter" idx="15"/>
          </p:nvPr>
        </p:nvPicPr>
        <p:blipFill rotWithShape="1">
          <a:blip r:embed="rId4"/>
          <a:srcRect l="24503" r="22034" b="-1"/>
          <a:stretch/>
        </p:blipFill>
        <p:spPr>
          <a:xfrm>
            <a:off x="9426018" y="3417535"/>
            <a:ext cx="2765982" cy="3440465"/>
          </a:xfrm>
          <a:prstGeom prst="rect">
            <a:avLst/>
          </a:prstGeom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35FE8E71-8C24-4A4F-A24F-A4F4534F9375}"/>
              </a:ext>
            </a:extLst>
          </p:cNvPr>
          <p:cNvPicPr>
            <a:picLocks noGrp="1"/>
          </p:cNvPicPr>
          <p:nvPr>
            <p:ph type="pic" sz="quarter" idx="14"/>
          </p:nvPr>
        </p:nvPicPr>
        <p:blipFill rotWithShape="1">
          <a:blip r:embed="rId5"/>
          <a:srcRect l="17824" r="21878" b="-2"/>
          <a:stretch/>
        </p:blipFill>
        <p:spPr>
          <a:xfrm>
            <a:off x="9426018" y="-5178"/>
            <a:ext cx="2765982" cy="3440465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58965B-5B26-4FA8-B532-C25FE48E4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736" y="6437376"/>
            <a:ext cx="108775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50" dirty="0">
                <a:solidFill>
                  <a:srgbClr val="FFFFFF"/>
                </a:solidFill>
              </a:rPr>
              <a:t>APRIL 2023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5B5D578-8739-4938-B37D-90B94B3E4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en-US" sz="19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27</a:t>
            </a:fld>
            <a:endParaRPr lang="en-US" sz="1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760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0ADF2-FE2F-4BD2-A28A-1EBB03D5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Use </a:t>
            </a:r>
            <a:r>
              <a:rPr lang="en-US" dirty="0" err="1"/>
              <a:t>cont</a:t>
            </a:r>
            <a:r>
              <a:rPr lang="en-US" dirty="0"/>
              <a:t>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FC699-9C8A-4CC7-90C2-C28B2524D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172" y="2709080"/>
            <a:ext cx="6608766" cy="346788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Hemolysis may cause K</a:t>
            </a:r>
            <a:r>
              <a:rPr lang="en-US" baseline="30000" dirty="0"/>
              <a:t>+</a:t>
            </a:r>
            <a:r>
              <a:rPr lang="en-US" dirty="0"/>
              <a:t> , Na</a:t>
            </a:r>
            <a:r>
              <a:rPr lang="en-US" baseline="30000" dirty="0"/>
              <a:t>+</a:t>
            </a:r>
            <a:r>
              <a:rPr lang="en-US" dirty="0"/>
              <a:t>  , Ca</a:t>
            </a:r>
            <a:r>
              <a:rPr lang="en-US" baseline="30000" dirty="0"/>
              <a:t>2+</a:t>
            </a:r>
            <a:r>
              <a:rPr lang="en-US" dirty="0"/>
              <a:t>  and cannot be determined visually in whole blood.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It may take up to 4 hours for a new sensor cassette to condition after installation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calibration is performed with every sample for the first 4 hours.  </a:t>
            </a:r>
            <a:r>
              <a:rPr lang="en-US" dirty="0">
                <a:solidFill>
                  <a:srgbClr val="FF0000"/>
                </a:solidFill>
              </a:rPr>
              <a:t>It does a calibration with every sample.  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BA17CD5-ABA8-497A-AA25-35E9DB0C4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2/8/20XX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FD57CC1-D768-45A6-A7CF-BC55E5657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28</a:t>
            </a:fld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A414A9E-0AA4-4602-96C7-B1CF60C9E7CF}"/>
              </a:ext>
            </a:extLst>
          </p:cNvPr>
          <p:cNvCxnSpPr>
            <a:cxnSpLocks/>
          </p:cNvCxnSpPr>
          <p:nvPr/>
        </p:nvCxnSpPr>
        <p:spPr>
          <a:xfrm flipV="1">
            <a:off x="3300548" y="2778034"/>
            <a:ext cx="0" cy="26125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F66BF03-9D1F-4EC9-BFF7-0426D20018C8}"/>
              </a:ext>
            </a:extLst>
          </p:cNvPr>
          <p:cNvCxnSpPr>
            <a:cxnSpLocks/>
          </p:cNvCxnSpPr>
          <p:nvPr/>
        </p:nvCxnSpPr>
        <p:spPr>
          <a:xfrm>
            <a:off x="3900652" y="2741736"/>
            <a:ext cx="0" cy="33021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A4E0AFE-5176-4220-A32F-0DBC355D2290}"/>
              </a:ext>
            </a:extLst>
          </p:cNvPr>
          <p:cNvCxnSpPr>
            <a:cxnSpLocks/>
          </p:cNvCxnSpPr>
          <p:nvPr/>
        </p:nvCxnSpPr>
        <p:spPr>
          <a:xfrm>
            <a:off x="4663439" y="2778034"/>
            <a:ext cx="0" cy="29391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58658EE4-63BC-4FF0-B4F0-43F11FBFE6A9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>
          <a:blip r:embed="rId2"/>
          <a:srcRect l="11403" r="1140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C1A0F2CD-3E6B-4977-BA7C-133A0AD6058E}"/>
              </a:ext>
            </a:extLst>
          </p:cNvPr>
          <p:cNvPicPr>
            <a:picLocks noGrp="1"/>
          </p:cNvPicPr>
          <p:nvPr>
            <p:ph type="pic" sz="quarter" idx="15"/>
          </p:nvPr>
        </p:nvPicPr>
        <p:blipFill>
          <a:blip r:embed="rId3"/>
          <a:srcRect l="8039" r="803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015B4D6A-CBAF-4AD1-A9C3-858A9C761234}"/>
              </a:ext>
            </a:extLst>
          </p:cNvPr>
          <p:cNvPicPr>
            <a:picLocks noGrp="1"/>
          </p:cNvPicPr>
          <p:nvPr>
            <p:ph type="pic" sz="quarter" idx="16"/>
          </p:nvPr>
        </p:nvPicPr>
        <p:blipFill>
          <a:blip r:embed="rId4"/>
          <a:srcRect l="12033" r="12033"/>
          <a:stretch>
            <a:fillRect/>
          </a:stretch>
        </p:blipFill>
        <p:spPr>
          <a:xfrm>
            <a:off x="9757378" y="4442962"/>
            <a:ext cx="2434622" cy="2438047"/>
          </a:xfrm>
          <a:prstGeom prst="rect">
            <a:avLst/>
          </a:prstGeom>
        </p:spPr>
      </p:pic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55564BD4-6DA4-48D2-A793-F440B13D16AA}"/>
              </a:ext>
            </a:extLst>
          </p:cNvPr>
          <p:cNvPicPr>
            <a:picLocks noGrp="1"/>
          </p:cNvPicPr>
          <p:nvPr>
            <p:ph type="pic" sz="quarter" idx="14"/>
          </p:nvPr>
        </p:nvPicPr>
        <p:blipFill>
          <a:blip r:embed="rId5"/>
          <a:srcRect l="15592" r="15592"/>
          <a:stretch>
            <a:fillRect/>
          </a:stretch>
        </p:blipFill>
        <p:spPr>
          <a:xfrm>
            <a:off x="9757378" y="2118839"/>
            <a:ext cx="2434622" cy="2384732"/>
          </a:xfrm>
          <a:prstGeom prst="rect">
            <a:avLst/>
          </a:prstGeom>
        </p:spPr>
      </p:pic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CA42A31D-A24D-4F27-B9E2-A09FC1E21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8812" y="6435918"/>
            <a:ext cx="931178" cy="365125"/>
          </a:xfrm>
        </p:spPr>
        <p:txBody>
          <a:bodyPr/>
          <a:lstStyle/>
          <a:p>
            <a:r>
              <a:rPr lang="en-US" dirty="0"/>
              <a:t>APRIL 2023</a:t>
            </a:r>
          </a:p>
        </p:txBody>
      </p:sp>
    </p:spTree>
    <p:extLst>
      <p:ext uri="{BB962C8B-B14F-4D97-AF65-F5344CB8AC3E}">
        <p14:creationId xmlns:p14="http://schemas.microsoft.com/office/powerpoint/2010/main" val="10757526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92CA8-6731-45C0-9849-A44E6EFB3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775" y="590371"/>
            <a:ext cx="10202248" cy="5096326"/>
          </a:xfrm>
        </p:spPr>
        <p:txBody>
          <a:bodyPr/>
          <a:lstStyle/>
          <a:p>
            <a:r>
              <a:rPr lang="en-US" dirty="0"/>
              <a:t>You have completed the ABL Blood Gas module.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You may review the material contained in this CBL before  proceeding to the test questions.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A3E896-9C34-41D9-A9AA-1EF30BC7A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00AE67B0-837D-43D6-8A76-BF78B081E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8841" y="6433203"/>
            <a:ext cx="914400" cy="365125"/>
          </a:xfrm>
        </p:spPr>
        <p:txBody>
          <a:bodyPr/>
          <a:lstStyle/>
          <a:p>
            <a:r>
              <a:rPr lang="en-US" dirty="0"/>
              <a:t>APRIL 2023</a:t>
            </a:r>
          </a:p>
        </p:txBody>
      </p:sp>
    </p:spTree>
    <p:extLst>
      <p:ext uri="{BB962C8B-B14F-4D97-AF65-F5344CB8AC3E}">
        <p14:creationId xmlns:p14="http://schemas.microsoft.com/office/powerpoint/2010/main" val="2082477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074EFDE-BA5F-45C9-82A2-B73BB548FA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052" y="2264229"/>
            <a:ext cx="5761074" cy="3907972"/>
          </a:xfrm>
        </p:spPr>
        <p:txBody>
          <a:bodyPr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+mn-lt"/>
              </a:rPr>
              <a:t>Blood gases:  </a:t>
            </a:r>
            <a:r>
              <a:rPr lang="en-US" sz="2400" dirty="0">
                <a:latin typeface="+mn-lt"/>
              </a:rPr>
              <a:t>pH, pCO</a:t>
            </a:r>
            <a:r>
              <a:rPr lang="en-US" sz="2400" baseline="-25000" dirty="0">
                <a:latin typeface="+mn-lt"/>
              </a:rPr>
              <a:t>2</a:t>
            </a:r>
            <a:r>
              <a:rPr lang="en-US" sz="2400" dirty="0">
                <a:latin typeface="+mn-lt"/>
              </a:rPr>
              <a:t>, PO</a:t>
            </a:r>
            <a:r>
              <a:rPr lang="en-US" sz="2400" baseline="-25000" dirty="0">
                <a:latin typeface="+mn-lt"/>
              </a:rPr>
              <a:t>2</a:t>
            </a:r>
            <a:br>
              <a:rPr lang="en-US" sz="2400" baseline="-25000" dirty="0">
                <a:latin typeface="+mn-lt"/>
              </a:rPr>
            </a:br>
            <a:r>
              <a:rPr lang="en-US" sz="2400" b="1" dirty="0">
                <a:latin typeface="+mn-lt"/>
              </a:rPr>
              <a:t>Oximetry:</a:t>
            </a:r>
            <a:r>
              <a:rPr lang="en-US" sz="2400" dirty="0">
                <a:latin typeface="+mn-lt"/>
              </a:rPr>
              <a:t>  </a:t>
            </a:r>
            <a:r>
              <a:rPr lang="en-US" sz="2400" dirty="0" err="1">
                <a:latin typeface="+mn-lt"/>
              </a:rPr>
              <a:t>tHb</a:t>
            </a:r>
            <a:r>
              <a:rPr lang="en-US" sz="2400" dirty="0">
                <a:latin typeface="+mn-lt"/>
              </a:rPr>
              <a:t>, sO</a:t>
            </a:r>
            <a:r>
              <a:rPr lang="en-US" sz="2400" baseline="-25000" dirty="0">
                <a:latin typeface="+mn-lt"/>
              </a:rPr>
              <a:t>2</a:t>
            </a:r>
            <a:r>
              <a:rPr lang="en-US" sz="2400" dirty="0">
                <a:latin typeface="+mn-lt"/>
              </a:rPr>
              <a:t>, </a:t>
            </a:r>
            <a:r>
              <a:rPr lang="en-US" sz="2400" i="1" dirty="0">
                <a:latin typeface="+mn-lt"/>
              </a:rPr>
              <a:t>F</a:t>
            </a:r>
            <a:r>
              <a:rPr lang="en-US" sz="2400" dirty="0">
                <a:latin typeface="+mn-lt"/>
              </a:rPr>
              <a:t>O2Hb, </a:t>
            </a:r>
            <a:r>
              <a:rPr lang="en-US" sz="2400" i="1" dirty="0" err="1">
                <a:latin typeface="+mn-lt"/>
              </a:rPr>
              <a:t>F</a:t>
            </a:r>
            <a:r>
              <a:rPr lang="en-US" sz="2400" dirty="0" err="1">
                <a:latin typeface="+mn-lt"/>
              </a:rPr>
              <a:t>COHb</a:t>
            </a:r>
            <a:r>
              <a:rPr lang="en-US" sz="2400" dirty="0">
                <a:latin typeface="+mn-lt"/>
              </a:rPr>
              <a:t>, </a:t>
            </a:r>
            <a:r>
              <a:rPr lang="en-US" sz="2400" i="1" dirty="0" err="1">
                <a:latin typeface="+mn-lt"/>
              </a:rPr>
              <a:t>F</a:t>
            </a:r>
            <a:r>
              <a:rPr lang="en-US" sz="2400" dirty="0" err="1">
                <a:latin typeface="+mn-lt"/>
              </a:rPr>
              <a:t>HHb</a:t>
            </a:r>
            <a:r>
              <a:rPr lang="en-US" sz="2400" dirty="0">
                <a:latin typeface="+mn-lt"/>
              </a:rPr>
              <a:t>, </a:t>
            </a:r>
            <a:r>
              <a:rPr lang="en-US" sz="2400" i="1" dirty="0" err="1">
                <a:latin typeface="+mn-lt"/>
              </a:rPr>
              <a:t>F</a:t>
            </a:r>
            <a:r>
              <a:rPr lang="en-US" sz="2400" dirty="0" err="1">
                <a:latin typeface="+mn-lt"/>
              </a:rPr>
              <a:t>MetHb</a:t>
            </a:r>
            <a:r>
              <a:rPr lang="en-US" sz="2400" dirty="0">
                <a:latin typeface="+mn-lt"/>
              </a:rPr>
              <a:t>, </a:t>
            </a:r>
            <a:r>
              <a:rPr lang="en-US" sz="2400" i="1" dirty="0" err="1">
                <a:latin typeface="+mn-lt"/>
              </a:rPr>
              <a:t>F</a:t>
            </a:r>
            <a:r>
              <a:rPr lang="en-US" sz="2400" dirty="0" err="1">
                <a:latin typeface="+mn-lt"/>
              </a:rPr>
              <a:t>HbF</a:t>
            </a:r>
            <a:br>
              <a:rPr lang="en-US" sz="2400" dirty="0">
                <a:latin typeface="+mn-lt"/>
              </a:rPr>
            </a:br>
            <a:r>
              <a:rPr lang="en-US" sz="2400" b="1" dirty="0">
                <a:latin typeface="+mn-lt"/>
              </a:rPr>
              <a:t>Electrolytes:</a:t>
            </a:r>
            <a:r>
              <a:rPr lang="en-US" sz="2400" dirty="0">
                <a:latin typeface="+mn-lt"/>
              </a:rPr>
              <a:t>  Sodium (Na+), Potassium (K+), Chloride (Cl-), ionized Calcium (Ca</a:t>
            </a:r>
            <a:r>
              <a:rPr lang="en-US" sz="2400" baseline="30000" dirty="0">
                <a:latin typeface="+mn-lt"/>
              </a:rPr>
              <a:t>2+</a:t>
            </a:r>
            <a:r>
              <a:rPr lang="en-US" sz="2400" dirty="0">
                <a:latin typeface="+mn-lt"/>
              </a:rPr>
              <a:t>) </a:t>
            </a:r>
            <a:r>
              <a:rPr lang="en-US" sz="2400" b="1" dirty="0">
                <a:latin typeface="+mn-lt"/>
              </a:rPr>
              <a:t>Not done in Yorkville</a:t>
            </a:r>
            <a:br>
              <a:rPr lang="en-US" sz="2400" dirty="0">
                <a:latin typeface="+mn-lt"/>
              </a:rPr>
            </a:br>
            <a:r>
              <a:rPr lang="en-US" sz="2400" b="1" dirty="0">
                <a:latin typeface="+mn-lt"/>
              </a:rPr>
              <a:t>Metabolites:</a:t>
            </a:r>
            <a:r>
              <a:rPr lang="en-US" sz="2400" dirty="0">
                <a:latin typeface="+mn-lt"/>
              </a:rPr>
              <a:t>  Glucose, Lactate, </a:t>
            </a:r>
            <a:r>
              <a:rPr lang="en-US" sz="2400" dirty="0" err="1">
                <a:latin typeface="+mn-lt"/>
              </a:rPr>
              <a:t>tBilirubin</a:t>
            </a:r>
            <a:r>
              <a:rPr lang="en-US" sz="2400" dirty="0">
                <a:latin typeface="+mn-lt"/>
              </a:rPr>
              <a:t> (</a:t>
            </a:r>
            <a:r>
              <a:rPr lang="en-US" sz="2400" dirty="0" err="1">
                <a:latin typeface="+mn-lt"/>
              </a:rPr>
              <a:t>tBili</a:t>
            </a:r>
            <a:r>
              <a:rPr lang="en-US" sz="2400" dirty="0">
                <a:latin typeface="+mn-lt"/>
              </a:rPr>
              <a:t>-neonates only) </a:t>
            </a:r>
            <a:r>
              <a:rPr lang="en-US" sz="2400" b="1" dirty="0">
                <a:latin typeface="+mn-lt"/>
              </a:rPr>
              <a:t>Not done in Yorkville</a:t>
            </a:r>
            <a:r>
              <a:rPr lang="en-US" sz="2400" dirty="0">
                <a:latin typeface="+mn-lt"/>
              </a:rPr>
              <a:t> 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FD6DBFEE-49C8-4A03-9DB6-00EECA975B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7052" y="452845"/>
            <a:ext cx="6932022" cy="139337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j-lt"/>
              </a:rPr>
              <a:t>Up to 17 critical parameters in 65 µl of blood!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DCF2EF8-141F-4B02-8F8E-6A1F3FE31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442" y="6405155"/>
            <a:ext cx="906998" cy="365125"/>
          </a:xfrm>
        </p:spPr>
        <p:txBody>
          <a:bodyPr/>
          <a:lstStyle/>
          <a:p>
            <a:r>
              <a:rPr lang="en-US" dirty="0"/>
              <a:t>APRIL 2023</a:t>
            </a:r>
          </a:p>
        </p:txBody>
      </p:sp>
      <p:pic>
        <p:nvPicPr>
          <p:cNvPr id="13" name="Picture Placeholder 12" descr="The Northern Lights ">
            <a:extLst>
              <a:ext uri="{FF2B5EF4-FFF2-40B4-BE49-F238E27FC236}">
                <a16:creationId xmlns:a16="http://schemas.microsoft.com/office/drawing/2014/main" id="{36B7155F-34CC-4B9E-A9FB-FA34CA0B36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800" y="1"/>
            <a:ext cx="4267200" cy="6858000"/>
          </a:xfr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EBD2A47-3DF2-4802-95E2-3AF0635E9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47162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B5B09F67-0226-4836-9B22-AFF94EF63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EF6D18FB-3D39-4747-9ED8-42C5DFAB8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11" y="1"/>
            <a:ext cx="5199156" cy="6857999"/>
          </a:xfrm>
          <a:custGeom>
            <a:avLst/>
            <a:gdLst>
              <a:gd name="connsiteX0" fmla="*/ 0 w 5199156"/>
              <a:gd name="connsiteY0" fmla="*/ 0 h 6857999"/>
              <a:gd name="connsiteX1" fmla="*/ 5199156 w 5199156"/>
              <a:gd name="connsiteY1" fmla="*/ 0 h 6857999"/>
              <a:gd name="connsiteX2" fmla="*/ 5199156 w 5199156"/>
              <a:gd name="connsiteY2" fmla="*/ 4404241 h 6857999"/>
              <a:gd name="connsiteX3" fmla="*/ 2996280 w 5199156"/>
              <a:gd name="connsiteY3" fmla="*/ 6845331 h 6857999"/>
              <a:gd name="connsiteX4" fmla="*/ 2762435 w 5199156"/>
              <a:gd name="connsiteY4" fmla="*/ 6857139 h 6857999"/>
              <a:gd name="connsiteX5" fmla="*/ 2762435 w 5199156"/>
              <a:gd name="connsiteY5" fmla="*/ 6857999 h 6857999"/>
              <a:gd name="connsiteX6" fmla="*/ 2745398 w 5199156"/>
              <a:gd name="connsiteY6" fmla="*/ 6857999 h 6857999"/>
              <a:gd name="connsiteX7" fmla="*/ 0 w 5199156"/>
              <a:gd name="connsiteY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9156" h="6857999">
                <a:moveTo>
                  <a:pt x="0" y="0"/>
                </a:moveTo>
                <a:lnTo>
                  <a:pt x="5199156" y="0"/>
                </a:lnTo>
                <a:lnTo>
                  <a:pt x="5199156" y="4404241"/>
                </a:lnTo>
                <a:cubicBezTo>
                  <a:pt x="5199156" y="5674715"/>
                  <a:pt x="4233603" y="6719673"/>
                  <a:pt x="2996280" y="6845331"/>
                </a:cubicBezTo>
                <a:lnTo>
                  <a:pt x="2762435" y="6857139"/>
                </a:lnTo>
                <a:lnTo>
                  <a:pt x="2762435" y="6857999"/>
                </a:lnTo>
                <a:lnTo>
                  <a:pt x="2745398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EDCDD4D4-ADBD-45B9-944B-E77CC2584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5834" y="-39394"/>
            <a:ext cx="2353172" cy="2431959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5EB972-6BD6-47D1-9E78-CE35D79FC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70" y="1122362"/>
            <a:ext cx="4095180" cy="30857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ABL 90 FLEX PLUS: Front View Features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5C33650-FCB1-4AA0-B182-07038B295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1922" y="91333"/>
            <a:ext cx="6356448" cy="5976776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8E7BB1-2A06-445D-8F53-8CF8F5466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6980" y="4982351"/>
            <a:ext cx="4451034" cy="120073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sz="1600" kern="1200" spc="50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*Handheld barcode scanners available for use </a:t>
            </a:r>
            <a:r>
              <a:rPr lang="en-US" sz="1600" dirty="0">
                <a:solidFill>
                  <a:srgbClr val="FFFFFF"/>
                </a:solidFill>
              </a:rPr>
              <a:t>on analyzers in NICU</a:t>
            </a:r>
            <a:endParaRPr lang="en-US" sz="1600" kern="1200" spc="50" baseline="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1600" kern="1200" spc="50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**Automatic mixer for </a:t>
            </a:r>
            <a:r>
              <a:rPr lang="en-US" sz="1600" i="1" kern="1200" spc="50" baseline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safe</a:t>
            </a:r>
            <a:r>
              <a:rPr lang="en-US" sz="1600" kern="1200" spc="50" baseline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PICO</a:t>
            </a:r>
            <a:r>
              <a:rPr lang="en-US" sz="1600" kern="1200" spc="50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syringes only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457D41-65CB-4795-A8FB-A35DF5075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3203"/>
            <a:ext cx="702781" cy="3678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9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78061C24-4E70-474C-BAAC-0B22628F5554}"/>
              </a:ext>
            </a:extLst>
          </p:cNvPr>
          <p:cNvSpPr/>
          <p:nvPr/>
        </p:nvSpPr>
        <p:spPr>
          <a:xfrm>
            <a:off x="10206447" y="2490652"/>
            <a:ext cx="60960" cy="4571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EE629A99-71C0-4D86-8838-FF1795A7833F}"/>
              </a:ext>
            </a:extLst>
          </p:cNvPr>
          <p:cNvSpPr/>
          <p:nvPr/>
        </p:nvSpPr>
        <p:spPr>
          <a:xfrm>
            <a:off x="10387290" y="3079721"/>
            <a:ext cx="45719" cy="4571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9D9DDE27-E10B-47A7-84CF-0B4D05406A06}"/>
              </a:ext>
            </a:extLst>
          </p:cNvPr>
          <p:cNvSpPr/>
          <p:nvPr/>
        </p:nvSpPr>
        <p:spPr>
          <a:xfrm flipH="1" flipV="1">
            <a:off x="10475080" y="3088746"/>
            <a:ext cx="45719" cy="4572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16">
            <a:extLst>
              <a:ext uri="{FF2B5EF4-FFF2-40B4-BE49-F238E27FC236}">
                <a16:creationId xmlns:a16="http://schemas.microsoft.com/office/drawing/2014/main" id="{3BA12CE6-C314-4B02-A0C7-8158E0455426}"/>
              </a:ext>
            </a:extLst>
          </p:cNvPr>
          <p:cNvSpPr txBox="1">
            <a:spLocks/>
          </p:cNvSpPr>
          <p:nvPr/>
        </p:nvSpPr>
        <p:spPr>
          <a:xfrm>
            <a:off x="287256" y="6395550"/>
            <a:ext cx="931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spc="5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APRIL 2023</a:t>
            </a:r>
          </a:p>
        </p:txBody>
      </p:sp>
    </p:spTree>
    <p:extLst>
      <p:ext uri="{BB962C8B-B14F-4D97-AF65-F5344CB8AC3E}">
        <p14:creationId xmlns:p14="http://schemas.microsoft.com/office/powerpoint/2010/main" val="1279475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5FA10EA6-E545-43A2-8C7B-88EBE9C3B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C47A9E0-C203-4086-AE26-ACD0A46B2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288" y="0"/>
            <a:ext cx="7875323" cy="68532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602B918-BCB5-4CF4-BDCA-015482967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8624" y="0"/>
            <a:ext cx="7351628" cy="6858000"/>
          </a:xfrm>
          <a:custGeom>
            <a:avLst/>
            <a:gdLst>
              <a:gd name="connsiteX0" fmla="*/ 0 w 7351628"/>
              <a:gd name="connsiteY0" fmla="*/ 0 h 6858000"/>
              <a:gd name="connsiteX1" fmla="*/ 1482273 w 7351628"/>
              <a:gd name="connsiteY1" fmla="*/ 0 h 6858000"/>
              <a:gd name="connsiteX2" fmla="*/ 2438400 w 7351628"/>
              <a:gd name="connsiteY2" fmla="*/ 0 h 6858000"/>
              <a:gd name="connsiteX3" fmla="*/ 7351628 w 7351628"/>
              <a:gd name="connsiteY3" fmla="*/ 0 h 6858000"/>
              <a:gd name="connsiteX4" fmla="*/ 3920673 w 7351628"/>
              <a:gd name="connsiteY4" fmla="*/ 3430955 h 6858000"/>
              <a:gd name="connsiteX5" fmla="*/ 7175072 w 7351628"/>
              <a:gd name="connsiteY5" fmla="*/ 6857446 h 6858000"/>
              <a:gd name="connsiteX6" fmla="*/ 7196984 w 7351628"/>
              <a:gd name="connsiteY6" fmla="*/ 6858000 h 6858000"/>
              <a:gd name="connsiteX7" fmla="*/ 2438400 w 7351628"/>
              <a:gd name="connsiteY7" fmla="*/ 6858000 h 6858000"/>
              <a:gd name="connsiteX8" fmla="*/ 1482273 w 7351628"/>
              <a:gd name="connsiteY8" fmla="*/ 6858000 h 6858000"/>
              <a:gd name="connsiteX9" fmla="*/ 0 w 7351628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51628" h="6858000">
                <a:moveTo>
                  <a:pt x="0" y="0"/>
                </a:moveTo>
                <a:lnTo>
                  <a:pt x="1482273" y="0"/>
                </a:lnTo>
                <a:lnTo>
                  <a:pt x="2438400" y="0"/>
                </a:lnTo>
                <a:lnTo>
                  <a:pt x="7351628" y="0"/>
                </a:lnTo>
                <a:cubicBezTo>
                  <a:pt x="5456764" y="0"/>
                  <a:pt x="3920673" y="1536091"/>
                  <a:pt x="3920673" y="3430955"/>
                </a:cubicBezTo>
                <a:cubicBezTo>
                  <a:pt x="3920673" y="5266604"/>
                  <a:pt x="5362258" y="6765554"/>
                  <a:pt x="7175072" y="6857446"/>
                </a:cubicBezTo>
                <a:lnTo>
                  <a:pt x="7196984" y="6858000"/>
                </a:lnTo>
                <a:lnTo>
                  <a:pt x="2438400" y="6858000"/>
                </a:lnTo>
                <a:lnTo>
                  <a:pt x="148227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62048C-4193-46A7-B629-11E6AF3B6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2945641" cy="5486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FFFFFF"/>
                </a:solidFill>
              </a:rPr>
              <a:t>Sample Types</a:t>
            </a:r>
          </a:p>
        </p:txBody>
      </p:sp>
      <p:sp useBgFill="1">
        <p:nvSpPr>
          <p:cNvPr id="38" name="Freeform: Shape 37">
            <a:extLst>
              <a:ext uri="{FF2B5EF4-FFF2-40B4-BE49-F238E27FC236}">
                <a16:creationId xmlns:a16="http://schemas.microsoft.com/office/drawing/2014/main" id="{AB70A3F7-24F4-4EAE-96E3-0C6FDA937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904573" y="0"/>
            <a:ext cx="5963231" cy="6861910"/>
          </a:xfrm>
          <a:custGeom>
            <a:avLst/>
            <a:gdLst>
              <a:gd name="connsiteX0" fmla="*/ 2532276 w 5963231"/>
              <a:gd name="connsiteY0" fmla="*/ 6861910 h 6861910"/>
              <a:gd name="connsiteX1" fmla="*/ 2377645 w 5963231"/>
              <a:gd name="connsiteY1" fmla="*/ 6858000 h 6861910"/>
              <a:gd name="connsiteX2" fmla="*/ 0 w 5963231"/>
              <a:gd name="connsiteY2" fmla="*/ 6858000 h 6861910"/>
              <a:gd name="connsiteX3" fmla="*/ 0 w 5963231"/>
              <a:gd name="connsiteY3" fmla="*/ 0 h 6861910"/>
              <a:gd name="connsiteX4" fmla="*/ 2532276 w 5963231"/>
              <a:gd name="connsiteY4" fmla="*/ 0 h 6861910"/>
              <a:gd name="connsiteX5" fmla="*/ 2547568 w 5963231"/>
              <a:gd name="connsiteY5" fmla="*/ 0 h 6861910"/>
              <a:gd name="connsiteX6" fmla="*/ 2547568 w 5963231"/>
              <a:gd name="connsiteY6" fmla="*/ 387 h 6861910"/>
              <a:gd name="connsiteX7" fmla="*/ 2708832 w 5963231"/>
              <a:gd name="connsiteY7" fmla="*/ 4464 h 6861910"/>
              <a:gd name="connsiteX8" fmla="*/ 5963231 w 5963231"/>
              <a:gd name="connsiteY8" fmla="*/ 3430955 h 6861910"/>
              <a:gd name="connsiteX9" fmla="*/ 2532276 w 5963231"/>
              <a:gd name="connsiteY9" fmla="*/ 6861910 h 6861910"/>
              <a:gd name="connsiteX0" fmla="*/ 2532276 w 5963231"/>
              <a:gd name="connsiteY0" fmla="*/ 6861910 h 6861910"/>
              <a:gd name="connsiteX1" fmla="*/ 0 w 5963231"/>
              <a:gd name="connsiteY1" fmla="*/ 6858000 h 6861910"/>
              <a:gd name="connsiteX2" fmla="*/ 0 w 5963231"/>
              <a:gd name="connsiteY2" fmla="*/ 0 h 6861910"/>
              <a:gd name="connsiteX3" fmla="*/ 2532276 w 5963231"/>
              <a:gd name="connsiteY3" fmla="*/ 0 h 6861910"/>
              <a:gd name="connsiteX4" fmla="*/ 2547568 w 5963231"/>
              <a:gd name="connsiteY4" fmla="*/ 0 h 6861910"/>
              <a:gd name="connsiteX5" fmla="*/ 2547568 w 5963231"/>
              <a:gd name="connsiteY5" fmla="*/ 387 h 6861910"/>
              <a:gd name="connsiteX6" fmla="*/ 2708832 w 5963231"/>
              <a:gd name="connsiteY6" fmla="*/ 4464 h 6861910"/>
              <a:gd name="connsiteX7" fmla="*/ 5963231 w 5963231"/>
              <a:gd name="connsiteY7" fmla="*/ 3430955 h 6861910"/>
              <a:gd name="connsiteX8" fmla="*/ 2532276 w 5963231"/>
              <a:gd name="connsiteY8" fmla="*/ 6861910 h 6861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63231" h="6861910">
                <a:moveTo>
                  <a:pt x="2532276" y="6861910"/>
                </a:moveTo>
                <a:lnTo>
                  <a:pt x="0" y="6858000"/>
                </a:lnTo>
                <a:lnTo>
                  <a:pt x="0" y="0"/>
                </a:lnTo>
                <a:lnTo>
                  <a:pt x="2532276" y="0"/>
                </a:lnTo>
                <a:lnTo>
                  <a:pt x="2547568" y="0"/>
                </a:lnTo>
                <a:lnTo>
                  <a:pt x="2547568" y="387"/>
                </a:lnTo>
                <a:lnTo>
                  <a:pt x="2708832" y="4464"/>
                </a:lnTo>
                <a:cubicBezTo>
                  <a:pt x="4521646" y="96356"/>
                  <a:pt x="5963231" y="1595306"/>
                  <a:pt x="5963231" y="3430955"/>
                </a:cubicBezTo>
                <a:cubicBezTo>
                  <a:pt x="5963231" y="5325819"/>
                  <a:pt x="4427140" y="6861910"/>
                  <a:pt x="2532276" y="6861910"/>
                </a:cubicBezTo>
                <a:close/>
              </a:path>
            </a:pathLst>
          </a:custGeom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B1B7A74E-569D-4F93-B903-320022850E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07334" y="564001"/>
            <a:ext cx="3724179" cy="54911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dirty="0"/>
              <a:t>Choose either Syringe or Capillary </a:t>
            </a:r>
          </a:p>
          <a:p>
            <a:pPr marL="0"/>
            <a:r>
              <a:rPr lang="en-US" dirty="0"/>
              <a:t>Arterial, Venous, Mixed Venous and Capillary blood may be processed</a:t>
            </a:r>
          </a:p>
          <a:p>
            <a:pPr marL="0"/>
            <a:r>
              <a:rPr lang="en-US" b="1" dirty="0"/>
              <a:t>Heparin</a:t>
            </a:r>
            <a:r>
              <a:rPr lang="en-US" dirty="0"/>
              <a:t> is the only anticoagulant recommended by Radiometer</a:t>
            </a:r>
          </a:p>
          <a:p>
            <a:pPr marL="0"/>
            <a:r>
              <a:rPr lang="en-US" dirty="0"/>
              <a:t>Dry electrolyte-balanced heparin is preferred</a:t>
            </a:r>
          </a:p>
          <a:p>
            <a:pPr marL="57150" indent="-285750">
              <a:buFont typeface="Wingdings" panose="05000000000000000000" pitchFamily="2" charset="2"/>
              <a:buChar char="v"/>
            </a:pPr>
            <a:r>
              <a:rPr lang="en-US" sz="1400" dirty="0"/>
              <a:t>Do not use EDTA as an anti-coagulant as it will cause incorrect pH, pCO</a:t>
            </a:r>
            <a:r>
              <a:rPr lang="en-US" sz="1400" baseline="30000" dirty="0"/>
              <a:t>2</a:t>
            </a:r>
            <a:r>
              <a:rPr lang="en-US" sz="1400" dirty="0"/>
              <a:t>, Na</a:t>
            </a:r>
            <a:r>
              <a:rPr lang="en-US" sz="1400" baseline="30000" dirty="0"/>
              <a:t>+</a:t>
            </a:r>
            <a:r>
              <a:rPr lang="en-US" sz="1400" dirty="0"/>
              <a:t>, K</a:t>
            </a:r>
            <a:r>
              <a:rPr lang="en-US" sz="1400" baseline="30000" dirty="0"/>
              <a:t>+</a:t>
            </a:r>
            <a:r>
              <a:rPr lang="en-US" sz="1400" dirty="0"/>
              <a:t> &amp; Ca</a:t>
            </a:r>
            <a:r>
              <a:rPr lang="en-US" sz="1400" baseline="30000" dirty="0"/>
              <a:t>2+ </a:t>
            </a:r>
            <a:r>
              <a:rPr lang="en-US" sz="1400" dirty="0"/>
              <a:t>results </a:t>
            </a:r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E7F13784-17F9-489D-A290-CE3FD91883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98516" y="681037"/>
            <a:ext cx="2201204" cy="28587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DCA622B-0A8A-4FD7-92BB-DAC5E778E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231" y="3543654"/>
            <a:ext cx="2352547" cy="2628545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9BB6B4-244E-4F86-BF5C-9354C21B6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r>
              <a:rPr lang="en-US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5" name="Footer Placeholder 16">
            <a:extLst>
              <a:ext uri="{FF2B5EF4-FFF2-40B4-BE49-F238E27FC236}">
                <a16:creationId xmlns:a16="http://schemas.microsoft.com/office/drawing/2014/main" id="{F83792D7-E94D-442D-A926-E6B3E95EA78A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361036" y="6434523"/>
            <a:ext cx="1158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spc="5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APRIL 2023</a:t>
            </a:r>
          </a:p>
        </p:txBody>
      </p:sp>
    </p:spTree>
    <p:extLst>
      <p:ext uri="{BB962C8B-B14F-4D97-AF65-F5344CB8AC3E}">
        <p14:creationId xmlns:p14="http://schemas.microsoft.com/office/powerpoint/2010/main" val="4107789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EC466-2297-4C1B-8079-A514AB8D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443553"/>
            <a:ext cx="9914859" cy="1325880"/>
          </a:xfrm>
        </p:spPr>
        <p:txBody>
          <a:bodyPr/>
          <a:lstStyle/>
          <a:p>
            <a:r>
              <a:rPr lang="en-US" dirty="0"/>
              <a:t>Sample Storage Conditions</a:t>
            </a:r>
          </a:p>
        </p:txBody>
      </p:sp>
      <p:pic>
        <p:nvPicPr>
          <p:cNvPr id="9" name="Picture Placeholder 8" descr="Moon in the evening sky">
            <a:extLst>
              <a:ext uri="{FF2B5EF4-FFF2-40B4-BE49-F238E27FC236}">
                <a16:creationId xmlns:a16="http://schemas.microsoft.com/office/drawing/2014/main" id="{B7D17764-41DE-474B-801F-3A31C13890C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/>
        </p:blipFill>
        <p:spPr>
          <a:xfrm>
            <a:off x="7326184" y="2126134"/>
            <a:ext cx="2434622" cy="2503056"/>
          </a:xfrm>
        </p:spPr>
      </p:pic>
      <p:pic>
        <p:nvPicPr>
          <p:cNvPr id="11" name="Picture Placeholder 10" descr="A picture containing sky, outdoor, stars, satellite">
            <a:extLst>
              <a:ext uri="{FF2B5EF4-FFF2-40B4-BE49-F238E27FC236}">
                <a16:creationId xmlns:a16="http://schemas.microsoft.com/office/drawing/2014/main" id="{D47600FE-FF70-4943-A9DC-B1AF91EC0CB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" b="165"/>
          <a:stretch/>
        </p:blipFill>
        <p:spPr>
          <a:xfrm>
            <a:off x="9759092" y="2118839"/>
            <a:ext cx="2432908" cy="2498880"/>
          </a:xfrm>
        </p:spPr>
      </p:pic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7CF31D05-F197-49CC-87BE-4A7FEB813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1540" y="6414447"/>
            <a:ext cx="931178" cy="365125"/>
          </a:xfrm>
        </p:spPr>
        <p:txBody>
          <a:bodyPr/>
          <a:lstStyle/>
          <a:p>
            <a:r>
              <a:rPr lang="en-US" dirty="0"/>
              <a:t>APRIL 2023</a:t>
            </a:r>
          </a:p>
        </p:txBody>
      </p:sp>
      <p:pic>
        <p:nvPicPr>
          <p:cNvPr id="13" name="Picture Placeholder 12" descr="The Northern Lights ">
            <a:extLst>
              <a:ext uri="{FF2B5EF4-FFF2-40B4-BE49-F238E27FC236}">
                <a16:creationId xmlns:a16="http://schemas.microsoft.com/office/drawing/2014/main" id="{38CED09D-01FE-44EB-A655-6EC0819B709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" b="490"/>
          <a:stretch/>
        </p:blipFill>
        <p:spPr>
          <a:xfrm>
            <a:off x="9757252" y="4503571"/>
            <a:ext cx="2434622" cy="2350439"/>
          </a:xfr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CFCA4BA-5731-4BC1-9FF7-23403BFA9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09CB3B-5BAB-419B-8FCD-3A946E97E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694" y="2264230"/>
            <a:ext cx="5868537" cy="391273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All samples should be processed as quickly as possible after collection!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/>
              <a:t>NEVER</a:t>
            </a:r>
            <a:r>
              <a:rPr lang="en-US" dirty="0"/>
              <a:t> place syringe or capillary samples on ice-keep at room temperature!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Syringe samples must be analyzed within 30 minutes of collection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100" b="0" i="0" u="none" strike="noStrike" baseline="0" dirty="0"/>
              <a:t>Samples with high </a:t>
            </a:r>
            <a:r>
              <a:rPr lang="en-US" sz="2100" b="0" i="1" u="none" strike="noStrike" baseline="0" dirty="0"/>
              <a:t>p</a:t>
            </a:r>
            <a:r>
              <a:rPr lang="en-US" sz="2100" b="0" i="0" u="none" strike="noStrike" baseline="0" dirty="0"/>
              <a:t>O</a:t>
            </a:r>
            <a:r>
              <a:rPr lang="en-US" sz="2100" b="0" i="0" u="none" strike="noStrike" baseline="-25000" dirty="0"/>
              <a:t>2</a:t>
            </a:r>
            <a:r>
              <a:rPr lang="en-US" sz="2100" b="0" i="0" u="none" strike="noStrike" baseline="0" dirty="0"/>
              <a:t> values should be analyzed within 5 minutes after they are collected</a:t>
            </a:r>
            <a:endParaRPr lang="en-US" sz="21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Capillary samples must be analyzed                 within10 minutes of collection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6397EC-98A2-46D3-92D3-75573232C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0728" y="5383820"/>
            <a:ext cx="1659234" cy="10493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C8CCBE-31A0-45D5-BD2F-B9E845D194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881" y="4153090"/>
            <a:ext cx="2130279" cy="350483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3DC9DB-1FDE-4D20-8750-5130AA17B0B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27E1D5F-0A6A-4846-94B0-7320D69160A1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7324344" y="4503572"/>
            <a:ext cx="2486234" cy="235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30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C1DE9-CAB6-4FC9-96EE-EE9AE9D5B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056"/>
            <a:ext cx="10515600" cy="1325563"/>
          </a:xfrm>
        </p:spPr>
        <p:txBody>
          <a:bodyPr/>
          <a:lstStyle/>
          <a:p>
            <a:r>
              <a:rPr lang="en-US" dirty="0"/>
              <a:t>Sample Integrity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3D0E32-897D-44CC-82D6-988E93095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00400" cy="823912"/>
          </a:xfrm>
        </p:spPr>
        <p:txBody>
          <a:bodyPr/>
          <a:lstStyle/>
          <a:p>
            <a:r>
              <a:rPr lang="en-US" dirty="0"/>
              <a:t>Inspect and Expel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D1911C-D5D5-4207-8D00-1291333B9E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3200400" cy="355403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Visually check sample for appearances of air bubbles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Expel any bubbles from sample prior to analysis</a:t>
            </a:r>
          </a:p>
          <a:p>
            <a:pPr lvl="0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10E318-A122-4A89-804D-CEFF925F07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6597" y="1679012"/>
            <a:ext cx="3200400" cy="823912"/>
          </a:xfrm>
        </p:spPr>
        <p:txBody>
          <a:bodyPr/>
          <a:lstStyle/>
          <a:p>
            <a:r>
              <a:rPr lang="en-US" dirty="0"/>
              <a:t>Mix! Mix! Mix!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BDD6CF-7F0C-4567-AF1F-614EC29AD2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5800" y="2527420"/>
            <a:ext cx="3200400" cy="4019877"/>
          </a:xfrm>
        </p:spPr>
        <p:txBody>
          <a:bodyPr>
            <a:noAutofit/>
          </a:bodyPr>
          <a:lstStyle/>
          <a:p>
            <a:r>
              <a:rPr lang="en-US" dirty="0"/>
              <a:t>A homogenous sample is critical to proper analysis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Mixing reduces sedimentation</a:t>
            </a:r>
          </a:p>
          <a:p>
            <a:r>
              <a:rPr lang="en-US" dirty="0"/>
              <a:t>Mix the sample by rolling between the palms or rotating the sample in a figure 8 configuration. </a:t>
            </a:r>
          </a:p>
          <a:p>
            <a:r>
              <a:rPr lang="en-US" dirty="0"/>
              <a:t>Expel the 1</a:t>
            </a:r>
            <a:r>
              <a:rPr lang="en-US" baseline="30000" dirty="0"/>
              <a:t>st</a:t>
            </a:r>
            <a:r>
              <a:rPr lang="en-US" dirty="0"/>
              <a:t> two drops to ensure sample homogenization.</a:t>
            </a:r>
          </a:p>
          <a:p>
            <a:r>
              <a:rPr lang="en-US" dirty="0"/>
              <a:t>When using </a:t>
            </a:r>
            <a:r>
              <a:rPr lang="en-US" i="1" dirty="0" err="1"/>
              <a:t>safe</a:t>
            </a:r>
            <a:r>
              <a:rPr lang="en-US" dirty="0" err="1"/>
              <a:t>PICO</a:t>
            </a:r>
            <a:r>
              <a:rPr lang="en-US" dirty="0"/>
              <a:t> syringe, use mixer on analyzer.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C1B756-FC7B-466B-82FA-16A9E38E7C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3406" y="1682496"/>
            <a:ext cx="3200400" cy="823912"/>
          </a:xfrm>
        </p:spPr>
        <p:txBody>
          <a:bodyPr/>
          <a:lstStyle/>
          <a:p>
            <a:r>
              <a:rPr lang="en-US" dirty="0"/>
              <a:t>Analyze Promptly!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F1BFB7-86DC-4B2A-9BFA-409B21F6171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50926" y="2633472"/>
            <a:ext cx="3666308" cy="3554040"/>
          </a:xfrm>
        </p:spPr>
        <p:txBody>
          <a:bodyPr>
            <a:noAutofit/>
          </a:bodyPr>
          <a:lstStyle/>
          <a:p>
            <a:r>
              <a:rPr lang="en-US" dirty="0"/>
              <a:t>The sample will continue to metabolize so it is critical to analyze the sample within the listed time restraints.</a:t>
            </a:r>
          </a:p>
          <a:p>
            <a:r>
              <a:rPr lang="en-US" dirty="0"/>
              <a:t>The following analytes are affected by delayed analysis:  pO2  , pCO2  , pH  , Ca2+  , Glu  , Lac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CB809D8-0262-4300-9542-A032940F5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2730" y="6409600"/>
            <a:ext cx="940526" cy="365125"/>
          </a:xfrm>
        </p:spPr>
        <p:txBody>
          <a:bodyPr/>
          <a:lstStyle/>
          <a:p>
            <a:r>
              <a:rPr lang="en-US" dirty="0"/>
              <a:t>APRIL 2023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35C349A-D650-4791-866D-35668BC3F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/>
          <a:lstStyle/>
          <a:p>
            <a:r>
              <a:rPr lang="en-US" dirty="0"/>
              <a:t>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AA4D18-7002-471B-84AD-EDDC9BD4E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458" y="3294425"/>
            <a:ext cx="1371600" cy="17430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060AA7-E631-435F-B474-32FB48CB3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658" y="3218466"/>
            <a:ext cx="1025303" cy="678917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C42100B-8B91-4E2F-8F3A-129CCC444BD3}"/>
              </a:ext>
            </a:extLst>
          </p:cNvPr>
          <p:cNvCxnSpPr>
            <a:cxnSpLocks/>
          </p:cNvCxnSpPr>
          <p:nvPr/>
        </p:nvCxnSpPr>
        <p:spPr>
          <a:xfrm>
            <a:off x="10084526" y="3875314"/>
            <a:ext cx="0" cy="200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DABDF74-68F1-4470-9976-54FC55D6EFAD}"/>
              </a:ext>
            </a:extLst>
          </p:cNvPr>
          <p:cNvCxnSpPr>
            <a:cxnSpLocks/>
          </p:cNvCxnSpPr>
          <p:nvPr/>
        </p:nvCxnSpPr>
        <p:spPr>
          <a:xfrm>
            <a:off x="11142617" y="3875314"/>
            <a:ext cx="0" cy="200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9DE78A8-47D4-4CAD-BAB0-E5193BD114B6}"/>
              </a:ext>
            </a:extLst>
          </p:cNvPr>
          <p:cNvCxnSpPr>
            <a:cxnSpLocks/>
          </p:cNvCxnSpPr>
          <p:nvPr/>
        </p:nvCxnSpPr>
        <p:spPr>
          <a:xfrm>
            <a:off x="9244150" y="4105002"/>
            <a:ext cx="0" cy="200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D827C39-5CED-4CC5-8BD7-3A00EB2A12F2}"/>
              </a:ext>
            </a:extLst>
          </p:cNvPr>
          <p:cNvCxnSpPr>
            <a:cxnSpLocks/>
          </p:cNvCxnSpPr>
          <p:nvPr/>
        </p:nvCxnSpPr>
        <p:spPr>
          <a:xfrm flipV="1">
            <a:off x="10737669" y="3855393"/>
            <a:ext cx="0" cy="189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4A78006-6BF8-4A69-B811-B126216392D1}"/>
              </a:ext>
            </a:extLst>
          </p:cNvPr>
          <p:cNvCxnSpPr>
            <a:cxnSpLocks/>
          </p:cNvCxnSpPr>
          <p:nvPr/>
        </p:nvCxnSpPr>
        <p:spPr>
          <a:xfrm flipV="1">
            <a:off x="8791303" y="4086170"/>
            <a:ext cx="0" cy="189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C2C4E1F-8FDD-4376-9D67-C8E3A0F1A735}"/>
              </a:ext>
            </a:extLst>
          </p:cNvPr>
          <p:cNvCxnSpPr>
            <a:cxnSpLocks/>
          </p:cNvCxnSpPr>
          <p:nvPr/>
        </p:nvCxnSpPr>
        <p:spPr>
          <a:xfrm flipV="1">
            <a:off x="9688287" y="4105002"/>
            <a:ext cx="0" cy="189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23C919D2-A8D9-46C8-B35F-C5D17E574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421" y="4321301"/>
            <a:ext cx="2385122" cy="171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14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58">
            <a:extLst>
              <a:ext uri="{FF2B5EF4-FFF2-40B4-BE49-F238E27FC236}">
                <a16:creationId xmlns:a16="http://schemas.microsoft.com/office/drawing/2014/main" id="{FD483A78-48D6-4682-BE37-B2D0C566D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1"/>
            <a:ext cx="9432315" cy="2198972"/>
          </a:xfrm>
        </p:spPr>
        <p:txBody>
          <a:bodyPr/>
          <a:lstStyle/>
          <a:p>
            <a:r>
              <a:rPr lang="en-US" dirty="0"/>
              <a:t>Consumables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FE50A-6F33-40AD-9446-D7F6D1B31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9692" y="2198973"/>
            <a:ext cx="8189167" cy="3853641"/>
          </a:xfrm>
        </p:spPr>
        <p:txBody>
          <a:bodyPr/>
          <a:lstStyle/>
          <a:p>
            <a:r>
              <a:rPr lang="en-US" dirty="0"/>
              <a:t>Solution Pack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400" b="0" i="0" u="none" strike="noStrike" baseline="0" dirty="0"/>
              <a:t>Contains pouches with QC and calibration material, rinse solution, a gas mixture and closed containers to hold liquid and clot waste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Store at Room Temperature (18</a:t>
            </a:r>
            <a:r>
              <a:rPr lang="en-US" sz="1400" baseline="30000" dirty="0"/>
              <a:t>o</a:t>
            </a:r>
            <a:r>
              <a:rPr lang="en-US" sz="1400" dirty="0"/>
              <a:t>C-30</a:t>
            </a:r>
            <a:r>
              <a:rPr lang="en-US" sz="1400" baseline="30000" dirty="0"/>
              <a:t>o</a:t>
            </a:r>
            <a:r>
              <a:rPr lang="en-US" sz="1400" dirty="0"/>
              <a:t>C)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Solution packs are good for up to 30 days once placed on the instrument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A Solution pack can be reinstalled on another instrument if done prior to the scheduled replacement date and there are activities remaining for the pack</a:t>
            </a:r>
          </a:p>
          <a:p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2598B45-0899-4C64-A088-FE0583534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4560"/>
            <a:ext cx="3428012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87B0019-071E-4C19-9139-35D5377D2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/>
          <a:lstStyle/>
          <a:p>
            <a:r>
              <a:rPr lang="en-US" dirty="0"/>
              <a:t>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0AF357-3243-48A5-BD34-A6B1516A0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439" y="4659028"/>
            <a:ext cx="7328246" cy="2062390"/>
          </a:xfrm>
          <a:prstGeom prst="rect">
            <a:avLst/>
          </a:pr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B980454-04CE-419E-86EB-8FD7D0DF88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3385" r="3385"/>
          <a:stretch/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AB262875-5CC3-40DF-9591-394DFFF988DA}"/>
              </a:ext>
            </a:extLst>
          </p:cNvPr>
          <p:cNvPicPr>
            <a:picLocks noGrp="1"/>
          </p:cNvPicPr>
          <p:nvPr>
            <p:ph type="pic" sz="quarter" idx="14"/>
          </p:nvPr>
        </p:nvPicPr>
        <p:blipFill>
          <a:blip r:embed="rId4"/>
          <a:srcRect l="5948" r="594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D6B7921-C59E-446E-A351-7198BA146A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8D7341F-1ADE-4F7F-85CB-5CB070EE25D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-16484" y="4544376"/>
            <a:ext cx="2773332" cy="2324211"/>
          </a:xfrm>
          <a:prstGeom prst="rect">
            <a:avLst/>
          </a:prstGeom>
        </p:spPr>
      </p:pic>
      <p:sp>
        <p:nvSpPr>
          <p:cNvPr id="12" name="Footer Placeholder 16">
            <a:extLst>
              <a:ext uri="{FF2B5EF4-FFF2-40B4-BE49-F238E27FC236}">
                <a16:creationId xmlns:a16="http://schemas.microsoft.com/office/drawing/2014/main" id="{746DD964-90AE-47BA-B47A-FC100AA5379F}"/>
              </a:ext>
            </a:extLst>
          </p:cNvPr>
          <p:cNvSpPr txBox="1">
            <a:spLocks/>
          </p:cNvSpPr>
          <p:nvPr/>
        </p:nvSpPr>
        <p:spPr>
          <a:xfrm>
            <a:off x="173038" y="6437313"/>
            <a:ext cx="1158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spc="5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APRIL 2023</a:t>
            </a:r>
          </a:p>
        </p:txBody>
      </p:sp>
    </p:spTree>
    <p:extLst>
      <p:ext uri="{BB962C8B-B14F-4D97-AF65-F5344CB8AC3E}">
        <p14:creationId xmlns:p14="http://schemas.microsoft.com/office/powerpoint/2010/main" val="162092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58">
            <a:extLst>
              <a:ext uri="{FF2B5EF4-FFF2-40B4-BE49-F238E27FC236}">
                <a16:creationId xmlns:a16="http://schemas.microsoft.com/office/drawing/2014/main" id="{FD483A78-48D6-4682-BE37-B2D0C566D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1"/>
            <a:ext cx="9432315" cy="2198972"/>
          </a:xfrm>
        </p:spPr>
        <p:txBody>
          <a:bodyPr/>
          <a:lstStyle/>
          <a:p>
            <a:r>
              <a:rPr lang="en-US" dirty="0"/>
              <a:t>Consumables</a:t>
            </a:r>
          </a:p>
        </p:txBody>
      </p:sp>
      <p:pic>
        <p:nvPicPr>
          <p:cNvPr id="12" name="Picture Placeholder 11" descr="Star in the evening sky">
            <a:extLst>
              <a:ext uri="{FF2B5EF4-FFF2-40B4-BE49-F238E27FC236}">
                <a16:creationId xmlns:a16="http://schemas.microsoft.com/office/drawing/2014/main" id="{09C1E283-54F6-4BE3-BD4B-B4C5888D08C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" b="24"/>
          <a:stretch/>
        </p:blipFill>
        <p:spPr>
          <a:xfrm>
            <a:off x="0" y="2332486"/>
            <a:ext cx="2773332" cy="2327746"/>
          </a:xfrm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2598B45-0899-4C64-A088-FE0583534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4560"/>
            <a:ext cx="3428012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87B0019-071E-4C19-9139-35D5377D2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0" y="6433203"/>
            <a:ext cx="693263" cy="367842"/>
          </a:xfrm>
        </p:spPr>
        <p:txBody>
          <a:bodyPr/>
          <a:lstStyle/>
          <a:p>
            <a:r>
              <a:rPr lang="en-US" dirty="0"/>
              <a:t>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387B86-2112-488D-8E1D-862A26F42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7703" y="2098766"/>
            <a:ext cx="7981557" cy="4700919"/>
          </a:xfrm>
        </p:spPr>
        <p:txBody>
          <a:bodyPr/>
          <a:lstStyle/>
          <a:p>
            <a:r>
              <a:rPr lang="en-US" dirty="0"/>
              <a:t>Sensor Cassettes</a:t>
            </a:r>
          </a:p>
          <a:p>
            <a:pPr marL="285750" indent="-28575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b="0" i="0" u="none" strike="noStrike" baseline="0" dirty="0"/>
              <a:t>Contains sensors for the tests (except for the oximetry and bilirubin tests)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dirty="0"/>
              <a:t>Store refrigerated 2-8</a:t>
            </a:r>
            <a:r>
              <a:rPr lang="en-US" sz="1400" baseline="30000" dirty="0"/>
              <a:t>o</a:t>
            </a:r>
            <a:r>
              <a:rPr lang="en-US" sz="1400" dirty="0"/>
              <a:t>C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dirty="0"/>
              <a:t>Sensor cassettes are good for up to 30 days once placed on the instrument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dirty="0"/>
              <a:t>A Sensor Cassette can be reinstalled on another instrument if done prior to the scheduled replacement date, the transfer is completed within 2 hours from removal from the original unit and there are activities remaining for the pack</a:t>
            </a:r>
          </a:p>
          <a:p>
            <a:pPr marL="285750" indent="-28575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400" b="0" i="0" u="none" strike="noStrike" baseline="0" dirty="0"/>
              <a:t>After a sensor cassette replacement, a calibration is performed with every measurement for the first four hours</a:t>
            </a:r>
            <a:endParaRPr lang="en-US" sz="1400" dirty="0"/>
          </a:p>
          <a:p>
            <a:pPr algn="l"/>
            <a:endParaRPr lang="en-US" sz="1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568C3C-76CB-49FD-8E7D-06400250EFB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822294" y="4916858"/>
            <a:ext cx="7476460" cy="1882827"/>
          </a:xfrm>
          <a:prstGeom prst="rect">
            <a:avLst/>
          </a:prstGeom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89169FE8-52A0-41FA-A641-9FAB7F7E5D1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t="3341" b="3341"/>
          <a:stretch/>
        </p:blipFill>
        <p:spPr>
          <a:xfrm>
            <a:off x="-30133" y="2318134"/>
            <a:ext cx="2877835" cy="2327746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4B8829-14AC-43E8-82C3-A4D1D3CFB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471" y="0"/>
            <a:ext cx="2852174" cy="2315697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5F2556B-A48C-4302-BA26-2DDB490753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0132" y="4655493"/>
            <a:ext cx="2773332" cy="2202508"/>
          </a:xfrm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EB28E88-3A80-4247-AD8E-644D548CE0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132" y="4616404"/>
            <a:ext cx="2877833" cy="2264691"/>
          </a:xfrm>
          <a:prstGeom prst="rect">
            <a:avLst/>
          </a:prstGeom>
        </p:spPr>
      </p:pic>
      <p:sp>
        <p:nvSpPr>
          <p:cNvPr id="18" name="Footer Placeholder 16">
            <a:extLst>
              <a:ext uri="{FF2B5EF4-FFF2-40B4-BE49-F238E27FC236}">
                <a16:creationId xmlns:a16="http://schemas.microsoft.com/office/drawing/2014/main" id="{28D36B58-811C-4653-8515-35E7EE8B1197}"/>
              </a:ext>
            </a:extLst>
          </p:cNvPr>
          <p:cNvSpPr txBox="1">
            <a:spLocks/>
          </p:cNvSpPr>
          <p:nvPr/>
        </p:nvSpPr>
        <p:spPr>
          <a:xfrm>
            <a:off x="173038" y="6437313"/>
            <a:ext cx="1158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spc="5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APRIL 2023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094313"/>
      </p:ext>
    </p:extLst>
  </p:cSld>
  <p:clrMapOvr>
    <a:masterClrMapping/>
  </p:clrMapOvr>
</p:sld>
</file>

<file path=ppt/theme/theme1.xml><?xml version="1.0" encoding="utf-8"?>
<a:theme xmlns:a="http://schemas.openxmlformats.org/drawingml/2006/main" name="ModOverlayVTI">
  <a:themeElements>
    <a:clrScheme name="Custom 50">
      <a:dk1>
        <a:sysClr val="windowText" lastClr="000000"/>
      </a:dk1>
      <a:lt1>
        <a:srgbClr val="F4F2EC"/>
      </a:lt1>
      <a:dk2>
        <a:srgbClr val="09283F"/>
      </a:dk2>
      <a:lt2>
        <a:srgbClr val="FFFFFF"/>
      </a:lt2>
      <a:accent1>
        <a:srgbClr val="3C9A8F"/>
      </a:accent1>
      <a:accent2>
        <a:srgbClr val="18818C"/>
      </a:accent2>
      <a:accent3>
        <a:srgbClr val="800A2F"/>
      </a:accent3>
      <a:accent4>
        <a:srgbClr val="F6635C"/>
      </a:accent4>
      <a:accent5>
        <a:srgbClr val="F48E7C"/>
      </a:accent5>
      <a:accent6>
        <a:srgbClr val="DA9D16"/>
      </a:accent6>
      <a:hlink>
        <a:srgbClr val="ED621D"/>
      </a:hlink>
      <a:folHlink>
        <a:srgbClr val="A18A6D"/>
      </a:folHlink>
    </a:clrScheme>
    <a:fontScheme name="Elephant Arial Nova Light">
      <a:majorFont>
        <a:latin typeface="Elephant"/>
        <a:ea typeface=""/>
        <a:cs typeface=""/>
      </a:majorFont>
      <a:minorFont>
        <a:latin typeface="Arial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OverlayVTI" id="{85202D65-63D3-4793-A090-FA8DF18DC0BE}" vid="{91924FCD-E846-48AE-B233-F25A78D18B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BD36D06-4CB7-4DF0-BC60-E9BFBDAC45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B61E4D0-D101-4A17-BA61-F29B2B6CFE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AB8BBB-9A18-4050-923B-7FC6E36DA496}">
  <ds:schemaRefs>
    <ds:schemaRef ds:uri="http://schemas.microsoft.com/office/2006/documentManagement/types"/>
    <ds:schemaRef ds:uri="http://purl.org/dc/elements/1.1/"/>
    <ds:schemaRef ds:uri="71af3243-3dd4-4a8d-8c0d-dd76da1f02a5"/>
    <ds:schemaRef ds:uri="http://purl.org/dc/terms/"/>
    <ds:schemaRef ds:uri="16c05727-aa75-4e4a-9b5f-8a80a1165891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230e9df3-be65-4c73-a93b-d1236ebd677e"/>
    <ds:schemaRef ds:uri="http://schemas.microsoft.com/sharepoint/v3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Mod overlay design</Template>
  <TotalTime>59</TotalTime>
  <Words>2092</Words>
  <Application>Microsoft Office PowerPoint</Application>
  <PresentationFormat>Widescreen</PresentationFormat>
  <Paragraphs>298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Arial Nova Light</vt:lpstr>
      <vt:lpstr>Calibri</vt:lpstr>
      <vt:lpstr>Elephant</vt:lpstr>
      <vt:lpstr>Wingdings</vt:lpstr>
      <vt:lpstr>ModOverlayVTI</vt:lpstr>
      <vt:lpstr>ABL 90 FLEX PLUS by Radiometer</vt:lpstr>
      <vt:lpstr>ABL 90 FLEX PLUS</vt:lpstr>
      <vt:lpstr>Blood gases:  pH, pCO2, PO2 Oximetry:  tHb, sO2, FO2Hb, FCOHb, FHHb, FMetHb, FHbF Electrolytes:  Sodium (Na+), Potassium (K+), Chloride (Cl-), ionized Calcium (Ca2+) Not done in Yorkville Metabolites:  Glucose, Lactate, tBilirubin (tBili-neonates only) Not done in Yorkville </vt:lpstr>
      <vt:lpstr>ABL 90 FLEX PLUS: Front View Features</vt:lpstr>
      <vt:lpstr>Sample Types</vt:lpstr>
      <vt:lpstr>Sample Storage Conditions</vt:lpstr>
      <vt:lpstr>Sample Integrity</vt:lpstr>
      <vt:lpstr>Consumables</vt:lpstr>
      <vt:lpstr>Consumables</vt:lpstr>
      <vt:lpstr>Consumables: Sensor cassette cont’</vt:lpstr>
      <vt:lpstr>Consumables</vt:lpstr>
      <vt:lpstr>Analyzer Status</vt:lpstr>
      <vt:lpstr>Instrument Access</vt:lpstr>
      <vt:lpstr>Quality control</vt:lpstr>
      <vt:lpstr>Quality Control Measurement Status</vt:lpstr>
      <vt:lpstr>Sample Processing          General</vt:lpstr>
      <vt:lpstr>Sample Processing</vt:lpstr>
      <vt:lpstr>Sample Processing Syringe</vt:lpstr>
      <vt:lpstr>Sample Processing Capillary</vt:lpstr>
      <vt:lpstr> Measurement Process</vt:lpstr>
      <vt:lpstr>Sample Result</vt:lpstr>
      <vt:lpstr>Sample Results</vt:lpstr>
      <vt:lpstr>Troubleshooting</vt:lpstr>
      <vt:lpstr>Troubleshooting</vt:lpstr>
      <vt:lpstr>Maintenance: Video aids on board for performing each function </vt:lpstr>
      <vt:lpstr>Maintenance: Flushing/Cleaning as needed </vt:lpstr>
      <vt:lpstr>Limitations of Use</vt:lpstr>
      <vt:lpstr>Limitations of Use cont’</vt:lpstr>
      <vt:lpstr>You have completed the ABL Blood Gas module.  You may review the material contained in this CBL before  proceeding to the test questions.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ABL 90 Flex Plus</dc:title>
  <dc:creator>Leslie Leopold</dc:creator>
  <cp:lastModifiedBy>RCM Yorkville Lab 2</cp:lastModifiedBy>
  <cp:revision>158</cp:revision>
  <cp:lastPrinted>2021-04-27T14:40:42Z</cp:lastPrinted>
  <dcterms:created xsi:type="dcterms:W3CDTF">2021-04-16T17:14:24Z</dcterms:created>
  <dcterms:modified xsi:type="dcterms:W3CDTF">2023-04-07T19:46:26Z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