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60"/>
  </p:normalViewPr>
  <p:slideViewPr>
    <p:cSldViewPr>
      <p:cViewPr varScale="1">
        <p:scale>
          <a:sx n="108" d="100"/>
          <a:sy n="108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D03E2A-488C-4ACF-83F1-9381C8B49283}" type="datetimeFigureOut">
              <a:rPr lang="en-CA" smtClean="0"/>
              <a:t>28/09/2018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AB3252-4A08-490E-A107-E0C1BD38F61B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LABORATORY TDG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Safe Transportation of Clinical Specimens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93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DO I FIT IN?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Everyone who handles </a:t>
            </a:r>
            <a:r>
              <a:rPr lang="en-US" dirty="0" smtClean="0"/>
              <a:t>laboratory clinical specimens, </a:t>
            </a:r>
            <a:r>
              <a:rPr lang="en-US" dirty="0"/>
              <a:t>including the person who loads or unloads, is responsible for making sure the goods are transported safely </a:t>
            </a:r>
            <a:r>
              <a:rPr lang="en-US" dirty="0" smtClean="0"/>
              <a:t>to the referral laboratory.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Each individual involved </a:t>
            </a:r>
            <a:r>
              <a:rPr lang="en-US" dirty="0"/>
              <a:t>should;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Understand </a:t>
            </a:r>
            <a:r>
              <a:rPr lang="en-US" dirty="0"/>
              <a:t>the </a:t>
            </a:r>
            <a:r>
              <a:rPr lang="en-US" b="1" dirty="0"/>
              <a:t>hazards</a:t>
            </a:r>
            <a:r>
              <a:rPr lang="en-US" dirty="0"/>
              <a:t> of </a:t>
            </a:r>
            <a:r>
              <a:rPr lang="en-US" dirty="0" smtClean="0"/>
              <a:t>class 6 dangerous goods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Recognize </a:t>
            </a:r>
            <a:r>
              <a:rPr lang="en-US" dirty="0"/>
              <a:t>the hazards shown by </a:t>
            </a:r>
            <a:r>
              <a:rPr lang="en-US" b="1" dirty="0"/>
              <a:t>labels</a:t>
            </a:r>
            <a:r>
              <a:rPr lang="en-US" dirty="0"/>
              <a:t> and </a:t>
            </a:r>
            <a:r>
              <a:rPr lang="en-US" b="1" dirty="0" smtClean="0"/>
              <a:t>placards.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 able to demonstrate </a:t>
            </a:r>
            <a:r>
              <a:rPr lang="en-US" b="1" dirty="0" smtClean="0"/>
              <a:t>training</a:t>
            </a:r>
            <a:r>
              <a:rPr lang="en-US" dirty="0" smtClean="0"/>
              <a:t> on class 6 dangerous goods</a:t>
            </a:r>
            <a:r>
              <a:rPr lang="en-US" b="1" dirty="0" smtClean="0"/>
              <a:t>.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Handle</a:t>
            </a:r>
            <a:r>
              <a:rPr lang="en-US" dirty="0" smtClean="0"/>
              <a:t> the clinical specimens carefully </a:t>
            </a:r>
            <a:r>
              <a:rPr lang="en-US" dirty="0"/>
              <a:t>to prevent spills and </a:t>
            </a:r>
            <a:r>
              <a:rPr lang="en-US" dirty="0" smtClean="0"/>
              <a:t>leaks.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Take appropriate action</a:t>
            </a:r>
            <a:r>
              <a:rPr lang="en-US" dirty="0" smtClean="0"/>
              <a:t> </a:t>
            </a:r>
            <a:r>
              <a:rPr lang="en-US" dirty="0"/>
              <a:t>in case of a spill or leak.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It is each employer’s responsibility to provide specific details about the dangerous </a:t>
            </a:r>
            <a:r>
              <a:rPr lang="en-US" dirty="0" smtClean="0"/>
              <a:t>of Class 6 </a:t>
            </a:r>
            <a:r>
              <a:rPr lang="en-US" dirty="0"/>
              <a:t>d</a:t>
            </a:r>
            <a:r>
              <a:rPr lang="en-US" dirty="0" smtClean="0"/>
              <a:t>angerous goods to </a:t>
            </a:r>
            <a:r>
              <a:rPr lang="en-US" dirty="0"/>
              <a:t>their employees are expected to handle, ship or transport.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6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Shipper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 person who prepares the shipment: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Finds </a:t>
            </a:r>
            <a:r>
              <a:rPr lang="en-US" dirty="0"/>
              <a:t>out the </a:t>
            </a:r>
            <a:r>
              <a:rPr lang="en-US" b="1" dirty="0" smtClean="0"/>
              <a:t>classification</a:t>
            </a:r>
            <a:endParaRPr lang="en-C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Packages</a:t>
            </a:r>
            <a:r>
              <a:rPr lang="en-US" dirty="0" smtClean="0"/>
              <a:t> </a:t>
            </a:r>
            <a:r>
              <a:rPr lang="en-US" dirty="0"/>
              <a:t>the goods </a:t>
            </a:r>
            <a:r>
              <a:rPr lang="en-US" dirty="0" smtClean="0"/>
              <a:t>securely</a:t>
            </a:r>
            <a:endParaRPr lang="en-C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Completes </a:t>
            </a:r>
            <a:r>
              <a:rPr lang="en-US" dirty="0"/>
              <a:t>a </a:t>
            </a:r>
            <a:r>
              <a:rPr lang="en-US" b="1" dirty="0"/>
              <a:t>shipping </a:t>
            </a:r>
            <a:r>
              <a:rPr lang="en-US" b="1" dirty="0" smtClean="0"/>
              <a:t>document.</a:t>
            </a:r>
            <a:endParaRPr lang="en-C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Labels</a:t>
            </a:r>
            <a:r>
              <a:rPr lang="en-US" dirty="0" smtClean="0"/>
              <a:t> </a:t>
            </a:r>
            <a:r>
              <a:rPr lang="en-US" dirty="0"/>
              <a:t>and</a:t>
            </a:r>
            <a:r>
              <a:rPr lang="en-US" b="1" dirty="0"/>
              <a:t> marks</a:t>
            </a:r>
            <a:r>
              <a:rPr lang="en-US" dirty="0"/>
              <a:t> the </a:t>
            </a:r>
            <a:r>
              <a:rPr lang="en-US" dirty="0" smtClean="0"/>
              <a:t>packages</a:t>
            </a:r>
            <a:endParaRPr lang="en-C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Provides </a:t>
            </a:r>
            <a:r>
              <a:rPr lang="en-US" b="1" dirty="0"/>
              <a:t>placards</a:t>
            </a:r>
            <a:r>
              <a:rPr lang="en-US" dirty="0"/>
              <a:t> if necessary.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77" y="2420888"/>
            <a:ext cx="3168353" cy="29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Driver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Before accepting a shipment, the driver: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b="1" dirty="0" smtClean="0"/>
              <a:t>documentation 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complete.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Ensures that the labels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markings</a:t>
            </a:r>
            <a:r>
              <a:rPr lang="en-US" dirty="0"/>
              <a:t> </a:t>
            </a:r>
            <a:r>
              <a:rPr lang="en-US" dirty="0" smtClean="0"/>
              <a:t>used on </a:t>
            </a:r>
            <a:r>
              <a:rPr lang="en-US" dirty="0"/>
              <a:t>containers match the information on the shipping </a:t>
            </a:r>
            <a:r>
              <a:rPr lang="en-US" dirty="0" smtClean="0"/>
              <a:t>documents.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Drivers </a:t>
            </a:r>
            <a:r>
              <a:rPr lang="en-US" dirty="0"/>
              <a:t>must not accept shipments until the document, labels and markings are complete and correct.  They must not accept containers that could leak or are in poor condition.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 driver also: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Attaches </a:t>
            </a:r>
            <a:r>
              <a:rPr lang="en-US" b="1" dirty="0"/>
              <a:t>placards</a:t>
            </a:r>
            <a:r>
              <a:rPr lang="en-US" dirty="0"/>
              <a:t>, if </a:t>
            </a:r>
            <a:r>
              <a:rPr lang="en-US" dirty="0" smtClean="0"/>
              <a:t>required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Makes </a:t>
            </a:r>
            <a:r>
              <a:rPr lang="en-US" dirty="0"/>
              <a:t>sure the dangerous good are </a:t>
            </a:r>
            <a:r>
              <a:rPr lang="en-US" b="1" dirty="0"/>
              <a:t>loaded</a:t>
            </a:r>
            <a:r>
              <a:rPr lang="en-US" dirty="0"/>
              <a:t> and </a:t>
            </a:r>
            <a:r>
              <a:rPr lang="en-US" b="1" dirty="0"/>
              <a:t>secured</a:t>
            </a:r>
            <a:r>
              <a:rPr lang="en-US" dirty="0"/>
              <a:t> </a:t>
            </a:r>
            <a:r>
              <a:rPr lang="en-US" dirty="0" smtClean="0"/>
              <a:t>properly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Carries </a:t>
            </a:r>
            <a:r>
              <a:rPr lang="en-US" dirty="0"/>
              <a:t>the</a:t>
            </a:r>
            <a:r>
              <a:rPr lang="en-US" b="1" dirty="0"/>
              <a:t> document </a:t>
            </a:r>
            <a:r>
              <a:rPr lang="en-US" dirty="0"/>
              <a:t>with the goods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15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Receiver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person who unloads the shipment is a handler of dangerous goods and has the general responsibilities listed </a:t>
            </a:r>
            <a:r>
              <a:rPr lang="en-US" dirty="0" smtClean="0"/>
              <a:t>earlier under, How Do I Fit In?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10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CLASS 6 – TOXIC / INFECTIOUS SUBSTANCES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Class 6 products or substances harm people by poisoning or infecting them. </a:t>
            </a:r>
            <a:r>
              <a:rPr lang="en-US" dirty="0"/>
              <a:t>Infectious substances are divided into two categories; A (the most hazardous) and B (less hazardous).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48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Category </a:t>
            </a:r>
            <a:r>
              <a:rPr lang="en-US" sz="2800" b="1" dirty="0" smtClean="0"/>
              <a:t>A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Infectious substances in Category A are known or suspected to cause disease</a:t>
            </a:r>
            <a:r>
              <a:rPr lang="en-US" dirty="0" smtClean="0"/>
              <a:t>.</a:t>
            </a:r>
            <a:endParaRPr lang="en-CA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label and placard show a “biomedical” symbol, and the label has specific emergency instructions.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There are two shipping names for Category A</a:t>
            </a:r>
            <a:r>
              <a:rPr lang="en-US" dirty="0" smtClean="0"/>
              <a:t>:</a:t>
            </a: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Infectious </a:t>
            </a:r>
            <a:r>
              <a:rPr lang="en-US" dirty="0"/>
              <a:t>substances, affecting humans – UN </a:t>
            </a:r>
            <a:r>
              <a:rPr lang="en-US" dirty="0" smtClean="0"/>
              <a:t>2814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Infectious substances, affecting </a:t>
            </a:r>
            <a:r>
              <a:rPr lang="en-US" dirty="0" smtClean="0"/>
              <a:t>animals </a:t>
            </a:r>
            <a:r>
              <a:rPr lang="en-US" dirty="0"/>
              <a:t>– UN </a:t>
            </a:r>
            <a:r>
              <a:rPr lang="en-US" dirty="0" smtClean="0"/>
              <a:t>2900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48565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48565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6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b="1" dirty="0"/>
              <a:t>Category </a:t>
            </a:r>
            <a:r>
              <a:rPr lang="en-US" sz="3100" b="1" dirty="0" smtClean="0"/>
              <a:t>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There is only  one shipping name for Category B.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Biological </a:t>
            </a:r>
            <a:r>
              <a:rPr lang="en-US" dirty="0"/>
              <a:t>substance, Category B</a:t>
            </a:r>
            <a:endParaRPr lang="en-CA" dirty="0"/>
          </a:p>
          <a:p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Small </a:t>
            </a:r>
            <a:r>
              <a:rPr lang="en-US" dirty="0"/>
              <a:t>containers must display UN number 3373 in a diamond</a:t>
            </a:r>
            <a:endParaRPr lang="en-CA" dirty="0"/>
          </a:p>
          <a:p>
            <a:pPr marL="400050" lvl="1" indent="0">
              <a:buNone/>
            </a:pPr>
            <a:r>
              <a:rPr lang="en-US" dirty="0" smtClean="0"/>
              <a:t>For </a:t>
            </a:r>
            <a:r>
              <a:rPr lang="en-US" dirty="0"/>
              <a:t>more information about Class 6.2, contact Health Canada’s Office of Laboratory Security, Biosafety Division, at 613-957-1779.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48761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CA" dirty="0" smtClean="0"/>
          </a:p>
          <a:p>
            <a:pPr marL="137160" indent="0" algn="ctr">
              <a:buNone/>
            </a:pPr>
            <a:r>
              <a:rPr lang="en-CA" dirty="0" smtClean="0"/>
              <a:t>Please complete the accompanying quiz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78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4414</TotalTime>
  <Words>200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LABORATORY TDG</vt:lpstr>
      <vt:lpstr>HOW DO I FIT IN? </vt:lpstr>
      <vt:lpstr>Shipper</vt:lpstr>
      <vt:lpstr>Driver</vt:lpstr>
      <vt:lpstr>Receiver</vt:lpstr>
      <vt:lpstr>CLASS 6 – TOXIC / INFECTIOUS SUBSTANCES</vt:lpstr>
      <vt:lpstr>Category A</vt:lpstr>
      <vt:lpstr>Category B</vt:lpstr>
      <vt:lpstr>PowerPoint Presentation</vt:lpstr>
    </vt:vector>
  </TitlesOfParts>
  <Company>Woodstock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TDG</dc:title>
  <dc:creator>wh-rupertdavid</dc:creator>
  <cp:lastModifiedBy>wh-rupertdavid</cp:lastModifiedBy>
  <cp:revision>8</cp:revision>
  <dcterms:created xsi:type="dcterms:W3CDTF">2018-09-28T18:02:03Z</dcterms:created>
  <dcterms:modified xsi:type="dcterms:W3CDTF">2018-10-01T19:36:55Z</dcterms:modified>
</cp:coreProperties>
</file>