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9" r:id="rId3"/>
    <p:sldId id="289" r:id="rId4"/>
    <p:sldId id="290" r:id="rId5"/>
    <p:sldId id="291" r:id="rId6"/>
    <p:sldId id="292" r:id="rId7"/>
    <p:sldId id="300" r:id="rId8"/>
    <p:sldId id="293" r:id="rId9"/>
    <p:sldId id="295" r:id="rId10"/>
    <p:sldId id="296" r:id="rId11"/>
    <p:sldId id="297" r:id="rId12"/>
    <p:sldId id="298" r:id="rId13"/>
    <p:sldId id="286" r:id="rId14"/>
    <p:sldId id="301" r:id="rId15"/>
    <p:sldId id="267" r:id="rId16"/>
    <p:sldId id="268" r:id="rId17"/>
    <p:sldId id="305" r:id="rId18"/>
    <p:sldId id="306" r:id="rId19"/>
    <p:sldId id="308" r:id="rId20"/>
    <p:sldId id="303" r:id="rId21"/>
    <p:sldId id="278" r:id="rId22"/>
    <p:sldId id="279" r:id="rId23"/>
    <p:sldId id="287" r:id="rId24"/>
    <p:sldId id="277" r:id="rId25"/>
    <p:sldId id="288" r:id="rId26"/>
    <p:sldId id="302" r:id="rId27"/>
    <p:sldId id="273" r:id="rId28"/>
    <p:sldId id="284" r:id="rId29"/>
    <p:sldId id="304" r:id="rId30"/>
    <p:sldId id="276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903" autoAdjust="0"/>
    <p:restoredTop sz="94660"/>
  </p:normalViewPr>
  <p:slideViewPr>
    <p:cSldViewPr>
      <p:cViewPr varScale="1">
        <p:scale>
          <a:sx n="82" d="100"/>
          <a:sy n="82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ms2ms\SHSL%20Leadership\Quality%20Assurance\PT%20Survey%20Documents\Heme,Coag,BB%20SD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0.11963469865951316"/>
          <c:y val="0.21947579979076073"/>
          <c:w val="0.84896362718067264"/>
          <c:h val="0.75207422498761078"/>
        </c:manualLayout>
      </c:layout>
      <c:lineChart>
        <c:grouping val="standard"/>
        <c:ser>
          <c:idx val="0"/>
          <c:order val="0"/>
          <c:tx>
            <c:strRef>
              <c:f>FL!$E$2</c:f>
              <c:strCache>
                <c:ptCount val="1"/>
                <c:pt idx="0">
                  <c:v>CD3+ Lymph % SDI</c:v>
                </c:pt>
              </c:strCache>
            </c:strRef>
          </c:tx>
          <c:val>
            <c:numRef>
              <c:f>FL!$E$3:$E$27</c:f>
              <c:numCache>
                <c:formatCode>General</c:formatCode>
                <c:ptCount val="25"/>
                <c:pt idx="0">
                  <c:v>-0.1</c:v>
                </c:pt>
                <c:pt idx="1">
                  <c:v>1.3</c:v>
                </c:pt>
                <c:pt idx="2">
                  <c:v>-0.9</c:v>
                </c:pt>
                <c:pt idx="3">
                  <c:v>1.8</c:v>
                </c:pt>
                <c:pt idx="4">
                  <c:v>-0.4</c:v>
                </c:pt>
                <c:pt idx="5">
                  <c:v>-0.70000000000000062</c:v>
                </c:pt>
                <c:pt idx="6">
                  <c:v>-0.9</c:v>
                </c:pt>
                <c:pt idx="7">
                  <c:v>-1.1000000000000001</c:v>
                </c:pt>
                <c:pt idx="8">
                  <c:v>-0.70000000000000062</c:v>
                </c:pt>
                <c:pt idx="9">
                  <c:v>-0.30000000000000032</c:v>
                </c:pt>
                <c:pt idx="10">
                  <c:v>-0.30000000000000032</c:v>
                </c:pt>
                <c:pt idx="11">
                  <c:v>-0.4</c:v>
                </c:pt>
                <c:pt idx="12">
                  <c:v>0.30000000000000032</c:v>
                </c:pt>
                <c:pt idx="13">
                  <c:v>1.4</c:v>
                </c:pt>
                <c:pt idx="14">
                  <c:v>2.1</c:v>
                </c:pt>
              </c:numCache>
            </c:numRef>
          </c:val>
        </c:ser>
        <c:marker val="1"/>
        <c:axId val="87117184"/>
        <c:axId val="87446656"/>
      </c:lineChart>
      <c:catAx>
        <c:axId val="87117184"/>
        <c:scaling>
          <c:orientation val="minMax"/>
        </c:scaling>
        <c:axPos val="b"/>
        <c:tickLblPos val="nextTo"/>
        <c:crossAx val="87446656"/>
        <c:crosses val="autoZero"/>
        <c:auto val="1"/>
        <c:lblAlgn val="ctr"/>
        <c:lblOffset val="100"/>
      </c:catAx>
      <c:valAx>
        <c:axId val="87446656"/>
        <c:scaling>
          <c:orientation val="minMax"/>
          <c:max val="3"/>
          <c:min val="-3"/>
        </c:scaling>
        <c:axPos val="l"/>
        <c:majorGridlines/>
        <c:numFmt formatCode="General" sourceLinked="1"/>
        <c:tickLblPos val="nextTo"/>
        <c:crossAx val="87117184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F2C07-F359-4A66-8A7F-D046E6D7B32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F23B8-E547-4F46-A34C-9F846EE50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F2C07-F359-4A66-8A7F-D046E6D7B32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F23B8-E547-4F46-A34C-9F846EE50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F2C07-F359-4A66-8A7F-D046E6D7B32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F23B8-E547-4F46-A34C-9F846EE50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F2C07-F359-4A66-8A7F-D046E6D7B32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F23B8-E547-4F46-A34C-9F846EE50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F2C07-F359-4A66-8A7F-D046E6D7B32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F23B8-E547-4F46-A34C-9F846EE50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F2C07-F359-4A66-8A7F-D046E6D7B32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F23B8-E547-4F46-A34C-9F846EE50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F2C07-F359-4A66-8A7F-D046E6D7B32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F23B8-E547-4F46-A34C-9F846EE50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F2C07-F359-4A66-8A7F-D046E6D7B32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F23B8-E547-4F46-A34C-9F846EE50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F2C07-F359-4A66-8A7F-D046E6D7B32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F23B8-E547-4F46-A34C-9F846EE50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F2C07-F359-4A66-8A7F-D046E6D7B32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F23B8-E547-4F46-A34C-9F846EE50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F2C07-F359-4A66-8A7F-D046E6D7B32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F23B8-E547-4F46-A34C-9F846EE50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1F2C07-F359-4A66-8A7F-D046E6D7B32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89F23B8-E547-4F46-A34C-9F846EE50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.org/apps/docs/proficiency_testing/troubleshooting_guide_for_pt_data.pdf" TargetMode="External"/><Relationship Id="rId2" Type="http://schemas.openxmlformats.org/officeDocument/2006/relationships/hyperlink" Target="http://www.cap.org/apps/docs/laboratory_accreditation/build/pt-tip-shee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www.cms.gov/Regulations-and-Guidance/Legislation/CLIA/Downloads/CLIAbrochure8.pdf" TargetMode="External"/><Relationship Id="rId4" Type="http://schemas.openxmlformats.org/officeDocument/2006/relationships/hyperlink" Target="https://www.cms.gov/Regulations-and-Guidance/Legislation/CLIA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Proficiency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7543800" cy="4038600"/>
          </a:xfrm>
        </p:spPr>
        <p:txBody>
          <a:bodyPr>
            <a:normAutofit fontScale="92500" lnSpcReduction="20000"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3600" dirty="0" smtClean="0"/>
              <a:t>What is Proficiency Testing (PT)?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3600" dirty="0" smtClean="0"/>
              <a:t>Why do we do PT?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3600" dirty="0" smtClean="0"/>
              <a:t>What happens if a PT challenge is missed?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3600" dirty="0" smtClean="0"/>
              <a:t>What else do we investigate through PT?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3600" dirty="0" smtClean="0"/>
              <a:t>What are the causes of missed PT challenges?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3600" dirty="0" smtClean="0"/>
              <a:t>Who should I ask if I have questions about PT?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09600"/>
            <a:ext cx="306902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Do We Do Proficiency Testing?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7333488" cy="152400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Provides early warning for systematic problems associated with imprecision, systematic error, and human error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76600"/>
            <a:ext cx="342965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5181600" y="3581400"/>
          <a:ext cx="3019425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Do We Do Proficiency Testing?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7333488" cy="1524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Provides objective evidence of testing quality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038600"/>
            <a:ext cx="6276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724400"/>
            <a:ext cx="62674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Do We Do Proficiency Testing?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7333488" cy="1524000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 smtClean="0"/>
              <a:t>Indicates areas </a:t>
            </a:r>
            <a:r>
              <a:rPr lang="en-US" sz="4400" smtClean="0"/>
              <a:t>that may need </a:t>
            </a:r>
            <a:r>
              <a:rPr lang="en-US" sz="4400" dirty="0" smtClean="0"/>
              <a:t>improvement</a:t>
            </a:r>
          </a:p>
          <a:p>
            <a:pPr>
              <a:buNone/>
            </a:pPr>
            <a:endParaRPr lang="en-US" sz="4400" dirty="0" smtClean="0"/>
          </a:p>
          <a:p>
            <a:r>
              <a:rPr lang="en-US" sz="4400" dirty="0" smtClean="0"/>
              <a:t>Identifies training needs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38004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Do Proficiency Testing?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1752600"/>
            <a:ext cx="7499350" cy="302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105400"/>
            <a:ext cx="3050314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Proficiency Testing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590800"/>
            <a:ext cx="7406640" cy="1828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What happens if a PT challenge is missed?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85800"/>
            <a:ext cx="91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happens if a PT challenge is missed?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1905000"/>
            <a:ext cx="735241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114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What happens if a PT challenge is missed?</a:t>
            </a:r>
            <a:endParaRPr lang="en-US" sz="3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547503"/>
            <a:ext cx="7499350" cy="260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295400"/>
            <a:ext cx="1800225" cy="247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What happens if a PT challenge is missed?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b="1" dirty="0" smtClean="0"/>
              <a:t>Regulated </a:t>
            </a:r>
            <a:r>
              <a:rPr lang="en-US" sz="2300" b="1" dirty="0" err="1" smtClean="0"/>
              <a:t>Analytes</a:t>
            </a:r>
            <a:r>
              <a:rPr lang="en-US" sz="2300" b="1" dirty="0" smtClean="0"/>
              <a:t>: </a:t>
            </a:r>
            <a:r>
              <a:rPr lang="en-US" sz="2300" dirty="0" smtClean="0"/>
              <a:t>Regulated </a:t>
            </a:r>
            <a:r>
              <a:rPr lang="en-US" sz="2300" dirty="0" err="1" smtClean="0"/>
              <a:t>analytes</a:t>
            </a:r>
            <a:r>
              <a:rPr lang="en-US" sz="2300" dirty="0" smtClean="0"/>
              <a:t> are tests and/or subspecialties for which PT  through a CMS approved program is required by CLIA regulations. CAP reports results to CMS, and CMS monitors the laboratory’s results.  Examples of regulated </a:t>
            </a:r>
            <a:r>
              <a:rPr lang="en-US" sz="2300" dirty="0" err="1" smtClean="0"/>
              <a:t>analytes</a:t>
            </a:r>
            <a:r>
              <a:rPr lang="en-US" sz="2300" dirty="0" smtClean="0"/>
              <a:t> include Sodium, Chloride,  and Potassium. PT for regulated </a:t>
            </a:r>
            <a:r>
              <a:rPr lang="en-US" sz="2300" dirty="0" err="1" smtClean="0"/>
              <a:t>analytes</a:t>
            </a:r>
            <a:r>
              <a:rPr lang="en-US" sz="2300" dirty="0" smtClean="0"/>
              <a:t> must occur three times per year, with five challenges (specimens) each.</a:t>
            </a:r>
          </a:p>
          <a:p>
            <a:r>
              <a:rPr lang="en-US" sz="2300" b="1" dirty="0" smtClean="0"/>
              <a:t>Non-Regulated </a:t>
            </a:r>
            <a:r>
              <a:rPr lang="en-US" sz="2300" b="1" dirty="0" err="1" smtClean="0"/>
              <a:t>Analytes</a:t>
            </a:r>
            <a:r>
              <a:rPr lang="en-US" sz="2300" b="1" dirty="0" smtClean="0"/>
              <a:t>: </a:t>
            </a:r>
            <a:r>
              <a:rPr lang="en-US" sz="2300" dirty="0" smtClean="0"/>
              <a:t>PT or Alternative Assessment is required for all non-regulated </a:t>
            </a:r>
            <a:r>
              <a:rPr lang="en-US" sz="2300" dirty="0" err="1" smtClean="0"/>
              <a:t>analytes</a:t>
            </a:r>
            <a:r>
              <a:rPr lang="en-US" sz="2300" dirty="0" smtClean="0"/>
              <a:t> twice per year. CAP does not report results to CMS, however, CAP Accreditation Program monitors the laboratory’s results for CAP PT.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867400"/>
            <a:ext cx="170437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What happens if a PT challenge is missed?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100" b="1" dirty="0" smtClean="0"/>
              <a:t>Regulated </a:t>
            </a:r>
            <a:r>
              <a:rPr lang="en-US" sz="5100" b="1" dirty="0" err="1" smtClean="0"/>
              <a:t>Analytes</a:t>
            </a:r>
            <a:r>
              <a:rPr lang="en-US" sz="51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Unsatisfactory PT Performance is failure to attain a satisfactory score (80% for most) for 1 testing event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Unsuccessful PT Participation is failure to attain a satisfactory score for 2/2 of 2/3 testing events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Repeat Unsuccessful PT Performance is unsatisfactory PT performance in 3/3 or 3/4 testing events. Also, 2/3 testing events occurring two times for the same </a:t>
            </a:r>
            <a:r>
              <a:rPr lang="en-US" sz="3600" dirty="0" err="1" smtClean="0"/>
              <a:t>analyte</a:t>
            </a:r>
            <a:r>
              <a:rPr lang="en-US" sz="3600" dirty="0" smtClean="0"/>
              <a:t> 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5100" b="1" dirty="0" smtClean="0"/>
              <a:t>Non-Regulated </a:t>
            </a:r>
            <a:r>
              <a:rPr lang="en-US" sz="5100" b="1" dirty="0" err="1" smtClean="0"/>
              <a:t>Analytes</a:t>
            </a:r>
            <a:r>
              <a:rPr lang="en-US" sz="51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Similar missed PT escalation with a few differences.  See CAP reference for details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What happens if a PT challenge is missed?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2209800"/>
          <a:ext cx="6629400" cy="4547930"/>
        </p:xfrm>
        <a:graphic>
          <a:graphicData uri="http://schemas.openxmlformats.org/drawingml/2006/table">
            <a:tbl>
              <a:tblPr/>
              <a:tblGrid>
                <a:gridCol w="1294487"/>
                <a:gridCol w="1823555"/>
                <a:gridCol w="3511358"/>
              </a:tblGrid>
              <a:tr h="21984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Regulated </a:t>
                      </a:r>
                      <a:r>
                        <a:rPr lang="en-US" sz="1200" b="1" dirty="0" err="1" smtClean="0">
                          <a:latin typeface="Calibri"/>
                          <a:ea typeface="Calibri"/>
                          <a:cs typeface="Times New Roman"/>
                        </a:rPr>
                        <a:t>Analytes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39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Missed PT Escalation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Actions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Unsatisfactory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PT Performance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Failure to attain a satisfactory score for 1 testing event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*Investigation and Corrective Action required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*Lab is mailed a PT Compliance Notice (PTCN)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*PTCN response not required to be mailed to CAP, unless it was a failure to participate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Unsuccessful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PT Performance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Failure to attain a satisfactory score for 2/2 or 2/3 testing events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*Investigation and Corrective Action required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*Lab is mailed a PT Compliance Notice (PTCN) 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*PTCN response is required to be mailed to CAP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*CAP will review and will alert the laboratory they are in danger of receiving a cease testing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Repeat Unsuccessful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Failure to attain a satisfactory score for 3/3 or 3/4 testing events, or 2 occurrences of 2/3 testing events for the same analyte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*The laboratory will be required to cease testing for the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analyte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/subspecialty for 6 month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*Laboratory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Director must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acknowledge cease testing form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*Submission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of 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vidence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 ceased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testing,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Investigation report (root cause analysis), corrective action plan, patient impact analysis, and retraining documentation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85" marR="6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762000"/>
            <a:ext cx="206659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Proficiency Testing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590800"/>
            <a:ext cx="7406640" cy="1828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What is Proficiency Testing (PT)?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85800"/>
            <a:ext cx="91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Proficiency Testing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590800"/>
            <a:ext cx="7406640" cy="1828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What are the causes of missed PT challenges?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85800"/>
            <a:ext cx="91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2713" indent="-112713"/>
            <a:r>
              <a:rPr lang="en-US" sz="4400" dirty="0" smtClean="0"/>
              <a:t>What are the causes of missed </a:t>
            </a:r>
            <a:br>
              <a:rPr lang="en-US" sz="4400" dirty="0" smtClean="0"/>
            </a:br>
            <a:r>
              <a:rPr lang="en-US" sz="4400" dirty="0" smtClean="0"/>
              <a:t>PT challenges?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05000"/>
            <a:ext cx="51244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572000"/>
            <a:ext cx="5715000" cy="20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2713" indent="-112713"/>
            <a:r>
              <a:rPr lang="en-US" sz="4400" dirty="0" smtClean="0"/>
              <a:t>What are the causes of missed PT challenges?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49808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What causes of PT misses do we see here at Shared Lab?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718469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2713" indent="-112713"/>
            <a:r>
              <a:rPr lang="en-US" sz="4400" dirty="0" smtClean="0"/>
              <a:t>What are the causes of missed PT challenges?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724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Clerical</a:t>
            </a:r>
          </a:p>
          <a:p>
            <a:pPr marL="685800">
              <a:buFont typeface="Courier New" pitchFamily="49" charset="0"/>
              <a:buChar char="o"/>
            </a:pPr>
            <a:r>
              <a:rPr lang="en-US" sz="3600" dirty="0" smtClean="0"/>
              <a:t>Incorrectly transcribed results</a:t>
            </a:r>
          </a:p>
          <a:p>
            <a:pPr marL="685800">
              <a:buFont typeface="Courier New" pitchFamily="49" charset="0"/>
              <a:buChar char="o"/>
            </a:pPr>
            <a:r>
              <a:rPr lang="en-US" sz="3600" dirty="0" smtClean="0"/>
              <a:t>Missed Test Orders</a:t>
            </a:r>
          </a:p>
          <a:p>
            <a:pPr marL="685800">
              <a:buFont typeface="Courier New" pitchFamily="49" charset="0"/>
              <a:buChar char="o"/>
            </a:pPr>
            <a:r>
              <a:rPr lang="en-US" sz="3600" dirty="0" smtClean="0"/>
              <a:t>Tests ordered, but testing not done</a:t>
            </a:r>
          </a:p>
          <a:p>
            <a:pPr marL="685800">
              <a:buFont typeface="Courier New" pitchFamily="49" charset="0"/>
              <a:buChar char="o"/>
            </a:pPr>
            <a:r>
              <a:rPr lang="en-US" sz="3600" dirty="0" smtClean="0"/>
              <a:t>Incorrect Test Codes for Assigned Survey</a:t>
            </a:r>
          </a:p>
          <a:p>
            <a:pPr marL="685800">
              <a:buFont typeface="Courier New" pitchFamily="49" charset="0"/>
              <a:buChar char="o"/>
            </a:pPr>
            <a:r>
              <a:rPr lang="en-US" sz="3600" dirty="0" smtClean="0"/>
              <a:t>Incorrect method codes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192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What are the causes of missed PT challenges?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/>
          <a:lstStyle/>
          <a:p>
            <a:r>
              <a:rPr lang="en-US" dirty="0" smtClean="0"/>
              <a:t>Procedural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PT specimens cannot be repeated, </a:t>
            </a:r>
            <a:r>
              <a:rPr lang="en-US" b="1" dirty="0" smtClean="0"/>
              <a:t>unless that is the procedure you would use for patient testing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PT samples must be integrated within the routine laboratory workload. For example, if we batch testing, PT samples must be incorporated in batches.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PT samples must not be referred to another laboratory.  This includes PT result interpretations.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838200"/>
            <a:ext cx="2971799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Checklist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 smtClean="0"/>
              <a:t>COM.01600 PT Integration Routine Workload Phase II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The laboratory integrates all proficiency testing samples within the routine laboratory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workload, and those samples are analyzed by personnel who routinely test patient/client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samples, using the same primary method systems as for patient/client/donor samples.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NOTE: Duplicate analysis of any proficiency sample is acceptable only if patient/client specimens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are routinely analyzed in the same manner. With respect to morphologic examinations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(identification of cell types and microorganisms; review of </a:t>
            </a:r>
            <a:r>
              <a:rPr lang="en-US" i="1" dirty="0" err="1" smtClean="0"/>
              <a:t>electrophoretic</a:t>
            </a:r>
            <a:r>
              <a:rPr lang="en-US" i="1" dirty="0" smtClean="0"/>
              <a:t> patterns, etc.), group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review and consensus identifications are permitted only for unknown samples that would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ordinarily be reviewed by more than one person in an actual patient sample.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If the laboratory uses multiple methods for an </a:t>
            </a:r>
            <a:r>
              <a:rPr lang="en-US" i="1" dirty="0" err="1" smtClean="0"/>
              <a:t>analyte</a:t>
            </a:r>
            <a:r>
              <a:rPr lang="en-US" i="1" dirty="0" smtClean="0"/>
              <a:t>, proficiency samples should be analyzed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by the primary method. The educational purposes of proficiency testing are best served by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a rotation that allows all testing personnel to be involved in the proficiency testing program.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Proficiency testing records must be retained and can be an important part of the competency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and continuing education documentation in the personnel files of the individuals. When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external proficiency testing materials are not available, the semiannual alternative performance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assessment process should also be integrated within the routine workload, if practical.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Evidence of Compliance: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✓ Written policy describing proper handling of PT specimens </a:t>
            </a:r>
            <a:r>
              <a:rPr lang="en-US" b="1" dirty="0" smtClean="0"/>
              <a:t>AND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✓ Instrument printout and/or work records </a:t>
            </a:r>
            <a:r>
              <a:rPr lang="en-US" b="1" dirty="0" smtClean="0"/>
              <a:t>AND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✓ Completed attestation pages from submitted PT result forms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953000"/>
            <a:ext cx="1752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Proficiency Testing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590800"/>
            <a:ext cx="7406640" cy="1828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What else do we investigate through PT?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85800"/>
            <a:ext cx="91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Else Do We Investigate Through PT?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647501"/>
            <a:ext cx="7499350" cy="440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648200"/>
            <a:ext cx="2675346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Else Do We Investigate Through 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QA department investigates PT result trends over time</a:t>
            </a:r>
          </a:p>
          <a:p>
            <a:r>
              <a:rPr lang="en-US" sz="2800" dirty="0" smtClean="0"/>
              <a:t>One common area of investigation occurs when PT results are all acceptable, but indicate that there could be an assay bias for an </a:t>
            </a:r>
            <a:r>
              <a:rPr lang="en-US" sz="2800" dirty="0" err="1" smtClean="0"/>
              <a:t>analyte</a:t>
            </a:r>
            <a:r>
              <a:rPr lang="en-US" sz="2800" dirty="0" smtClean="0"/>
              <a:t>, with respect to other laboratories using the same method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648200"/>
            <a:ext cx="251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76800"/>
            <a:ext cx="541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Proficiency Testing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590800"/>
            <a:ext cx="7406640" cy="1828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Who should I ask if I have questions about PT?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85800"/>
            <a:ext cx="91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Proficiency 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Proficiency Testing (PT) is a program in which multiple samples are periodically sent to members of a group of laboratories for analysis and/or identification, in which each laboratory’s results are compared with those of other laboratories in the group and/or with an assigned value, and reported to the participating laboratory and others.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867400"/>
            <a:ext cx="170437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Proficiency Testing Policy, Proficiency Testing Procedure, and Proficiency Testing Workflow are located in Lab QMS under Quality Assurance</a:t>
            </a:r>
          </a:p>
          <a:p>
            <a:r>
              <a:rPr lang="en-US" dirty="0" smtClean="0"/>
              <a:t>Technical Directors, Technical Managers, Technical Supervisors, and Leads are available for questions about Proficiency Testing</a:t>
            </a:r>
          </a:p>
          <a:p>
            <a:r>
              <a:rPr lang="en-US" dirty="0" smtClean="0"/>
              <a:t>QA Manager and QA Specialists are available for questions about Proficiency Testing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2533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562088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2895600"/>
            <a:ext cx="7696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Escalation Process for PT Failures of CLIA Regulated </a:t>
            </a:r>
            <a:r>
              <a:rPr lang="en-US" dirty="0" err="1" smtClean="0">
                <a:solidFill>
                  <a:srgbClr val="7030A0"/>
                </a:solidFill>
              </a:rPr>
              <a:t>Analytes</a:t>
            </a:r>
            <a:r>
              <a:rPr lang="en-US" dirty="0" smtClean="0">
                <a:solidFill>
                  <a:srgbClr val="7030A0"/>
                </a:solidFill>
              </a:rPr>
              <a:t>/Subspecialties/Specialties:</a:t>
            </a:r>
          </a:p>
          <a:p>
            <a:r>
              <a:rPr lang="en-US" dirty="0" smtClean="0">
                <a:solidFill>
                  <a:srgbClr val="7030A0"/>
                </a:solidFill>
                <a:hlinkClick r:id="rId2"/>
              </a:rPr>
              <a:t>http://www.cap.org/apps/docs/laboratory_accreditation/build/pt-tip-sheet.pdf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Troubleshooting Guide for Proficiency Testing Data:</a:t>
            </a:r>
          </a:p>
          <a:p>
            <a:r>
              <a:rPr lang="en-US" dirty="0" smtClean="0">
                <a:solidFill>
                  <a:srgbClr val="7030A0"/>
                </a:solidFill>
                <a:hlinkClick r:id="rId3"/>
              </a:rPr>
              <a:t>http://www.cap.org/apps/docs/proficiency_testing/troubleshooting_guide_for_pt_data.pdf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CLIA :</a:t>
            </a:r>
          </a:p>
          <a:p>
            <a:r>
              <a:rPr lang="en-US" dirty="0" smtClean="0">
                <a:solidFill>
                  <a:srgbClr val="7030A0"/>
                </a:solidFill>
                <a:hlinkClick r:id="rId4"/>
              </a:rPr>
              <a:t>https://www.cms.gov/Regulations-and-Guidance/Legislation/CLIA/index.html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CLIA Brochure #8 - Proficiency Testing:</a:t>
            </a:r>
          </a:p>
          <a:p>
            <a:r>
              <a:rPr lang="en-US" dirty="0" smtClean="0">
                <a:solidFill>
                  <a:srgbClr val="7030A0"/>
                </a:solidFill>
                <a:hlinkClick r:id="rId5"/>
              </a:rPr>
              <a:t>https://www.cms.gov/Regulations-and-Guidance/Legislation/CLIA/Downloads/CLIAbrochure8.pdf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371600"/>
            <a:ext cx="1676400" cy="1291789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Proficiency 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 allows the laboratory’s results to be compared to its peers, reference standards, and/or reference laboratories. </a:t>
            </a:r>
          </a:p>
          <a:p>
            <a:r>
              <a:rPr lang="en-US" dirty="0" smtClean="0"/>
              <a:t>PT serves as an external validation of the quality of a laboratory's results.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8553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Proficiency 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College of American Pathologists (CAP) PT is used for most tests at SHSL</a:t>
            </a:r>
          </a:p>
          <a:p>
            <a:r>
              <a:rPr lang="en-US" dirty="0" smtClean="0"/>
              <a:t>When CAP PT is not available, other commercial PT providers are used, such as DEQAS or RCPA</a:t>
            </a:r>
          </a:p>
          <a:p>
            <a:r>
              <a:rPr lang="en-US" dirty="0" smtClean="0"/>
              <a:t>When there is no commercially available PT, laboratories are required to complete an Alternate Assessment. There are a number of ways to complete Alternate Assessment. Often at SHSL, we utilize blind testing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248400"/>
            <a:ext cx="239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19800"/>
            <a:ext cx="2286000" cy="56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867400"/>
            <a:ext cx="3943350" cy="19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715000"/>
            <a:ext cx="428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Proficiency 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CAP/DEQAS/RCPA sends specimens for testing to the participating laboratories</a:t>
            </a:r>
          </a:p>
          <a:p>
            <a:r>
              <a:rPr lang="en-US" dirty="0" smtClean="0"/>
              <a:t>The laboratories analyze the specimens, and submit the results to CAP/DEQAS/RCPA</a:t>
            </a:r>
          </a:p>
          <a:p>
            <a:r>
              <a:rPr lang="en-US" dirty="0" smtClean="0"/>
              <a:t>Results are evaluated using comparable peer groups, or a reference method</a:t>
            </a:r>
          </a:p>
          <a:p>
            <a:r>
              <a:rPr lang="en-US" dirty="0" smtClean="0"/>
              <a:t>Results over time are evaluated and monitored by the laboratory, CAP, and CMS.  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Proficiency Testing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590800"/>
            <a:ext cx="7406640" cy="1828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Why do we do Proficiency Testing?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85800"/>
            <a:ext cx="91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Do We Do Proficiency Testing?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7333488" cy="4191000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 smtClean="0"/>
              <a:t>To meets regulatory and accreditation requirements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Regulatory Requirements: Centers for Medicare &amp; Medicaid Services (CMS) is a US federal agency.  CMS regulates all medical laboratory testing performed on humans in the U.S. through the Clinical Laboratory Improvement Amendments (CLIA)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Accreditation: The CAP inspects and accredits medical laboratories under the deemed authority of CMS</a:t>
            </a:r>
          </a:p>
          <a:p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867400"/>
            <a:ext cx="170437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Do We Do Proficiency Testing?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7333488" cy="1524000"/>
          </a:xfrm>
        </p:spPr>
        <p:txBody>
          <a:bodyPr>
            <a:normAutofit fontScale="92500" lnSpcReduction="20000"/>
          </a:bodyPr>
          <a:lstStyle/>
          <a:p>
            <a:r>
              <a:rPr lang="en-US" sz="4200" dirty="0" smtClean="0"/>
              <a:t>Allows comparison of performance and results among different testing sites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29000"/>
            <a:ext cx="59817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10064</TotalTime>
  <Words>1342</Words>
  <Application>Microsoft Office PowerPoint</Application>
  <PresentationFormat>On-screen Show (4:3)</PresentationFormat>
  <Paragraphs>129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Proficiency Testing</vt:lpstr>
      <vt:lpstr>Proficiency Testing</vt:lpstr>
      <vt:lpstr>What is Proficiency Testing?</vt:lpstr>
      <vt:lpstr>What is Proficiency Testing?</vt:lpstr>
      <vt:lpstr>What is Proficiency Testing?</vt:lpstr>
      <vt:lpstr>What is Proficiency Testing?</vt:lpstr>
      <vt:lpstr>Proficiency Testing</vt:lpstr>
      <vt:lpstr>Why Do We Do Proficiency Testing?</vt:lpstr>
      <vt:lpstr>Why Do We Do Proficiency Testing?</vt:lpstr>
      <vt:lpstr>Why Do We Do Proficiency Testing?</vt:lpstr>
      <vt:lpstr>Why Do We Do Proficiency Testing?</vt:lpstr>
      <vt:lpstr>Why Do We Do Proficiency Testing?</vt:lpstr>
      <vt:lpstr>Why Do We Do Proficiency Testing?</vt:lpstr>
      <vt:lpstr>Proficiency Testing</vt:lpstr>
      <vt:lpstr>What happens if a PT challenge is missed?</vt:lpstr>
      <vt:lpstr>What happens if a PT challenge is missed?</vt:lpstr>
      <vt:lpstr>What happens if a PT challenge is missed?</vt:lpstr>
      <vt:lpstr>What happens if a PT challenge is missed?</vt:lpstr>
      <vt:lpstr>What happens if a PT challenge is missed?</vt:lpstr>
      <vt:lpstr>Proficiency Testing</vt:lpstr>
      <vt:lpstr>What are the causes of missed  PT challenges?</vt:lpstr>
      <vt:lpstr>What are the causes of missed PT challenges?</vt:lpstr>
      <vt:lpstr>What are the causes of missed PT challenges?</vt:lpstr>
      <vt:lpstr>What are the causes of missed PT challenges?</vt:lpstr>
      <vt:lpstr>CAP Checklist Item</vt:lpstr>
      <vt:lpstr>Proficiency Testing</vt:lpstr>
      <vt:lpstr>What Else Do We Investigate Through PT?</vt:lpstr>
      <vt:lpstr>What Else Do We Investigate Through PT?</vt:lpstr>
      <vt:lpstr>Proficiency Testing</vt:lpstr>
      <vt:lpstr>Resources</vt:lpstr>
      <vt:lpstr>Resources</vt:lpstr>
    </vt:vector>
  </TitlesOfParts>
  <Company>Sutter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LaMereL</dc:creator>
  <cp:lastModifiedBy>LaMereL</cp:lastModifiedBy>
  <cp:revision>270</cp:revision>
  <dcterms:created xsi:type="dcterms:W3CDTF">2016-04-20T21:22:21Z</dcterms:created>
  <dcterms:modified xsi:type="dcterms:W3CDTF">2016-05-19T00:33:04Z</dcterms:modified>
</cp:coreProperties>
</file>