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2" r:id="rId4"/>
    <p:sldId id="284" r:id="rId5"/>
    <p:sldId id="289" r:id="rId6"/>
    <p:sldId id="290" r:id="rId7"/>
    <p:sldId id="283" r:id="rId8"/>
    <p:sldId id="287" r:id="rId9"/>
    <p:sldId id="270" r:id="rId10"/>
    <p:sldId id="288" r:id="rId11"/>
    <p:sldId id="272" r:id="rId12"/>
    <p:sldId id="292" r:id="rId13"/>
    <p:sldId id="293" r:id="rId14"/>
    <p:sldId id="294" r:id="rId15"/>
    <p:sldId id="276" r:id="rId16"/>
    <p:sldId id="277" r:id="rId17"/>
    <p:sldId id="278" r:id="rId18"/>
    <p:sldId id="291" r:id="rId19"/>
    <p:sldId id="280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23FA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106" d="100"/>
          <a:sy n="106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EBFED-0375-4720-BF1D-679C8673B6A4}" type="datetimeFigureOut">
              <a:rPr lang="en-US"/>
              <a:pPr>
                <a:defRPr/>
              </a:pPr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B8E13-A45C-4850-A065-24EE216256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1191F-AA79-40C3-B9E4-9A9EDD758FA1}" type="datetimeFigureOut">
              <a:rPr lang="en-US"/>
              <a:pPr>
                <a:defRPr/>
              </a:pPr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81EE1-9269-4243-8EF3-9E736B9DE9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4A466-8BB7-465A-ADB1-6EC97782982C}" type="datetimeFigureOut">
              <a:rPr lang="en-US"/>
              <a:pPr>
                <a:defRPr/>
              </a:pPr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004A8-149C-4EBB-84FA-CCDCC55465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8728D-C75E-4D3C-BF43-93ADF2ED2252}" type="datetimeFigureOut">
              <a:rPr lang="en-US"/>
              <a:pPr>
                <a:defRPr/>
              </a:pPr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DE253-ED11-4073-BDE0-1DDD622B09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5FC35-BB91-444A-8507-D3CE1828EE9C}" type="datetimeFigureOut">
              <a:rPr lang="en-US"/>
              <a:pPr>
                <a:defRPr/>
              </a:pPr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F8BE5-B50A-4ED0-B3D1-04CCA68C42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2E0A2-18D4-4E86-97F5-496C6413E2E5}" type="datetimeFigureOut">
              <a:rPr lang="en-US"/>
              <a:pPr>
                <a:defRPr/>
              </a:pPr>
              <a:t>11/10/2016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71273-29F6-4AC9-8A88-7A04A9DAC1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C7C5A-BA4C-4B7C-847B-45E855AA4DAD}" type="datetimeFigureOut">
              <a:rPr lang="en-US"/>
              <a:pPr>
                <a:defRPr/>
              </a:pPr>
              <a:t>11/10/2016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57F92-C100-41CD-91B1-0A37E68D2E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37880-C48A-44FA-B49B-7B1E21DB3530}" type="datetimeFigureOut">
              <a:rPr lang="en-US"/>
              <a:pPr>
                <a:defRPr/>
              </a:pPr>
              <a:t>11/10/2016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10982-DD13-41E4-A601-4E38358883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94840-2E5D-4C9C-A0B6-A8EAF831D656}" type="datetimeFigureOut">
              <a:rPr lang="en-US"/>
              <a:pPr>
                <a:defRPr/>
              </a:pPr>
              <a:t>11/10/2016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21BCA-AAA5-46E3-95D7-0BC9FE162D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64F5D-2205-44E3-A576-4E80E99B31E6}" type="datetimeFigureOut">
              <a:rPr lang="en-US"/>
              <a:pPr>
                <a:defRPr/>
              </a:pPr>
              <a:t>11/10/2016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6F630-56B3-42AF-AD1E-781AC4B227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A75CD-52F3-4D5B-8AEA-D7B962F6460A}" type="datetimeFigureOut">
              <a:rPr lang="en-US"/>
              <a:pPr>
                <a:defRPr/>
              </a:pPr>
              <a:t>11/10/2016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F83F2-E638-4430-834A-38927D7880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B0EA47-6F84-4131-B14B-BFBE575A7B77}" type="datetimeFigureOut">
              <a:rPr lang="en-US"/>
              <a:pPr>
                <a:defRPr/>
              </a:pPr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815ECB-0F89-4CB8-ABF9-E9525E3AF9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7772400" cy="1470025"/>
          </a:xfrm>
        </p:spPr>
        <p:txBody>
          <a:bodyPr/>
          <a:lstStyle/>
          <a:p>
            <a:pPr eaLnBrk="1" hangingPunct="1"/>
            <a:r>
              <a:rPr lang="en-US" sz="5400" smtClean="0"/>
              <a:t>3eOnline.com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85000" lnSpcReduction="20000"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0000FF"/>
                </a:solidFill>
              </a:rPr>
              <a:t>Objective:</a:t>
            </a:r>
          </a:p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dirty="0" smtClean="0">
                <a:solidFill>
                  <a:srgbClr val="0000FF"/>
                </a:solidFill>
              </a:rPr>
              <a:t>Navigate and understand Website Tools</a:t>
            </a:r>
          </a:p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dirty="0" smtClean="0">
                <a:solidFill>
                  <a:srgbClr val="0000FF"/>
                </a:solidFill>
              </a:rPr>
              <a:t>Obtain SDS</a:t>
            </a:r>
          </a:p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dirty="0" smtClean="0">
                <a:solidFill>
                  <a:srgbClr val="0000FF"/>
                </a:solidFill>
              </a:rPr>
              <a:t>Print Labels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en-US" dirty="0"/>
          </a:p>
        </p:txBody>
      </p:sp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447800"/>
            <a:ext cx="2362200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458890"/>
            <a:ext cx="5867400" cy="6246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" y="1752600"/>
            <a:ext cx="2819400" cy="369888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00FF"/>
                </a:solidFill>
              </a:rPr>
              <a:t>Product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200400"/>
            <a:ext cx="6900863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09600"/>
            <a:ext cx="3479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2"/>
          <p:cNvSpPr txBox="1">
            <a:spLocks noChangeArrowheads="1"/>
          </p:cNvSpPr>
          <p:nvPr/>
        </p:nvSpPr>
        <p:spPr bwMode="auto">
          <a:xfrm>
            <a:off x="685800" y="228600"/>
            <a:ext cx="220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00FF"/>
                </a:solidFill>
                <a:latin typeface="Calibri" pitchFamily="34" charset="0"/>
              </a:rPr>
              <a:t>Action Pop-Up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2667000"/>
            <a:ext cx="2971800" cy="381000"/>
          </a:xfrm>
          <a:prstGeom prst="rect">
            <a:avLst/>
          </a:prstGeom>
          <a:solidFill>
            <a:srgbClr val="92D05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486" name="TextBox 8"/>
          <p:cNvSpPr txBox="1">
            <a:spLocks noChangeArrowheads="1"/>
          </p:cNvSpPr>
          <p:nvPr/>
        </p:nvSpPr>
        <p:spPr bwMode="auto">
          <a:xfrm>
            <a:off x="4724400" y="2133600"/>
            <a:ext cx="2895600" cy="646113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Defined Chemical components with quantity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95800" y="3962400"/>
            <a:ext cx="4495800" cy="1600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477000" y="2895600"/>
            <a:ext cx="0" cy="914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9" name="TextBox 19"/>
          <p:cNvSpPr txBox="1">
            <a:spLocks noChangeArrowheads="1"/>
          </p:cNvSpPr>
          <p:nvPr/>
        </p:nvSpPr>
        <p:spPr bwMode="auto">
          <a:xfrm>
            <a:off x="3048000" y="76200"/>
            <a:ext cx="3124200" cy="461963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Inventory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295400"/>
            <a:ext cx="5648325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14600" y="381000"/>
            <a:ext cx="3886200" cy="769441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n-lt"/>
              </a:rPr>
              <a:t>      </a:t>
            </a: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Inventory</a:t>
            </a:r>
          </a:p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                       </a:t>
            </a: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Labels</a:t>
            </a:r>
            <a:endParaRPr lang="en-US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Elbow Connector 4"/>
          <p:cNvCxnSpPr/>
          <p:nvPr/>
        </p:nvCxnSpPr>
        <p:spPr>
          <a:xfrm>
            <a:off x="4419600" y="685800"/>
            <a:ext cx="533400" cy="228600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562600" y="1905000"/>
            <a:ext cx="1371600" cy="1371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934200" y="1143000"/>
            <a:ext cx="1905000" cy="92333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OSHA now uses GHS labeling system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971800"/>
            <a:ext cx="2356493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4191000" y="5410200"/>
            <a:ext cx="2362200" cy="646331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Click on “+” sign to open up options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638800" y="3429000"/>
            <a:ext cx="609600" cy="1828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638800" y="3429000"/>
            <a:ext cx="1143000" cy="609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90600"/>
            <a:ext cx="3961229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-10319"/>
            <a:ext cx="3276600" cy="6775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05000" y="304800"/>
            <a:ext cx="1447800" cy="461665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Labels</a:t>
            </a:r>
            <a:endParaRPr lang="en-US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1676400"/>
            <a:ext cx="2209800" cy="1754326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Select size of labels-the more the labels on a page, the smaller the size of each label</a:t>
            </a:r>
            <a:endParaRPr lang="en-US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524000" y="2057400"/>
            <a:ext cx="838200" cy="381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7200" y="4800600"/>
            <a:ext cx="2667000" cy="369332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+mn-lt"/>
              </a:rPr>
              <a:t>Click on “Process Label</a:t>
            </a:r>
            <a:endParaRPr lang="en-US" b="1" dirty="0">
              <a:solidFill>
                <a:srgbClr val="0000FF"/>
              </a:solidFill>
              <a:latin typeface="+mn-lt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276600" y="3276600"/>
            <a:ext cx="2667000" cy="1676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162800" y="2133600"/>
            <a:ext cx="1752600" cy="646331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+mn-lt"/>
              </a:rPr>
              <a:t>Information on label </a:t>
            </a:r>
            <a:endParaRPr lang="en-US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24200" y="5486400"/>
            <a:ext cx="2362200" cy="369332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+mn-lt"/>
              </a:rPr>
              <a:t>Click on “View Label”</a:t>
            </a:r>
            <a:endParaRPr lang="en-US" b="1" dirty="0">
              <a:solidFill>
                <a:srgbClr val="0000FF"/>
              </a:solidFill>
              <a:latin typeface="+mn-lt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105400" y="5943600"/>
            <a:ext cx="838200" cy="609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5672137" cy="6349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362200"/>
            <a:ext cx="307657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4800600" y="1828800"/>
            <a:ext cx="1295400" cy="914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800600" y="2286000"/>
            <a:ext cx="1295400" cy="685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3048000" y="2438400"/>
            <a:ext cx="3048000" cy="685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876800" y="3352800"/>
            <a:ext cx="1143000" cy="685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410200" y="3581400"/>
            <a:ext cx="609600" cy="533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810000" y="3733800"/>
            <a:ext cx="2286000" cy="1981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086600" y="457200"/>
            <a:ext cx="1066800" cy="461665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+mn-lt"/>
              </a:rPr>
              <a:t>Labels</a:t>
            </a:r>
            <a:endParaRPr lang="en-US" sz="24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72200" y="1143000"/>
            <a:ext cx="2743200" cy="646331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Print them on labels or regular paper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38200"/>
            <a:ext cx="510540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048000" y="2362200"/>
            <a:ext cx="2133600" cy="1066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2743200" y="152400"/>
            <a:ext cx="3276600" cy="3698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00FF"/>
                </a:solidFill>
                <a:latin typeface="Calibri" pitchFamily="34" charset="0"/>
              </a:rPr>
              <a:t>Chemical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438400"/>
            <a:ext cx="3124200" cy="39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"/>
            <a:ext cx="70596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6477000" y="1295400"/>
            <a:ext cx="685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7239000" y="1295400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FF"/>
                </a:solidFill>
                <a:latin typeface="Calibri" pitchFamily="34" charset="0"/>
              </a:rPr>
              <a:t>1. Click Search</a:t>
            </a:r>
          </a:p>
        </p:txBody>
      </p:sp>
      <p:sp>
        <p:nvSpPr>
          <p:cNvPr id="13318" name="TextBox 5"/>
          <p:cNvSpPr txBox="1">
            <a:spLocks noChangeArrowheads="1"/>
          </p:cNvSpPr>
          <p:nvPr/>
        </p:nvSpPr>
        <p:spPr bwMode="auto">
          <a:xfrm>
            <a:off x="2971800" y="190500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FF"/>
                </a:solidFill>
                <a:latin typeface="Calibri" pitchFamily="34" charset="0"/>
              </a:rPr>
              <a:t>2. CLICK: OK</a:t>
            </a:r>
          </a:p>
        </p:txBody>
      </p:sp>
      <p:sp>
        <p:nvSpPr>
          <p:cNvPr id="7" name="Oval 6"/>
          <p:cNvSpPr/>
          <p:nvPr/>
        </p:nvSpPr>
        <p:spPr>
          <a:xfrm>
            <a:off x="3657600" y="6019800"/>
            <a:ext cx="685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320" name="TextBox 7"/>
          <p:cNvSpPr txBox="1">
            <a:spLocks noChangeArrowheads="1"/>
          </p:cNvSpPr>
          <p:nvPr/>
        </p:nvSpPr>
        <p:spPr bwMode="auto">
          <a:xfrm>
            <a:off x="2743200" y="152400"/>
            <a:ext cx="3276600" cy="3698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00FF"/>
                </a:solidFill>
                <a:latin typeface="Calibri" pitchFamily="34" charset="0"/>
              </a:rPr>
              <a:t>Chemical Analysis</a:t>
            </a:r>
          </a:p>
        </p:txBody>
      </p:sp>
      <p:sp>
        <p:nvSpPr>
          <p:cNvPr id="13321" name="TextBox 8"/>
          <p:cNvSpPr txBox="1">
            <a:spLocks noChangeArrowheads="1"/>
          </p:cNvSpPr>
          <p:nvPr/>
        </p:nvSpPr>
        <p:spPr bwMode="auto">
          <a:xfrm>
            <a:off x="4876800" y="6019800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FF"/>
                </a:solidFill>
                <a:latin typeface="Calibri" pitchFamily="34" charset="0"/>
              </a:rPr>
              <a:t>3. Click Search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81400" y="5638800"/>
            <a:ext cx="3429000" cy="990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lowchart: Summing Junction 12"/>
          <p:cNvSpPr/>
          <p:nvPr/>
        </p:nvSpPr>
        <p:spPr>
          <a:xfrm>
            <a:off x="6553200" y="2590800"/>
            <a:ext cx="228600" cy="228600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324" name="TextBox 13"/>
          <p:cNvSpPr txBox="1">
            <a:spLocks noChangeArrowheads="1"/>
          </p:cNvSpPr>
          <p:nvPr/>
        </p:nvSpPr>
        <p:spPr bwMode="auto">
          <a:xfrm>
            <a:off x="6781800" y="2514600"/>
            <a:ext cx="18526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!</a:t>
            </a:r>
            <a:r>
              <a:rPr lang="en-US" b="1">
                <a:solidFill>
                  <a:srgbClr val="0000FF"/>
                </a:solidFill>
                <a:latin typeface="Calibri" pitchFamily="34" charset="0"/>
              </a:rPr>
              <a:t>DO NOT DELETE</a:t>
            </a:r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!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962400" y="2743200"/>
            <a:ext cx="251460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733800" y="2971800"/>
            <a:ext cx="228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066800"/>
            <a:ext cx="87661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114800"/>
            <a:ext cx="3209925" cy="3143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2743200" y="152400"/>
            <a:ext cx="3276600" cy="3698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00FF"/>
                </a:solidFill>
                <a:latin typeface="Calibri" pitchFamily="34" charset="0"/>
              </a:rPr>
              <a:t>Chemical Analysis</a:t>
            </a:r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1447800" y="4876800"/>
            <a:ext cx="4724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FF"/>
                </a:solidFill>
                <a:latin typeface="Calibri" pitchFamily="34" charset="0"/>
              </a:rPr>
              <a:t>List of all chemicals which contain </a:t>
            </a:r>
          </a:p>
          <a:p>
            <a:r>
              <a:rPr lang="en-US" b="1">
                <a:solidFill>
                  <a:srgbClr val="0000FF"/>
                </a:solidFill>
                <a:latin typeface="Calibri" pitchFamily="34" charset="0"/>
              </a:rPr>
              <a:t>Sodium Hydroxide CASRN 001310-73-2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52400"/>
            <a:ext cx="6112992" cy="6473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3886200" y="4876800"/>
            <a:ext cx="12192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962400" y="76200"/>
            <a:ext cx="914400" cy="4000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0000FF"/>
                </a:solidFill>
                <a:latin typeface="Calibri" pitchFamily="34" charset="0"/>
              </a:rPr>
              <a:t>HELP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143000"/>
            <a:ext cx="6172200" cy="49972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1066800" y="5715000"/>
            <a:ext cx="22860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1" y="3406582"/>
            <a:ext cx="4038600" cy="1520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>
          <a:xfrm flipH="1" flipV="1">
            <a:off x="1371600" y="5029200"/>
            <a:ext cx="304800" cy="685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819400" y="762000"/>
            <a:ext cx="228600" cy="381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7772400" cy="1470025"/>
          </a:xfrm>
        </p:spPr>
        <p:txBody>
          <a:bodyPr/>
          <a:lstStyle/>
          <a:p>
            <a:pPr eaLnBrk="1" hangingPunct="1"/>
            <a:r>
              <a:rPr lang="en-US" sz="5400" smtClean="0">
                <a:solidFill>
                  <a:srgbClr val="0000FF"/>
                </a:solidFill>
              </a:rPr>
              <a:t>3eOnline.com</a:t>
            </a:r>
            <a:r>
              <a:rPr lang="en-US" sz="5400" smtClean="0"/>
              <a:t> </a:t>
            </a:r>
          </a:p>
        </p:txBody>
      </p:sp>
      <p:sp>
        <p:nvSpPr>
          <p:cNvPr id="23555" name="Subtitle 2"/>
          <p:cNvSpPr>
            <a:spLocks noGrp="1"/>
          </p:cNvSpPr>
          <p:nvPr>
            <p:ph type="subTitle" idx="1"/>
          </p:nvPr>
        </p:nvSpPr>
        <p:spPr>
          <a:xfrm>
            <a:off x="1143000" y="3962400"/>
            <a:ext cx="6400800" cy="1752600"/>
          </a:xfrm>
        </p:spPr>
        <p:txBody>
          <a:bodyPr anchor="ctr"/>
          <a:lstStyle/>
          <a:p>
            <a:pPr marL="514350" indent="-514350" eaLnBrk="1" hangingPunct="1"/>
            <a:r>
              <a:rPr lang="en-US" b="1" smtClean="0">
                <a:solidFill>
                  <a:srgbClr val="0000FF"/>
                </a:solidFill>
              </a:rPr>
              <a:t>Questions??</a:t>
            </a:r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447800"/>
            <a:ext cx="2362200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5257800"/>
            <a:ext cx="7334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09600"/>
            <a:ext cx="75628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990600" y="1447800"/>
            <a:ext cx="3505200" cy="3733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49263"/>
            <a:ext cx="7467600" cy="493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38200" y="4648200"/>
            <a:ext cx="914400" cy="369888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00FF"/>
                </a:solidFill>
              </a:rPr>
              <a:t>SHSL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295400" y="2057400"/>
            <a:ext cx="152400" cy="2590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295400" y="2667000"/>
            <a:ext cx="609600" cy="1905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3400"/>
            <a:ext cx="8382000" cy="514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1143000" y="1219200"/>
            <a:ext cx="533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066800" y="1676400"/>
            <a:ext cx="228600" cy="1143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4800" y="2819400"/>
            <a:ext cx="1676400" cy="1754188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00FF"/>
                </a:solidFill>
              </a:rPr>
              <a:t>Click on </a:t>
            </a:r>
            <a:r>
              <a:rPr lang="en-US" b="1" dirty="0">
                <a:solidFill>
                  <a:srgbClr val="0000FF"/>
                </a:solidFill>
              </a:rPr>
              <a:t>Inventory </a:t>
            </a:r>
            <a:r>
              <a:rPr lang="en-US" b="1" dirty="0">
                <a:solidFill>
                  <a:srgbClr val="0000FF"/>
                </a:solidFill>
              </a:rPr>
              <a:t>tab on </a:t>
            </a:r>
            <a:r>
              <a:rPr lang="en-US" b="1" dirty="0">
                <a:solidFill>
                  <a:srgbClr val="0000FF"/>
                </a:solidFill>
              </a:rPr>
              <a:t>top and select “Search Inventory”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854790"/>
            <a:ext cx="8534980" cy="380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304800" y="3429000"/>
            <a:ext cx="1143000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33600" y="4648200"/>
            <a:ext cx="2667000" cy="1477328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00FF"/>
                </a:solidFill>
                <a:latin typeface="+mn-lt"/>
              </a:rPr>
              <a:t>Click on “+” sign and click on “Sutter Health Shared Laboratory to make sure you are searching within the Shared Laboratory.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1371600" y="4343400"/>
            <a:ext cx="762000" cy="533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276600"/>
            <a:ext cx="3297810" cy="2676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486400" y="3200400"/>
            <a:ext cx="3429000" cy="2819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800600" y="5334000"/>
            <a:ext cx="914400" cy="838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90600"/>
            <a:ext cx="7696200" cy="2949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43000" y="4800600"/>
            <a:ext cx="6477000" cy="646113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00FF"/>
                </a:solidFill>
              </a:rPr>
              <a:t>Enter words that will help search for the chemical.  </a:t>
            </a:r>
            <a:r>
              <a:rPr lang="en-US" b="1" dirty="0">
                <a:solidFill>
                  <a:srgbClr val="0000FF"/>
                </a:solidFill>
              </a:rPr>
              <a:t>For example, enter “buffer</a:t>
            </a:r>
            <a:r>
              <a:rPr lang="en-US" b="1" dirty="0">
                <a:solidFill>
                  <a:srgbClr val="0000FF"/>
                </a:solidFill>
              </a:rPr>
              <a:t>” then click “Search</a:t>
            </a:r>
            <a:r>
              <a:rPr lang="en-US" b="1" dirty="0" smtClean="0">
                <a:solidFill>
                  <a:srgbClr val="0000FF"/>
                </a:solidFill>
              </a:rPr>
              <a:t>”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038600" y="2971800"/>
            <a:ext cx="1447800" cy="1752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"/>
            <a:ext cx="8259763" cy="661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5800" y="3352800"/>
            <a:ext cx="1447800" cy="120015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00FF"/>
                </a:solidFill>
              </a:rPr>
              <a:t>Search Results within Shared Lab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143000" y="2819400"/>
            <a:ext cx="228600" cy="457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752600" y="4572000"/>
            <a:ext cx="381000" cy="228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528050" cy="643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1752600" y="3352800"/>
            <a:ext cx="2209800" cy="1676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10200" y="1981200"/>
            <a:ext cx="2286000" cy="923925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00FF"/>
                </a:solidFill>
              </a:rPr>
              <a:t>Click on     </a:t>
            </a:r>
            <a:r>
              <a:rPr lang="en-US" b="1" dirty="0" smtClean="0">
                <a:solidFill>
                  <a:srgbClr val="0000FF"/>
                </a:solidFill>
              </a:rPr>
              <a:t> next </a:t>
            </a:r>
            <a:r>
              <a:rPr lang="en-US" b="1" dirty="0">
                <a:solidFill>
                  <a:srgbClr val="0000FF"/>
                </a:solidFill>
              </a:rPr>
              <a:t>to “Action” to see choices of </a:t>
            </a:r>
            <a:r>
              <a:rPr lang="en-US" b="1" dirty="0" smtClean="0">
                <a:solidFill>
                  <a:srgbClr val="0000FF"/>
                </a:solidFill>
              </a:rPr>
              <a:t>actions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886200" y="2667000"/>
            <a:ext cx="1447800" cy="1066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315200" y="3048000"/>
            <a:ext cx="1600200" cy="120015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00FF"/>
                </a:solidFill>
              </a:rPr>
              <a:t>Select “View SDS &amp; Attachment to see SDS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29400" y="4648200"/>
            <a:ext cx="2286000" cy="1200329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00FF"/>
                </a:solidFill>
              </a:rPr>
              <a:t>Select “Labels” to print chemical label for secondary </a:t>
            </a:r>
            <a:r>
              <a:rPr lang="en-US" b="1" dirty="0" smtClean="0">
                <a:solidFill>
                  <a:srgbClr val="0000FF"/>
                </a:solidFill>
              </a:rPr>
              <a:t>container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114800" y="3733800"/>
            <a:ext cx="3048000" cy="304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3962400" y="4648201"/>
            <a:ext cx="2590800" cy="53339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owchart: Merge 10"/>
          <p:cNvSpPr/>
          <p:nvPr/>
        </p:nvSpPr>
        <p:spPr>
          <a:xfrm>
            <a:off x="6477000" y="2057400"/>
            <a:ext cx="228600" cy="228600"/>
          </a:xfrm>
          <a:prstGeom prst="flowChartMerg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09600"/>
            <a:ext cx="3479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143000"/>
            <a:ext cx="4270375" cy="15303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3657600"/>
            <a:ext cx="4859338" cy="23622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685800" y="228600"/>
            <a:ext cx="220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00FF"/>
                </a:solidFill>
                <a:latin typeface="Calibri" pitchFamily="34" charset="0"/>
              </a:rPr>
              <a:t>Action Pop-Up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581400" y="1447800"/>
            <a:ext cx="1219200" cy="304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324600" y="2590800"/>
            <a:ext cx="0" cy="990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6" name="TextBox 12"/>
          <p:cNvSpPr txBox="1">
            <a:spLocks noChangeArrowheads="1"/>
          </p:cNvSpPr>
          <p:nvPr/>
        </p:nvSpPr>
        <p:spPr bwMode="auto">
          <a:xfrm>
            <a:off x="609600" y="4572000"/>
            <a:ext cx="2895600" cy="646113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00FF"/>
                </a:solidFill>
                <a:latin typeface="Calibri" pitchFamily="34" charset="0"/>
              </a:rPr>
              <a:t>Note: Manufacturer  SDS formats will be </a:t>
            </a:r>
            <a:r>
              <a:rPr lang="en-US" b="1" dirty="0" smtClean="0">
                <a:solidFill>
                  <a:srgbClr val="0000FF"/>
                </a:solidFill>
                <a:latin typeface="Calibri" pitchFamily="34" charset="0"/>
              </a:rPr>
              <a:t>different</a:t>
            </a:r>
            <a:endParaRPr lang="en-US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" y="1219200"/>
            <a:ext cx="2971800" cy="304800"/>
          </a:xfrm>
          <a:prstGeom prst="rect">
            <a:avLst/>
          </a:prstGeom>
          <a:solidFill>
            <a:srgbClr val="92D05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50" name="TextBox 15"/>
          <p:cNvSpPr txBox="1">
            <a:spLocks noChangeArrowheads="1"/>
          </p:cNvSpPr>
          <p:nvPr/>
        </p:nvSpPr>
        <p:spPr bwMode="auto">
          <a:xfrm>
            <a:off x="2743200" y="76200"/>
            <a:ext cx="3657600" cy="46166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View SDS &amp; Attachments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2087</TotalTime>
  <Words>230</Words>
  <Application>Microsoft Office PowerPoint</Application>
  <PresentationFormat>On-screen Show (4:3)</PresentationFormat>
  <Paragraphs>43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3eOnline.com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3eOnline.com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3eOnline.com</dc:title>
  <dc:creator>Mach, Mary</dc:creator>
  <cp:lastModifiedBy>Christine Ho-Yan</cp:lastModifiedBy>
  <cp:revision>258</cp:revision>
  <dcterms:created xsi:type="dcterms:W3CDTF">2006-08-16T00:00:00Z</dcterms:created>
  <dcterms:modified xsi:type="dcterms:W3CDTF">2016-11-10T19:23:59Z</dcterms:modified>
</cp:coreProperties>
</file>