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0" r:id="rId2"/>
    <p:sldId id="273" r:id="rId3"/>
    <p:sldId id="302" r:id="rId4"/>
    <p:sldId id="295" r:id="rId5"/>
    <p:sldId id="301" r:id="rId6"/>
    <p:sldId id="311" r:id="rId7"/>
    <p:sldId id="313" r:id="rId8"/>
    <p:sldId id="314" r:id="rId9"/>
    <p:sldId id="308" r:id="rId10"/>
    <p:sldId id="309" r:id="rId11"/>
    <p:sldId id="310" r:id="rId12"/>
    <p:sldId id="287" r:id="rId13"/>
    <p:sldId id="289" r:id="rId14"/>
    <p:sldId id="304" r:id="rId15"/>
    <p:sldId id="306" r:id="rId16"/>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662" autoAdjust="0"/>
  </p:normalViewPr>
  <p:slideViewPr>
    <p:cSldViewPr showGuides="1">
      <p:cViewPr>
        <p:scale>
          <a:sx n="70" d="100"/>
          <a:sy n="70" d="100"/>
        </p:scale>
        <p:origin x="-2010" y="-18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2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5DC881-092B-4B26-9442-E157040336E8}" type="datetimeFigureOut">
              <a:rPr lang="en-US" smtClean="0"/>
              <a:t>10/17/2016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2FDE4D-A5F8-4348-8439-EFF144C4627F}" type="slidenum">
              <a:rPr lang="en-US" smtClean="0"/>
              <a:t>‹#›</a:t>
            </a:fld>
            <a:endParaRPr lang="en-US" dirty="0"/>
          </a:p>
        </p:txBody>
      </p:sp>
    </p:spTree>
    <p:extLst>
      <p:ext uri="{BB962C8B-B14F-4D97-AF65-F5344CB8AC3E}">
        <p14:creationId xmlns:p14="http://schemas.microsoft.com/office/powerpoint/2010/main" val="943000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2FDE4D-A5F8-4348-8439-EFF144C4627F}" type="slidenum">
              <a:rPr lang="en-US" smtClean="0"/>
              <a:t>9</a:t>
            </a:fld>
            <a:endParaRPr lang="en-US" dirty="0"/>
          </a:p>
        </p:txBody>
      </p:sp>
    </p:spTree>
    <p:extLst>
      <p:ext uri="{BB962C8B-B14F-4D97-AF65-F5344CB8AC3E}">
        <p14:creationId xmlns:p14="http://schemas.microsoft.com/office/powerpoint/2010/main" val="1321800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895315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685800"/>
          </a:xfrm>
        </p:spPr>
        <p:txBody>
          <a:bodyPr>
            <a:normAutofit/>
          </a:bodyPr>
          <a:lstStyle>
            <a:lvl1pPr algn="l">
              <a:defRPr sz="3200" b="1">
                <a:solidFill>
                  <a:srgbClr val="0070C0"/>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2255837"/>
            <a:ext cx="8229600" cy="4525963"/>
          </a:xfrm>
        </p:spPr>
        <p:txBody>
          <a:bodyPr>
            <a:normAutofit/>
          </a:bodyPr>
          <a:lstStyle>
            <a:lvl1pPr>
              <a:defRPr sz="2400" baseline="0"/>
            </a:lvl1pPr>
            <a:lvl2pPr>
              <a:defRPr sz="2400" baseline="0"/>
            </a:lvl2pPr>
            <a:lvl3pPr>
              <a:defRPr sz="2400"/>
            </a:lvl3pPr>
            <a:lvl4pPr>
              <a:defRPr sz="2400"/>
            </a:lvl4pPr>
            <a:lvl5pPr>
              <a:defRPr sz="2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519437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533765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1813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49583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9351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2638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62203C4-A0E2-41B8-A9D3-5A4FBB2AAE0D}" type="slidenum">
              <a:rPr lang="en-US" altLang="en-US"/>
              <a:pPr>
                <a:defRPr/>
              </a:pPr>
              <a:t>‹#›</a:t>
            </a:fld>
            <a:endParaRPr lang="en-US" altLang="en-US" dirty="0"/>
          </a:p>
        </p:txBody>
      </p:sp>
    </p:spTree>
    <p:extLst>
      <p:ext uri="{BB962C8B-B14F-4D97-AF65-F5344CB8AC3E}">
        <p14:creationId xmlns:p14="http://schemas.microsoft.com/office/powerpoint/2010/main" val="2535353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CFA45D-2121-4230-A8B6-0DF105283939}" type="datetimeFigureOut">
              <a:rPr lang="en-US" smtClean="0"/>
              <a:t>10/17/2016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F04530-B25C-4006-B5A6-EFF11E06E0C7}" type="slidenum">
              <a:rPr lang="en-US" smtClean="0"/>
              <a:t>‹#›</a:t>
            </a:fld>
            <a:endParaRPr lang="en-US" dirty="0"/>
          </a:p>
        </p:txBody>
      </p:sp>
      <p:pic>
        <p:nvPicPr>
          <p:cNvPr id="1026"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9470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228600" y="1447800"/>
            <a:ext cx="9067800" cy="1066800"/>
          </a:xfrm>
        </p:spPr>
        <p:txBody>
          <a:bodyPr>
            <a:noAutofit/>
          </a:bodyPr>
          <a:lstStyle/>
          <a:p>
            <a:pPr>
              <a:lnSpc>
                <a:spcPct val="150000"/>
              </a:lnSpc>
            </a:pPr>
            <a:r>
              <a:rPr lang="en-US" sz="2400" dirty="0" smtClean="0">
                <a:solidFill>
                  <a:schemeClr val="tx2"/>
                </a:solidFill>
                <a:cs typeface="Arial" pitchFamily="34" charset="0"/>
              </a:rPr>
              <a:t>Welcome to the </a:t>
            </a:r>
            <a:r>
              <a:rPr lang="en-US" sz="2400" dirty="0" smtClean="0">
                <a:solidFill>
                  <a:schemeClr val="tx2"/>
                </a:solidFill>
                <a:cs typeface="Arial" pitchFamily="34" charset="0"/>
              </a:rPr>
              <a:t>Learning </a:t>
            </a:r>
            <a:r>
              <a:rPr lang="en-US" sz="2400" dirty="0" smtClean="0">
                <a:solidFill>
                  <a:schemeClr val="tx2"/>
                </a:solidFill>
                <a:cs typeface="Arial" pitchFamily="34" charset="0"/>
              </a:rPr>
              <a:t>Module: BSHR Point of Care Testing </a:t>
            </a:r>
            <a:r>
              <a:rPr lang="en-US" sz="2400" dirty="0" smtClean="0">
                <a:solidFill>
                  <a:srgbClr val="FF00FF"/>
                </a:solidFill>
                <a:cs typeface="Arial" pitchFamily="34" charset="0"/>
              </a:rPr>
              <a:t/>
            </a:r>
            <a:br>
              <a:rPr lang="en-US" sz="2400" dirty="0" smtClean="0">
                <a:solidFill>
                  <a:srgbClr val="FF00FF"/>
                </a:solidFill>
                <a:cs typeface="Arial" pitchFamily="34" charset="0"/>
              </a:rPr>
            </a:br>
            <a:r>
              <a:rPr lang="en-US" sz="2400" dirty="0" smtClean="0">
                <a:solidFill>
                  <a:schemeClr val="tx2"/>
                </a:solidFill>
                <a:cs typeface="Arial" pitchFamily="34" charset="0"/>
              </a:rPr>
              <a:t>Hemoccult </a:t>
            </a:r>
            <a:r>
              <a:rPr lang="en-US" sz="2400" dirty="0" smtClean="0">
                <a:solidFill>
                  <a:schemeClr val="tx2"/>
                </a:solidFill>
                <a:cs typeface="Arial" pitchFamily="34" charset="0"/>
              </a:rPr>
              <a:t>Sensa </a:t>
            </a:r>
            <a:r>
              <a:rPr lang="en-US" sz="2400" dirty="0" smtClean="0">
                <a:solidFill>
                  <a:schemeClr val="tx2"/>
                </a:solidFill>
                <a:cs typeface="Arial" pitchFamily="34" charset="0"/>
              </a:rPr>
              <a:t>Fecal Occult Blood Testing</a:t>
            </a:r>
            <a:endParaRPr lang="en-US" sz="2400" dirty="0">
              <a:cs typeface="Arial" pitchFamily="34" charset="0"/>
            </a:endParaRPr>
          </a:p>
        </p:txBody>
      </p:sp>
      <p:sp>
        <p:nvSpPr>
          <p:cNvPr id="4" name="Subtitle 2"/>
          <p:cNvSpPr txBox="1">
            <a:spLocks/>
          </p:cNvSpPr>
          <p:nvPr/>
        </p:nvSpPr>
        <p:spPr>
          <a:xfrm>
            <a:off x="316173" y="4267200"/>
            <a:ext cx="6096000" cy="2209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baseline="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dirty="0">
              <a:latin typeface="Arial" panose="020B0604020202020204" pitchFamily="34" charset="0"/>
              <a:cs typeface="Arial" panose="020B0604020202020204" pitchFamily="34" charset="0"/>
            </a:endParaRPr>
          </a:p>
        </p:txBody>
      </p:sp>
      <p:sp>
        <p:nvSpPr>
          <p:cNvPr id="5" name="TextBox 4"/>
          <p:cNvSpPr txBox="1"/>
          <p:nvPr/>
        </p:nvSpPr>
        <p:spPr>
          <a:xfrm>
            <a:off x="236561" y="2590800"/>
            <a:ext cx="6096000" cy="1323439"/>
          </a:xfrm>
          <a:prstGeom prst="rect">
            <a:avLst/>
          </a:prstGeom>
          <a:noFill/>
        </p:spPr>
        <p:txBody>
          <a:bodyPr wrap="square" rtlCol="0">
            <a:spAutoFit/>
          </a:bodyPr>
          <a:lstStyle/>
          <a:p>
            <a:r>
              <a:rPr lang="en-US" sz="2000" b="1" i="1" dirty="0"/>
              <a:t>Course Description</a:t>
            </a:r>
            <a:endParaRPr lang="en-US" sz="2000" dirty="0"/>
          </a:p>
          <a:p>
            <a:r>
              <a:rPr lang="en-US" sz="2000" dirty="0"/>
              <a:t>This course presents information about specimen collection and testing for fecal occult blood using the Hemoccult Sensa specimen collection card.</a:t>
            </a:r>
            <a:endParaRPr lang="en-US" sz="2000" b="1" dirty="0">
              <a:latin typeface="Tahoma" panose="020B0604030504040204" pitchFamily="34" charset="0"/>
              <a:ea typeface="Tahoma" panose="020B0604030504040204" pitchFamily="34" charset="0"/>
              <a:cs typeface="Tahoma" panose="020B060403050404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9704" y="3430706"/>
            <a:ext cx="2628900" cy="2628900"/>
          </a:xfrm>
          <a:prstGeom prst="rect">
            <a:avLst/>
          </a:prstGeom>
        </p:spPr>
      </p:pic>
      <p:sp>
        <p:nvSpPr>
          <p:cNvPr id="2" name="TextBox 1"/>
          <p:cNvSpPr txBox="1"/>
          <p:nvPr/>
        </p:nvSpPr>
        <p:spPr>
          <a:xfrm>
            <a:off x="228600" y="3941605"/>
            <a:ext cx="6096000" cy="2585323"/>
          </a:xfrm>
          <a:prstGeom prst="rect">
            <a:avLst/>
          </a:prstGeom>
          <a:noFill/>
        </p:spPr>
        <p:txBody>
          <a:bodyPr wrap="square" rtlCol="0">
            <a:spAutoFit/>
          </a:bodyPr>
          <a:lstStyle/>
          <a:p>
            <a:r>
              <a:rPr lang="en-US" b="1" i="1" dirty="0"/>
              <a:t>Course Objectives</a:t>
            </a:r>
            <a:endParaRPr lang="en-US" dirty="0"/>
          </a:p>
          <a:p>
            <a:r>
              <a:rPr lang="en-US" dirty="0"/>
              <a:t>At the completion of this course, the participant will:</a:t>
            </a:r>
          </a:p>
          <a:p>
            <a:pPr marL="285750" lvl="0" indent="-285750">
              <a:buFont typeface="Arial" panose="020B0604020202020204" pitchFamily="34" charset="0"/>
              <a:buChar char="•"/>
            </a:pPr>
            <a:r>
              <a:rPr lang="en-US" dirty="0"/>
              <a:t>recognize the correct method for applying a specimen to the hemoccult card.</a:t>
            </a:r>
          </a:p>
          <a:p>
            <a:pPr marL="285750" lvl="0" indent="-285750">
              <a:buFont typeface="Arial" panose="020B0604020202020204" pitchFamily="34" charset="0"/>
              <a:buChar char="•"/>
            </a:pPr>
            <a:r>
              <a:rPr lang="en-US" dirty="0"/>
              <a:t>know the proper method for performing the quality control.</a:t>
            </a:r>
          </a:p>
          <a:p>
            <a:pPr marL="285750" lvl="0" indent="-285750">
              <a:buFont typeface="Arial" panose="020B0604020202020204" pitchFamily="34" charset="0"/>
              <a:buChar char="•"/>
            </a:pPr>
            <a:r>
              <a:rPr lang="en-US" dirty="0"/>
              <a:t>understand how to interpret test results.</a:t>
            </a:r>
          </a:p>
          <a:p>
            <a:pPr marL="285750" lvl="0" indent="-285750">
              <a:buFont typeface="Arial" panose="020B0604020202020204" pitchFamily="34" charset="0"/>
              <a:buChar char="•"/>
            </a:pPr>
            <a:r>
              <a:rPr lang="en-US" dirty="0"/>
              <a:t>know how to document test results.</a:t>
            </a:r>
          </a:p>
          <a:p>
            <a:pPr marL="285750" indent="-285750">
              <a:buFont typeface="Arial" panose="020B0604020202020204" pitchFamily="34" charset="0"/>
              <a:buChar char="•"/>
            </a:pPr>
            <a:r>
              <a:rPr lang="en-US" dirty="0"/>
              <a:t>know how to document quality control.</a:t>
            </a:r>
          </a:p>
        </p:txBody>
      </p:sp>
    </p:spTree>
    <p:custDataLst>
      <p:tags r:id="rId1"/>
    </p:custDataLst>
    <p:extLst>
      <p:ext uri="{BB962C8B-B14F-4D97-AF65-F5344CB8AC3E}">
        <p14:creationId xmlns:p14="http://schemas.microsoft.com/office/powerpoint/2010/main" val="5929519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593917"/>
            <a:ext cx="3810000" cy="3959283"/>
          </a:xfrm>
        </p:spPr>
        <p:txBody>
          <a:bodyPr>
            <a:normAutofit/>
          </a:bodyPr>
          <a:lstStyle/>
          <a:p>
            <a:r>
              <a:rPr lang="en-US" sz="2000" dirty="0" smtClean="0"/>
              <a:t>By clicking the “Enter/Edit </a:t>
            </a:r>
            <a:r>
              <a:rPr lang="en-US" sz="2000" dirty="0"/>
              <a:t>Results” link, </a:t>
            </a:r>
            <a:r>
              <a:rPr lang="en-US" sz="2000" dirty="0" smtClean="0"/>
              <a:t>a screen will open for the results to be entered.</a:t>
            </a:r>
          </a:p>
          <a:p>
            <a:r>
              <a:rPr lang="en-US" sz="2000" dirty="0"/>
              <a:t>F</a:t>
            </a:r>
            <a:r>
              <a:rPr lang="en-US" sz="2000" dirty="0" smtClean="0"/>
              <a:t>ill </a:t>
            </a:r>
            <a:r>
              <a:rPr lang="en-US" sz="2000" dirty="0"/>
              <a:t>in all of the hard stops.  </a:t>
            </a:r>
            <a:endParaRPr lang="en-US" sz="2000" dirty="0" smtClean="0"/>
          </a:p>
          <a:p>
            <a:r>
              <a:rPr lang="en-US" sz="2000" b="1" u="sng" dirty="0" smtClean="0">
                <a:solidFill>
                  <a:srgbClr val="FF0000"/>
                </a:solidFill>
              </a:rPr>
              <a:t>Important:</a:t>
            </a:r>
            <a:r>
              <a:rPr lang="en-US" sz="2000" dirty="0" smtClean="0"/>
              <a:t> Change </a:t>
            </a:r>
            <a:r>
              <a:rPr lang="en-US" sz="2000" dirty="0"/>
              <a:t>the Result Status from Preliminary to Final.</a:t>
            </a:r>
          </a:p>
          <a:p>
            <a:endParaRPr lang="en-US" sz="2000" dirty="0"/>
          </a:p>
          <a:p>
            <a:endParaRPr lang="en-US" sz="2000" dirty="0"/>
          </a:p>
          <a:p>
            <a:pPr marL="0" lvl="0" indent="0">
              <a:buNone/>
            </a:pPr>
            <a:endParaRPr lang="en-US" sz="2000" dirty="0"/>
          </a:p>
        </p:txBody>
      </p:sp>
      <p:sp>
        <p:nvSpPr>
          <p:cNvPr id="4" name="Title 3"/>
          <p:cNvSpPr>
            <a:spLocks noGrp="1"/>
          </p:cNvSpPr>
          <p:nvPr>
            <p:ph type="title"/>
          </p:nvPr>
        </p:nvSpPr>
        <p:spPr>
          <a:xfrm>
            <a:off x="152400" y="1295400"/>
            <a:ext cx="8534400" cy="838200"/>
          </a:xfrm>
        </p:spPr>
        <p:txBody>
          <a:bodyPr>
            <a:normAutofit fontScale="90000"/>
          </a:bodyPr>
          <a:lstStyle/>
          <a:p>
            <a:r>
              <a:rPr lang="en-US" dirty="0"/>
              <a:t>BSHR Point of Care Testing</a:t>
            </a:r>
            <a:br>
              <a:rPr lang="en-US" dirty="0"/>
            </a:br>
            <a:r>
              <a:rPr lang="en-US" dirty="0"/>
              <a:t>Hemoccult Sensa Fecal Occult Blood Testing</a:t>
            </a:r>
          </a:p>
        </p:txBody>
      </p:sp>
      <p:sp>
        <p:nvSpPr>
          <p:cNvPr id="5" name="Rectangle 4"/>
          <p:cNvSpPr/>
          <p:nvPr/>
        </p:nvSpPr>
        <p:spPr>
          <a:xfrm>
            <a:off x="228600" y="2209800"/>
            <a:ext cx="2557110" cy="369332"/>
          </a:xfrm>
          <a:prstGeom prst="rect">
            <a:avLst/>
          </a:prstGeom>
        </p:spPr>
        <p:txBody>
          <a:bodyPr wrap="none">
            <a:spAutoFit/>
          </a:bodyPr>
          <a:lstStyle/>
          <a:p>
            <a:r>
              <a:rPr lang="en-US" b="1" i="1" dirty="0"/>
              <a:t>Documenting Results</a:t>
            </a:r>
            <a:endParaRPr lang="en-US" dirty="0"/>
          </a:p>
        </p:txBody>
      </p:sp>
      <p:pic>
        <p:nvPicPr>
          <p:cNvPr id="8" name="Picture 7"/>
          <p:cNvPicPr/>
          <p:nvPr/>
        </p:nvPicPr>
        <p:blipFill>
          <a:blip r:embed="rId3"/>
          <a:stretch>
            <a:fillRect/>
          </a:stretch>
        </p:blipFill>
        <p:spPr>
          <a:xfrm>
            <a:off x="4191000" y="2209800"/>
            <a:ext cx="4837430" cy="4322445"/>
          </a:xfrm>
          <a:prstGeom prst="rect">
            <a:avLst/>
          </a:prstGeom>
        </p:spPr>
      </p:pic>
    </p:spTree>
    <p:custDataLst>
      <p:tags r:id="rId1"/>
    </p:custDataLst>
    <p:extLst>
      <p:ext uri="{BB962C8B-B14F-4D97-AF65-F5344CB8AC3E}">
        <p14:creationId xmlns:p14="http://schemas.microsoft.com/office/powerpoint/2010/main" val="3186487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593917"/>
            <a:ext cx="3810000" cy="3959283"/>
          </a:xfrm>
        </p:spPr>
        <p:txBody>
          <a:bodyPr>
            <a:normAutofit/>
          </a:bodyPr>
          <a:lstStyle/>
          <a:p>
            <a:r>
              <a:rPr lang="en-US" sz="2000" dirty="0"/>
              <a:t>The results </a:t>
            </a:r>
            <a:r>
              <a:rPr lang="en-US" sz="2000" dirty="0" smtClean="0"/>
              <a:t>are now available </a:t>
            </a:r>
            <a:r>
              <a:rPr lang="en-US" sz="2000" dirty="0"/>
              <a:t>in Results Review.</a:t>
            </a:r>
          </a:p>
          <a:p>
            <a:pPr marL="0" indent="0">
              <a:buNone/>
            </a:pPr>
            <a:endParaRPr lang="en-US" sz="2000" dirty="0"/>
          </a:p>
          <a:p>
            <a:endParaRPr lang="en-US" sz="2000" dirty="0"/>
          </a:p>
          <a:p>
            <a:pPr marL="0" lvl="0" indent="0">
              <a:buNone/>
            </a:pPr>
            <a:endParaRPr lang="en-US" sz="2000" dirty="0"/>
          </a:p>
        </p:txBody>
      </p:sp>
      <p:sp>
        <p:nvSpPr>
          <p:cNvPr id="4" name="Title 3"/>
          <p:cNvSpPr>
            <a:spLocks noGrp="1"/>
          </p:cNvSpPr>
          <p:nvPr>
            <p:ph type="title"/>
          </p:nvPr>
        </p:nvSpPr>
        <p:spPr>
          <a:xfrm>
            <a:off x="152400" y="1295400"/>
            <a:ext cx="8534400" cy="838200"/>
          </a:xfrm>
        </p:spPr>
        <p:txBody>
          <a:bodyPr>
            <a:normAutofit fontScale="90000"/>
          </a:bodyPr>
          <a:lstStyle/>
          <a:p>
            <a:r>
              <a:rPr lang="en-US" dirty="0"/>
              <a:t>BSHR Point of Care Testing</a:t>
            </a:r>
            <a:br>
              <a:rPr lang="en-US" dirty="0"/>
            </a:br>
            <a:r>
              <a:rPr lang="en-US" dirty="0"/>
              <a:t>Hemoccult Sensa Fecal Occult Blood Testing</a:t>
            </a:r>
          </a:p>
        </p:txBody>
      </p:sp>
      <p:sp>
        <p:nvSpPr>
          <p:cNvPr id="5" name="Rectangle 4"/>
          <p:cNvSpPr/>
          <p:nvPr/>
        </p:nvSpPr>
        <p:spPr>
          <a:xfrm>
            <a:off x="228600" y="2209800"/>
            <a:ext cx="2557110" cy="369332"/>
          </a:xfrm>
          <a:prstGeom prst="rect">
            <a:avLst/>
          </a:prstGeom>
        </p:spPr>
        <p:txBody>
          <a:bodyPr wrap="none">
            <a:spAutoFit/>
          </a:bodyPr>
          <a:lstStyle/>
          <a:p>
            <a:r>
              <a:rPr lang="en-US" b="1" i="1" dirty="0"/>
              <a:t>Documenting Results</a:t>
            </a:r>
            <a:endParaRPr lang="en-US" dirty="0"/>
          </a:p>
        </p:txBody>
      </p:sp>
      <p:pic>
        <p:nvPicPr>
          <p:cNvPr id="6" name="Picture 5"/>
          <p:cNvPicPr/>
          <p:nvPr/>
        </p:nvPicPr>
        <p:blipFill>
          <a:blip r:embed="rId3"/>
          <a:stretch>
            <a:fillRect/>
          </a:stretch>
        </p:blipFill>
        <p:spPr>
          <a:xfrm>
            <a:off x="381000" y="3581400"/>
            <a:ext cx="8458199" cy="2101850"/>
          </a:xfrm>
          <a:prstGeom prst="rect">
            <a:avLst/>
          </a:prstGeom>
        </p:spPr>
      </p:pic>
    </p:spTree>
    <p:custDataLst>
      <p:tags r:id="rId1"/>
    </p:custDataLst>
    <p:extLst>
      <p:ext uri="{BB962C8B-B14F-4D97-AF65-F5344CB8AC3E}">
        <p14:creationId xmlns:p14="http://schemas.microsoft.com/office/powerpoint/2010/main" val="2254793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04800" y="1295400"/>
            <a:ext cx="8382000" cy="1066800"/>
          </a:xfrm>
        </p:spPr>
        <p:txBody>
          <a:bodyPr>
            <a:normAutofit fontScale="90000"/>
          </a:bodyPr>
          <a:lstStyle/>
          <a:p>
            <a:r>
              <a:rPr lang="en-US" dirty="0"/>
              <a:t>BSHR Point of Care Testing</a:t>
            </a:r>
            <a:br>
              <a:rPr lang="en-US" dirty="0"/>
            </a:br>
            <a:r>
              <a:rPr lang="en-US" dirty="0"/>
              <a:t>Hemoccult Sensa Fecal Occult Blood Testing</a:t>
            </a:r>
            <a:r>
              <a:rPr lang="en-US" dirty="0">
                <a:solidFill>
                  <a:srgbClr val="FF00FF"/>
                </a:solidFill>
              </a:rPr>
              <a:t>	</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942814591"/>
              </p:ext>
            </p:extLst>
          </p:nvPr>
        </p:nvGraphicFramePr>
        <p:xfrm>
          <a:off x="0" y="2514600"/>
          <a:ext cx="9144000" cy="4191000"/>
        </p:xfrm>
        <a:graphic>
          <a:graphicData uri="http://schemas.openxmlformats.org/drawingml/2006/table">
            <a:tbl>
              <a:tblPr firstRow="1" firstCol="1" bandRow="1">
                <a:tableStyleId>{5C22544A-7EE6-4342-B048-85BDC9FD1C3A}</a:tableStyleId>
              </a:tblPr>
              <a:tblGrid>
                <a:gridCol w="5597737"/>
                <a:gridCol w="3546263"/>
              </a:tblGrid>
              <a:tr h="817904">
                <a:tc>
                  <a:txBody>
                    <a:bodyPr/>
                    <a:lstStyle/>
                    <a:p>
                      <a:pPr marL="0" marR="0" algn="l">
                        <a:lnSpc>
                          <a:spcPct val="115000"/>
                        </a:lnSpc>
                        <a:spcBef>
                          <a:spcPts val="0"/>
                        </a:spcBef>
                        <a:spcAft>
                          <a:spcPts val="0"/>
                        </a:spcAft>
                      </a:pPr>
                      <a:r>
                        <a:rPr lang="en-US" sz="1300" dirty="0">
                          <a:effectLst/>
                        </a:rPr>
                        <a:t>Points to Remember</a:t>
                      </a:r>
                      <a:endParaRPr lang="en-US" sz="1100" dirty="0">
                        <a:effectLst/>
                        <a:latin typeface="Calibri"/>
                        <a:ea typeface="Calibri"/>
                        <a:cs typeface="Times New Roman"/>
                      </a:endParaRPr>
                    </a:p>
                  </a:txBody>
                  <a:tcPr marL="9216" marR="9216" marT="9216" marB="9216" anchor="ctr"/>
                </a:tc>
                <a:tc rowSpan="2">
                  <a:txBody>
                    <a:bodyPr/>
                    <a:lstStyle/>
                    <a:p>
                      <a:pPr marL="0" marR="0" algn="r">
                        <a:lnSpc>
                          <a:spcPct val="115000"/>
                        </a:lnSpc>
                        <a:spcBef>
                          <a:spcPts val="0"/>
                        </a:spcBef>
                        <a:spcAft>
                          <a:spcPts val="0"/>
                        </a:spcAft>
                      </a:pPr>
                      <a:endParaRPr lang="en-US" sz="1200" dirty="0">
                        <a:effectLst/>
                        <a:latin typeface="Times New Roman"/>
                        <a:ea typeface="Times New Roman"/>
                        <a:cs typeface="Times New Roman"/>
                      </a:endParaRPr>
                    </a:p>
                  </a:txBody>
                  <a:tcPr marL="9216" marR="9216" marT="9216" marB="9216" anchor="ctr"/>
                </a:tc>
              </a:tr>
              <a:tr h="3052576">
                <a:tc>
                  <a:txBody>
                    <a:bodyPr/>
                    <a:lstStyle/>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Any blue color in the patient test area indicates a positive result, regardless of the color intensity.</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Colored stripes on the card and the developer must match.</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It is not OK to test gastric samples with hemoccult developer or use gastroccult developer in the place of hemoccult developer.</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Personnel who are color blind may not interpret test results.</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Used hemoccult tests may be disposed of in the regular trash.</a:t>
                      </a:r>
                      <a:endParaRPr lang="en-US" sz="1100" dirty="0">
                        <a:effectLst/>
                        <a:latin typeface="Calibri"/>
                        <a:ea typeface="Calibri"/>
                        <a:cs typeface="Times New Roman"/>
                      </a:endParaRPr>
                    </a:p>
                  </a:txBody>
                  <a:tcPr marL="9216" marR="9216" marT="9216" marB="9216" anchor="ctr"/>
                </a:tc>
                <a:tc vMerge="1">
                  <a:txBody>
                    <a:bodyPr/>
                    <a:lstStyle/>
                    <a:p>
                      <a:endParaRPr lang="en-US"/>
                    </a:p>
                  </a:txBody>
                  <a:tcPr/>
                </a:tc>
              </a:tr>
              <a:tr h="320520">
                <a:tc gridSpan="2">
                  <a:txBody>
                    <a:bodyPr/>
                    <a:lstStyle/>
                    <a:p>
                      <a:pPr marL="0" marR="0" algn="l">
                        <a:lnSpc>
                          <a:spcPct val="115000"/>
                        </a:lnSpc>
                        <a:spcBef>
                          <a:spcPts val="0"/>
                        </a:spcBef>
                        <a:spcAft>
                          <a:spcPts val="0"/>
                        </a:spcAft>
                      </a:pPr>
                      <a:r>
                        <a:rPr lang="en-US" sz="1200" dirty="0">
                          <a:effectLst/>
                        </a:rPr>
                        <a:t> </a:t>
                      </a:r>
                      <a:endParaRPr lang="en-US" sz="1100" dirty="0">
                        <a:effectLst/>
                        <a:latin typeface="Calibri"/>
                        <a:ea typeface="Calibri"/>
                        <a:cs typeface="Times New Roman"/>
                      </a:endParaRPr>
                    </a:p>
                  </a:txBody>
                  <a:tcPr marL="9216" marR="9216" marT="9216" marB="9216"/>
                </a:tc>
                <a:tc hMerge="1">
                  <a:txBody>
                    <a:bodyPr/>
                    <a:lstStyle/>
                    <a:p>
                      <a:endParaRPr lang="en-US"/>
                    </a:p>
                  </a:txBody>
                  <a:tcPr/>
                </a:tc>
              </a:tr>
            </a:tbl>
          </a:graphicData>
        </a:graphic>
      </p:graphicFrame>
      <p:pic>
        <p:nvPicPr>
          <p:cNvPr id="3074" name="Picture 16" descr="http://authordev.healthstream.com/content/Bon_Secours_Hampton_Roads/BSHR%20POCT%20Hemoccult/images/hemoccult_matc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3429000"/>
            <a:ext cx="3095625" cy="204787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2665372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95400"/>
            <a:ext cx="8534400" cy="990600"/>
          </a:xfrm>
        </p:spPr>
        <p:txBody>
          <a:bodyPr>
            <a:normAutofit fontScale="90000"/>
          </a:bodyPr>
          <a:lstStyle/>
          <a:p>
            <a:r>
              <a:rPr lang="en-US" dirty="0"/>
              <a:t>BSHR Point of Care Testing</a:t>
            </a:r>
            <a:br>
              <a:rPr lang="en-US" dirty="0"/>
            </a:br>
            <a:r>
              <a:rPr lang="en-US" dirty="0"/>
              <a:t>Hemoccult Sensa Fecal Occult Blood Testing</a:t>
            </a:r>
            <a:r>
              <a:rPr lang="en-US" dirty="0">
                <a:solidFill>
                  <a:srgbClr val="FF00FF"/>
                </a:solidFill>
              </a:rPr>
              <a:t>	</a:t>
            </a:r>
            <a:endParaRPr lang="en-US" dirty="0"/>
          </a:p>
        </p:txBody>
      </p:sp>
      <p:sp>
        <p:nvSpPr>
          <p:cNvPr id="3" name="Content Placeholder 2"/>
          <p:cNvSpPr>
            <a:spLocks noGrp="1"/>
          </p:cNvSpPr>
          <p:nvPr>
            <p:ph idx="1"/>
          </p:nvPr>
        </p:nvSpPr>
        <p:spPr>
          <a:xfrm>
            <a:off x="381000" y="2667000"/>
            <a:ext cx="6400800" cy="4648200"/>
          </a:xfrm>
        </p:spPr>
        <p:txBody>
          <a:bodyPr>
            <a:normAutofit/>
          </a:bodyPr>
          <a:lstStyle/>
          <a:p>
            <a:pPr marL="0" indent="0">
              <a:buNone/>
              <a:defRPr/>
            </a:pPr>
            <a:endParaRPr lang="en-US" sz="20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marL="0" indent="0">
              <a:buNone/>
              <a:defRPr/>
            </a:pPr>
            <a:endParaRPr lang="en-US" sz="20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endParaRPr lang="en-US" sz="1800"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138089369"/>
              </p:ext>
            </p:extLst>
          </p:nvPr>
        </p:nvGraphicFramePr>
        <p:xfrm>
          <a:off x="0" y="2362200"/>
          <a:ext cx="9144000" cy="4343400"/>
        </p:xfrm>
        <a:graphic>
          <a:graphicData uri="http://schemas.openxmlformats.org/drawingml/2006/table">
            <a:tbl>
              <a:tblPr firstRow="1" firstCol="1" bandRow="1">
                <a:tableStyleId>{5C22544A-7EE6-4342-B048-85BDC9FD1C3A}</a:tableStyleId>
              </a:tblPr>
              <a:tblGrid>
                <a:gridCol w="2731860"/>
                <a:gridCol w="6412140"/>
              </a:tblGrid>
              <a:tr h="287523">
                <a:tc gridSpan="2">
                  <a:txBody>
                    <a:bodyPr/>
                    <a:lstStyle/>
                    <a:p>
                      <a:pPr marL="0" marR="0" algn="l">
                        <a:lnSpc>
                          <a:spcPct val="115000"/>
                        </a:lnSpc>
                        <a:spcBef>
                          <a:spcPts val="0"/>
                        </a:spcBef>
                        <a:spcAft>
                          <a:spcPts val="0"/>
                        </a:spcAft>
                      </a:pPr>
                      <a:r>
                        <a:rPr lang="en-US" sz="1300" dirty="0">
                          <a:effectLst/>
                        </a:rPr>
                        <a:t>False Positives</a:t>
                      </a:r>
                      <a:endParaRPr lang="en-US" sz="1100" dirty="0">
                        <a:effectLst/>
                        <a:latin typeface="Calibri"/>
                        <a:ea typeface="Calibri"/>
                        <a:cs typeface="Times New Roman"/>
                      </a:endParaRPr>
                    </a:p>
                  </a:txBody>
                  <a:tcPr marL="9216" marR="9216" marT="9216" marB="9216" anchor="ctr"/>
                </a:tc>
                <a:tc hMerge="1">
                  <a:txBody>
                    <a:bodyPr/>
                    <a:lstStyle/>
                    <a:p>
                      <a:endParaRPr lang="en-US"/>
                    </a:p>
                  </a:txBody>
                  <a:tcPr/>
                </a:tc>
              </a:tr>
              <a:tr h="3502388">
                <a:tc rowSpan="2">
                  <a:txBody>
                    <a:bodyPr/>
                    <a:lstStyle/>
                    <a:p>
                      <a:pPr marL="0" marR="0" algn="l">
                        <a:lnSpc>
                          <a:spcPct val="115000"/>
                        </a:lnSpc>
                        <a:spcBef>
                          <a:spcPts val="0"/>
                        </a:spcBef>
                        <a:spcAft>
                          <a:spcPts val="0"/>
                        </a:spcAft>
                      </a:pPr>
                      <a:endParaRPr lang="en-US" sz="1200" dirty="0">
                        <a:effectLst/>
                        <a:latin typeface="Arial"/>
                        <a:ea typeface="Times New Roman"/>
                        <a:cs typeface="Times New Roman"/>
                      </a:endParaRPr>
                    </a:p>
                  </a:txBody>
                  <a:tcPr marL="9216" marR="9216" marT="9216" marB="9216"/>
                </a:tc>
                <a:tc>
                  <a:txBody>
                    <a:bodyPr/>
                    <a:lstStyle/>
                    <a:p>
                      <a:pPr marL="0" marR="0" algn="l">
                        <a:lnSpc>
                          <a:spcPct val="115000"/>
                        </a:lnSpc>
                        <a:spcBef>
                          <a:spcPts val="0"/>
                        </a:spcBef>
                        <a:spcAft>
                          <a:spcPts val="1000"/>
                        </a:spcAft>
                      </a:pPr>
                      <a:r>
                        <a:rPr lang="en-US" sz="1200" dirty="0">
                          <a:effectLst/>
                        </a:rPr>
                        <a:t>Some substances can cause false positive test results.</a:t>
                      </a:r>
                      <a:endParaRPr lang="en-US" sz="1100" dirty="0">
                        <a:effectLst/>
                      </a:endParaRPr>
                    </a:p>
                    <a:p>
                      <a:pPr marL="0" marR="0" algn="l">
                        <a:lnSpc>
                          <a:spcPct val="115000"/>
                        </a:lnSpc>
                        <a:spcBef>
                          <a:spcPts val="0"/>
                        </a:spcBef>
                        <a:spcAft>
                          <a:spcPts val="0"/>
                        </a:spcAft>
                      </a:pPr>
                      <a:r>
                        <a:rPr lang="en-US" sz="1200" dirty="0">
                          <a:effectLst/>
                        </a:rPr>
                        <a:t>Examples include:</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Red meat</a:t>
                      </a:r>
                      <a:endParaRPr lang="en-US" sz="1100" dirty="0">
                        <a:effectLst/>
                      </a:endParaRPr>
                    </a:p>
                    <a:p>
                      <a:pPr marL="0" marR="0" algn="l">
                        <a:lnSpc>
                          <a:spcPct val="115000"/>
                        </a:lnSpc>
                        <a:spcBef>
                          <a:spcPts val="0"/>
                        </a:spcBef>
                        <a:spcAft>
                          <a:spcPts val="0"/>
                        </a:spcAft>
                      </a:pPr>
                      <a:r>
                        <a:rPr lang="en-US" sz="1200" dirty="0">
                          <a:effectLst/>
                        </a:rPr>
                        <a:t>- beef, lamb and liver</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Aspirin</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NSAIDS</a:t>
                      </a:r>
                      <a:endParaRPr lang="en-US" sz="1100" dirty="0">
                        <a:effectLst/>
                      </a:endParaRPr>
                    </a:p>
                    <a:p>
                      <a:pPr marL="0" marR="0" algn="l">
                        <a:lnSpc>
                          <a:spcPct val="115000"/>
                        </a:lnSpc>
                        <a:spcBef>
                          <a:spcPts val="0"/>
                        </a:spcBef>
                        <a:spcAft>
                          <a:spcPts val="0"/>
                        </a:spcAft>
                      </a:pPr>
                      <a:r>
                        <a:rPr lang="en-US" sz="1200" dirty="0">
                          <a:effectLst/>
                        </a:rPr>
                        <a:t>- </a:t>
                      </a:r>
                      <a:r>
                        <a:rPr lang="en-US" sz="1200" dirty="0" smtClean="0">
                          <a:effectLst/>
                        </a:rPr>
                        <a:t>ibuprofen, </a:t>
                      </a:r>
                      <a:r>
                        <a:rPr lang="en-US" sz="1200" dirty="0">
                          <a:effectLst/>
                        </a:rPr>
                        <a:t>indomethacin and naproxen</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Anticoagulants</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Chemotherapy</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smtClean="0">
                          <a:effectLst/>
                        </a:rPr>
                        <a:t>Corticosteroids</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Alcohol in excess</a:t>
                      </a:r>
                      <a:endParaRPr lang="en-US" sz="1100" dirty="0">
                        <a:effectLst/>
                        <a:latin typeface="Calibri"/>
                        <a:ea typeface="Calibri"/>
                        <a:cs typeface="Times New Roman"/>
                      </a:endParaRPr>
                    </a:p>
                  </a:txBody>
                  <a:tcPr marL="9216" marR="9216" marT="9216" marB="9216"/>
                </a:tc>
              </a:tr>
              <a:tr h="553489">
                <a:tc vMerge="1">
                  <a:txBody>
                    <a:bodyPr/>
                    <a:lstStyle/>
                    <a:p>
                      <a:endParaRPr lang="en-US"/>
                    </a:p>
                  </a:txBody>
                  <a:tcPr/>
                </a:tc>
                <a:tc>
                  <a:txBody>
                    <a:bodyPr/>
                    <a:lstStyle/>
                    <a:p>
                      <a:pPr marL="0" marR="0" algn="l">
                        <a:lnSpc>
                          <a:spcPct val="115000"/>
                        </a:lnSpc>
                        <a:spcBef>
                          <a:spcPts val="0"/>
                        </a:spcBef>
                        <a:spcAft>
                          <a:spcPts val="0"/>
                        </a:spcAft>
                      </a:pPr>
                      <a:r>
                        <a:rPr lang="en-US" sz="1200" dirty="0">
                          <a:effectLst/>
                        </a:rPr>
                        <a:t>Dietary iron supplements do not produce false positive test results.</a:t>
                      </a:r>
                      <a:endParaRPr lang="en-US" sz="1100" dirty="0">
                        <a:effectLst/>
                        <a:latin typeface="Calibri"/>
                        <a:ea typeface="Calibri"/>
                        <a:cs typeface="Times New Roman"/>
                      </a:endParaRPr>
                    </a:p>
                  </a:txBody>
                  <a:tcPr marL="9216" marR="9216" marT="9216" marB="9216" anchor="ctr"/>
                </a:tc>
              </a:tr>
            </a:tbl>
          </a:graphicData>
        </a:graphic>
      </p:graphicFrame>
      <p:pic>
        <p:nvPicPr>
          <p:cNvPr id="4097" name="Picture 19" descr="http://authordev.healthstream.com/content/Bon_Secours_Hampton_Roads/BSHR%20POCT%20Hemoccult/images/falsepositive_0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124200"/>
            <a:ext cx="2200275" cy="28956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6131775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3510" y="1447800"/>
            <a:ext cx="7924800" cy="984885"/>
          </a:xfrm>
          <a:prstGeom prst="rect">
            <a:avLst/>
          </a:prstGeom>
        </p:spPr>
        <p:txBody>
          <a:bodyPr wrap="square">
            <a:spAutoFit/>
          </a:bodyPr>
          <a:lstStyle/>
          <a:p>
            <a:r>
              <a:rPr lang="en-US" sz="2900" b="1" dirty="0">
                <a:solidFill>
                  <a:srgbClr val="0070C0"/>
                </a:solidFill>
                <a:latin typeface="Times New Roman"/>
                <a:ea typeface="+mj-ea"/>
                <a:cs typeface="+mj-cs"/>
              </a:rPr>
              <a:t>BSHR Point of Care Testing</a:t>
            </a:r>
            <a:br>
              <a:rPr lang="en-US" sz="2900" b="1" dirty="0">
                <a:solidFill>
                  <a:srgbClr val="0070C0"/>
                </a:solidFill>
                <a:latin typeface="Times New Roman"/>
                <a:ea typeface="+mj-ea"/>
                <a:cs typeface="+mj-cs"/>
              </a:rPr>
            </a:br>
            <a:r>
              <a:rPr lang="en-US" sz="2900" b="1" dirty="0">
                <a:solidFill>
                  <a:srgbClr val="0070C0"/>
                </a:solidFill>
                <a:latin typeface="Times New Roman"/>
                <a:ea typeface="+mj-ea"/>
                <a:cs typeface="+mj-cs"/>
              </a:rPr>
              <a:t>Hemoccult Sensa Fecal Occult Blood Testing</a:t>
            </a:r>
            <a:r>
              <a:rPr lang="en-US" sz="2900" b="1" dirty="0">
                <a:solidFill>
                  <a:srgbClr val="FF00FF"/>
                </a:solidFill>
                <a:latin typeface="Times New Roman"/>
                <a:ea typeface="+mj-ea"/>
                <a:cs typeface="+mj-cs"/>
              </a:rPr>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92973381"/>
              </p:ext>
            </p:extLst>
          </p:nvPr>
        </p:nvGraphicFramePr>
        <p:xfrm>
          <a:off x="0" y="2432685"/>
          <a:ext cx="9144000" cy="4272915"/>
        </p:xfrm>
        <a:graphic>
          <a:graphicData uri="http://schemas.openxmlformats.org/drawingml/2006/table">
            <a:tbl>
              <a:tblPr firstRow="1" firstCol="1" bandRow="1">
                <a:tableStyleId>{5C22544A-7EE6-4342-B048-85BDC9FD1C3A}</a:tableStyleId>
              </a:tblPr>
              <a:tblGrid>
                <a:gridCol w="2999892"/>
                <a:gridCol w="6144108"/>
              </a:tblGrid>
              <a:tr h="456648">
                <a:tc gridSpan="2">
                  <a:txBody>
                    <a:bodyPr/>
                    <a:lstStyle/>
                    <a:p>
                      <a:pPr marL="0" marR="0" algn="l">
                        <a:lnSpc>
                          <a:spcPct val="115000"/>
                        </a:lnSpc>
                        <a:spcBef>
                          <a:spcPts val="0"/>
                        </a:spcBef>
                        <a:spcAft>
                          <a:spcPts val="0"/>
                        </a:spcAft>
                      </a:pPr>
                      <a:r>
                        <a:rPr lang="en-US" sz="1300" dirty="0">
                          <a:effectLst/>
                        </a:rPr>
                        <a:t>False Negatives</a:t>
                      </a:r>
                      <a:endParaRPr lang="en-US" sz="1100" dirty="0">
                        <a:effectLst/>
                        <a:latin typeface="Calibri"/>
                        <a:ea typeface="Calibri"/>
                        <a:cs typeface="Times New Roman"/>
                      </a:endParaRPr>
                    </a:p>
                  </a:txBody>
                  <a:tcPr marL="9216" marR="9216" marT="9216" marB="9216" anchor="ctr"/>
                </a:tc>
                <a:tc hMerge="1">
                  <a:txBody>
                    <a:bodyPr/>
                    <a:lstStyle/>
                    <a:p>
                      <a:endParaRPr lang="en-US"/>
                    </a:p>
                  </a:txBody>
                  <a:tcPr/>
                </a:tc>
              </a:tr>
              <a:tr h="3816267">
                <a:tc>
                  <a:txBody>
                    <a:bodyPr/>
                    <a:lstStyle/>
                    <a:p>
                      <a:pPr marL="0" marR="0" algn="l">
                        <a:lnSpc>
                          <a:spcPct val="115000"/>
                        </a:lnSpc>
                        <a:spcBef>
                          <a:spcPts val="0"/>
                        </a:spcBef>
                        <a:spcAft>
                          <a:spcPts val="0"/>
                        </a:spcAft>
                      </a:pPr>
                      <a:endParaRPr lang="en-US" sz="1200" dirty="0">
                        <a:effectLst/>
                        <a:latin typeface="Arial"/>
                        <a:ea typeface="Times New Roman"/>
                        <a:cs typeface="Times New Roman"/>
                      </a:endParaRPr>
                    </a:p>
                  </a:txBody>
                  <a:tcPr marL="9216" marR="9216" marT="9216" marB="9216" anchor="ctr"/>
                </a:tc>
                <a:tc>
                  <a:txBody>
                    <a:bodyPr/>
                    <a:lstStyle/>
                    <a:p>
                      <a:pPr marL="0" marR="0" algn="l">
                        <a:lnSpc>
                          <a:spcPct val="115000"/>
                        </a:lnSpc>
                        <a:spcBef>
                          <a:spcPts val="0"/>
                        </a:spcBef>
                        <a:spcAft>
                          <a:spcPts val="1000"/>
                        </a:spcAft>
                      </a:pPr>
                      <a:r>
                        <a:rPr lang="en-US" sz="1200" dirty="0">
                          <a:effectLst/>
                        </a:rPr>
                        <a:t>Some substances can cause false negative test results.</a:t>
                      </a:r>
                      <a:endParaRPr lang="en-US" sz="1100" dirty="0">
                        <a:effectLst/>
                      </a:endParaRPr>
                    </a:p>
                    <a:p>
                      <a:pPr marL="0" marR="0" algn="l">
                        <a:lnSpc>
                          <a:spcPct val="115000"/>
                        </a:lnSpc>
                        <a:spcBef>
                          <a:spcPts val="0"/>
                        </a:spcBef>
                        <a:spcAft>
                          <a:spcPts val="0"/>
                        </a:spcAft>
                      </a:pPr>
                      <a:r>
                        <a:rPr lang="en-US" sz="1200" dirty="0">
                          <a:effectLst/>
                        </a:rPr>
                        <a:t>Examples include:</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Ascorbic Acid (Vitamin C) in excess of 250 mg. per day</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Excessive amounts of citrus fruits</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Excessive amounts of citrus juices</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Iron supplements containing Vitamin C in excess of 250</a:t>
                      </a:r>
                      <a:endParaRPr lang="en-US" sz="1100" dirty="0">
                        <a:effectLst/>
                        <a:latin typeface="Calibri"/>
                        <a:ea typeface="Calibri"/>
                        <a:cs typeface="Times New Roman"/>
                      </a:endParaRPr>
                    </a:p>
                  </a:txBody>
                  <a:tcPr marL="9216" marR="9216" marT="9216" marB="9216"/>
                </a:tc>
              </a:tr>
            </a:tbl>
          </a:graphicData>
        </a:graphic>
      </p:graphicFrame>
      <p:pic>
        <p:nvPicPr>
          <p:cNvPr id="5121" name="Picture 22" descr="http://authordev.healthstream.com/content/Bon_Secours_Hampton_Roads/BSHR%20POCT%20Hemoccult/images/falsenegatives_0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581400"/>
            <a:ext cx="24384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82250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3510" y="1447800"/>
            <a:ext cx="7924800" cy="984885"/>
          </a:xfrm>
          <a:prstGeom prst="rect">
            <a:avLst/>
          </a:prstGeom>
        </p:spPr>
        <p:txBody>
          <a:bodyPr wrap="square">
            <a:spAutoFit/>
          </a:bodyPr>
          <a:lstStyle/>
          <a:p>
            <a:r>
              <a:rPr lang="en-US" sz="2900" b="1" dirty="0">
                <a:solidFill>
                  <a:srgbClr val="0070C0"/>
                </a:solidFill>
                <a:latin typeface="Times New Roman"/>
                <a:ea typeface="+mj-ea"/>
                <a:cs typeface="+mj-cs"/>
              </a:rPr>
              <a:t>BSHR Point of Care Testing</a:t>
            </a:r>
            <a:br>
              <a:rPr lang="en-US" sz="2900" b="1" dirty="0">
                <a:solidFill>
                  <a:srgbClr val="0070C0"/>
                </a:solidFill>
                <a:latin typeface="Times New Roman"/>
                <a:ea typeface="+mj-ea"/>
                <a:cs typeface="+mj-cs"/>
              </a:rPr>
            </a:br>
            <a:r>
              <a:rPr lang="en-US" sz="2900" b="1" dirty="0">
                <a:solidFill>
                  <a:srgbClr val="0070C0"/>
                </a:solidFill>
                <a:latin typeface="Times New Roman"/>
                <a:ea typeface="+mj-ea"/>
                <a:cs typeface="+mj-cs"/>
              </a:rPr>
              <a:t>Hemoccult Sensa Fecal Occult Blood Testing</a:t>
            </a:r>
            <a:r>
              <a:rPr lang="en-US" sz="2900" b="1" dirty="0">
                <a:solidFill>
                  <a:srgbClr val="FF00FF"/>
                </a:solidFill>
                <a:latin typeface="Times New Roman"/>
                <a:ea typeface="+mj-ea"/>
                <a:cs typeface="+mj-cs"/>
              </a:rPr>
              <a:t>	</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642465108"/>
              </p:ext>
            </p:extLst>
          </p:nvPr>
        </p:nvGraphicFramePr>
        <p:xfrm>
          <a:off x="0" y="2432685"/>
          <a:ext cx="9144000" cy="4272915"/>
        </p:xfrm>
        <a:graphic>
          <a:graphicData uri="http://schemas.openxmlformats.org/drawingml/2006/table">
            <a:tbl>
              <a:tblPr firstRow="1" firstCol="1" bandRow="1">
                <a:tableStyleId>{5C22544A-7EE6-4342-B048-85BDC9FD1C3A}</a:tableStyleId>
              </a:tblPr>
              <a:tblGrid>
                <a:gridCol w="9144000"/>
              </a:tblGrid>
              <a:tr h="578534">
                <a:tc>
                  <a:txBody>
                    <a:bodyPr/>
                    <a:lstStyle/>
                    <a:p>
                      <a:pPr marL="0" marR="0" algn="l">
                        <a:lnSpc>
                          <a:spcPct val="115000"/>
                        </a:lnSpc>
                        <a:spcBef>
                          <a:spcPts val="0"/>
                        </a:spcBef>
                        <a:spcAft>
                          <a:spcPts val="0"/>
                        </a:spcAft>
                      </a:pPr>
                      <a:r>
                        <a:rPr lang="en-US" sz="1300" dirty="0">
                          <a:effectLst/>
                        </a:rPr>
                        <a:t>Interesting Facts to Know</a:t>
                      </a:r>
                      <a:endParaRPr lang="en-US" sz="1100" dirty="0">
                        <a:effectLst/>
                        <a:latin typeface="Calibri"/>
                        <a:ea typeface="Calibri"/>
                        <a:cs typeface="Times New Roman"/>
                      </a:endParaRPr>
                    </a:p>
                  </a:txBody>
                  <a:tcPr marL="9216" marR="9216" marT="9216" marB="9216" anchor="ctr"/>
                </a:tc>
              </a:tr>
              <a:tr h="3694381">
                <a:tc>
                  <a:txBody>
                    <a:bodyPr/>
                    <a:lstStyle/>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Occasionally, a light blue discoloration can be on the test paper, this does not affect the accuracy or performance of </a:t>
                      </a:r>
                      <a:r>
                        <a:rPr lang="en-US" sz="1200" dirty="0" smtClean="0">
                          <a:effectLst/>
                        </a:rPr>
                        <a:t/>
                      </a:r>
                      <a:br>
                        <a:rPr lang="en-US" sz="1200" dirty="0" smtClean="0">
                          <a:effectLst/>
                        </a:rPr>
                      </a:br>
                      <a:r>
                        <a:rPr lang="en-US" sz="1200" dirty="0" smtClean="0">
                          <a:effectLst/>
                        </a:rPr>
                        <a:t>test</a:t>
                      </a:r>
                      <a:r>
                        <a:rPr lang="en-US" sz="1200" dirty="0">
                          <a:effectLst/>
                        </a:rPr>
                        <a:t>.</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Specimens with a high bile content will appear green.</a:t>
                      </a:r>
                      <a:endParaRPr lang="en-US" sz="1100" dirty="0">
                        <a:effectLst/>
                      </a:endParaRPr>
                    </a:p>
                    <a:p>
                      <a:pPr marL="0" marR="0" algn="l">
                        <a:lnSpc>
                          <a:spcPct val="115000"/>
                        </a:lnSpc>
                        <a:spcBef>
                          <a:spcPts val="0"/>
                        </a:spcBef>
                        <a:spcAft>
                          <a:spcPts val="1000"/>
                        </a:spcAft>
                      </a:pPr>
                      <a:r>
                        <a:rPr lang="en-US" sz="1200" dirty="0">
                          <a:effectLst/>
                        </a:rPr>
                        <a:t>- A distinct green color appearing on or at the edge should be reported as negative.</a:t>
                      </a:r>
                      <a:endParaRPr lang="en-US" sz="1100" dirty="0">
                        <a:effectLst/>
                      </a:endParaRPr>
                    </a:p>
                    <a:p>
                      <a:pPr marL="342900" marR="0" lvl="0" indent="-342900" algn="l">
                        <a:lnSpc>
                          <a:spcPct val="115000"/>
                        </a:lnSpc>
                        <a:spcBef>
                          <a:spcPts val="0"/>
                        </a:spcBef>
                        <a:spcAft>
                          <a:spcPts val="1000"/>
                        </a:spcAft>
                        <a:buSzPts val="1000"/>
                        <a:buFont typeface="Symbol"/>
                        <a:buChar char=""/>
                        <a:tabLst>
                          <a:tab pos="457200" algn="l"/>
                        </a:tabLst>
                      </a:pPr>
                      <a:r>
                        <a:rPr lang="en-US" sz="1200" dirty="0">
                          <a:effectLst/>
                        </a:rPr>
                        <a:t>Hemoccult results can be positive on healthy patients. This can be due to interfering substances in the diet or medications.</a:t>
                      </a:r>
                      <a:endParaRPr lang="en-US" sz="1100" dirty="0">
                        <a:effectLst/>
                        <a:latin typeface="Calibri"/>
                        <a:ea typeface="Calibri"/>
                        <a:cs typeface="Times New Roman"/>
                      </a:endParaRPr>
                    </a:p>
                  </a:txBody>
                  <a:tcPr marL="9216" marR="9216" marT="9216" marB="9216" anchor="ctr"/>
                </a:tc>
              </a:tr>
            </a:tbl>
          </a:graphicData>
        </a:graphic>
      </p:graphicFrame>
    </p:spTree>
    <p:extLst>
      <p:ext uri="{BB962C8B-B14F-4D97-AF65-F5344CB8AC3E}">
        <p14:creationId xmlns:p14="http://schemas.microsoft.com/office/powerpoint/2010/main" val="3141914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95400"/>
            <a:ext cx="8229600" cy="838200"/>
          </a:xfrm>
        </p:spPr>
        <p:txBody>
          <a:bodyPr>
            <a:normAutofit fontScale="90000"/>
          </a:bodyPr>
          <a:lstStyle/>
          <a:p>
            <a:r>
              <a:rPr lang="en-US" dirty="0"/>
              <a:t>BSHR Point of Care Testing</a:t>
            </a:r>
            <a:br>
              <a:rPr lang="en-US" dirty="0"/>
            </a:br>
            <a:r>
              <a:rPr lang="en-US" dirty="0"/>
              <a:t>Hemoccult Sensa Fecal Occult Blood Testing</a:t>
            </a:r>
          </a:p>
        </p:txBody>
      </p:sp>
      <p:sp>
        <p:nvSpPr>
          <p:cNvPr id="6" name="TextBox 5"/>
          <p:cNvSpPr txBox="1"/>
          <p:nvPr/>
        </p:nvSpPr>
        <p:spPr>
          <a:xfrm>
            <a:off x="381001" y="2293666"/>
            <a:ext cx="1633781" cy="369332"/>
          </a:xfrm>
          <a:prstGeom prst="rect">
            <a:avLst/>
          </a:prstGeom>
          <a:noFill/>
        </p:spPr>
        <p:txBody>
          <a:bodyPr wrap="none" rtlCol="0">
            <a:spAutoFit/>
          </a:bodyPr>
          <a:lstStyle/>
          <a:p>
            <a:r>
              <a:rPr lang="en-US" b="1" i="1" dirty="0"/>
              <a:t>Intended Use</a:t>
            </a:r>
            <a:endParaRPr lang="en-US" dirty="0"/>
          </a:p>
        </p:txBody>
      </p:sp>
      <p:sp>
        <p:nvSpPr>
          <p:cNvPr id="7" name="TextBox 6"/>
          <p:cNvSpPr txBox="1"/>
          <p:nvPr/>
        </p:nvSpPr>
        <p:spPr>
          <a:xfrm>
            <a:off x="381001" y="2819400"/>
            <a:ext cx="5791200" cy="2585323"/>
          </a:xfrm>
          <a:prstGeom prst="rect">
            <a:avLst/>
          </a:prstGeom>
          <a:noFill/>
        </p:spPr>
        <p:txBody>
          <a:bodyPr wrap="square" rtlCol="0">
            <a:spAutoFit/>
          </a:bodyPr>
          <a:lstStyle/>
          <a:p>
            <a:r>
              <a:rPr lang="en-US" dirty="0"/>
              <a:t>The hemoccult test is a rapid, convenient and qualitative method for detecting fecal occult blood, which can be indicative of gastrointestinal disease</a:t>
            </a:r>
            <a:r>
              <a:rPr lang="en-US" dirty="0" smtClean="0"/>
              <a:t>.</a:t>
            </a:r>
          </a:p>
          <a:p>
            <a:endParaRPr lang="en-US" dirty="0"/>
          </a:p>
          <a:p>
            <a:r>
              <a:rPr lang="en-US" dirty="0"/>
              <a:t>It is </a:t>
            </a:r>
            <a:r>
              <a:rPr lang="en-US" b="1" i="1" dirty="0"/>
              <a:t>not</a:t>
            </a:r>
            <a:r>
              <a:rPr lang="en-US" dirty="0"/>
              <a:t> a test for colorectal cancer or any other specific disease</a:t>
            </a:r>
            <a:r>
              <a:rPr lang="en-US" dirty="0" smtClean="0"/>
              <a:t>.</a:t>
            </a:r>
          </a:p>
          <a:p>
            <a:endParaRPr lang="en-US" dirty="0"/>
          </a:p>
          <a:p>
            <a:r>
              <a:rPr lang="en-US" dirty="0"/>
              <a:t>The test is a CLIA (Clinical Laboratory Improvement Amendments of 1988) waived screening test.</a:t>
            </a:r>
          </a:p>
        </p:txBody>
      </p:sp>
      <p:pic>
        <p:nvPicPr>
          <p:cNvPr id="8" name="Picture 7" descr="http://authordev.healthstream.com/content/Bon_Secours_Hampton_Roads/BSHR%20POCT%20Hemoccult/images/cliawaived_000.jpg"/>
          <p:cNvPicPr/>
          <p:nvPr/>
        </p:nvPicPr>
        <p:blipFill>
          <a:blip r:embed="rId3">
            <a:extLst>
              <a:ext uri="{28A0092B-C50C-407E-A947-70E740481C1C}">
                <a14:useLocalDpi xmlns:a14="http://schemas.microsoft.com/office/drawing/2010/main" val="0"/>
              </a:ext>
            </a:extLst>
          </a:blip>
          <a:srcRect/>
          <a:stretch>
            <a:fillRect/>
          </a:stretch>
        </p:blipFill>
        <p:spPr bwMode="auto">
          <a:xfrm>
            <a:off x="5867400" y="2902386"/>
            <a:ext cx="2438400" cy="2419350"/>
          </a:xfrm>
          <a:prstGeom prst="rect">
            <a:avLst/>
          </a:prstGeom>
          <a:noFill/>
          <a:ln>
            <a:noFill/>
          </a:ln>
        </p:spPr>
      </p:pic>
    </p:spTree>
    <p:custDataLst>
      <p:tags r:id="rId1"/>
    </p:custDataLst>
    <p:extLst>
      <p:ext uri="{BB962C8B-B14F-4D97-AF65-F5344CB8AC3E}">
        <p14:creationId xmlns:p14="http://schemas.microsoft.com/office/powerpoint/2010/main" val="27380612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95400"/>
            <a:ext cx="8458200" cy="990600"/>
          </a:xfrm>
        </p:spPr>
        <p:txBody>
          <a:bodyPr>
            <a:normAutofit fontScale="90000"/>
          </a:bodyPr>
          <a:lstStyle/>
          <a:p>
            <a:r>
              <a:rPr lang="en-US" dirty="0"/>
              <a:t>BSHR Point of Care Testing</a:t>
            </a:r>
            <a:br>
              <a:rPr lang="en-US" dirty="0"/>
            </a:br>
            <a:r>
              <a:rPr lang="en-US" dirty="0"/>
              <a:t>Hemoccult Sensa Fecal Occult Blood Testing</a:t>
            </a:r>
            <a:r>
              <a:rPr lang="en-US" dirty="0" smtClean="0">
                <a:solidFill>
                  <a:srgbClr val="FF00FF"/>
                </a:solidFill>
              </a:rPr>
              <a:t>		</a:t>
            </a:r>
            <a:endParaRPr lang="en-US" dirty="0">
              <a:solidFill>
                <a:srgbClr val="FF00FF"/>
              </a:solidFill>
            </a:endParaRPr>
          </a:p>
        </p:txBody>
      </p:sp>
      <p:sp>
        <p:nvSpPr>
          <p:cNvPr id="3" name="Rectangle 2"/>
          <p:cNvSpPr/>
          <p:nvPr/>
        </p:nvSpPr>
        <p:spPr>
          <a:xfrm>
            <a:off x="274669" y="2209800"/>
            <a:ext cx="2864887" cy="369332"/>
          </a:xfrm>
          <a:prstGeom prst="rect">
            <a:avLst/>
          </a:prstGeom>
        </p:spPr>
        <p:txBody>
          <a:bodyPr wrap="none">
            <a:spAutoFit/>
          </a:bodyPr>
          <a:lstStyle/>
          <a:p>
            <a:r>
              <a:rPr lang="en-US" b="1" i="1" dirty="0"/>
              <a:t>Collecting the Specimen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82731342"/>
              </p:ext>
            </p:extLst>
          </p:nvPr>
        </p:nvGraphicFramePr>
        <p:xfrm>
          <a:off x="0" y="2810629"/>
          <a:ext cx="9144000" cy="3923546"/>
        </p:xfrm>
        <a:graphic>
          <a:graphicData uri="http://schemas.openxmlformats.org/drawingml/2006/table">
            <a:tbl>
              <a:tblPr firstRow="1" firstCol="1" bandRow="1">
                <a:tableStyleId>{5C22544A-7EE6-4342-B048-85BDC9FD1C3A}</a:tableStyleId>
              </a:tblPr>
              <a:tblGrid>
                <a:gridCol w="1623242"/>
                <a:gridCol w="2469294"/>
                <a:gridCol w="1377295"/>
                <a:gridCol w="3674169"/>
              </a:tblGrid>
              <a:tr h="471178">
                <a:tc>
                  <a:txBody>
                    <a:bodyPr/>
                    <a:lstStyle/>
                    <a:p>
                      <a:pPr algn="l">
                        <a:lnSpc>
                          <a:spcPct val="115000"/>
                        </a:lnSpc>
                      </a:pPr>
                      <a:endParaRPr lang="en-US" sz="1100" dirty="0">
                        <a:effectLst/>
                        <a:latin typeface="Calibri"/>
                      </a:endParaRPr>
                    </a:p>
                  </a:txBody>
                  <a:tcPr marL="9216" marR="9216" marT="9216" marB="9216" anchor="ctr"/>
                </a:tc>
                <a:tc>
                  <a:txBody>
                    <a:bodyPr/>
                    <a:lstStyle/>
                    <a:p>
                      <a:pPr marL="0" marR="0" algn="ctr">
                        <a:lnSpc>
                          <a:spcPct val="115000"/>
                        </a:lnSpc>
                        <a:spcBef>
                          <a:spcPts val="0"/>
                        </a:spcBef>
                        <a:spcAft>
                          <a:spcPts val="0"/>
                        </a:spcAft>
                      </a:pPr>
                      <a:r>
                        <a:rPr lang="en-US" sz="1200" dirty="0">
                          <a:effectLst/>
                        </a:rPr>
                        <a:t>Step 1</a:t>
                      </a:r>
                      <a:endParaRPr lang="en-US" sz="1100" dirty="0">
                        <a:effectLst/>
                        <a:latin typeface="Calibri"/>
                        <a:ea typeface="Calibri"/>
                        <a:cs typeface="Times New Roman"/>
                      </a:endParaRPr>
                    </a:p>
                  </a:txBody>
                  <a:tcPr marL="9216" marR="9216" marT="9216" marB="9216" anchor="ctr"/>
                </a:tc>
                <a:tc>
                  <a:txBody>
                    <a:bodyPr/>
                    <a:lstStyle/>
                    <a:p>
                      <a:pPr marL="0" marR="0" algn="l">
                        <a:lnSpc>
                          <a:spcPct val="115000"/>
                        </a:lnSpc>
                        <a:spcBef>
                          <a:spcPts val="0"/>
                        </a:spcBef>
                        <a:spcAft>
                          <a:spcPts val="0"/>
                        </a:spcAft>
                      </a:pPr>
                      <a:r>
                        <a:rPr lang="en-US" sz="1200" dirty="0">
                          <a:effectLst/>
                        </a:rPr>
                        <a:t> </a:t>
                      </a:r>
                      <a:endParaRPr lang="en-US" sz="1100" dirty="0">
                        <a:effectLst/>
                        <a:latin typeface="Calibri"/>
                        <a:ea typeface="Calibri"/>
                        <a:cs typeface="Times New Roman"/>
                      </a:endParaRPr>
                    </a:p>
                  </a:txBody>
                  <a:tcPr marL="9216" marR="9216" marT="9216" marB="9216" anchor="ctr"/>
                </a:tc>
                <a:tc>
                  <a:txBody>
                    <a:bodyPr/>
                    <a:lstStyle/>
                    <a:p>
                      <a:pPr marL="0" marR="0" algn="ctr">
                        <a:lnSpc>
                          <a:spcPct val="115000"/>
                        </a:lnSpc>
                        <a:spcBef>
                          <a:spcPts val="0"/>
                        </a:spcBef>
                        <a:spcAft>
                          <a:spcPts val="0"/>
                        </a:spcAft>
                      </a:pPr>
                      <a:r>
                        <a:rPr lang="en-US" sz="1200" dirty="0">
                          <a:effectLst/>
                        </a:rPr>
                        <a:t>Step 2</a:t>
                      </a:r>
                      <a:endParaRPr lang="en-US" sz="1100" dirty="0">
                        <a:effectLst/>
                        <a:latin typeface="Calibri"/>
                        <a:ea typeface="Calibri"/>
                        <a:cs typeface="Times New Roman"/>
                      </a:endParaRPr>
                    </a:p>
                  </a:txBody>
                  <a:tcPr marL="9216" marR="9216" marT="9216" marB="9216" anchor="ctr"/>
                </a:tc>
              </a:tr>
              <a:tr h="3452368">
                <a:tc>
                  <a:txBody>
                    <a:bodyPr/>
                    <a:lstStyle/>
                    <a:p>
                      <a:pPr marL="0" marR="0" algn="l">
                        <a:lnSpc>
                          <a:spcPct val="115000"/>
                        </a:lnSpc>
                        <a:spcBef>
                          <a:spcPts val="0"/>
                        </a:spcBef>
                        <a:spcAft>
                          <a:spcPts val="0"/>
                        </a:spcAft>
                      </a:pPr>
                      <a:endParaRPr lang="en-US" sz="1200" dirty="0">
                        <a:effectLst/>
                        <a:latin typeface="Arial"/>
                        <a:ea typeface="Times New Roman"/>
                        <a:cs typeface="Times New Roman"/>
                      </a:endParaRPr>
                    </a:p>
                  </a:txBody>
                  <a:tcPr marL="9216" marR="9216" marT="9216" marB="9216"/>
                </a:tc>
                <a:tc>
                  <a:txBody>
                    <a:bodyPr/>
                    <a:lstStyle/>
                    <a:p>
                      <a:pPr marL="0" marR="0" algn="l">
                        <a:lnSpc>
                          <a:spcPct val="115000"/>
                        </a:lnSpc>
                        <a:spcBef>
                          <a:spcPts val="0"/>
                        </a:spcBef>
                        <a:spcAft>
                          <a:spcPts val="1000"/>
                        </a:spcAft>
                      </a:pPr>
                      <a:r>
                        <a:rPr lang="en-US" sz="1200" dirty="0">
                          <a:effectLst/>
                        </a:rPr>
                        <a:t>Retrieve the hemoccult test card and applicator stick from the Hemoccult Kit on your unit.</a:t>
                      </a:r>
                      <a:endParaRPr lang="en-US" sz="1100" dirty="0">
                        <a:effectLst/>
                      </a:endParaRPr>
                    </a:p>
                    <a:p>
                      <a:pPr marL="0" marR="0" algn="l">
                        <a:lnSpc>
                          <a:spcPct val="115000"/>
                        </a:lnSpc>
                        <a:spcBef>
                          <a:spcPts val="0"/>
                        </a:spcBef>
                        <a:spcAft>
                          <a:spcPts val="0"/>
                        </a:spcAft>
                      </a:pPr>
                      <a:r>
                        <a:rPr lang="en-US" sz="1200" dirty="0">
                          <a:effectLst/>
                        </a:rPr>
                        <a:t> </a:t>
                      </a:r>
                      <a:endParaRPr lang="en-US" sz="1100" dirty="0">
                        <a:effectLst/>
                      </a:endParaRPr>
                    </a:p>
                    <a:p>
                      <a:pPr marL="0" marR="0" algn="l">
                        <a:lnSpc>
                          <a:spcPct val="115000"/>
                        </a:lnSpc>
                        <a:spcBef>
                          <a:spcPts val="0"/>
                        </a:spcBef>
                        <a:spcAft>
                          <a:spcPts val="0"/>
                        </a:spcAft>
                      </a:pPr>
                      <a:r>
                        <a:rPr lang="en-US" sz="1200" dirty="0" smtClean="0">
                          <a:effectLst/>
                        </a:rPr>
                        <a:t>Place</a:t>
                      </a:r>
                      <a:r>
                        <a:rPr lang="en-US" sz="1200" baseline="0" dirty="0" smtClean="0">
                          <a:effectLst/>
                        </a:rPr>
                        <a:t> </a:t>
                      </a:r>
                      <a:r>
                        <a:rPr lang="en-US" sz="1200" dirty="0" smtClean="0">
                          <a:effectLst/>
                        </a:rPr>
                        <a:t>a patient </a:t>
                      </a:r>
                      <a:r>
                        <a:rPr lang="en-US" sz="1200" dirty="0">
                          <a:effectLst/>
                        </a:rPr>
                        <a:t>barcoded label on the hemoccult card after properly identifying your patient against their armband.</a:t>
                      </a:r>
                      <a:endParaRPr lang="en-US" sz="1100" dirty="0">
                        <a:effectLst/>
                        <a:latin typeface="Calibri"/>
                        <a:ea typeface="Calibri"/>
                        <a:cs typeface="Times New Roman"/>
                      </a:endParaRPr>
                    </a:p>
                  </a:txBody>
                  <a:tcPr marL="9216" marR="9216" marT="9216" marB="9216"/>
                </a:tc>
                <a:tc>
                  <a:txBody>
                    <a:bodyPr/>
                    <a:lstStyle/>
                    <a:p>
                      <a:pPr marL="0" marR="0" algn="ctr">
                        <a:lnSpc>
                          <a:spcPct val="115000"/>
                        </a:lnSpc>
                        <a:spcBef>
                          <a:spcPts val="0"/>
                        </a:spcBef>
                        <a:spcAft>
                          <a:spcPts val="0"/>
                        </a:spcAft>
                      </a:pPr>
                      <a:endParaRPr lang="en-US" sz="1200" dirty="0">
                        <a:effectLst/>
                        <a:latin typeface="Times New Roman"/>
                        <a:ea typeface="Times New Roman"/>
                        <a:cs typeface="Times New Roman"/>
                      </a:endParaRPr>
                    </a:p>
                  </a:txBody>
                  <a:tcPr marL="9216" marR="9216" marT="9216" marB="9216"/>
                </a:tc>
                <a:tc>
                  <a:txBody>
                    <a:bodyPr/>
                    <a:lstStyle/>
                    <a:p>
                      <a:pPr marL="0" marR="0" algn="l">
                        <a:lnSpc>
                          <a:spcPct val="115000"/>
                        </a:lnSpc>
                        <a:spcBef>
                          <a:spcPts val="0"/>
                        </a:spcBef>
                        <a:spcAft>
                          <a:spcPts val="1000"/>
                        </a:spcAft>
                      </a:pPr>
                      <a:r>
                        <a:rPr lang="en-US" sz="1200" dirty="0">
                          <a:effectLst/>
                        </a:rPr>
                        <a:t>Open the front flap of the card and apply a small amount of specimen taken from </a:t>
                      </a:r>
                      <a:r>
                        <a:rPr lang="en-US" sz="1200" dirty="0" smtClean="0">
                          <a:effectLst/>
                        </a:rPr>
                        <a:t>two different </a:t>
                      </a:r>
                      <a:r>
                        <a:rPr lang="en-US" sz="1200" dirty="0">
                          <a:effectLst/>
                        </a:rPr>
                        <a:t>areas of the specimen.</a:t>
                      </a:r>
                      <a:endParaRPr lang="en-US" sz="1100" dirty="0">
                        <a:effectLst/>
                      </a:endParaRPr>
                    </a:p>
                    <a:p>
                      <a:pPr marL="0" marR="0" algn="l">
                        <a:lnSpc>
                          <a:spcPct val="115000"/>
                        </a:lnSpc>
                        <a:spcBef>
                          <a:spcPts val="0"/>
                        </a:spcBef>
                        <a:spcAft>
                          <a:spcPts val="0"/>
                        </a:spcAft>
                      </a:pPr>
                      <a:r>
                        <a:rPr lang="en-US" sz="1200" dirty="0">
                          <a:effectLst/>
                        </a:rPr>
                        <a:t> </a:t>
                      </a:r>
                      <a:endParaRPr lang="en-US" sz="1100" dirty="0">
                        <a:effectLst/>
                      </a:endParaRPr>
                    </a:p>
                    <a:p>
                      <a:pPr marL="0" marR="0" algn="l">
                        <a:lnSpc>
                          <a:spcPct val="115000"/>
                        </a:lnSpc>
                        <a:spcBef>
                          <a:spcPts val="0"/>
                        </a:spcBef>
                        <a:spcAft>
                          <a:spcPts val="0"/>
                        </a:spcAft>
                      </a:pPr>
                      <a:r>
                        <a:rPr lang="en-US" sz="1200" dirty="0">
                          <a:effectLst/>
                        </a:rPr>
                        <a:t>Wait 3-5 minute</a:t>
                      </a:r>
                      <a:endParaRPr lang="en-US" sz="1100" dirty="0">
                        <a:effectLst/>
                        <a:latin typeface="Calibri"/>
                        <a:ea typeface="Calibri"/>
                        <a:cs typeface="Times New Roman"/>
                      </a:endParaRPr>
                    </a:p>
                  </a:txBody>
                  <a:tcPr marL="9216" marR="9216" marT="9216" marB="9216"/>
                </a:tc>
              </a:tr>
            </a:tbl>
          </a:graphicData>
        </a:graphic>
      </p:graphicFrame>
      <p:pic>
        <p:nvPicPr>
          <p:cNvPr id="1026" name="Picture 8" descr="http://authordev.healthstream.com/content/Bon_Secours_Hampton_Roads/BSHR%20POCT%20Hemoccult/images/purpleb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861961"/>
            <a:ext cx="1314450" cy="176212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7" descr="http://authordev.healthstream.com/content/Bon_Secours_Hampton_Roads/BSHR%20POCT%20Hemoccult/images/applyspecime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3861961"/>
            <a:ext cx="1038225" cy="223837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987261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295400"/>
            <a:ext cx="8229600" cy="838200"/>
          </a:xfrm>
        </p:spPr>
        <p:txBody>
          <a:bodyPr>
            <a:normAutofit fontScale="90000"/>
          </a:bodyPr>
          <a:lstStyle/>
          <a:p>
            <a:r>
              <a:rPr lang="en-US" dirty="0"/>
              <a:t>BSHR Point of Care Testing</a:t>
            </a:r>
            <a:br>
              <a:rPr lang="en-US" dirty="0"/>
            </a:br>
            <a:r>
              <a:rPr lang="en-US" dirty="0"/>
              <a:t>Hemoccult Sensa Fecal Occult Blood Testing</a:t>
            </a:r>
          </a:p>
        </p:txBody>
      </p:sp>
      <p:graphicFrame>
        <p:nvGraphicFramePr>
          <p:cNvPr id="4" name="Table 3"/>
          <p:cNvGraphicFramePr>
            <a:graphicFrameLocks noGrp="1"/>
          </p:cNvGraphicFramePr>
          <p:nvPr>
            <p:extLst>
              <p:ext uri="{D42A27DB-BD31-4B8C-83A1-F6EECF244321}">
                <p14:modId xmlns:p14="http://schemas.microsoft.com/office/powerpoint/2010/main" val="810842206"/>
              </p:ext>
            </p:extLst>
          </p:nvPr>
        </p:nvGraphicFramePr>
        <p:xfrm>
          <a:off x="0" y="2133601"/>
          <a:ext cx="9144000" cy="4571999"/>
        </p:xfrm>
        <a:graphic>
          <a:graphicData uri="http://schemas.openxmlformats.org/drawingml/2006/table">
            <a:tbl>
              <a:tblPr firstRow="1" firstCol="1" bandRow="1">
                <a:tableStyleId>{5C22544A-7EE6-4342-B048-85BDC9FD1C3A}</a:tableStyleId>
              </a:tblPr>
              <a:tblGrid>
                <a:gridCol w="6096000"/>
                <a:gridCol w="1518835"/>
                <a:gridCol w="1529165"/>
              </a:tblGrid>
              <a:tr h="615282">
                <a:tc>
                  <a:txBody>
                    <a:bodyPr/>
                    <a:lstStyle/>
                    <a:p>
                      <a:pPr marL="0" marR="0" algn="l">
                        <a:lnSpc>
                          <a:spcPct val="115000"/>
                        </a:lnSpc>
                        <a:spcBef>
                          <a:spcPts val="0"/>
                        </a:spcBef>
                        <a:spcAft>
                          <a:spcPts val="0"/>
                        </a:spcAft>
                      </a:pPr>
                      <a:r>
                        <a:rPr lang="en-US" sz="1300" dirty="0">
                          <a:effectLst/>
                        </a:rPr>
                        <a:t>Developing the Specimen</a:t>
                      </a:r>
                      <a:endParaRPr lang="en-US" sz="1100" dirty="0">
                        <a:effectLst/>
                        <a:latin typeface="Calibri"/>
                        <a:ea typeface="Calibri"/>
                        <a:cs typeface="Times New Roman"/>
                      </a:endParaRPr>
                    </a:p>
                  </a:txBody>
                  <a:tcPr marL="9216" marR="9216" marT="9216" marB="9216" anchor="ctr"/>
                </a:tc>
                <a:tc rowSpan="2">
                  <a:txBody>
                    <a:bodyPr/>
                    <a:lstStyle/>
                    <a:p>
                      <a:pPr marL="0" marR="0" algn="ctr">
                        <a:lnSpc>
                          <a:spcPct val="115000"/>
                        </a:lnSpc>
                        <a:spcBef>
                          <a:spcPts val="0"/>
                        </a:spcBef>
                        <a:spcAft>
                          <a:spcPts val="0"/>
                        </a:spcAft>
                      </a:pPr>
                      <a:endParaRPr lang="en-US" sz="1200" dirty="0">
                        <a:effectLst/>
                        <a:latin typeface="Times New Roman"/>
                        <a:ea typeface="Times New Roman"/>
                        <a:cs typeface="Times New Roman"/>
                      </a:endParaRPr>
                    </a:p>
                  </a:txBody>
                  <a:tcPr marL="9216" marR="9216" marT="9216" marB="9216" anchor="ctr"/>
                </a:tc>
                <a:tc rowSpan="2">
                  <a:txBody>
                    <a:bodyPr/>
                    <a:lstStyle/>
                    <a:p>
                      <a:pPr marL="0" marR="0" algn="ctr">
                        <a:lnSpc>
                          <a:spcPct val="115000"/>
                        </a:lnSpc>
                        <a:spcBef>
                          <a:spcPts val="0"/>
                        </a:spcBef>
                        <a:spcAft>
                          <a:spcPts val="0"/>
                        </a:spcAft>
                      </a:pPr>
                      <a:endParaRPr lang="en-US" sz="1200" dirty="0">
                        <a:effectLst/>
                        <a:latin typeface="Times New Roman"/>
                        <a:ea typeface="Times New Roman"/>
                        <a:cs typeface="Times New Roman"/>
                      </a:endParaRPr>
                    </a:p>
                  </a:txBody>
                  <a:tcPr marL="9216" marR="9216" marT="9216" marB="9216" anchor="ctr"/>
                </a:tc>
              </a:tr>
              <a:tr h="3427574">
                <a:tc>
                  <a:txBody>
                    <a:bodyPr/>
                    <a:lstStyle/>
                    <a:p>
                      <a:pPr marL="0" marR="0" algn="l">
                        <a:lnSpc>
                          <a:spcPct val="115000"/>
                        </a:lnSpc>
                        <a:spcBef>
                          <a:spcPts val="0"/>
                        </a:spcBef>
                        <a:spcAft>
                          <a:spcPts val="1000"/>
                        </a:spcAft>
                      </a:pPr>
                      <a:r>
                        <a:rPr lang="en-US" sz="1200" dirty="0">
                          <a:effectLst/>
                        </a:rPr>
                        <a:t>1.  Open the back flap of the card and apply 2 drops of developer to test windows.</a:t>
                      </a:r>
                      <a:endParaRPr lang="en-US" sz="1100" dirty="0">
                        <a:effectLst/>
                      </a:endParaRPr>
                    </a:p>
                    <a:p>
                      <a:pPr marL="0" marR="0" algn="l">
                        <a:lnSpc>
                          <a:spcPct val="115000"/>
                        </a:lnSpc>
                        <a:spcBef>
                          <a:spcPts val="0"/>
                        </a:spcBef>
                        <a:spcAft>
                          <a:spcPts val="1000"/>
                        </a:spcAft>
                      </a:pPr>
                      <a:r>
                        <a:rPr lang="en-US" sz="1200" dirty="0">
                          <a:effectLst/>
                        </a:rPr>
                        <a:t>2.  Interpret patient test results.</a:t>
                      </a:r>
                      <a:endParaRPr lang="en-US" sz="1100" dirty="0">
                        <a:effectLst/>
                      </a:endParaRPr>
                    </a:p>
                    <a:p>
                      <a:pPr marL="0" marR="0" algn="l">
                        <a:lnSpc>
                          <a:spcPct val="115000"/>
                        </a:lnSpc>
                        <a:spcBef>
                          <a:spcPts val="0"/>
                        </a:spcBef>
                        <a:spcAft>
                          <a:spcPts val="1000"/>
                        </a:spcAft>
                      </a:pPr>
                      <a:r>
                        <a:rPr lang="en-US" sz="1200" dirty="0">
                          <a:effectLst/>
                        </a:rPr>
                        <a:t>3.  Apply 1 drop of developer to the performance monitor area.</a:t>
                      </a:r>
                      <a:endParaRPr lang="en-US" sz="1100" dirty="0">
                        <a:effectLst/>
                      </a:endParaRPr>
                    </a:p>
                    <a:p>
                      <a:pPr marL="0" marR="0" algn="l">
                        <a:lnSpc>
                          <a:spcPct val="115000"/>
                        </a:lnSpc>
                        <a:spcBef>
                          <a:spcPts val="0"/>
                        </a:spcBef>
                        <a:spcAft>
                          <a:spcPts val="0"/>
                        </a:spcAft>
                      </a:pPr>
                      <a:r>
                        <a:rPr lang="en-US" sz="1200" dirty="0">
                          <a:effectLst/>
                        </a:rPr>
                        <a:t>4.  Interpret performance monitor. </a:t>
                      </a:r>
                      <a:endParaRPr lang="en-US" sz="1100" dirty="0">
                        <a:effectLst/>
                        <a:latin typeface="Calibri"/>
                        <a:ea typeface="Calibri"/>
                        <a:cs typeface="Times New Roman"/>
                      </a:endParaRPr>
                    </a:p>
                  </a:txBody>
                  <a:tcPr marL="9216" marR="9216" marT="9216" marB="9216"/>
                </a:tc>
                <a:tc vMerge="1">
                  <a:txBody>
                    <a:bodyPr/>
                    <a:lstStyle/>
                    <a:p>
                      <a:endParaRPr lang="en-US"/>
                    </a:p>
                  </a:txBody>
                  <a:tcPr/>
                </a:tc>
                <a:tc vMerge="1">
                  <a:txBody>
                    <a:bodyPr/>
                    <a:lstStyle/>
                    <a:p>
                      <a:endParaRPr lang="en-US"/>
                    </a:p>
                  </a:txBody>
                  <a:tcPr/>
                </a:tc>
              </a:tr>
              <a:tr h="529143">
                <a:tc>
                  <a:txBody>
                    <a:bodyPr/>
                    <a:lstStyle/>
                    <a:p>
                      <a:pPr marL="0" marR="0" algn="l">
                        <a:lnSpc>
                          <a:spcPct val="115000"/>
                        </a:lnSpc>
                        <a:spcBef>
                          <a:spcPts val="0"/>
                        </a:spcBef>
                        <a:spcAft>
                          <a:spcPts val="0"/>
                        </a:spcAft>
                      </a:pPr>
                      <a:r>
                        <a:rPr lang="en-US" sz="1200" dirty="0">
                          <a:effectLst/>
                        </a:rPr>
                        <a:t> </a:t>
                      </a:r>
                      <a:endParaRPr lang="en-US" sz="1100" dirty="0">
                        <a:effectLst/>
                        <a:latin typeface="Calibri"/>
                        <a:ea typeface="Calibri"/>
                        <a:cs typeface="Times New Roman"/>
                      </a:endParaRPr>
                    </a:p>
                  </a:txBody>
                  <a:tcPr marL="9216" marR="9216" marT="9216" marB="9216"/>
                </a:tc>
                <a:tc>
                  <a:txBody>
                    <a:bodyPr/>
                    <a:lstStyle/>
                    <a:p>
                      <a:pPr marL="0" marR="0" algn="ctr">
                        <a:lnSpc>
                          <a:spcPct val="115000"/>
                        </a:lnSpc>
                        <a:spcBef>
                          <a:spcPts val="0"/>
                        </a:spcBef>
                        <a:spcAft>
                          <a:spcPts val="0"/>
                        </a:spcAft>
                      </a:pPr>
                      <a:r>
                        <a:rPr lang="en-US" sz="1200" dirty="0">
                          <a:effectLst/>
                        </a:rPr>
                        <a:t>Step 1</a:t>
                      </a:r>
                      <a:endParaRPr lang="en-US" sz="1100" dirty="0">
                        <a:effectLst/>
                        <a:latin typeface="Calibri"/>
                        <a:ea typeface="Calibri"/>
                        <a:cs typeface="Times New Roman"/>
                      </a:endParaRPr>
                    </a:p>
                  </a:txBody>
                  <a:tcPr marL="9216" marR="9216" marT="9216" marB="9216"/>
                </a:tc>
                <a:tc>
                  <a:txBody>
                    <a:bodyPr/>
                    <a:lstStyle/>
                    <a:p>
                      <a:pPr marL="0" marR="0" algn="ctr">
                        <a:lnSpc>
                          <a:spcPct val="115000"/>
                        </a:lnSpc>
                        <a:spcBef>
                          <a:spcPts val="0"/>
                        </a:spcBef>
                        <a:spcAft>
                          <a:spcPts val="0"/>
                        </a:spcAft>
                      </a:pPr>
                      <a:r>
                        <a:rPr lang="en-US" sz="1200" dirty="0">
                          <a:effectLst/>
                        </a:rPr>
                        <a:t>Step 2</a:t>
                      </a:r>
                      <a:endParaRPr lang="en-US" sz="1100" dirty="0">
                        <a:effectLst/>
                        <a:latin typeface="Calibri"/>
                        <a:ea typeface="Calibri"/>
                        <a:cs typeface="Times New Roman"/>
                      </a:endParaRPr>
                    </a:p>
                  </a:txBody>
                  <a:tcPr marL="9216" marR="9216" marT="9216" marB="9216"/>
                </a:tc>
              </a:tr>
            </a:tbl>
          </a:graphicData>
        </a:graphic>
      </p:graphicFrame>
      <p:pic>
        <p:nvPicPr>
          <p:cNvPr id="2050" name="Picture 10" descr="http://authordev.healthstream.com/content/Bon_Secours_Hampton_Roads/BSHR%20POCT%20Hemoccult/images/applydevelop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3040039"/>
            <a:ext cx="9239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9" descr="http://authordev.healthstream.com/content/Bon_Secours_Hampton_Roads/BSHR%20POCT%20Hemoccult/images/hemoccultcontrol.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28613" y="3040039"/>
            <a:ext cx="1345752" cy="200977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575241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593917"/>
            <a:ext cx="5943600" cy="3959283"/>
          </a:xfrm>
        </p:spPr>
        <p:txBody>
          <a:bodyPr>
            <a:normAutofit/>
          </a:bodyPr>
          <a:lstStyle/>
          <a:p>
            <a:pPr lvl="0"/>
            <a:r>
              <a:rPr lang="en-US" sz="2000" b="1" i="1" dirty="0"/>
              <a:t>ALL </a:t>
            </a:r>
            <a:r>
              <a:rPr lang="en-US" sz="2000" dirty="0"/>
              <a:t>patient test results must be recorded with each card tested</a:t>
            </a:r>
            <a:r>
              <a:rPr lang="en-US" sz="2000" dirty="0" smtClean="0"/>
              <a:t>.</a:t>
            </a:r>
          </a:p>
          <a:p>
            <a:pPr lvl="0"/>
            <a:r>
              <a:rPr lang="en-US" sz="2000" dirty="0" smtClean="0"/>
              <a:t>Patients are not charged for the test until results are documented properly.</a:t>
            </a:r>
            <a:endParaRPr lang="en-US" sz="2000" dirty="0" smtClean="0"/>
          </a:p>
          <a:p>
            <a:r>
              <a:rPr lang="en-US" sz="2000" dirty="0" smtClean="0"/>
              <a:t>While in the patient’s chart, order “Fecal </a:t>
            </a:r>
            <a:r>
              <a:rPr lang="en-US" sz="2000" dirty="0"/>
              <a:t>Occult Blood, MD </a:t>
            </a:r>
            <a:r>
              <a:rPr lang="en-US" sz="2000" dirty="0" smtClean="0"/>
              <a:t>Performed.”</a:t>
            </a:r>
          </a:p>
          <a:p>
            <a:r>
              <a:rPr lang="en-US" sz="2000" dirty="0" smtClean="0"/>
              <a:t>Sign the Order.</a:t>
            </a:r>
            <a:endParaRPr lang="en-US" sz="2000" dirty="0"/>
          </a:p>
          <a:p>
            <a:pPr marL="0" lvl="0" indent="0">
              <a:buNone/>
            </a:pPr>
            <a:endParaRPr lang="en-US" sz="2000" dirty="0"/>
          </a:p>
        </p:txBody>
      </p:sp>
      <p:sp>
        <p:nvSpPr>
          <p:cNvPr id="4" name="Title 3"/>
          <p:cNvSpPr>
            <a:spLocks noGrp="1"/>
          </p:cNvSpPr>
          <p:nvPr>
            <p:ph type="title"/>
          </p:nvPr>
        </p:nvSpPr>
        <p:spPr>
          <a:xfrm>
            <a:off x="152400" y="1295400"/>
            <a:ext cx="8534400" cy="838200"/>
          </a:xfrm>
        </p:spPr>
        <p:txBody>
          <a:bodyPr>
            <a:normAutofit fontScale="90000"/>
          </a:bodyPr>
          <a:lstStyle/>
          <a:p>
            <a:r>
              <a:rPr lang="en-US" dirty="0"/>
              <a:t>BSHR Point of Care Testing</a:t>
            </a:r>
            <a:br>
              <a:rPr lang="en-US" dirty="0"/>
            </a:br>
            <a:r>
              <a:rPr lang="en-US" dirty="0"/>
              <a:t>Hemoccult Sensa Fecal Occult Blood Testing</a:t>
            </a:r>
          </a:p>
        </p:txBody>
      </p:sp>
      <p:sp>
        <p:nvSpPr>
          <p:cNvPr id="5" name="Rectangle 4"/>
          <p:cNvSpPr/>
          <p:nvPr/>
        </p:nvSpPr>
        <p:spPr>
          <a:xfrm>
            <a:off x="228600" y="2209800"/>
            <a:ext cx="2557110" cy="369332"/>
          </a:xfrm>
          <a:prstGeom prst="rect">
            <a:avLst/>
          </a:prstGeom>
        </p:spPr>
        <p:txBody>
          <a:bodyPr wrap="none">
            <a:spAutoFit/>
          </a:bodyPr>
          <a:lstStyle/>
          <a:p>
            <a:r>
              <a:rPr lang="en-US" b="1" i="1" dirty="0"/>
              <a:t>Documenting Results</a:t>
            </a:r>
            <a:endParaRPr lang="en-US" dirty="0"/>
          </a:p>
        </p:txBody>
      </p:sp>
      <p:pic>
        <p:nvPicPr>
          <p:cNvPr id="9" name="Picture 8"/>
          <p:cNvPicPr/>
          <p:nvPr/>
        </p:nvPicPr>
        <p:blipFill>
          <a:blip r:embed="rId3"/>
          <a:stretch>
            <a:fillRect/>
          </a:stretch>
        </p:blipFill>
        <p:spPr>
          <a:xfrm>
            <a:off x="6400800" y="2209800"/>
            <a:ext cx="2440305" cy="4005580"/>
          </a:xfrm>
          <a:prstGeom prst="rect">
            <a:avLst/>
          </a:prstGeom>
        </p:spPr>
      </p:pic>
    </p:spTree>
    <p:custDataLst>
      <p:tags r:id="rId1"/>
    </p:custDataLst>
    <p:extLst>
      <p:ext uri="{BB962C8B-B14F-4D97-AF65-F5344CB8AC3E}">
        <p14:creationId xmlns:p14="http://schemas.microsoft.com/office/powerpoint/2010/main" val="3793021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1295400"/>
            <a:ext cx="8534400" cy="838200"/>
          </a:xfrm>
        </p:spPr>
        <p:txBody>
          <a:bodyPr>
            <a:normAutofit fontScale="90000"/>
          </a:bodyPr>
          <a:lstStyle/>
          <a:p>
            <a:r>
              <a:rPr lang="en-US" dirty="0"/>
              <a:t>BSHR Point of Care Testing</a:t>
            </a:r>
            <a:br>
              <a:rPr lang="en-US" dirty="0"/>
            </a:br>
            <a:r>
              <a:rPr lang="en-US" dirty="0"/>
              <a:t>Hemoccult Sensa Fecal Occult Blood Testing</a:t>
            </a:r>
          </a:p>
        </p:txBody>
      </p:sp>
      <p:sp>
        <p:nvSpPr>
          <p:cNvPr id="5" name="TextBox 4"/>
          <p:cNvSpPr txBox="1"/>
          <p:nvPr/>
        </p:nvSpPr>
        <p:spPr>
          <a:xfrm>
            <a:off x="152400" y="2279176"/>
            <a:ext cx="8915400" cy="1477328"/>
          </a:xfrm>
          <a:prstGeom prst="rect">
            <a:avLst/>
          </a:prstGeom>
          <a:noFill/>
        </p:spPr>
        <p:txBody>
          <a:bodyPr wrap="square" rtlCol="0">
            <a:spAutoFit/>
          </a:bodyPr>
          <a:lstStyle/>
          <a:p>
            <a:r>
              <a:rPr lang="en-US" b="1" i="1" dirty="0">
                <a:solidFill>
                  <a:srgbClr val="FF0000"/>
                </a:solidFill>
              </a:rPr>
              <a:t>ED </a:t>
            </a:r>
            <a:r>
              <a:rPr lang="en-US" b="1" i="1" dirty="0" smtClean="0">
                <a:solidFill>
                  <a:srgbClr val="FF0000"/>
                </a:solidFill>
              </a:rPr>
              <a:t>PROVIDERS ONLY</a:t>
            </a:r>
            <a:endParaRPr lang="en-US" dirty="0">
              <a:solidFill>
                <a:srgbClr val="FF0000"/>
              </a:solidFill>
            </a:endParaRPr>
          </a:p>
          <a:p>
            <a:r>
              <a:rPr lang="en-US" dirty="0"/>
              <a:t>Once the order has been signed, the screen will probably go back to the ED Navigator (if not, manually go back to the ED Navigator).  The provider must then click the “Enter/Edit Results” activity at the top on the navigator.  </a:t>
            </a:r>
          </a:p>
          <a:p>
            <a:endParaRPr lang="en-US" dirty="0"/>
          </a:p>
        </p:txBody>
      </p:sp>
      <p:pic>
        <p:nvPicPr>
          <p:cNvPr id="6" name="Picture 5"/>
          <p:cNvPicPr/>
          <p:nvPr/>
        </p:nvPicPr>
        <p:blipFill>
          <a:blip r:embed="rId2"/>
          <a:stretch>
            <a:fillRect/>
          </a:stretch>
        </p:blipFill>
        <p:spPr>
          <a:xfrm>
            <a:off x="457200" y="3738307"/>
            <a:ext cx="8305800" cy="2128041"/>
          </a:xfrm>
          <a:prstGeom prst="rect">
            <a:avLst/>
          </a:prstGeom>
        </p:spPr>
      </p:pic>
    </p:spTree>
    <p:extLst>
      <p:ext uri="{BB962C8B-B14F-4D97-AF65-F5344CB8AC3E}">
        <p14:creationId xmlns:p14="http://schemas.microsoft.com/office/powerpoint/2010/main" val="1807908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1295400"/>
            <a:ext cx="8534400" cy="838200"/>
          </a:xfrm>
        </p:spPr>
        <p:txBody>
          <a:bodyPr>
            <a:normAutofit fontScale="90000"/>
          </a:bodyPr>
          <a:lstStyle/>
          <a:p>
            <a:r>
              <a:rPr lang="en-US" dirty="0"/>
              <a:t>BSHR Point of Care Testing</a:t>
            </a:r>
            <a:br>
              <a:rPr lang="en-US" dirty="0"/>
            </a:br>
            <a:r>
              <a:rPr lang="en-US" dirty="0"/>
              <a:t>Hemoccult Sensa Fecal Occult Blood Testing</a:t>
            </a:r>
          </a:p>
        </p:txBody>
      </p:sp>
      <p:sp>
        <p:nvSpPr>
          <p:cNvPr id="5" name="TextBox 4"/>
          <p:cNvSpPr txBox="1"/>
          <p:nvPr/>
        </p:nvSpPr>
        <p:spPr>
          <a:xfrm>
            <a:off x="152400" y="2279176"/>
            <a:ext cx="8915400" cy="923330"/>
          </a:xfrm>
          <a:prstGeom prst="rect">
            <a:avLst/>
          </a:prstGeom>
          <a:noFill/>
        </p:spPr>
        <p:txBody>
          <a:bodyPr wrap="square" rtlCol="0">
            <a:spAutoFit/>
          </a:bodyPr>
          <a:lstStyle/>
          <a:p>
            <a:r>
              <a:rPr lang="en-US" b="1" i="1" dirty="0">
                <a:solidFill>
                  <a:srgbClr val="FF0000"/>
                </a:solidFill>
              </a:rPr>
              <a:t>ED </a:t>
            </a:r>
            <a:r>
              <a:rPr lang="en-US" b="1" i="1" dirty="0" smtClean="0">
                <a:solidFill>
                  <a:srgbClr val="FF0000"/>
                </a:solidFill>
              </a:rPr>
              <a:t>PROVIDERS ONLY</a:t>
            </a:r>
            <a:endParaRPr lang="en-US" dirty="0">
              <a:solidFill>
                <a:srgbClr val="FF0000"/>
              </a:solidFill>
            </a:endParaRPr>
          </a:p>
          <a:p>
            <a:r>
              <a:rPr lang="en-US" dirty="0"/>
              <a:t>Next, the provider must click on “Filter” and scroll to find and select “All” at the very top of the list.  Once “All” has been selected, click “Accept</a:t>
            </a:r>
            <a:r>
              <a:rPr lang="en-US" dirty="0" smtClean="0"/>
              <a:t>”.</a:t>
            </a:r>
            <a:endParaRPr lang="en-US" dirty="0"/>
          </a:p>
        </p:txBody>
      </p:sp>
      <p:pic>
        <p:nvPicPr>
          <p:cNvPr id="7" name="Picture 6"/>
          <p:cNvPicPr/>
          <p:nvPr/>
        </p:nvPicPr>
        <p:blipFill>
          <a:blip r:embed="rId2"/>
          <a:stretch>
            <a:fillRect/>
          </a:stretch>
        </p:blipFill>
        <p:spPr>
          <a:xfrm>
            <a:off x="1638300" y="3429000"/>
            <a:ext cx="5943600" cy="2997200"/>
          </a:xfrm>
          <a:prstGeom prst="rect">
            <a:avLst/>
          </a:prstGeom>
        </p:spPr>
      </p:pic>
    </p:spTree>
    <p:extLst>
      <p:ext uri="{BB962C8B-B14F-4D97-AF65-F5344CB8AC3E}">
        <p14:creationId xmlns:p14="http://schemas.microsoft.com/office/powerpoint/2010/main" val="36397378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1371600"/>
            <a:ext cx="8534400" cy="838200"/>
          </a:xfrm>
        </p:spPr>
        <p:txBody>
          <a:bodyPr>
            <a:normAutofit fontScale="90000"/>
          </a:bodyPr>
          <a:lstStyle/>
          <a:p>
            <a:r>
              <a:rPr lang="en-US" dirty="0"/>
              <a:t>BSHR Point of Care Testing</a:t>
            </a:r>
            <a:br>
              <a:rPr lang="en-US" dirty="0"/>
            </a:br>
            <a:r>
              <a:rPr lang="en-US" dirty="0"/>
              <a:t>Hemoccult Sensa Fecal Occult Blood Testing</a:t>
            </a:r>
          </a:p>
        </p:txBody>
      </p:sp>
      <p:pic>
        <p:nvPicPr>
          <p:cNvPr id="5" name="Picture 4"/>
          <p:cNvPicPr/>
          <p:nvPr/>
        </p:nvPicPr>
        <p:blipFill>
          <a:blip r:embed="rId2"/>
          <a:stretch>
            <a:fillRect/>
          </a:stretch>
        </p:blipFill>
        <p:spPr>
          <a:xfrm>
            <a:off x="1524000" y="3657600"/>
            <a:ext cx="5943600" cy="1990090"/>
          </a:xfrm>
          <a:prstGeom prst="rect">
            <a:avLst/>
          </a:prstGeom>
        </p:spPr>
      </p:pic>
      <p:sp>
        <p:nvSpPr>
          <p:cNvPr id="6" name="TextBox 5"/>
          <p:cNvSpPr txBox="1"/>
          <p:nvPr/>
        </p:nvSpPr>
        <p:spPr>
          <a:xfrm>
            <a:off x="228600" y="2209800"/>
            <a:ext cx="8534400" cy="1200329"/>
          </a:xfrm>
          <a:prstGeom prst="rect">
            <a:avLst/>
          </a:prstGeom>
          <a:noFill/>
        </p:spPr>
        <p:txBody>
          <a:bodyPr wrap="square" rtlCol="0">
            <a:spAutoFit/>
          </a:bodyPr>
          <a:lstStyle/>
          <a:p>
            <a:r>
              <a:rPr lang="en-US" b="1" i="1" dirty="0">
                <a:solidFill>
                  <a:srgbClr val="FF0000"/>
                </a:solidFill>
              </a:rPr>
              <a:t>ED PROVIDERS ONLY</a:t>
            </a:r>
            <a:endParaRPr lang="en-US" dirty="0">
              <a:solidFill>
                <a:srgbClr val="FF0000"/>
              </a:solidFill>
            </a:endParaRPr>
          </a:p>
          <a:p>
            <a:r>
              <a:rPr lang="en-US" dirty="0"/>
              <a:t>This shows a list of all the orders.  The provider must then double-click on the order he placed that needs to be resulted.  </a:t>
            </a:r>
          </a:p>
          <a:p>
            <a:endParaRPr lang="en-US" dirty="0"/>
          </a:p>
        </p:txBody>
      </p:sp>
    </p:spTree>
    <p:extLst>
      <p:ext uri="{BB962C8B-B14F-4D97-AF65-F5344CB8AC3E}">
        <p14:creationId xmlns:p14="http://schemas.microsoft.com/office/powerpoint/2010/main" val="29453038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593917"/>
            <a:ext cx="5943600" cy="3959283"/>
          </a:xfrm>
        </p:spPr>
        <p:txBody>
          <a:bodyPr>
            <a:normAutofit/>
          </a:bodyPr>
          <a:lstStyle/>
          <a:p>
            <a:r>
              <a:rPr lang="en-US" sz="2000" dirty="0"/>
              <a:t>Once the </a:t>
            </a:r>
            <a:r>
              <a:rPr lang="en-US" sz="2000" dirty="0" smtClean="0"/>
              <a:t>order </a:t>
            </a:r>
            <a:r>
              <a:rPr lang="en-US" sz="2000" dirty="0" smtClean="0"/>
              <a:t>has </a:t>
            </a:r>
            <a:r>
              <a:rPr lang="en-US" sz="2000" dirty="0"/>
              <a:t>been signed, </a:t>
            </a:r>
            <a:r>
              <a:rPr lang="en-US" sz="2000" dirty="0" smtClean="0"/>
              <a:t>go </a:t>
            </a:r>
            <a:r>
              <a:rPr lang="en-US" sz="2000" dirty="0"/>
              <a:t>to the summary tab in the sidebar and click on the “Labs” hyperlink under Report Links</a:t>
            </a:r>
            <a:r>
              <a:rPr lang="en-US" sz="2000" dirty="0" smtClean="0"/>
              <a:t>.</a:t>
            </a:r>
          </a:p>
          <a:p>
            <a:endParaRPr lang="en-US" sz="2000" dirty="0"/>
          </a:p>
          <a:p>
            <a:endParaRPr lang="en-US" sz="2000" dirty="0" smtClean="0"/>
          </a:p>
          <a:p>
            <a:endParaRPr lang="en-US" sz="2000" dirty="0"/>
          </a:p>
          <a:p>
            <a:endParaRPr lang="en-US" sz="2000" dirty="0" smtClean="0"/>
          </a:p>
          <a:p>
            <a:r>
              <a:rPr lang="en-US" sz="2000" dirty="0" smtClean="0"/>
              <a:t>A link will open to </a:t>
            </a:r>
            <a:r>
              <a:rPr lang="en-US" sz="2000" dirty="0"/>
              <a:t>enter the results.</a:t>
            </a:r>
          </a:p>
          <a:p>
            <a:endParaRPr lang="en-US" sz="2000" dirty="0"/>
          </a:p>
          <a:p>
            <a:pPr marL="0" lvl="0" indent="0">
              <a:buNone/>
            </a:pPr>
            <a:endParaRPr lang="en-US" sz="2000" dirty="0"/>
          </a:p>
        </p:txBody>
      </p:sp>
      <p:sp>
        <p:nvSpPr>
          <p:cNvPr id="4" name="Title 3"/>
          <p:cNvSpPr>
            <a:spLocks noGrp="1"/>
          </p:cNvSpPr>
          <p:nvPr>
            <p:ph type="title"/>
          </p:nvPr>
        </p:nvSpPr>
        <p:spPr>
          <a:xfrm>
            <a:off x="152400" y="1295400"/>
            <a:ext cx="8534400" cy="838200"/>
          </a:xfrm>
        </p:spPr>
        <p:txBody>
          <a:bodyPr>
            <a:normAutofit fontScale="90000"/>
          </a:bodyPr>
          <a:lstStyle/>
          <a:p>
            <a:r>
              <a:rPr lang="en-US" dirty="0"/>
              <a:t>BSHR Point of Care Testing</a:t>
            </a:r>
            <a:br>
              <a:rPr lang="en-US" dirty="0"/>
            </a:br>
            <a:r>
              <a:rPr lang="en-US" dirty="0"/>
              <a:t>Hemoccult Sensa Fecal Occult Blood Testing</a:t>
            </a:r>
          </a:p>
        </p:txBody>
      </p:sp>
      <p:sp>
        <p:nvSpPr>
          <p:cNvPr id="5" name="Rectangle 4"/>
          <p:cNvSpPr/>
          <p:nvPr/>
        </p:nvSpPr>
        <p:spPr>
          <a:xfrm>
            <a:off x="228600" y="2209800"/>
            <a:ext cx="2557110" cy="369332"/>
          </a:xfrm>
          <a:prstGeom prst="rect">
            <a:avLst/>
          </a:prstGeom>
        </p:spPr>
        <p:txBody>
          <a:bodyPr wrap="none">
            <a:spAutoFit/>
          </a:bodyPr>
          <a:lstStyle/>
          <a:p>
            <a:r>
              <a:rPr lang="en-US" b="1" i="1" dirty="0"/>
              <a:t>Documenting Results</a:t>
            </a:r>
            <a:endParaRPr lang="en-US" dirty="0"/>
          </a:p>
        </p:txBody>
      </p:sp>
      <p:pic>
        <p:nvPicPr>
          <p:cNvPr id="6" name="Picture 5"/>
          <p:cNvPicPr/>
          <p:nvPr/>
        </p:nvPicPr>
        <p:blipFill>
          <a:blip r:embed="rId4"/>
          <a:stretch>
            <a:fillRect/>
          </a:stretch>
        </p:blipFill>
        <p:spPr>
          <a:xfrm>
            <a:off x="5867400" y="2238233"/>
            <a:ext cx="2790190" cy="1713932"/>
          </a:xfrm>
          <a:prstGeom prst="rect">
            <a:avLst/>
          </a:prstGeom>
        </p:spPr>
      </p:pic>
      <p:pic>
        <p:nvPicPr>
          <p:cNvPr id="7" name="Picture 6"/>
          <p:cNvPicPr/>
          <p:nvPr/>
        </p:nvPicPr>
        <p:blipFill>
          <a:blip r:embed="rId5"/>
          <a:stretch>
            <a:fillRect/>
          </a:stretch>
        </p:blipFill>
        <p:spPr>
          <a:xfrm>
            <a:off x="5867400" y="4114800"/>
            <a:ext cx="2590800" cy="2514600"/>
          </a:xfrm>
          <a:prstGeom prst="rect">
            <a:avLst/>
          </a:prstGeom>
        </p:spPr>
      </p:pic>
    </p:spTree>
    <p:custDataLst>
      <p:tags r:id="rId1"/>
    </p:custDataLst>
    <p:extLst>
      <p:ext uri="{BB962C8B-B14F-4D97-AF65-F5344CB8AC3E}">
        <p14:creationId xmlns:p14="http://schemas.microsoft.com/office/powerpoint/2010/main" val="103440998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1"/>
  <p:tag name="ARTICULATE_SLIDE_COUNT" val="9"/>
  <p:tag name="ARTICULATE_REFERENCE_ID" val="4f2f4b86-d6e2-47ab-9695-d24f89cd680e"/>
  <p:tag name="ARTICULATE_REFERENCE_COUNT" val="0"/>
  <p:tag name="ARTICULATE_PLAYER_GLOSSARY_XML" val="&lt;?xml version=&quot;1.0&quot; encoding=&quot;utf-16&quot;?&gt;&lt;glossary xmlns:xsi=&quot;http://www.w3.org/2001/XMLSchema-instance&quot; xmlns:xsd=&quot;http://www.w3.org/2001/XMLSchema&quot;&gt;&lt;terms /&gt;&lt;/glossary&gt;"/>
  <p:tag name="TAG_BACKING_FORM_KEY" val="1903714-c:\users\tabourne\documents\tracybou.rne\healthstream\modules_content\fy2016\jessica west poct\bsv poct fecal occult hemoccult sensa card testing.pptx"/>
  <p:tag name="ARTICULATE_PRESENTER_VERSION" val="7"/>
  <p:tag name="ARTICULATE_USED_PAGE_ORIENTATION" val="1"/>
  <p:tag name="ARTICULATE_USED_PAGE_SIZE" val="1"/>
  <p:tag name="ARTICULATE_META_COURSE_ID" val="4EHiRWUeySi_course_id"/>
  <p:tag name="ARTICULATE_META_NAME" val="Bourne, Tracy"/>
  <p:tag name="ARTICULATE_META_NAME_SET" val="True"/>
</p:tagLst>
</file>

<file path=ppt/tags/tag10.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3fcb2dfd-b691-47e4-9fc4-20fa505c1209"/>
  <p:tag name="ARTICULATE_SLIDE_PAUSE" val="1"/>
  <p:tag name="ARTICULATE_LOCK_SLIDE" val="0"/>
  <p:tag name="ARTICULATE_HIDE_SLIDE" val="0"/>
  <p:tag name="ARTICULATE_PLAYER_CONTROL_PREVIOUS" val="True"/>
  <p:tag name="ARTICULATE_PLAYER_CONTROL_NEXT" val="True"/>
  <p:tag name="ARTICULATE_PLAYER_CONTROL_RESOURCES" val="False"/>
  <p:tag name="ARTICULATE_PLAYER_SEEKBAR" val="False"/>
  <p:tag name="ARTICULATE_PLAYER_CONTROL_PLAYPAUSE" val="False"/>
  <p:tag name="AUDIO_ID" val="287"/>
  <p:tag name="ARTICULATE_USED_LAYOUT" val="2"/>
</p:tagLst>
</file>

<file path=ppt/tags/tag11.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3fcb2dfd-b691-47e4-9fc4-20fa505c1209"/>
  <p:tag name="ARTICULATE_SLIDE_PAUSE" val="1"/>
  <p:tag name="ARTICULATE_LOCK_SLIDE" val="0"/>
  <p:tag name="ARTICULATE_HIDE_SLIDE" val="0"/>
  <p:tag name="ARTICULATE_PLAYER_CONTROL_PREVIOUS" val="True"/>
  <p:tag name="ARTICULATE_PLAYER_CONTROL_NEXT" val="True"/>
  <p:tag name="ARTICULATE_PLAYER_CONTROL_RESOURCES" val="False"/>
  <p:tag name="ARTICULATE_PLAYER_SEEKBAR" val="False"/>
  <p:tag name="ARTICULATE_PLAYER_CONTROL_PLAYPAUSE" val="False"/>
  <p:tag name="AUDIO_ID" val="289"/>
  <p:tag name="ARTICULATE_USED_LAYOUT" val="2"/>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3fcb2dfd-b691-47e4-9fc4-20fa505c1209"/>
  <p:tag name="ARTICULATE_SLIDE_PAUSE" val="1"/>
  <p:tag name="ARTICULATE_LOCK_SLIDE" val="0"/>
  <p:tag name="ARTICULATE_HIDE_SLIDE" val="0"/>
  <p:tag name="ARTICULATE_PLAYER_CONTROL_PREVIOUS" val="True"/>
  <p:tag name="ARTICULATE_PLAYER_CONTROL_NEXT" val="True"/>
  <p:tag name="ARTICULATE_PLAYER_CONTROL_RESOURCES" val="False"/>
  <p:tag name="ARTICULATE_PLAYER_SEEKBAR" val="False"/>
  <p:tag name="ARTICULATE_PLAYER_CONTROL_PLAYPAUSE" val="False"/>
  <p:tag name="AUDIO_ID" val="270"/>
  <p:tag name="ARTICULATE_USED_LAYOUT" val="2"/>
</p:tagLst>
</file>

<file path=ppt/tags/tag3.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3fcb2dfd-b691-47e4-9fc4-20fa505c1209"/>
  <p:tag name="ARTICULATE_SLIDE_PAUSE" val="1"/>
  <p:tag name="ARTICULATE_LOCK_SLIDE" val="0"/>
  <p:tag name="ARTICULATE_HIDE_SLIDE" val="0"/>
  <p:tag name="ARTICULATE_PLAYER_CONTROL_PREVIOUS" val="True"/>
  <p:tag name="ARTICULATE_PLAYER_CONTROL_NEXT" val="True"/>
  <p:tag name="ARTICULATE_PLAYER_CONTROL_RESOURCES" val="False"/>
  <p:tag name="ARTICULATE_PLAYER_SEEKBAR" val="False"/>
  <p:tag name="ARTICULATE_PLAYER_CONTROL_PLAYPAUSE" val="False"/>
  <p:tag name="AUDIO_ID" val="273"/>
  <p:tag name="ARTICULATE_USED_LAYOUT" val="2"/>
</p:tagLst>
</file>

<file path=ppt/tags/tag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3fcb2dfd-b691-47e4-9fc4-20fa505c1209"/>
  <p:tag name="ARTICULATE_SLIDE_PAUSE" val="1"/>
  <p:tag name="ARTICULATE_LOCK_SLIDE" val="0"/>
  <p:tag name="ARTICULATE_HIDE_SLIDE" val="0"/>
  <p:tag name="ARTICULATE_PLAYER_CONTROL_PREVIOUS" val="True"/>
  <p:tag name="ARTICULATE_PLAYER_CONTROL_NEXT" val="True"/>
  <p:tag name="ARTICULATE_PLAYER_CONTROL_RESOURCES" val="False"/>
  <p:tag name="ARTICULATE_PLAYER_SEEKBAR" val="False"/>
  <p:tag name="ARTICULATE_PLAYER_CONTROL_PLAYPAUSE" val="False"/>
  <p:tag name="AUDIO_ID" val="302"/>
  <p:tag name="ARTICULATE_USED_LAYOUT" val="2"/>
</p:tagLst>
</file>

<file path=ppt/tags/tag5.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3fcb2dfd-b691-47e4-9fc4-20fa505c1209"/>
  <p:tag name="ARTICULATE_SLIDE_PAUSE" val="1"/>
  <p:tag name="ARTICULATE_LOCK_SLIDE" val="0"/>
  <p:tag name="ARTICULATE_HIDE_SLIDE" val="0"/>
  <p:tag name="ARTICULATE_PLAYER_CONTROL_PREVIOUS" val="True"/>
  <p:tag name="ARTICULATE_PLAYER_CONTROL_NEXT" val="True"/>
  <p:tag name="ARTICULATE_PLAYER_CONTROL_RESOURCES" val="False"/>
  <p:tag name="ARTICULATE_PLAYER_SEEKBAR" val="False"/>
  <p:tag name="ARTICULATE_PLAYER_CONTROL_PLAYPAUSE" val="False"/>
  <p:tag name="AUDIO_ID" val="295"/>
  <p:tag name="ARTICULATE_USED_LAYOUT" val="2"/>
</p:tagLst>
</file>

<file path=ppt/tags/tag6.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3fcb2dfd-b691-47e4-9fc4-20fa505c1209"/>
  <p:tag name="ARTICULATE_SLIDE_PAUSE" val="1"/>
  <p:tag name="ARTICULATE_LOCK_SLIDE" val="0"/>
  <p:tag name="ARTICULATE_HIDE_SLIDE" val="0"/>
  <p:tag name="ARTICULATE_PLAYER_CONTROL_PREVIOUS" val="True"/>
  <p:tag name="ARTICULATE_PLAYER_CONTROL_NEXT" val="True"/>
  <p:tag name="ARTICULATE_PLAYER_CONTROL_RESOURCES" val="False"/>
  <p:tag name="ARTICULATE_PLAYER_SEEKBAR" val="False"/>
  <p:tag name="ARTICULATE_PLAYER_CONTROL_PLAYPAUSE" val="False"/>
  <p:tag name="AUDIO_ID" val="301"/>
  <p:tag name="ARTICULATE_USED_LAYOUT" val="2"/>
</p:tagLst>
</file>

<file path=ppt/tags/tag7.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3fcb2dfd-b691-47e4-9fc4-20fa505c1209"/>
  <p:tag name="ARTICULATE_SLIDE_PAUSE" val="1"/>
  <p:tag name="ARTICULATE_LOCK_SLIDE" val="0"/>
  <p:tag name="ARTICULATE_HIDE_SLIDE" val="0"/>
  <p:tag name="ARTICULATE_PLAYER_CONTROL_PREVIOUS" val="True"/>
  <p:tag name="ARTICULATE_PLAYER_CONTROL_NEXT" val="True"/>
  <p:tag name="ARTICULATE_PLAYER_CONTROL_RESOURCES" val="False"/>
  <p:tag name="ARTICULATE_PLAYER_SEEKBAR" val="False"/>
  <p:tag name="ARTICULATE_PLAYER_CONTROL_PLAYPAUSE" val="False"/>
  <p:tag name="AUDIO_ID" val="301"/>
  <p:tag name="ARTICULATE_USED_LAYOUT" val="2"/>
</p:tagLst>
</file>

<file path=ppt/tags/tag8.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3fcb2dfd-b691-47e4-9fc4-20fa505c1209"/>
  <p:tag name="ARTICULATE_SLIDE_PAUSE" val="1"/>
  <p:tag name="ARTICULATE_LOCK_SLIDE" val="0"/>
  <p:tag name="ARTICULATE_HIDE_SLIDE" val="0"/>
  <p:tag name="ARTICULATE_PLAYER_CONTROL_PREVIOUS" val="True"/>
  <p:tag name="ARTICULATE_PLAYER_CONTROL_NEXT" val="True"/>
  <p:tag name="ARTICULATE_PLAYER_CONTROL_RESOURCES" val="False"/>
  <p:tag name="ARTICULATE_PLAYER_SEEKBAR" val="False"/>
  <p:tag name="ARTICULATE_PLAYER_CONTROL_PLAYPAUSE" val="False"/>
  <p:tag name="AUDIO_ID" val="301"/>
  <p:tag name="ARTICULATE_USED_LAYOUT" val="2"/>
</p:tagLst>
</file>

<file path=ppt/tags/tag9.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3fcb2dfd-b691-47e4-9fc4-20fa505c1209"/>
  <p:tag name="ARTICULATE_SLIDE_PAUSE" val="1"/>
  <p:tag name="ARTICULATE_LOCK_SLIDE" val="0"/>
  <p:tag name="ARTICULATE_HIDE_SLIDE" val="0"/>
  <p:tag name="ARTICULATE_PLAYER_CONTROL_PREVIOUS" val="True"/>
  <p:tag name="ARTICULATE_PLAYER_CONTROL_NEXT" val="True"/>
  <p:tag name="ARTICULATE_PLAYER_CONTROL_RESOURCES" val="False"/>
  <p:tag name="ARTICULATE_PLAYER_SEEKBAR" val="False"/>
  <p:tag name="ARTICULATE_PLAYER_CONTROL_PLAYPAUSE" val="False"/>
  <p:tag name="AUDIO_ID" val="301"/>
  <p:tag name="ARTICULATE_USED_LAYOUT" val="2"/>
</p:tagLst>
</file>

<file path=ppt/theme/theme1.xml><?xml version="1.0" encoding="utf-8"?>
<a:theme xmlns:a="http://schemas.openxmlformats.org/drawingml/2006/main" name="bs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SR">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1222</TotalTime>
  <Words>578</Words>
  <Application>Microsoft Office PowerPoint</Application>
  <PresentationFormat>On-screen Show (4:3)</PresentationFormat>
  <Paragraphs>108</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bsv</vt:lpstr>
      <vt:lpstr>Welcome to the Learning Module: BSHR Point of Care Testing  Hemoccult Sensa Fecal Occult Blood Testing</vt:lpstr>
      <vt:lpstr>BSHR Point of Care Testing Hemoccult Sensa Fecal Occult Blood Testing</vt:lpstr>
      <vt:lpstr>BSHR Point of Care Testing Hemoccult Sensa Fecal Occult Blood Testing  </vt:lpstr>
      <vt:lpstr>BSHR Point of Care Testing Hemoccult Sensa Fecal Occult Blood Testing</vt:lpstr>
      <vt:lpstr>BSHR Point of Care Testing Hemoccult Sensa Fecal Occult Blood Testing</vt:lpstr>
      <vt:lpstr>BSHR Point of Care Testing Hemoccult Sensa Fecal Occult Blood Testing</vt:lpstr>
      <vt:lpstr>BSHR Point of Care Testing Hemoccult Sensa Fecal Occult Blood Testing</vt:lpstr>
      <vt:lpstr>BSHR Point of Care Testing Hemoccult Sensa Fecal Occult Blood Testing</vt:lpstr>
      <vt:lpstr>BSHR Point of Care Testing Hemoccult Sensa Fecal Occult Blood Testing</vt:lpstr>
      <vt:lpstr>BSHR Point of Care Testing Hemoccult Sensa Fecal Occult Blood Testing</vt:lpstr>
      <vt:lpstr>BSHR Point of Care Testing Hemoccult Sensa Fecal Occult Blood Testing</vt:lpstr>
      <vt:lpstr>BSHR Point of Care Testing Hemoccult Sensa Fecal Occult Blood Testing </vt:lpstr>
      <vt:lpstr>BSHR Point of Care Testing Hemoccult Sensa Fecal Occult Blood Testing </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Learning Module</dc:title>
  <dc:creator>Nancy</dc:creator>
  <cp:lastModifiedBy>Wheeler, Lauren B</cp:lastModifiedBy>
  <cp:revision>128</cp:revision>
  <dcterms:created xsi:type="dcterms:W3CDTF">2013-11-25T20:53:30Z</dcterms:created>
  <dcterms:modified xsi:type="dcterms:W3CDTF">2016-10-17T17:35:10Z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D69986F1-FE6B-4020-907F-409AABF976A3</vt:lpwstr>
  </property>
  <property fmtid="{D5CDD505-2E9C-101B-9397-08002B2CF9AE}" pid="3" name="ArticulatePath">
    <vt:lpwstr>BSV Fecal Occult Hemoccult Sensa Cards</vt:lpwstr>
  </property>
  <property fmtid="{D5CDD505-2E9C-101B-9397-08002B2CF9AE}" pid="4" name="ArticulateProjectVersion">
    <vt:lpwstr>7</vt:lpwstr>
  </property>
  <property fmtid="{D5CDD505-2E9C-101B-9397-08002B2CF9AE}" pid="5" name="ArticulateUseProject">
    <vt:lpwstr>1</vt:lpwstr>
  </property>
  <property fmtid="{D5CDD505-2E9C-101B-9397-08002B2CF9AE}" pid="6" name="ArticulateProjectFull">
    <vt:lpwstr>C:\Users\tabourne\Documents\TRACYBOU.RNE\HealthStream\Modules_Content\FY2016\Jessica West POCT\BSV POCT Fecal Occult Hemoccult Sensa Card Testing.ppta</vt:lpwstr>
  </property>
</Properties>
</file>