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3" r:id="rId3"/>
    <p:sldId id="302" r:id="rId4"/>
    <p:sldId id="295" r:id="rId5"/>
    <p:sldId id="301" r:id="rId6"/>
    <p:sldId id="287" r:id="rId7"/>
    <p:sldId id="289" r:id="rId8"/>
    <p:sldId id="303" r:id="rId9"/>
    <p:sldId id="268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howGuides="1"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DC881-092B-4B26-9442-E157040336E8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FDE4D-A5F8-4348-8439-EFF144C46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0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FDE4D-A5F8-4348-8439-EFF144C462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1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858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76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8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263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203C4-A0E2-41B8-A9D3-5A4FBB2AA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35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FA45D-2121-4230-A8B6-0DF105283939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4530-B25C-4006-B5A6-EFF11E06E0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47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m/imgres?imgurl=http://www.lowdensitylifestyle.com/media/uploads/2009/09/meat-bigtaster-gp-big.jpg&amp;imgrefurl=http://www.lowdensitylifestyle.com/why-red-meat-isnt-good-for-you/&amp;usg=__YQlcbF_kh3oeEEeeehzDokSuWSo=&amp;h=500&amp;w=500&amp;sz=53&amp;hl=en&amp;start=50&amp;zoom=1&amp;tbnid=3i-6iD6B_X-mWM:&amp;tbnh=130&amp;tbnw=130&amp;ei=xYTKTo6FM8jftgedouHpCw&amp;prev=/search?q%3Dred%2Bmeat%26start%3D42%26hl%3Den%26safe%3Dactive%26sa%3DN%26gbv%3D2%26tbm%3Disch&amp;itbs=1" TargetMode="External"/><Relationship Id="rId7" Type="http://schemas.openxmlformats.org/officeDocument/2006/relationships/hyperlink" Target="http://www.google.com/imgres?imgurl=http://img4.cookinglight.com/i/2010/08/1008p72-best-light-beers-x.jpg?500:500&amp;imgrefurl=http://www.cookinglight.com/cooking-101/essential-ingredients/best-light-beers-00412000067811/&amp;usg=__6i_4_-a9UeDux4fIfQRQ6dvkrw0=&amp;h=500&amp;w=500&amp;sz=85&amp;hl=en&amp;start=6&amp;zoom=1&amp;tbnid=dHC3Ak3vxwxIkM:&amp;tbnh=130&amp;tbnw=130&amp;ei=7IXKTuCkNsyutwejuPnlCw&amp;prev=/search?q%3Dbeer%26hl%3Den%26safe%3Dactive%26sa%3DN%26gbv%3D2%26tbm%3Disch&amp;itbs=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imgres?imgurl=http://3.bp.blogspot.com/_EM1NGBqKd_g/SDvDguZL5EI/AAAAAAAAANI/lkZBuItju-4/s400/otc%2Bpain%2Bmeds.jpg&amp;imgrefurl=http://pinkpurlgurl.blogspot.com/2008/05/pitfalls-of-over-counter-pain.html&amp;usg=__Gudcxk82jBXgx2ivr5F-4hQDkQQ=&amp;h=300&amp;w=400&amp;sz=41&amp;hl=en&amp;start=1&amp;zoom=1&amp;tbnid=9MEv_qjpLlhcjM:&amp;tbnh=93&amp;tbnw=124&amp;ei=H4XKTomqHpCbtwekps3PCw&amp;prev=/search?q%3Dotc%2Bpain%2Bmedication%26hl%3Den%26safe%3Dactive%26sa%3DN%26gbv%3D2%26tbm%3Disch&amp;itbs=1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guineapigcorner.com/images/vitamin-c-supplements.jpg&amp;imgrefurl=http://www.guineapigcorner.com/vitamin-c&amp;usg=__yfpP4xQD6dCN_DNL0HTwmchUlMQ=&amp;h=300&amp;w=335&amp;sz=23&amp;hl=en&amp;start=15&amp;zoom=1&amp;tbnid=DEYyGBJCxnHrbM:&amp;tbnh=107&amp;tbnw=119&amp;ei=D4fKToS8AYe9twexte36Cw&amp;prev=/search?q%3Dvitamin%2Bc%2Btablets%26hl%3Den%26safe%3Dactive%26gbv%3D2%26tbm%3Disch&amp;itbs=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11.xml"/><Relationship Id="rId7" Type="http://schemas.openxmlformats.org/officeDocument/2006/relationships/image" Target="../media/image10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3.png"/><Relationship Id="rId4" Type="http://schemas.openxmlformats.org/officeDocument/2006/relationships/tags" Target="../tags/tag12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839200" cy="1066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  <a:cs typeface="Arial" pitchFamily="34" charset="0"/>
              </a:rPr>
              <a:t>Welcome to the Learning Module: BSV Point of Care Testing </a:t>
            </a:r>
            <a:r>
              <a:rPr lang="en-US" sz="2400" dirty="0" smtClean="0">
                <a:solidFill>
                  <a:srgbClr val="FF00FF"/>
                </a:solidFill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cs typeface="Arial" pitchFamily="34" charset="0"/>
              </a:rPr>
            </a:br>
            <a:r>
              <a:rPr lang="en-US" sz="2400" dirty="0" smtClean="0">
                <a:solidFill>
                  <a:schemeClr val="tx2"/>
                </a:solidFill>
                <a:cs typeface="Arial" pitchFamily="34" charset="0"/>
              </a:rPr>
              <a:t>Fecal Occult Testing using the Hemoccult Sensa Cards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2137" y="2362200"/>
            <a:ext cx="6096000" cy="220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843748"/>
            <a:ext cx="388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Description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This training course presents an overview</a:t>
            </a:r>
            <a:r>
              <a:rPr lang="en-US" sz="2000" dirty="0" smtClean="0">
                <a:solidFill>
                  <a:srgbClr val="000F1A"/>
                </a:solidFill>
              </a:rPr>
              <a:t> of t</a:t>
            </a:r>
            <a:r>
              <a:rPr lang="en-US" altLang="en-US" sz="2000" dirty="0" smtClean="0">
                <a:solidFill>
                  <a:srgbClr val="000F1A"/>
                </a:solidFill>
              </a:rPr>
              <a:t>he </a:t>
            </a:r>
            <a:r>
              <a:rPr lang="en-US" altLang="en-US" sz="2000" dirty="0">
                <a:solidFill>
                  <a:srgbClr val="000F1A"/>
                </a:solidFill>
              </a:rPr>
              <a:t>Hemoccult </a:t>
            </a:r>
            <a:r>
              <a:rPr lang="en-US" altLang="en-US" sz="2000" dirty="0" smtClean="0">
                <a:solidFill>
                  <a:srgbClr val="000F1A"/>
                </a:solidFill>
              </a:rPr>
              <a:t>test, which </a:t>
            </a:r>
            <a:r>
              <a:rPr lang="en-US" altLang="en-US" sz="2000" dirty="0">
                <a:solidFill>
                  <a:srgbClr val="000F1A"/>
                </a:solidFill>
              </a:rPr>
              <a:t>is a rapid, convenient and qualitative method for detecting fecal occult blood which may be indicative of gastrointestinal </a:t>
            </a:r>
            <a:r>
              <a:rPr lang="en-US" altLang="en-US" sz="2000" dirty="0" smtClean="0">
                <a:solidFill>
                  <a:srgbClr val="000F1A"/>
                </a:solidFill>
              </a:rPr>
              <a:t>disease.  It </a:t>
            </a:r>
            <a:r>
              <a:rPr lang="en-US" altLang="en-US" sz="2000" dirty="0">
                <a:solidFill>
                  <a:srgbClr val="000F1A"/>
                </a:solidFill>
              </a:rPr>
              <a:t>is not a test for colorectal cancer or any other specific disease. It is considered a waived screening test.</a:t>
            </a:r>
          </a:p>
          <a:p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048000"/>
            <a:ext cx="2628900" cy="2628900"/>
          </a:xfrm>
          <a:prstGeom prst="rect">
            <a:avLst/>
          </a:prstGeom>
        </p:spPr>
      </p:pic>
      <p:sp>
        <p:nvSpPr>
          <p:cNvPr id="6" name="TextBox 20"/>
          <p:cNvSpPr txBox="1">
            <a:spLocks noChangeArrowheads="1"/>
          </p:cNvSpPr>
          <p:nvPr/>
        </p:nvSpPr>
        <p:spPr bwMode="auto">
          <a:xfrm>
            <a:off x="7384305" y="5266469"/>
            <a:ext cx="1828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0065AC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Click </a:t>
            </a:r>
            <a:r>
              <a:rPr lang="en-US" alt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Next</a:t>
            </a:r>
            <a:r>
              <a:rPr lang="en-US" alt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continue</a:t>
            </a:r>
          </a:p>
        </p:txBody>
      </p:sp>
      <p:sp>
        <p:nvSpPr>
          <p:cNvPr id="7" name="Down Arrow 21"/>
          <p:cNvSpPr>
            <a:spLocks noChangeArrowheads="1"/>
          </p:cNvSpPr>
          <p:nvPr/>
        </p:nvSpPr>
        <p:spPr bwMode="auto">
          <a:xfrm>
            <a:off x="8381255" y="5993544"/>
            <a:ext cx="450850" cy="579438"/>
          </a:xfrm>
          <a:prstGeom prst="downArrow">
            <a:avLst>
              <a:gd name="adj1" fmla="val 50000"/>
              <a:gd name="adj2" fmla="val 49998"/>
            </a:avLst>
          </a:prstGeom>
          <a:solidFill>
            <a:schemeClr val="tx1"/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0065AC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29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229600" cy="685800"/>
          </a:xfrm>
        </p:spPr>
        <p:txBody>
          <a:bodyPr anchor="t">
            <a:normAutofit/>
          </a:bodyPr>
          <a:lstStyle/>
          <a:p>
            <a:pPr algn="l"/>
            <a:r>
              <a:rPr lang="en-US" dirty="0" smtClean="0">
                <a:cs typeface="Arial" pitchFamily="34" charset="0"/>
              </a:rPr>
              <a:t>Performing the Test</a:t>
            </a:r>
            <a:endParaRPr lang="en-US" sz="32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525963"/>
          </a:xfrm>
        </p:spPr>
        <p:txBody>
          <a:bodyPr>
            <a:normAutofit/>
          </a:bodyPr>
          <a:lstStyle/>
          <a:p>
            <a:pPr marL="533400" indent="-5334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Retrieve card from kit.</a:t>
            </a:r>
          </a:p>
          <a:p>
            <a:pPr marL="533400" indent="-5334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 may be given cards to take home to inoculate with specimen and returned at a later date or specimen can be collected in the office.</a:t>
            </a:r>
          </a:p>
          <a:p>
            <a:pPr marL="533400" indent="-5334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front flap and inoculate card from 2 different sites.</a:t>
            </a:r>
          </a:p>
          <a:p>
            <a:pPr marL="533400" indent="-5334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Wait 3 to 5 minutes before developing</a:t>
            </a:r>
            <a:r>
              <a:rPr lang="en-US" altLang="en-US" sz="2000" dirty="0" smtClean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back flap and apply 2 drops of developer to test windows.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 1 drop in the Performance Monitor areas.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 patient results and Performance Monitors.</a:t>
            </a:r>
          </a:p>
          <a:p>
            <a:pPr marL="533400" indent="-533400">
              <a:spcBef>
                <a:spcPts val="1200"/>
              </a:spcBef>
              <a:buFont typeface="+mj-lt"/>
              <a:buAutoNum type="arabicPeriod"/>
              <a:defRPr/>
            </a:pPr>
            <a:endParaRPr lang="en-US" altLang="en-US" sz="2200" dirty="0">
              <a:solidFill>
                <a:srgbClr val="000F1A"/>
              </a:solidFill>
            </a:endParaRPr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80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r>
              <a:rPr lang="en-US" dirty="0" smtClean="0">
                <a:solidFill>
                  <a:srgbClr val="FF00FF"/>
                </a:solidFill>
              </a:rPr>
              <a:t>		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test has it’s own built-in internal control, so no external control material is needed.</a:t>
            </a:r>
          </a:p>
          <a:p>
            <a:pPr marL="0" indent="0">
              <a:buNone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no QC log for this test, as you will result your control in CC (acceptable or unacceptable) along with your patient’s result.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437680"/>
            <a:ext cx="4572000" cy="20974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72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Facts about fecal occult testing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255837"/>
            <a:ext cx="5791200" cy="4525963"/>
          </a:xfrm>
        </p:spPr>
        <p:txBody>
          <a:bodyPr/>
          <a:lstStyle/>
          <a:p>
            <a:pPr marL="285750" indent="-285750">
              <a:spcBef>
                <a:spcPts val="1200"/>
              </a:spcBef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blue color indicates a positive result, regardless of the intensity.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Colored stripes of the card and developer must match.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Testing personnel must not be colorblind.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 smtClean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Hemoccult cards </a:t>
            </a: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disposed in the regular trash.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52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Substances that may cause False Positives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 meat (beef, lamb and liver)</a:t>
            </a:r>
          </a:p>
          <a:p>
            <a:pPr>
              <a:spcBef>
                <a:spcPts val="1200"/>
              </a:spcBef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Aspirin, Ibuprofen, Indomethacin and Naproxen</a:t>
            </a:r>
          </a:p>
          <a:p>
            <a:pPr>
              <a:spcBef>
                <a:spcPts val="1200"/>
              </a:spcBef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Anticoagulants, Chemotherapy, Corticosteriods</a:t>
            </a:r>
          </a:p>
          <a:p>
            <a:pPr>
              <a:spcBef>
                <a:spcPts val="1200"/>
              </a:spcBef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 in excess</a:t>
            </a:r>
          </a:p>
          <a:p>
            <a:pPr>
              <a:spcBef>
                <a:spcPts val="1200"/>
              </a:spcBef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Dietary iron supplements will not produce false positive test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13" descr="ANd9GcQqfAXGVPLiLwZVzur4yrZykYz4CVkmaRJvRnVINeL21QWo1U28WLgcXqI1u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0"/>
            <a:ext cx="1752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ANd9GcSzsJ15MMTvHf8u_01L7LXYCTFylHw8I_voaQDPh_MSsIR7baBYFyLZKA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49254"/>
            <a:ext cx="182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ANd9GcR1Y1zKaiR9uwAUXaiOKPkleXZl1dRsanZ3ChxP-nH8jvAVuNO_T_x0_YLi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67451"/>
            <a:ext cx="1600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30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Substances that may cause False Negatives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55837"/>
            <a:ext cx="79248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0F1A"/>
                </a:solidFill>
              </a:rPr>
              <a:t>Ascorbic Acid (Vitamin C) in excess of 250 mg per day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0F1A"/>
                </a:solidFill>
              </a:rPr>
              <a:t>Excessive amounts of citrus fruits and juices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0F1A"/>
                </a:solidFill>
              </a:rPr>
              <a:t>Iron supplements containing Vitamin C in excess of 250 mg per day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11" descr="ANd9GcSOpx8sKU85cThCVXOan9VPYpEhI-fMmFpqmlqh26u0YR2AcnP4Jpt3Va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43400"/>
            <a:ext cx="1905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ron_and_vitamin_c_healtheries_90_tablets_health_store_co_nz_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267200"/>
            <a:ext cx="1371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orange_juice_in_glass_sjpg122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05300"/>
            <a:ext cx="2057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65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to the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6400800" cy="4648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  <a:defRPr/>
            </a:pPr>
            <a:endParaRPr lang="en-US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057400"/>
            <a:ext cx="6324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Occasionally, a light blue discoloration may be on the guaiac test </a:t>
            </a:r>
            <a:r>
              <a:rPr lang="en-US" altLang="en-US" sz="2000" dirty="0" smtClean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paper.  This </a:t>
            </a: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</a:t>
            </a:r>
            <a:r>
              <a:rPr lang="en-US" altLang="en-US" sz="2000" dirty="0" smtClean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affect the </a:t>
            </a: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accuracy or performance of test.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Specimens </a:t>
            </a: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high bile content will appear green. A distinct green color appearing on or at the edge should be reported as negative.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F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Hemoccult results may be positive on healthy patients.  This may be due to interfering substances in the diet or medications.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31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Agreement</a:t>
            </a:r>
            <a:endParaRPr lang="en-US"/>
          </a:p>
        </p:txBody>
      </p:sp>
      <p:pic>
        <p:nvPicPr>
          <p:cNvPr id="41" name="Picture 40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362200"/>
            <a:ext cx="5740400" cy="3085088"/>
          </a:xfrm>
          <a:prstGeom prst="rect">
            <a:avLst/>
          </a:prstGeom>
        </p:spPr>
      </p:pic>
      <p:pic>
        <p:nvPicPr>
          <p:cNvPr id="42" name="Picture 41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588000"/>
            <a:ext cx="2560320" cy="6144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43" name="Picture 42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920" y="5588000"/>
            <a:ext cx="2560320" cy="6144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custDataLst>
      <p:tags r:id="rId1"/>
    </p:custDataLst>
    <p:extLst>
      <p:ext uri="{BB962C8B-B14F-4D97-AF65-F5344CB8AC3E}">
        <p14:creationId xmlns:p14="http://schemas.microsoft.com/office/powerpoint/2010/main" val="25291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472625"/>
            <a:ext cx="4589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F0A22E"/>
              </a:buClr>
              <a:buSzPct val="70000"/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1752600"/>
          </a:xfrm>
        </p:spPr>
        <p:txBody>
          <a:bodyPr/>
          <a:lstStyle/>
          <a:p>
            <a:pPr>
              <a:lnSpc>
                <a:spcPts val="3100"/>
              </a:lnSpc>
              <a:spcBef>
                <a:spcPts val="0"/>
              </a:spcBef>
              <a:defRPr/>
            </a:pPr>
            <a:r>
              <a:rPr lang="en-US" sz="2200" dirty="0" smtClean="0"/>
              <a:t>To exit this course:</a:t>
            </a:r>
          </a:p>
          <a:p>
            <a:pPr lvl="1">
              <a:lnSpc>
                <a:spcPts val="3100"/>
              </a:lnSpc>
              <a:spcBef>
                <a:spcPts val="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Click the “X” in the upper right corner of the page.</a:t>
            </a:r>
            <a:endParaRPr lang="en-US" sz="2200" dirty="0"/>
          </a:p>
          <a:p>
            <a:pPr>
              <a:lnSpc>
                <a:spcPts val="3100"/>
              </a:lnSpc>
              <a:spcBef>
                <a:spcPts val="0"/>
              </a:spcBef>
              <a:defRPr/>
            </a:pPr>
            <a:r>
              <a:rPr lang="en-US" sz="2200" dirty="0" smtClean="0"/>
              <a:t>Once the course exits, you will see a green banner on the HealthStream web page, similar to the below image:</a:t>
            </a:r>
            <a:endParaRPr lang="en-US" sz="1800" dirty="0" smtClean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84"/>
          <a:stretch/>
        </p:blipFill>
        <p:spPr bwMode="auto">
          <a:xfrm>
            <a:off x="609600" y="4267200"/>
            <a:ext cx="8153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own Arrow 4"/>
          <p:cNvSpPr/>
          <p:nvPr/>
        </p:nvSpPr>
        <p:spPr bwMode="auto">
          <a:xfrm rot="11840119">
            <a:off x="8455317" y="711499"/>
            <a:ext cx="609600" cy="685800"/>
          </a:xfrm>
          <a:prstGeom prst="downArrow">
            <a:avLst>
              <a:gd name="adj1" fmla="val 44175"/>
              <a:gd name="adj2" fmla="val 50000"/>
            </a:avLst>
          </a:prstGeom>
          <a:solidFill>
            <a:srgbClr val="FFC000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ea typeface="ヒラギノ角ゴ Pro W3" pitchFamily="-16" charset="-128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951" y="1530386"/>
            <a:ext cx="45577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8234969" y="814216"/>
            <a:ext cx="228600" cy="259675"/>
          </a:xfrm>
          <a:prstGeom prst="ellipse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600" dirty="0">
                <a:solidFill>
                  <a:schemeClr val="tx1"/>
                </a:solidFill>
                <a:ea typeface="ヒラギノ角ゴ Pro W3" pitchFamily="-16" charset="-128"/>
              </a:rPr>
              <a:t>1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8480353" y="1576854"/>
            <a:ext cx="228600" cy="259675"/>
          </a:xfrm>
          <a:prstGeom prst="ellipse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600" dirty="0">
                <a:solidFill>
                  <a:schemeClr val="tx1"/>
                </a:solidFill>
                <a:ea typeface="ヒラギノ角ゴ Pro W3" pitchFamily="-16" charset="-128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460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ARTICULATE_SLIDE_COUNT" val="9"/>
  <p:tag name="ARTICULATE_REFERENCE_ID" val="4f2f4b86-d6e2-47ab-9695-d24f89cd680e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1903714-c:\users\tabourne\documents\tracybou.rne\healthstream\modules_content\fy2016\jessica west poct\bsv poct fecal occult hemoccult sensa card testing.pptx"/>
  <p:tag name="ARTICULATE_PRESENTER_VERSION" val="7"/>
  <p:tag name="ARTICULATE_USED_PAGE_ORIENTATION" val="1"/>
  <p:tag name="ARTICULATE_USED_PAGE_SIZE" val="1"/>
  <p:tag name="ARTICULATE_META_COURSE_ID" val="4EHiRWUeySi_course_id"/>
  <p:tag name="ARTICULATE_META_NAME" val="Bourne, Tracy"/>
  <p:tag name="ARTICULATE_META_NAME_SET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B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Exit"/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68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70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73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302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95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301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87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289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IZMAKER_QUIZ_FILENAME" val="C:\Users\tabourne\Documents\TRACYBOU.RNE\HealthStream\Modules_Content\Greenville\Flu_Michelle Bushey\Electronic Sign-Off_annual influenza.quiz"/>
  <p:tag name="QUIZMAKER_QUIZ_SLIDE_ID" val="303"/>
  <p:tag name="OVERRIDE" val="QUIZMAKER_QUIZ_SLIDE"/>
  <p:tag name="QUIZMAKER_QUIZ_TITLE" val="Agreement"/>
  <p:tag name="ARTICULATE_DESCRIPTION" val="Quiz - 1 question"/>
  <p:tag name="AQP_PASS_SCORE" val="80"/>
  <p:tag name="QUIZMAKER_LAST_MODIFY_DATE" val="42293.4197106482"/>
  <p:tag name="EMBEDDEDCONTENT_LASTWRITETIMEUTC" val="2015-10-16 14:04:23Z"/>
  <p:tag name="ELAPSEDTIME" val="5"/>
  <p:tag name="AQP_PASS_ACTION" val="2"/>
  <p:tag name="AQP_FAIL_ACTION" val="3"/>
  <p:tag name="AQP_ADVANCE_MODE" val="2"/>
  <p:tag name="ARTICULATE_SHOW_IN_MENU" val="singleitem"/>
  <p:tag name="ARTICULATE_NAV_LEVEL" val="1"/>
  <p:tag name="ARTICULATE_SLIDE_PRESENTER_GUID" val="3fcb2dfd-b691-47e4-9fc4-20fa505c120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UDIO_ID" val="303"/>
  <p:tag name="ARTICULATE_USED_LAYOUT" val="6"/>
</p:tagLst>
</file>

<file path=ppt/theme/theme1.xml><?xml version="1.0" encoding="utf-8"?>
<a:theme xmlns:a="http://schemas.openxmlformats.org/drawingml/2006/main" name="bs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SR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450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bsv</vt:lpstr>
      <vt:lpstr>Welcome to the Learning Module: BSV Point of Care Testing  Fecal Occult Testing using the Hemoccult Sensa Cards</vt:lpstr>
      <vt:lpstr>Performing the Test</vt:lpstr>
      <vt:lpstr>Quality Control  </vt:lpstr>
      <vt:lpstr>Important Facts about fecal occult testing</vt:lpstr>
      <vt:lpstr>Substances that may cause False Positives </vt:lpstr>
      <vt:lpstr>Substances that may cause False Negatives</vt:lpstr>
      <vt:lpstr>Limitations to the Test</vt:lpstr>
      <vt:lpstr>Agreement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Learning Module</dc:title>
  <dc:creator>Nancy</dc:creator>
  <cp:lastModifiedBy>Wheeler, Lauren B</cp:lastModifiedBy>
  <cp:revision>116</cp:revision>
  <dcterms:created xsi:type="dcterms:W3CDTF">2013-11-25T20:53:30Z</dcterms:created>
  <dcterms:modified xsi:type="dcterms:W3CDTF">2016-09-27T12:11:42Z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D69986F1-FE6B-4020-907F-409AABF976A3</vt:lpwstr>
  </property>
  <property fmtid="{D5CDD505-2E9C-101B-9397-08002B2CF9AE}" pid="3" name="ArticulatePath">
    <vt:lpwstr>BSV Fecal Occult Hemoccult Sensa Cards</vt:lpwstr>
  </property>
  <property fmtid="{D5CDD505-2E9C-101B-9397-08002B2CF9AE}" pid="4" name="ArticulateProjectVersion">
    <vt:lpwstr>7</vt:lpwstr>
  </property>
  <property fmtid="{D5CDD505-2E9C-101B-9397-08002B2CF9AE}" pid="5" name="ArticulateUseProject">
    <vt:lpwstr>1</vt:lpwstr>
  </property>
  <property fmtid="{D5CDD505-2E9C-101B-9397-08002B2CF9AE}" pid="6" name="ArticulateProjectFull">
    <vt:lpwstr>C:\Users\tabourne\Documents\TRACYBOU.RNE\HealthStream\Modules_Content\FY2016\Jessica West POCT\BSV POCT Fecal Occult Hemoccult Sensa Card Testing.ppta</vt:lpwstr>
  </property>
</Properties>
</file>