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332" r:id="rId3"/>
    <p:sldId id="333" r:id="rId4"/>
    <p:sldId id="351" r:id="rId5"/>
    <p:sldId id="336" r:id="rId6"/>
    <p:sldId id="352" r:id="rId7"/>
    <p:sldId id="337" r:id="rId8"/>
    <p:sldId id="354" r:id="rId9"/>
    <p:sldId id="340" r:id="rId10"/>
    <p:sldId id="355" r:id="rId11"/>
    <p:sldId id="341" r:id="rId12"/>
    <p:sldId id="356" r:id="rId13"/>
    <p:sldId id="342" r:id="rId14"/>
    <p:sldId id="34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 autoAdjust="0"/>
    <p:restoredTop sz="77612" autoAdjust="0"/>
  </p:normalViewPr>
  <p:slideViewPr>
    <p:cSldViewPr>
      <p:cViewPr varScale="1">
        <p:scale>
          <a:sx n="86" d="100"/>
          <a:sy n="86" d="100"/>
        </p:scale>
        <p:origin x="15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EFCF3-44F5-4D68-82A7-AC9339B070CA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8138-42FE-47D9-8919-36F161F92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6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18138-42FE-47D9-8919-36F161F92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18138-42FE-47D9-8919-36F161F92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0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1066800" y="3657600"/>
            <a:ext cx="7010400" cy="0"/>
          </a:xfrm>
          <a:prstGeom prst="line">
            <a:avLst/>
          </a:prstGeom>
          <a:noFill/>
          <a:ln w="57150" cap="rnd" algn="ctr">
            <a:solidFill>
              <a:srgbClr val="2E47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76200" y="838200"/>
            <a:ext cx="8915400" cy="0"/>
          </a:xfrm>
          <a:prstGeom prst="line">
            <a:avLst/>
          </a:prstGeom>
          <a:noFill/>
          <a:ln w="57150" cap="rnd" algn="ctr">
            <a:solidFill>
              <a:srgbClr val="2E47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829"/>
            <a:ext cx="8915400" cy="68217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>
            <a:off x="76200" y="838200"/>
            <a:ext cx="8915400" cy="0"/>
          </a:xfrm>
          <a:prstGeom prst="line">
            <a:avLst/>
          </a:prstGeom>
          <a:noFill/>
          <a:ln w="57150" cap="rnd" algn="ctr">
            <a:solidFill>
              <a:srgbClr val="2E47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0714"/>
            <a:ext cx="8915400" cy="671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4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>
            <a:cxnSpLocks noChangeShapeType="1"/>
          </p:cNvCxnSpPr>
          <p:nvPr/>
        </p:nvCxnSpPr>
        <p:spPr bwMode="auto">
          <a:xfrm>
            <a:off x="76200" y="838200"/>
            <a:ext cx="8915400" cy="0"/>
          </a:xfrm>
          <a:prstGeom prst="line">
            <a:avLst/>
          </a:prstGeom>
          <a:noFill/>
          <a:ln w="57150" cap="rnd" algn="ctr">
            <a:solidFill>
              <a:srgbClr val="2E47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3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3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0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0" y="3657600"/>
            <a:ext cx="9144000" cy="14478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ea typeface="ヒラギノ角ゴ Pro W3" pitchFamily="-1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1600200"/>
            <a:ext cx="9144000" cy="14478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ea typeface="ヒラギノ角ゴ Pro W3" pitchFamily="-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14478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0" y="3657600"/>
            <a:ext cx="9144000" cy="14478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8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47" y="5943600"/>
            <a:ext cx="877824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fld id="{98943C3C-BB0D-49DB-BE57-715D3E76239B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-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-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-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-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/imgres?imgurl=http://www.lowdensitylifestyle.com/media/uploads/2009/09/meat-bigtaster-gp-big.jpg&amp;imgrefurl=http://www.lowdensitylifestyle.com/why-red-meat-isnt-good-for-you/&amp;usg=__YQlcbF_kh3oeEEeeehzDokSuWSo=&amp;h=500&amp;w=500&amp;sz=53&amp;hl=en&amp;start=50&amp;zoom=1&amp;tbnid=3i-6iD6B_X-mWM:&amp;tbnh=130&amp;tbnw=130&amp;ei=xYTKTo6FM8jftgedouHpCw&amp;prev=/search?q%3Dred%2Bmeat%26start%3D42%26hl%3Den%26safe%3Dactive%26sa%3DN%26gbv%3D2%26tbm%3Disch&amp;itbs=1" TargetMode="External"/><Relationship Id="rId7" Type="http://schemas.openxmlformats.org/officeDocument/2006/relationships/hyperlink" Target="http://www.google.com/imgres?imgurl=http://akiavintage.com/wp-content/uploads/2011/06/Breast-Cancer-Chemotherapy-Drugs-225x300.jpg&amp;imgrefurl=http://akiavintage.com/use-combination-of-breast-cancer-chemotherapy-drugs-for-the-best-result.html&amp;usg=__RYFpLsvPzYYm6jOWIoNkcihbb9Q=&amp;h=300&amp;w=225&amp;sz=10&amp;hl=en&amp;start=12&amp;zoom=1&amp;tbnid=S-cXscJvjIATuM:&amp;tbnh=116&amp;tbnw=87&amp;ei=c4XKTsjpNcmXtwfn2KWTDA&amp;prev=/search?q%3Dchemotherapy%2Bdrugs%26hl%3Den%26safe%3Dactive%26sa%3DN%26gbv%3D2%26tbm%3Disch&amp;itbs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imgres?imgurl=http://3.bp.blogspot.com/_EM1NGBqKd_g/SDvDguZL5EI/AAAAAAAAANI/lkZBuItju-4/s400/otc%2Bpain%2Bmeds.jpg&amp;imgrefurl=http://pinkpurlgurl.blogspot.com/2008/05/pitfalls-of-over-counter-pain.html&amp;usg=__Gudcxk82jBXgx2ivr5F-4hQDkQQ=&amp;h=300&amp;w=400&amp;sz=41&amp;hl=en&amp;start=1&amp;zoom=1&amp;tbnid=9MEv_qjpLlhcjM:&amp;tbnh=93&amp;tbnw=124&amp;ei=H4XKTomqHpCbtwekps3PCw&amp;prev=/search?q%3Dotc%2Bpain%2Bmedication%26hl%3Den%26safe%3Dactive%26sa%3DN%26gbv%3D2%26tbm%3Disch&amp;itbs=1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/imgres?imgurl=http://img4.cookinglight.com/i/2010/08/1008p72-best-light-beers-x.jpg?500:500&amp;imgrefurl=http://www.cookinglight.com/cooking-101/essential-ingredients/best-light-beers-00412000067811/&amp;usg=__6i_4_-a9UeDux4fIfQRQ6dvkrw0=&amp;h=500&amp;w=500&amp;sz=85&amp;hl=en&amp;start=6&amp;zoom=1&amp;tbnid=dHC3Ak3vxwxIkM:&amp;tbnh=130&amp;tbnw=130&amp;ei=7IXKTuCkNsyutwejuPnlCw&amp;prev=/search?q%3Dbeer%26hl%3Den%26safe%3Dactive%26sa%3DN%26gbv%3D2%26tbm%3Disch&amp;itbs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b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Hemoccult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Fecal Occult Blood Testing </a:t>
            </a:r>
            <a:b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en-US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Point of Care Testing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17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False Positives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47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False Positives Page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/>
              <a:t>Some substances can cause false positive test results.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Red meat (beef, lamb and liver)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Aspirin, Ibuprofen, Indomethacin and Naproxen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Anticoagulants, Chemotherapy, Corticosteriods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Alcohol in excess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Dietary iron supplements will not produce false positive test results.</a:t>
            </a:r>
          </a:p>
          <a:p>
            <a:endParaRPr lang="en-US" dirty="0"/>
          </a:p>
        </p:txBody>
      </p:sp>
      <p:pic>
        <p:nvPicPr>
          <p:cNvPr id="4" name="Picture 13" descr="ANd9GcQqfAXGVPLiLwZVzur4yrZykYz4CVkmaRJvRnVINeL21QWo1U28WLgcXqI1u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273628" cy="155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ANd9GcSzsJ15MMTvHf8u_01L7LXYCTFylHw8I_voaQDPh_MSsIR7baBYFyLZK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28" y="4495800"/>
            <a:ext cx="1208315" cy="153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ANd9GcSisPprUVaVaiG6E9jE56hsueWogh1LBcH4xWClDSmzl_glG1u-BpRpoN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17" y="4495801"/>
            <a:ext cx="1236306" cy="14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ANd9GcR1Y1zKaiR9uwAUXaiOKPkleXZl1dRsanZ3ChxP-nH8jvAVuNO_T_x0_YLi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39868"/>
            <a:ext cx="1367517" cy="16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30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False Negatives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78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False Negatives Page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/>
              <a:t>Some substances can cause false negative test results.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/>
              <a:t>Examples include: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Ascorbic Acid (Vitamin C) in excess of 250 mg per day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Excessive amounts of citrus fruits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Excessive amounts of citrus juices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Iron supplements containing Vitamin C in excess of 250 mg per day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4893809" cy="146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35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Wait 3-5 minutes before developing.</a:t>
            </a:r>
          </a:p>
          <a:p>
            <a:r>
              <a:rPr lang="en-US" altLang="en-US" sz="2400" dirty="0"/>
              <a:t>Interpret patient test results immediately after applying developer .</a:t>
            </a:r>
          </a:p>
          <a:p>
            <a:r>
              <a:rPr lang="en-US" altLang="en-US" sz="2400" b="1" i="1" dirty="0"/>
              <a:t>Any blue color</a:t>
            </a:r>
            <a:r>
              <a:rPr lang="en-US" altLang="en-US" sz="2400" dirty="0"/>
              <a:t> in the patient test area indicates a positive result, regardless of the color intensity.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Some substances can cause false positive test results. Like - Red meat (beef, lamb and liver)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False negative test results are caused by excess Vitamin C and excessive amounts of citrus fruits.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02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hemoccult test is a rapid, convenient and qualitative method for detecting fecal occult blood, which can be indicative of gastrointestinal disease.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It is </a:t>
            </a:r>
            <a:r>
              <a:rPr lang="en-US" altLang="en-US" b="1" i="1" dirty="0"/>
              <a:t>not</a:t>
            </a:r>
            <a:r>
              <a:rPr lang="en-US" altLang="en-US" dirty="0"/>
              <a:t> a test for colorectal cancer or any other specific disease.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test is a CLIA (Clinical Laboratory Improvement Amendments of 1988) waived screening test.</a:t>
            </a:r>
            <a:br>
              <a:rPr lang="en-US" altLang="en-US" dirty="0"/>
            </a:b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07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altLang="en-US" dirty="0"/>
              <a:t>ecognize the correct method for applying a specimen to the hemoccult card.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 the proper method for performing quality control.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Understand how to interpret test results.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 how to document test results.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19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Collecting the Specimen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76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Collecting the Specimen Page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Retrieve the hemoccult test card and applicator stick from the Hemoccult Kit on your unit.</a:t>
            </a:r>
          </a:p>
          <a:p>
            <a:r>
              <a:rPr lang="en-US" altLang="en-US" dirty="0"/>
              <a:t>Collect the specimen.</a:t>
            </a:r>
          </a:p>
          <a:p>
            <a:r>
              <a:rPr lang="en-US" altLang="en-US" dirty="0"/>
              <a:t>Open the front flap of the card and apply a small amount of specimen taken from 2 different areas of the specimen.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Wait 3-5 minutes </a:t>
            </a:r>
            <a:r>
              <a:rPr lang="en-US" altLang="en-US" dirty="0"/>
              <a:t>before developing.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52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the Specimen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73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Developing the Specimen Page 1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Open the back flap of the card and apply 2 drops of developer to test windows.</a:t>
            </a:r>
          </a:p>
          <a:p>
            <a:r>
              <a:rPr lang="en-US" altLang="en-US" dirty="0"/>
              <a:t>Apply 1 drop of developer to the performance monitor area.</a:t>
            </a:r>
          </a:p>
          <a:p>
            <a:r>
              <a:rPr lang="en-US" altLang="en-US" dirty="0"/>
              <a:t>Interpret patient test results.</a:t>
            </a:r>
          </a:p>
          <a:p>
            <a:r>
              <a:rPr lang="en-US" altLang="en-US" dirty="0"/>
              <a:t>Interpret performance monitor. (Internal Control)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54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Points to Remember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16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Points</a:t>
            </a:r>
            <a:r>
              <a:rPr lang="en-US" altLang="en-US" dirty="0"/>
              <a:t> to Remember Page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/>
              <a:t>Any blue color</a:t>
            </a:r>
            <a:r>
              <a:rPr lang="en-US" altLang="en-US" dirty="0"/>
              <a:t> in the patient test area indicates a positive result, regardless of the color intensity.</a:t>
            </a:r>
          </a:p>
          <a:p>
            <a:r>
              <a:rPr lang="en-US" altLang="en-US" dirty="0"/>
              <a:t>Colored stripes on the card and the developer </a:t>
            </a:r>
            <a:r>
              <a:rPr lang="en-US" altLang="en-US" b="1" i="1" dirty="0"/>
              <a:t>must match</a:t>
            </a:r>
            <a:r>
              <a:rPr lang="en-US" altLang="en-US" dirty="0"/>
              <a:t>.</a:t>
            </a:r>
          </a:p>
          <a:p>
            <a:r>
              <a:rPr lang="en-US" altLang="en-US" b="1" i="1" dirty="0"/>
              <a:t>It is not OK</a:t>
            </a:r>
            <a:r>
              <a:rPr lang="en-US" altLang="en-US" dirty="0"/>
              <a:t> to test gastric samples with hemoccult developer or use gastroccult developer in the place of hemoccult developer.</a:t>
            </a:r>
          </a:p>
          <a:p>
            <a:r>
              <a:rPr lang="en-US" altLang="en-US" dirty="0"/>
              <a:t>Personnel who are color blind </a:t>
            </a:r>
            <a:r>
              <a:rPr lang="en-US" altLang="en-US" b="1" i="1" dirty="0"/>
              <a:t>may not</a:t>
            </a:r>
            <a:r>
              <a:rPr lang="en-US" altLang="en-US" dirty="0"/>
              <a:t> interpret test results.</a:t>
            </a:r>
          </a:p>
          <a:p>
            <a:r>
              <a:rPr lang="en-US" altLang="en-US" dirty="0"/>
              <a:t>Used hemoccult tests </a:t>
            </a:r>
            <a:r>
              <a:rPr lang="en-US" altLang="en-US" b="1" i="1" dirty="0"/>
              <a:t>may</a:t>
            </a:r>
            <a:r>
              <a:rPr lang="en-US" altLang="en-US" dirty="0"/>
              <a:t> be disposed of in the regular trash.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160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150"/>
  <p:tag name="ARTICULATE_REFERENCE_ID" val="b1bce5a9-0e8f-46e6-ba37-463edb78f2e9"/>
  <p:tag name="TAG_BACKING_FORM_KEY" val="7408148-c:\users\dehuxfor\desktop\healthstream articulate template\bon secours institute elearning template.pptx"/>
  <p:tag name="ARTICULATE_PRESENTER_VERSION" val="7"/>
  <p:tag name="ARTICULATE_USED_PAGE_ORIENTATION" val="1"/>
  <p:tag name="ARTICULATE_USED_PAGE_SIZE" val="1"/>
  <p:tag name="ARTICULATE_META_COURSE_ID" val="5wLmx0eftEE_course_id"/>
  <p:tag name="ARTICULATE_META_NAME" val="Johnson, Greg"/>
  <p:tag name="ARTICULATE_META_NAME_SET" val="Tru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USED_LAYOUT" val="1"/>
  <p:tag name="ARTICULATE_NAV_LEVEL" val="1"/>
  <p:tag name="ARTICULATE_SLIDE_PRESENTER_GUID" val="4b07cf31-a505-4648-a744-8e12fa711d33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PLAYER_SEEKBAR" val="False"/>
  <p:tag name="ARTICULATE_PLAYER_CONTROL_PLAYPAUSE" val="Fals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HealthStream</Template>
  <TotalTime>1896</TotalTime>
  <Words>473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ヒラギノ角ゴ Pro W3</vt:lpstr>
      <vt:lpstr>Blank Presentation</vt:lpstr>
      <vt:lpstr>  Hemoccult Fecal Occult Blood Testing  </vt:lpstr>
      <vt:lpstr>Overview</vt:lpstr>
      <vt:lpstr>Objectives</vt:lpstr>
      <vt:lpstr>Collecting the Specimen</vt:lpstr>
      <vt:lpstr>Collecting the Specimen Page 1</vt:lpstr>
      <vt:lpstr>Developing the Specimen</vt:lpstr>
      <vt:lpstr>Developing the Specimen Page 1  </vt:lpstr>
      <vt:lpstr>Points to Remember</vt:lpstr>
      <vt:lpstr>Points to Remember Page 1</vt:lpstr>
      <vt:lpstr>False Positives</vt:lpstr>
      <vt:lpstr>False Positives Page 1</vt:lpstr>
      <vt:lpstr>False Negatives</vt:lpstr>
      <vt:lpstr>False Negatives Page 1</vt:lpstr>
      <vt:lpstr>Summary</vt:lpstr>
    </vt:vector>
  </TitlesOfParts>
  <Company>Bon Secours Health System,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BSHSI Infant Security</dc:title>
  <dc:creator>Huxford, Dane E</dc:creator>
  <cp:lastModifiedBy>Wheeler, Lauren B</cp:lastModifiedBy>
  <cp:revision>232</cp:revision>
  <dcterms:created xsi:type="dcterms:W3CDTF">2015-11-16T14:35:58Z</dcterms:created>
  <dcterms:modified xsi:type="dcterms:W3CDTF">2024-12-04T17:22:34Z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D428A7ED-770F-4E01-AE1F-72E8C085F1DA</vt:lpwstr>
  </property>
  <property fmtid="{D5CDD505-2E9C-101B-9397-08002B2CF9AE}" pid="6" name="ArticulateProjectFull">
    <vt:lpwstr>C:\Users\dehuxfor\Desktop\archive\HealthStream Articulate Template\iAspire eLearning Template.ppta</vt:lpwstr>
  </property>
</Properties>
</file>