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90AB-4763-4831-B17E-A5746DB231A1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3C43-3CA5-41EF-BD69-8A7989512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04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90AB-4763-4831-B17E-A5746DB231A1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3C43-3CA5-41EF-BD69-8A7989512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93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90AB-4763-4831-B17E-A5746DB231A1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3C43-3CA5-41EF-BD69-8A7989512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90AB-4763-4831-B17E-A5746DB231A1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3C43-3CA5-41EF-BD69-8A7989512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67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90AB-4763-4831-B17E-A5746DB231A1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3C43-3CA5-41EF-BD69-8A7989512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03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90AB-4763-4831-B17E-A5746DB231A1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3C43-3CA5-41EF-BD69-8A7989512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89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90AB-4763-4831-B17E-A5746DB231A1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3C43-3CA5-41EF-BD69-8A7989512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51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90AB-4763-4831-B17E-A5746DB231A1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3C43-3CA5-41EF-BD69-8A7989512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1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90AB-4763-4831-B17E-A5746DB231A1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3C43-3CA5-41EF-BD69-8A7989512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1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90AB-4763-4831-B17E-A5746DB231A1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3C43-3CA5-41EF-BD69-8A7989512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55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90AB-4763-4831-B17E-A5746DB231A1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3C43-3CA5-41EF-BD69-8A7989512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4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790AB-4763-4831-B17E-A5746DB231A1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73C43-3CA5-41EF-BD69-8A7989512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7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C:\Users\RRikeman\AppData\Local\Microsoft\Windows\Temporary Internet Files\Content.IE5\TJ2GTNCJ\Rendre-aux-bactéries-leur-vulnérabiblité-aux-antibiotique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4"/>
            <a:ext cx="9144000" cy="684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399" y="533400"/>
            <a:ext cx="7924799" cy="280076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WET MOUNT </a:t>
            </a:r>
          </a:p>
          <a:p>
            <a:pPr algn="ctr"/>
            <a:r>
              <a:rPr lang="en-US" sz="8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TESTING</a:t>
            </a:r>
            <a:endParaRPr lang="en-US" sz="88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4" name="Picture 6" descr="C:\Users\RRikeman\AppData\Local\Microsoft\Windows\Temporary Internet Files\Content.IE5\4DJ415I6\distill1-320x202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0" b="10351"/>
          <a:stretch/>
        </p:blipFill>
        <p:spPr bwMode="auto">
          <a:xfrm>
            <a:off x="0" y="4649932"/>
            <a:ext cx="3886200" cy="220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RRikeman\AppData\Local\Microsoft\Windows\Temporary Internet Files\Content.IE5\68K1YCRD\1066811-muchas-bacterias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029200"/>
            <a:ext cx="3048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RRikeman\AppData\Local\Microsoft\Windows\Temporary Internet Files\Content.IE5\G97VBMHH\Red-blood-cells-on-white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334167"/>
            <a:ext cx="4572000" cy="229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RRikeman\AppData\Local\Microsoft\Windows\Temporary Internet Files\Content.IE5\G97VBMHH\bacterias-clipart-de-los-virus-de-los-g-eacutermenes-largethumb3131773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3334167"/>
            <a:ext cx="23876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RRikeman\AppData\Local\Microsoft\Windows\Temporary Internet Files\Content.IE5\G97VBMHH\microscope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334167"/>
            <a:ext cx="2362200" cy="352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12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510"/>
            <a:ext cx="9143999" cy="690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97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124200"/>
            <a:ext cx="8229600" cy="3230563"/>
          </a:xfrm>
        </p:spPr>
        <p:txBody>
          <a:bodyPr>
            <a:noAutofit/>
          </a:bodyPr>
          <a:lstStyle/>
          <a:p>
            <a:r>
              <a:rPr lang="en-US" sz="1400" b="1" dirty="0"/>
              <a:t>Yeast Cell: </a:t>
            </a:r>
            <a:r>
              <a:rPr lang="en-US" sz="1400" dirty="0"/>
              <a:t>See the comments in Micrograph 1 for a description of yeast.</a:t>
            </a:r>
          </a:p>
          <a:p>
            <a:r>
              <a:rPr lang="en-US" sz="1400" b="1" dirty="0"/>
              <a:t>Pseudohyphae: </a:t>
            </a:r>
            <a:r>
              <a:rPr lang="en-US" sz="1400" dirty="0"/>
              <a:t>These are fragile tube- like structures that arise through elongation of the yeast form of</a:t>
            </a:r>
          </a:p>
          <a:p>
            <a:pPr marL="0" indent="0">
              <a:buNone/>
            </a:pPr>
            <a:r>
              <a:rPr lang="en-US" sz="1400" dirty="0"/>
              <a:t>Candida. They are called pseudohyphae because they lack true branching as seen with mold like fungi.</a:t>
            </a:r>
          </a:p>
          <a:p>
            <a:pPr marL="0" indent="0">
              <a:buNone/>
            </a:pPr>
            <a:r>
              <a:rPr lang="en-US" sz="1400" dirty="0"/>
              <a:t>The side walls are parallel to each other which is an important characteristic that helps separate</a:t>
            </a:r>
          </a:p>
          <a:p>
            <a:pPr marL="0" indent="0">
              <a:buNone/>
            </a:pPr>
            <a:r>
              <a:rPr lang="en-US" sz="1400" dirty="0"/>
              <a:t>pseudohyphae from artifact whose side walls vary in width. Small oval structures called bastoconidia are</a:t>
            </a:r>
          </a:p>
          <a:p>
            <a:pPr marL="0" indent="0">
              <a:buNone/>
            </a:pPr>
            <a:r>
              <a:rPr lang="en-US" sz="1400" dirty="0"/>
              <a:t>often seen attached along the length of the pseudohyphae. The blastoconidia are smaller in size when</a:t>
            </a:r>
          </a:p>
          <a:p>
            <a:pPr marL="0" indent="0">
              <a:buNone/>
            </a:pPr>
            <a:r>
              <a:rPr lang="en-US" sz="1400" dirty="0"/>
              <a:t>compared to the yeast form of Candida.</a:t>
            </a:r>
          </a:p>
          <a:p>
            <a:r>
              <a:rPr lang="en-US" sz="1400" b="1" dirty="0"/>
              <a:t>Clue Cell: </a:t>
            </a:r>
            <a:r>
              <a:rPr lang="en-US" sz="1400" dirty="0"/>
              <a:t>Clue cells are squamous epithelial cells that are covered with a thick matte of bacterial cells</a:t>
            </a:r>
          </a:p>
          <a:p>
            <a:pPr marL="0" indent="0">
              <a:buNone/>
            </a:pPr>
            <a:r>
              <a:rPr lang="en-US" sz="1400" dirty="0"/>
              <a:t>and is associated with bacterial vaginosis. The traditional definition of a clue cell is that the bacterial</a:t>
            </a:r>
          </a:p>
          <a:p>
            <a:pPr marL="0" indent="0">
              <a:buNone/>
            </a:pPr>
            <a:r>
              <a:rPr lang="en-US" sz="1400" dirty="0"/>
              <a:t>overgrowth is so thick that all cell detail (such as the cell nucleus and the cellular edge) are totally</a:t>
            </a:r>
          </a:p>
          <a:p>
            <a:pPr marL="0" indent="0">
              <a:buNone/>
            </a:pPr>
            <a:r>
              <a:rPr lang="en-US" sz="1400" dirty="0" smtClean="0"/>
              <a:t>obscured</a:t>
            </a:r>
            <a:r>
              <a:rPr lang="en-US" sz="1400" dirty="0"/>
              <a:t>. It is possible, however, to detect the nucleus in a clue cell by using the fine focus to focus</a:t>
            </a:r>
          </a:p>
          <a:p>
            <a:pPr marL="0" indent="0">
              <a:buNone/>
            </a:pPr>
            <a:r>
              <a:rPr lang="en-US" sz="1400" dirty="0"/>
              <a:t>through several focal lengths.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8642"/>
            <a:ext cx="9144000" cy="315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79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200400"/>
            <a:ext cx="8991600" cy="3657600"/>
          </a:xfrm>
        </p:spPr>
        <p:txBody>
          <a:bodyPr>
            <a:normAutofit/>
          </a:bodyPr>
          <a:lstStyle/>
          <a:p>
            <a:r>
              <a:rPr lang="en-US" sz="1600" b="1" dirty="0"/>
              <a:t>Sperm Cell: T</a:t>
            </a:r>
            <a:r>
              <a:rPr lang="en-US" sz="1600" dirty="0"/>
              <a:t>he characteristic shape of a sperm cell is a tapered tail attached to an oval head.</a:t>
            </a:r>
          </a:p>
          <a:p>
            <a:r>
              <a:rPr lang="en-US" sz="1600" b="1" dirty="0"/>
              <a:t>Squamous epithelial cell – not a clue cell</a:t>
            </a:r>
            <a:r>
              <a:rPr lang="en-US" sz="1600" dirty="0"/>
              <a:t>: See the comment for item #3.</a:t>
            </a:r>
          </a:p>
          <a:p>
            <a:r>
              <a:rPr lang="en-US" sz="1600" b="1" dirty="0"/>
              <a:t>White Blood Cell: T</a:t>
            </a:r>
            <a:r>
              <a:rPr lang="en-US" sz="1600" dirty="0"/>
              <a:t>hese cells are larger than Red Blood Cells and are approximately the same size as</a:t>
            </a:r>
          </a:p>
          <a:p>
            <a:r>
              <a:rPr lang="en-US" sz="1600" dirty="0"/>
              <a:t>the nucleus of a squamous epithelial cell. You can most easily compare the relative size of the white</a:t>
            </a:r>
          </a:p>
          <a:p>
            <a:r>
              <a:rPr lang="en-US" sz="1600" dirty="0"/>
              <a:t>blood cell with the size of the squamous epithelial cell nucleus by screening on low power. Switch to the</a:t>
            </a:r>
          </a:p>
          <a:p>
            <a:r>
              <a:rPr lang="en-US" sz="1600" dirty="0"/>
              <a:t>high power objective, however, to make a definitive identification of White Blood Cells. Under high</a:t>
            </a:r>
          </a:p>
          <a:p>
            <a:r>
              <a:rPr lang="en-US" sz="1600" dirty="0"/>
              <a:t>power, the nuclear detail of the WBC becomes apparent. The WBC is characterized by a multilobed</a:t>
            </a:r>
          </a:p>
          <a:p>
            <a:r>
              <a:rPr lang="en-US" sz="1600" dirty="0"/>
              <a:t>nucleus (usually three distinct lobes can be identified). A white blood cell is approximately the same size</a:t>
            </a:r>
          </a:p>
          <a:p>
            <a:r>
              <a:rPr lang="en-US" sz="1600" dirty="0"/>
              <a:t>as the nucleus of the squamous epithelial cell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2" y="0"/>
            <a:ext cx="9104758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29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54196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i="1" dirty="0" smtClean="0"/>
              <a:t>Trichomonas </a:t>
            </a:r>
            <a:br>
              <a:rPr lang="en-US" sz="6000" b="1" i="1" dirty="0" smtClean="0"/>
            </a:br>
            <a:r>
              <a:rPr lang="en-US" sz="6000" b="1" i="1" dirty="0" smtClean="0"/>
              <a:t>vaginalis</a:t>
            </a:r>
            <a:br>
              <a:rPr lang="en-US" sz="6000" b="1" i="1" dirty="0" smtClean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3203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Presents a very complex structure, with up to 4 flagella facing ‘forward’ and one facing ‘backward’ attached to an undulating membrane.</a:t>
            </a:r>
          </a:p>
          <a:p>
            <a:r>
              <a:rPr lang="en-US" dirty="0" smtClean="0"/>
              <a:t>Trichomonas </a:t>
            </a:r>
            <a:r>
              <a:rPr lang="en-US" dirty="0"/>
              <a:t>are parasitic protozoa.</a:t>
            </a:r>
          </a:p>
          <a:p>
            <a:pPr marL="0" indent="0">
              <a:buNone/>
            </a:pPr>
            <a:r>
              <a:rPr lang="en-US" dirty="0"/>
              <a:t>• They can be very motile</a:t>
            </a:r>
          </a:p>
          <a:p>
            <a:pPr marL="0" indent="0">
              <a:buNone/>
            </a:pPr>
            <a:r>
              <a:rPr lang="en-US" dirty="0"/>
              <a:t>• When they begin to die (within 10 minutes of specimen collection), they become sedentary and</a:t>
            </a:r>
          </a:p>
          <a:p>
            <a:pPr marL="0" indent="0">
              <a:buNone/>
            </a:pPr>
            <a:r>
              <a:rPr lang="en-US" dirty="0"/>
              <a:t>begin to round up</a:t>
            </a:r>
            <a:r>
              <a:rPr lang="en-US" dirty="0" smtClean="0"/>
              <a:t>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C:\Users\RRikeman\AppData\Local\Microsoft\Windows\Temporary Internet Files\Content.IE5\4DJ415I6\a08fot1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26358" cy="155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RRikeman\AppData\Local\Microsoft\Windows\Temporary Internet Files\Content.IE5\4DJ415I6\giardia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6255"/>
            <a:ext cx="170497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4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417</Words>
  <Application>Microsoft Office PowerPoint</Application>
  <PresentationFormat>On-screen Show (4:3)</PresentationFormat>
  <Paragraphs>30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Trichomonas  vaginalis </vt:lpstr>
    </vt:vector>
  </TitlesOfParts>
  <Company>AtlantiCare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RRikeman</dc:creator>
  <cp:lastModifiedBy>RRikeman</cp:lastModifiedBy>
  <cp:revision>13</cp:revision>
  <dcterms:created xsi:type="dcterms:W3CDTF">2017-06-12T23:05:14Z</dcterms:created>
  <dcterms:modified xsi:type="dcterms:W3CDTF">2017-06-13T18:32:39Z</dcterms:modified>
</cp:coreProperties>
</file>